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Lst>
  <p:sldIdLst>
    <p:sldId id="272" r:id="rId3"/>
    <p:sldId id="273" r:id="rId4"/>
    <p:sldId id="274" r:id="rId5"/>
    <p:sldId id="258" r:id="rId6"/>
    <p:sldId id="264" r:id="rId7"/>
    <p:sldId id="271" r:id="rId8"/>
    <p:sldId id="278" r:id="rId9"/>
    <p:sldId id="265" r:id="rId10"/>
    <p:sldId id="269" r:id="rId11"/>
    <p:sldId id="279" r:id="rId12"/>
    <p:sldId id="266" r:id="rId13"/>
    <p:sldId id="260" r:id="rId14"/>
    <p:sldId id="275" r:id="rId15"/>
    <p:sldId id="263" r:id="rId16"/>
    <p:sldId id="277"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a:srgbClr val="FF0000"/>
    <a:srgbClr val="DEDA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56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cs-CZ" smtClean="0"/>
              <a:t>Kliknutím lze upravit styl.</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CC78FF-1D39-4438-B943-C93BCCF25B3E}" type="slidenum">
              <a:rPr lang="cs-CZ" smtClean="0"/>
              <a:pPr/>
              <a:t>‹#›</a:t>
            </a:fld>
            <a:endParaRPr lang="cs-CZ"/>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CC78FF-1D39-4438-B943-C93BCCF25B3E}"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cs-CZ" smtClean="0"/>
              <a:t>Kliknutím lze upravit styl.</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CC78FF-1D39-4438-B943-C93BCCF25B3E}" type="slidenum">
              <a:rPr lang="cs-CZ" smtClean="0"/>
              <a:pPr/>
              <a:t>‹#›</a:t>
            </a:fld>
            <a:endParaRPr lang="cs-CZ"/>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ACC78FF-1D39-4438-B943-C93BCCF25B3E}"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0ACC78FF-1D39-4438-B943-C93BCCF25B3E}" type="slidenum">
              <a:rPr lang="cs-CZ" smtClean="0"/>
              <a:pPr/>
              <a:t>‹#›</a:t>
            </a:fld>
            <a:endParaRPr lang="cs-CZ"/>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0ACC78FF-1D39-4438-B943-C93BCCF25B3E}"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0ACC78FF-1D39-4438-B943-C93BCCF25B3E}"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cs-CZ" smtClean="0"/>
              <a:t>Kliknutím lze upravit styl.</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ACC78FF-1D39-4438-B943-C93BCCF25B3E}" type="slidenum">
              <a:rPr lang="cs-CZ" smtClean="0"/>
              <a:pPr/>
              <a:t>‹#›</a:t>
            </a:fld>
            <a:endParaRPr lang="cs-CZ"/>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cs-CZ" smtClean="0"/>
              <a:t>Kliknutím lze upravit styl.</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0ACC78FF-1D39-4438-B943-C93BCCF25B3E}"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CC78FF-1D39-4438-B943-C93BCCF25B3E}"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0ACC78FF-1D39-4438-B943-C93BCCF25B3E}" type="slidenum">
              <a:rPr lang="cs-CZ" smtClean="0"/>
              <a:pPr/>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26827488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17770892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5388071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1687089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6630507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36019749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11192253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22046150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31196040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366825654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E9D7E9B-E6E3-46E6-9BBD-15BDF8707AD4}" type="datetimeFigureOut">
              <a:rPr lang="cs-CZ" smtClean="0"/>
              <a:pPr/>
              <a:t>16.10.2014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ACC78FF-1D39-4438-B943-C93BCCF25B3E}" type="slidenum">
              <a:rPr lang="cs-CZ" smtClean="0"/>
              <a:pPr/>
              <a:t>‹#›</a:t>
            </a:fld>
            <a:endParaRPr lang="cs-CZ"/>
          </a:p>
        </p:txBody>
      </p:sp>
    </p:spTree>
    <p:extLst>
      <p:ext uri="{BB962C8B-B14F-4D97-AF65-F5344CB8AC3E}">
        <p14:creationId xmlns:p14="http://schemas.microsoft.com/office/powerpoint/2010/main" val="2431838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0E9D7E9B-E6E3-46E6-9BBD-15BDF8707AD4}" type="datetimeFigureOut">
              <a:rPr lang="cs-CZ" smtClean="0"/>
              <a:pPr/>
              <a:t>16.10.2014</a:t>
            </a:fld>
            <a:endParaRPr lang="cs-CZ"/>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cs-CZ"/>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0ACC78FF-1D39-4438-B943-C93BCCF25B3E}"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9D7E9B-E6E3-46E6-9BBD-15BDF8707AD4}" type="datetimeFigureOut">
              <a:rPr lang="cs-CZ" smtClean="0"/>
              <a:pPr/>
              <a:t>16.10.2014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ACC78FF-1D39-4438-B943-C93BCCF25B3E}" type="slidenum">
              <a:rPr lang="cs-CZ" smtClean="0"/>
              <a:pPr/>
              <a:t>‹#›</a:t>
            </a:fld>
            <a:endParaRPr lang="cs-CZ"/>
          </a:p>
        </p:txBody>
      </p:sp>
    </p:spTree>
    <p:extLst>
      <p:ext uri="{BB962C8B-B14F-4D97-AF65-F5344CB8AC3E}">
        <p14:creationId xmlns:p14="http://schemas.microsoft.com/office/powerpoint/2010/main" val="376564288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ovéPole 5"/>
          <p:cNvSpPr txBox="1"/>
          <p:nvPr/>
        </p:nvSpPr>
        <p:spPr>
          <a:xfrm>
            <a:off x="875100" y="2516703"/>
            <a:ext cx="7339253" cy="646331"/>
          </a:xfrm>
          <a:prstGeom prst="rect">
            <a:avLst/>
          </a:prstGeom>
          <a:noFill/>
        </p:spPr>
        <p:txBody>
          <a:bodyPr wrap="square" rtlCol="0">
            <a:spAutoFit/>
          </a:bodyPr>
          <a:lstStyle/>
          <a:p>
            <a:pPr algn="ctr"/>
            <a:r>
              <a:rPr lang="cs-CZ" sz="3600" b="1" dirty="0" smtClean="0"/>
              <a:t>Geometrie pro 9. ročník</a:t>
            </a:r>
          </a:p>
        </p:txBody>
      </p:sp>
      <p:sp>
        <p:nvSpPr>
          <p:cNvPr id="7" name="TextovéPole 6"/>
          <p:cNvSpPr txBox="1"/>
          <p:nvPr/>
        </p:nvSpPr>
        <p:spPr>
          <a:xfrm>
            <a:off x="1110978" y="4355812"/>
            <a:ext cx="2535502" cy="369332"/>
          </a:xfrm>
          <a:prstGeom prst="rect">
            <a:avLst/>
          </a:prstGeom>
          <a:noFill/>
        </p:spPr>
        <p:txBody>
          <a:bodyPr wrap="none" rtlCol="0">
            <a:spAutoFit/>
          </a:bodyPr>
          <a:lstStyle/>
          <a:p>
            <a:r>
              <a:rPr lang="cs-CZ" dirty="0" smtClean="0"/>
              <a:t>Autor: Mgr. Hana Vítková</a:t>
            </a:r>
            <a:endParaRPr lang="cs-CZ" dirty="0"/>
          </a:p>
        </p:txBody>
      </p:sp>
      <p:pic>
        <p:nvPicPr>
          <p:cNvPr id="1029" name="Picture 5" descr="\\srv\users$\trifanova\PROJEKT EU peníze školám\Logo škola\Logo škola.JPG"/>
          <p:cNvPicPr>
            <a:picLocks noChangeAspect="1" noChangeArrowheads="1"/>
          </p:cNvPicPr>
          <p:nvPr/>
        </p:nvPicPr>
        <p:blipFill>
          <a:blip r:embed="rId2" cstate="print"/>
          <a:srcRect/>
          <a:stretch>
            <a:fillRect/>
          </a:stretch>
        </p:blipFill>
        <p:spPr bwMode="auto">
          <a:xfrm>
            <a:off x="3419872" y="5229200"/>
            <a:ext cx="2304256" cy="805236"/>
          </a:xfrm>
          <a:prstGeom prst="rect">
            <a:avLst/>
          </a:prstGeom>
          <a:noFill/>
        </p:spPr>
      </p:pic>
      <p:sp>
        <p:nvSpPr>
          <p:cNvPr id="11" name="TextovéPole 10"/>
          <p:cNvSpPr txBox="1"/>
          <p:nvPr/>
        </p:nvSpPr>
        <p:spPr>
          <a:xfrm>
            <a:off x="5724128" y="4365104"/>
            <a:ext cx="1974708" cy="369332"/>
          </a:xfrm>
          <a:prstGeom prst="rect">
            <a:avLst/>
          </a:prstGeom>
          <a:noFill/>
        </p:spPr>
        <p:txBody>
          <a:bodyPr wrap="none" rtlCol="0">
            <a:spAutoFit/>
          </a:bodyPr>
          <a:lstStyle/>
          <a:p>
            <a:r>
              <a:rPr lang="cs-CZ" dirty="0" smtClean="0"/>
              <a:t>Datum: 14. 8. 2013</a:t>
            </a:r>
            <a:endParaRPr lang="cs-CZ" dirty="0"/>
          </a:p>
        </p:txBody>
      </p:sp>
      <p:sp>
        <p:nvSpPr>
          <p:cNvPr id="12" name="TextovéPole 11"/>
          <p:cNvSpPr txBox="1"/>
          <p:nvPr/>
        </p:nvSpPr>
        <p:spPr>
          <a:xfrm>
            <a:off x="1798462" y="6237312"/>
            <a:ext cx="5509842" cy="276999"/>
          </a:xfrm>
          <a:prstGeom prst="rect">
            <a:avLst/>
          </a:prstGeom>
          <a:noFill/>
        </p:spPr>
        <p:txBody>
          <a:bodyPr wrap="none" rtlCol="0">
            <a:spAutoFit/>
          </a:bodyPr>
          <a:lstStyle/>
          <a:p>
            <a:r>
              <a:rPr lang="cs-CZ" sz="1200" dirty="0" smtClean="0"/>
              <a:t>Základní škola a Praktická škola Velké Meziříčí, Poštovní 1663/3, 594 01 Velké Meziříčí</a:t>
            </a:r>
            <a:endParaRPr lang="cs-CZ" sz="1200" dirty="0"/>
          </a:p>
        </p:txBody>
      </p:sp>
      <p:pic>
        <p:nvPicPr>
          <p:cNvPr id="8" name="Picture 2"/>
          <p:cNvPicPr>
            <a:picLocks noChangeAspect="1" noChangeArrowheads="1"/>
          </p:cNvPicPr>
          <p:nvPr/>
        </p:nvPicPr>
        <p:blipFill>
          <a:blip r:embed="rId3" cstate="print"/>
          <a:srcRect/>
          <a:stretch>
            <a:fillRect/>
          </a:stretch>
        </p:blipFill>
        <p:spPr bwMode="auto">
          <a:xfrm>
            <a:off x="1617124" y="404664"/>
            <a:ext cx="6081712" cy="1485900"/>
          </a:xfrm>
          <a:prstGeom prst="rect">
            <a:avLst/>
          </a:prstGeom>
          <a:solidFill>
            <a:srgbClr val="FFFFFF"/>
          </a:solidFill>
          <a:ln w="9525">
            <a:noFill/>
            <a:miter lim="800000"/>
            <a:headEnd/>
            <a:tailEnd/>
          </a:ln>
        </p:spPr>
      </p:pic>
    </p:spTree>
    <p:extLst>
      <p:ext uri="{BB962C8B-B14F-4D97-AF65-F5344CB8AC3E}">
        <p14:creationId xmlns:p14="http://schemas.microsoft.com/office/powerpoint/2010/main" val="345551280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900294723"/>
              </p:ext>
            </p:extLst>
          </p:nvPr>
        </p:nvGraphicFramePr>
        <p:xfrm>
          <a:off x="323528" y="265824"/>
          <a:ext cx="8496944" cy="6472880"/>
        </p:xfrm>
        <a:graphic>
          <a:graphicData uri="http://schemas.openxmlformats.org/drawingml/2006/table">
            <a:tbl>
              <a:tblPr bandRow="1">
                <a:tableStyleId>{073A0DAA-6AF3-43AB-8588-CEC1D06C72B9}</a:tableStyleId>
              </a:tblPr>
              <a:tblGrid>
                <a:gridCol w="2088232"/>
                <a:gridCol w="6408712"/>
              </a:tblGrid>
              <a:tr h="290565">
                <a:tc>
                  <a:txBody>
                    <a:bodyPr/>
                    <a:lstStyle/>
                    <a:p>
                      <a:pPr algn="l"/>
                      <a:r>
                        <a:rPr lang="cs-CZ" sz="1400" dirty="0" smtClean="0"/>
                        <a:t>Registrační číslo projektu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CZ.1.07/1.4.00/21.3814</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Název projektu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Moderní</a:t>
                      </a:r>
                      <a:r>
                        <a:rPr lang="cs-CZ" sz="1400" baseline="0" dirty="0" smtClean="0"/>
                        <a:t> škola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Šablona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III/2 Inovace a zkvalitnění výuky prostřednictvím ICT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Číslo materiálu</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i="0" dirty="0" smtClean="0"/>
                        <a:t>VY_</a:t>
                      </a:r>
                      <a:r>
                        <a:rPr lang="cs-CZ" sz="1400" i="0" baseline="0" dirty="0" smtClean="0"/>
                        <a:t>32_INOVACE_120</a:t>
                      </a:r>
                      <a:endParaRPr lang="cs-CZ" sz="1400" i="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Název</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b="1" dirty="0" smtClean="0"/>
                        <a:t>Geometrie pro 9. ročník – převody</a:t>
                      </a:r>
                      <a:r>
                        <a:rPr lang="cs-CZ" sz="1400" b="1" baseline="0" dirty="0" smtClean="0"/>
                        <a:t> jednotek</a:t>
                      </a:r>
                      <a:endParaRPr lang="cs-CZ" sz="1400" b="1"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Autor</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Mgr. Hana Vítková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Předmět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Matematika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Tematická oblast</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Matematika a její aplikace</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Ročník</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9. ročník</a:t>
                      </a:r>
                      <a:r>
                        <a:rPr lang="cs-CZ" sz="1400" baseline="0" dirty="0" smtClean="0"/>
                        <a:t> ZŠ praktická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290565">
                <a:tc>
                  <a:txBody>
                    <a:bodyPr/>
                    <a:lstStyle/>
                    <a:p>
                      <a:pPr algn="l"/>
                      <a:r>
                        <a:rPr lang="cs-CZ" sz="1400" dirty="0" smtClean="0"/>
                        <a:t>Datum ověření,</a:t>
                      </a:r>
                      <a:r>
                        <a:rPr lang="cs-CZ" sz="1400" baseline="0" dirty="0" smtClean="0"/>
                        <a:t> ověřil(a)</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23. 4. 2014, Mgr. Dana Prokopová</a:t>
                      </a:r>
                      <a:endParaRPr lang="cs-CZ" sz="1400" dirty="0"/>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90075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dirty="0" smtClean="0"/>
                        <a:t>Anotace</a:t>
                      </a:r>
                      <a:endParaRPr lang="cs-CZ" sz="1400" dirty="0" smtClean="0">
                        <a:solidFill>
                          <a:schemeClr val="tx1"/>
                        </a:solidFill>
                      </a:endParaRPr>
                    </a:p>
                    <a:p>
                      <a:pPr algn="l"/>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400" baseline="0" dirty="0" smtClean="0"/>
                        <a:t>Materiál je převážně teoretického rázu. Lze jej použít k samostudiu, ale také jako podporu přímé výuky.  Prezentace shrnuje základní poznatky o převodech jednotek. Obsažené interaktivní prvky umožňují procvičení učiva a také dávají učiteli zpětnou vazbu, zda žáci učivo pochopili.</a:t>
                      </a:r>
                      <a:endParaRPr lang="cs-CZ" sz="1400" dirty="0" smtClean="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749071">
                <a:tc>
                  <a:txBody>
                    <a:bodyPr/>
                    <a:lstStyle/>
                    <a:p>
                      <a:r>
                        <a:rPr lang="cs-CZ" sz="1400" dirty="0" smtClean="0"/>
                        <a:t>Metodický</a:t>
                      </a:r>
                      <a:r>
                        <a:rPr lang="cs-CZ" sz="1400" baseline="0" dirty="0" smtClean="0"/>
                        <a:t> návod</a:t>
                      </a:r>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cs-CZ" sz="1400" dirty="0" smtClean="0"/>
                        <a:t>Materiál je zpracován jako prezentace. Lze</a:t>
                      </a:r>
                      <a:r>
                        <a:rPr lang="cs-CZ" sz="1400" baseline="0" dirty="0" smtClean="0"/>
                        <a:t> jej použít při výkladu, opakování učiva či k samostudiu. Některé snímky mohou sloužit jako vzor pro zápis  látky do sešitu. Materiál obsahuje interaktivní cvičení. Na další snímek se přechází kliknutím. Jednotlivé snímky mají nastavené animace. Před samotnou prezentací je nutné si materiál projít, vyzkoušet si nastavené časování. </a:t>
                      </a:r>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r h="1321760">
                <a:tc gridSpan="2">
                  <a:txBody>
                    <a:bodyPr/>
                    <a:lstStyle/>
                    <a:p>
                      <a:pPr algn="just" eaLnBrk="1" fontAlgn="auto" hangingPunct="1">
                        <a:spcAft>
                          <a:spcPts val="0"/>
                        </a:spcAft>
                        <a:buFont typeface="Arial" pitchFamily="34" charset="0"/>
                        <a:buNone/>
                        <a:defRPr/>
                      </a:pPr>
                      <a:r>
                        <a:rPr lang="cs-CZ" sz="1000" dirty="0" smtClean="0"/>
                        <a:t>Prohlašuji, že při tvorbě výukového materiálu jsem respektoval(a) všeobecně užívané právní a morální zvyklosti, autorská a jiná práva třetích osob, zejména </a:t>
                      </a:r>
                    </a:p>
                    <a:p>
                      <a:pPr algn="just" eaLnBrk="1" fontAlgn="auto" hangingPunct="1">
                        <a:spcAft>
                          <a:spcPts val="0"/>
                        </a:spcAft>
                        <a:buFont typeface="Arial" pitchFamily="34" charset="0"/>
                        <a:buNone/>
                        <a:defRPr/>
                      </a:pPr>
                      <a:r>
                        <a:rPr lang="cs-CZ" sz="1000" dirty="0" smtClean="0"/>
                        <a:t>práva duševního vlastnictví (např. práva k obchodní firmě, autorská práva k software, k filmovým, hudebním a fotografickým dílům nebo práva k ochranným známkám)</a:t>
                      </a:r>
                      <a:r>
                        <a:rPr lang="cs-CZ" sz="1000" baseline="0" dirty="0" smtClean="0"/>
                        <a:t> </a:t>
                      </a:r>
                      <a:r>
                        <a:rPr lang="cs-CZ" sz="1000" dirty="0" smtClean="0"/>
                        <a:t>dle zákona 121/2000 Sb. (autorský zákon). Nesu veškerou právní odpovědnost za obsah a původ svého díla. </a:t>
                      </a:r>
                    </a:p>
                    <a:p>
                      <a:pPr algn="just" eaLnBrk="1" fontAlgn="auto" hangingPunct="1">
                        <a:spcAft>
                          <a:spcPts val="0"/>
                        </a:spcAft>
                        <a:buFont typeface="Arial" pitchFamily="34" charset="0"/>
                        <a:buNone/>
                        <a:defRPr/>
                      </a:pPr>
                      <a:endParaRPr lang="cs-CZ" sz="1000" dirty="0" smtClean="0"/>
                    </a:p>
                    <a:p>
                      <a:pPr algn="just" eaLnBrk="1" fontAlgn="auto" hangingPunct="1">
                        <a:spcAft>
                          <a:spcPts val="0"/>
                        </a:spcAft>
                        <a:buFont typeface="Arial" pitchFamily="34" charset="0"/>
                        <a:buNone/>
                        <a:defRPr/>
                      </a:pPr>
                      <a:r>
                        <a:rPr lang="cs-CZ" sz="1000" dirty="0" smtClean="0"/>
                        <a:t>Dávám souhlas, aby moje dílo bylo dáno k dispozici veřejnosti k účelům volného užití (§30 odst. 1 zákona 121/2000 Sb.), tj. že k uvedeným účelům může být kýmkoliv zveřejňováno, používáno, upravováno a uchováváno.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hMerge="1">
                  <a:txBody>
                    <a:bodyPr/>
                    <a:lstStyle/>
                    <a:p>
                      <a:endParaRPr lang="cs-CZ" sz="14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r>
            </a:tbl>
          </a:graphicData>
        </a:graphic>
      </p:graphicFrame>
    </p:spTree>
    <p:extLst>
      <p:ext uri="{BB962C8B-B14F-4D97-AF65-F5344CB8AC3E}">
        <p14:creationId xmlns:p14="http://schemas.microsoft.com/office/powerpoint/2010/main" val="46286579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GEOMETRIE	</a:t>
            </a:r>
            <a:endParaRPr lang="cs-CZ" dirty="0"/>
          </a:p>
        </p:txBody>
      </p:sp>
      <p:sp>
        <p:nvSpPr>
          <p:cNvPr id="3" name="Podnadpis 2"/>
          <p:cNvSpPr>
            <a:spLocks noGrp="1"/>
          </p:cNvSpPr>
          <p:nvPr>
            <p:ph type="subTitle" idx="1"/>
          </p:nvPr>
        </p:nvSpPr>
        <p:spPr>
          <a:xfrm>
            <a:off x="1403648" y="3429000"/>
            <a:ext cx="6400800" cy="1752600"/>
          </a:xfrm>
        </p:spPr>
        <p:txBody>
          <a:bodyPr/>
          <a:lstStyle/>
          <a:p>
            <a:r>
              <a:rPr lang="cs-CZ" dirty="0" smtClean="0"/>
              <a:t>pro 9. ročník základní školy praktické</a:t>
            </a:r>
          </a:p>
          <a:p>
            <a:r>
              <a:rPr lang="cs-CZ" dirty="0" smtClean="0"/>
              <a:t>Převody jednotek</a:t>
            </a:r>
            <a:endParaRPr lang="cs-CZ" dirty="0"/>
          </a:p>
        </p:txBody>
      </p:sp>
    </p:spTree>
    <p:extLst>
      <p:ext uri="{BB962C8B-B14F-4D97-AF65-F5344CB8AC3E}">
        <p14:creationId xmlns:p14="http://schemas.microsoft.com/office/powerpoint/2010/main" val="14836244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PŘEVODY JEDNOTEK</a:t>
            </a:r>
            <a:endParaRPr lang="cs-CZ" dirty="0"/>
          </a:p>
        </p:txBody>
      </p:sp>
      <p:sp>
        <p:nvSpPr>
          <p:cNvPr id="3" name="Zástupný symbol pro obsah 2"/>
          <p:cNvSpPr>
            <a:spLocks noGrp="1"/>
          </p:cNvSpPr>
          <p:nvPr>
            <p:ph idx="1"/>
          </p:nvPr>
        </p:nvSpPr>
        <p:spPr/>
        <p:txBody>
          <a:bodyPr/>
          <a:lstStyle/>
          <a:p>
            <a:pPr marL="0" indent="0">
              <a:buNone/>
            </a:pPr>
            <a:r>
              <a:rPr lang="cs-CZ" dirty="0" smtClean="0"/>
              <a:t>Při výpočtech je někdy nutné jednotky měnit. </a:t>
            </a:r>
          </a:p>
          <a:p>
            <a:pPr marL="0" indent="0">
              <a:buNone/>
            </a:pPr>
            <a:endParaRPr lang="cs-CZ" dirty="0" smtClean="0"/>
          </a:p>
          <a:p>
            <a:pPr marL="0" indent="0">
              <a:buNone/>
            </a:pPr>
            <a:r>
              <a:rPr lang="cs-CZ" dirty="0" smtClean="0"/>
              <a:t>Důležité </a:t>
            </a:r>
            <a:r>
              <a:rPr lang="cs-CZ" dirty="0"/>
              <a:t>je znát převody základních jednotek</a:t>
            </a:r>
            <a:r>
              <a:rPr lang="cs-CZ" dirty="0" smtClean="0"/>
              <a:t>. Poté </a:t>
            </a:r>
            <a:r>
              <a:rPr lang="cs-CZ" dirty="0"/>
              <a:t>už není problém převádět jednotky čtvereční a krychlové.</a:t>
            </a:r>
          </a:p>
          <a:p>
            <a:endParaRPr lang="cs-CZ" dirty="0"/>
          </a:p>
        </p:txBody>
      </p:sp>
    </p:spTree>
    <p:extLst>
      <p:ext uri="{BB962C8B-B14F-4D97-AF65-F5344CB8AC3E}">
        <p14:creationId xmlns:p14="http://schemas.microsoft.com/office/powerpoint/2010/main" val="323436631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JEDNOTKY DÉLKY	</a:t>
            </a:r>
            <a:endParaRPr lang="cs-CZ" dirty="0"/>
          </a:p>
        </p:txBody>
      </p:sp>
      <p:sp>
        <p:nvSpPr>
          <p:cNvPr id="3" name="Zástupný symbol pro obsah 2"/>
          <p:cNvSpPr>
            <a:spLocks noGrp="1"/>
          </p:cNvSpPr>
          <p:nvPr>
            <p:ph idx="1"/>
          </p:nvPr>
        </p:nvSpPr>
        <p:spPr>
          <a:solidFill>
            <a:srgbClr val="DEDAC4"/>
          </a:solidFill>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p>
            <a:pPr marL="0" indent="0">
              <a:buNone/>
            </a:pPr>
            <a:r>
              <a:rPr lang="cs-CZ" sz="2800" dirty="0" smtClean="0">
                <a:solidFill>
                  <a:schemeClr val="dk1"/>
                </a:solidFill>
              </a:rPr>
              <a:t>Základní jednotkou délky je 1 metr (m).</a:t>
            </a:r>
          </a:p>
          <a:p>
            <a:pPr marL="0" indent="0">
              <a:buNone/>
            </a:pPr>
            <a:r>
              <a:rPr lang="cs-CZ" sz="2800" dirty="0" smtClean="0">
                <a:solidFill>
                  <a:schemeClr val="dk1"/>
                </a:solidFill>
              </a:rPr>
              <a:t>Platí:</a:t>
            </a:r>
          </a:p>
          <a:p>
            <a:pPr marL="0" indent="0">
              <a:buNone/>
            </a:pPr>
            <a:r>
              <a:rPr lang="cs-CZ" sz="2800" dirty="0" smtClean="0">
                <a:solidFill>
                  <a:schemeClr val="dk1"/>
                </a:solidFill>
              </a:rPr>
              <a:t>1 km = 1 000 m</a:t>
            </a:r>
          </a:p>
          <a:p>
            <a:pPr marL="0" indent="0">
              <a:buNone/>
            </a:pPr>
            <a:r>
              <a:rPr lang="cs-CZ" sz="2800" dirty="0" smtClean="0">
                <a:solidFill>
                  <a:schemeClr val="dk1"/>
                </a:solidFill>
              </a:rPr>
              <a:t>1 m = 10 dm</a:t>
            </a:r>
          </a:p>
          <a:p>
            <a:pPr marL="0" indent="0">
              <a:buNone/>
            </a:pPr>
            <a:r>
              <a:rPr lang="cs-CZ" sz="2800" dirty="0" smtClean="0">
                <a:solidFill>
                  <a:schemeClr val="dk1"/>
                </a:solidFill>
              </a:rPr>
              <a:t>1 dm = 10 cm</a:t>
            </a:r>
          </a:p>
          <a:p>
            <a:pPr marL="0" indent="0">
              <a:buNone/>
            </a:pPr>
            <a:r>
              <a:rPr lang="cs-CZ" sz="2800" dirty="0" smtClean="0">
                <a:solidFill>
                  <a:schemeClr val="dk1"/>
                </a:solidFill>
              </a:rPr>
              <a:t>1 cm = 10 mm</a:t>
            </a:r>
          </a:p>
          <a:p>
            <a:pPr marL="0" indent="0">
              <a:buNone/>
            </a:pPr>
            <a:endParaRPr lang="cs-CZ" sz="2800" dirty="0">
              <a:solidFill>
                <a:schemeClr val="dk1"/>
              </a:solidFill>
            </a:endParaRPr>
          </a:p>
        </p:txBody>
      </p:sp>
    </p:spTree>
    <p:extLst>
      <p:ext uri="{BB962C8B-B14F-4D97-AF65-F5344CB8AC3E}">
        <p14:creationId xmlns:p14="http://schemas.microsoft.com/office/powerpoint/2010/main" val="300982697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Nadpis 7"/>
          <p:cNvSpPr>
            <a:spLocks noGrp="1"/>
          </p:cNvSpPr>
          <p:nvPr>
            <p:ph type="title"/>
          </p:nvPr>
        </p:nvSpPr>
        <p:spPr/>
        <p:txBody>
          <a:bodyPr/>
          <a:lstStyle/>
          <a:p>
            <a:r>
              <a:rPr lang="cs-CZ" dirty="0" smtClean="0"/>
              <a:t>PŘEVODY JEDNOTEK DÉLKY</a:t>
            </a:r>
            <a:endParaRPr lang="cs-CZ" dirty="0"/>
          </a:p>
        </p:txBody>
      </p:sp>
      <p:sp>
        <p:nvSpPr>
          <p:cNvPr id="3" name="Zástupný symbol pro obsah 2"/>
          <p:cNvSpPr>
            <a:spLocks noGrp="1"/>
          </p:cNvSpPr>
          <p:nvPr>
            <p:ph idx="1"/>
          </p:nvPr>
        </p:nvSpPr>
        <p:spPr>
          <a:xfrm>
            <a:off x="457200" y="1600200"/>
            <a:ext cx="8229600" cy="4493096"/>
          </a:xfrm>
        </p:spPr>
        <p:txBody>
          <a:bodyPr>
            <a:normAutofit/>
          </a:bodyPr>
          <a:lstStyle/>
          <a:p>
            <a:pPr marL="0" indent="0">
              <a:buNone/>
            </a:pPr>
            <a:r>
              <a:rPr lang="cs-CZ" dirty="0" smtClean="0"/>
              <a:t>Při převodu délkových jednotek, je důležité určit vztah mezi převáděnými jednotkami. </a:t>
            </a:r>
          </a:p>
          <a:p>
            <a:pPr marL="0" indent="0">
              <a:buNone/>
            </a:pPr>
            <a:endParaRPr lang="cs-CZ" dirty="0" smtClean="0"/>
          </a:p>
          <a:p>
            <a:pPr marL="0" indent="0">
              <a:buNone/>
            </a:pPr>
            <a:r>
              <a:rPr lang="cs-CZ" dirty="0" smtClean="0"/>
              <a:t>Počet nul nám pak určí, o kolik míst se posune desetinná čárka. </a:t>
            </a:r>
          </a:p>
          <a:p>
            <a:pPr marL="0" indent="0">
              <a:buNone/>
            </a:pPr>
            <a:endParaRPr lang="cs-CZ" dirty="0" smtClean="0"/>
          </a:p>
          <a:p>
            <a:pPr marL="0" indent="0">
              <a:buNone/>
            </a:pPr>
            <a:r>
              <a:rPr lang="cs-CZ" dirty="0" smtClean="0"/>
              <a:t>Ta se posunuje při převodu z větších jednotek na menší doprava a při převodu z menších jednotek na větší doleva.</a:t>
            </a:r>
          </a:p>
          <a:p>
            <a:pPr marL="0" indent="0">
              <a:buNone/>
            </a:pPr>
            <a:endParaRPr lang="cs-CZ" dirty="0" smtClean="0"/>
          </a:p>
        </p:txBody>
      </p:sp>
    </p:spTree>
    <p:extLst>
      <p:ext uri="{BB962C8B-B14F-4D97-AF65-F5344CB8AC3E}">
        <p14:creationId xmlns:p14="http://schemas.microsoft.com/office/powerpoint/2010/main" val="39112034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836712"/>
            <a:ext cx="8229600" cy="5640288"/>
          </a:xfrm>
        </p:spPr>
        <p:txBody>
          <a:bodyPr/>
          <a:lstStyle/>
          <a:p>
            <a:pPr marL="0" indent="0">
              <a:buNone/>
            </a:pPr>
            <a:r>
              <a:rPr lang="cs-CZ" b="1" dirty="0" smtClean="0"/>
              <a:t>Převeď 134,6 cm na m.</a:t>
            </a:r>
          </a:p>
          <a:p>
            <a:pPr marL="0" indent="0">
              <a:buNone/>
            </a:pPr>
            <a:endParaRPr lang="cs-CZ" dirty="0" smtClean="0"/>
          </a:p>
          <a:p>
            <a:pPr marL="0" indent="0">
              <a:buNone/>
            </a:pPr>
            <a:r>
              <a:rPr lang="cs-CZ" dirty="0" smtClean="0"/>
              <a:t>Víme, že 1 m = 1</a:t>
            </a:r>
            <a:r>
              <a:rPr lang="cs-CZ" dirty="0" smtClean="0">
                <a:solidFill>
                  <a:srgbClr val="FF0000"/>
                </a:solidFill>
              </a:rPr>
              <a:t>00</a:t>
            </a:r>
            <a:r>
              <a:rPr lang="cs-CZ" dirty="0" smtClean="0"/>
              <a:t> cm. </a:t>
            </a:r>
          </a:p>
          <a:p>
            <a:pPr marL="0" indent="0">
              <a:buNone/>
            </a:pPr>
            <a:r>
              <a:rPr lang="cs-CZ" dirty="0" smtClean="0"/>
              <a:t>Převádíme menší jednotky na větší, tudíž se desetinná čárka posune doleva, a to o dvě místa.</a:t>
            </a:r>
          </a:p>
          <a:p>
            <a:pPr marL="0" indent="0">
              <a:buNone/>
            </a:pPr>
            <a:r>
              <a:rPr lang="cs-CZ" dirty="0" smtClean="0"/>
              <a:t>134,6 cm = 1,346 m</a:t>
            </a:r>
          </a:p>
          <a:p>
            <a:endParaRPr lang="cs-CZ"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JEDNOTKY OBSAHU</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smtClean="0"/>
              <a:t>Základní jednotkou obsahu je 1 metr čtvereční (m²).</a:t>
            </a:r>
          </a:p>
          <a:p>
            <a:pPr marL="0" indent="0">
              <a:buNone/>
            </a:pPr>
            <a:r>
              <a:rPr lang="cs-CZ" dirty="0" smtClean="0"/>
              <a:t>1 m² je čtverec o hraně 1 m. Víme, že 1 m = 100 cm a obsah vypočítáme dle vzorce S = a · </a:t>
            </a:r>
            <a:r>
              <a:rPr lang="cs-CZ" dirty="0" err="1" smtClean="0"/>
              <a:t>a</a:t>
            </a:r>
            <a:r>
              <a:rPr lang="cs-CZ" dirty="0" smtClean="0"/>
              <a:t>, tedy 100 · </a:t>
            </a:r>
            <a:r>
              <a:rPr lang="cs-CZ" dirty="0" err="1" smtClean="0"/>
              <a:t>100</a:t>
            </a:r>
            <a:r>
              <a:rPr lang="cs-CZ" dirty="0" smtClean="0"/>
              <a:t> = 10 000 cm².</a:t>
            </a:r>
          </a:p>
          <a:p>
            <a:pPr marL="0" indent="0">
              <a:buNone/>
            </a:pPr>
            <a:endParaRPr lang="cs-CZ" dirty="0" smtClean="0"/>
          </a:p>
          <a:p>
            <a:pPr marL="0" indent="0">
              <a:buNone/>
            </a:pPr>
            <a:r>
              <a:rPr lang="cs-CZ" dirty="0" smtClean="0"/>
              <a:t>Všimněte si, že při přechodu z délkové míry na obsahovou (²) se počet nul zdvojnásobil.</a:t>
            </a:r>
          </a:p>
          <a:p>
            <a:pPr marL="0" indent="0" algn="ctr">
              <a:buNone/>
            </a:pPr>
            <a:r>
              <a:rPr lang="cs-CZ" dirty="0" smtClean="0"/>
              <a:t>1 m = 1</a:t>
            </a:r>
            <a:r>
              <a:rPr lang="cs-CZ" dirty="0" smtClean="0">
                <a:solidFill>
                  <a:srgbClr val="FF0000"/>
                </a:solidFill>
              </a:rPr>
              <a:t>00</a:t>
            </a:r>
            <a:r>
              <a:rPr lang="cs-CZ" dirty="0" smtClean="0"/>
              <a:t> cm </a:t>
            </a:r>
            <a:br>
              <a:rPr lang="cs-CZ" dirty="0" smtClean="0"/>
            </a:br>
            <a:r>
              <a:rPr lang="cs-CZ" dirty="0" smtClean="0"/>
              <a:t>1m</a:t>
            </a:r>
            <a:r>
              <a:rPr lang="cs-CZ" dirty="0" smtClean="0">
                <a:solidFill>
                  <a:srgbClr val="FF0000"/>
                </a:solidFill>
              </a:rPr>
              <a:t>²</a:t>
            </a:r>
            <a:r>
              <a:rPr lang="cs-CZ" dirty="0" smtClean="0"/>
              <a:t> = 1</a:t>
            </a:r>
            <a:r>
              <a:rPr lang="cs-CZ" dirty="0" smtClean="0">
                <a:solidFill>
                  <a:srgbClr val="FF0000"/>
                </a:solidFill>
              </a:rPr>
              <a:t>0 000</a:t>
            </a:r>
            <a:r>
              <a:rPr lang="cs-CZ" dirty="0" smtClean="0"/>
              <a:t> cm</a:t>
            </a:r>
            <a:r>
              <a:rPr lang="cs-CZ" dirty="0" smtClean="0">
                <a:solidFill>
                  <a:srgbClr val="FF0000"/>
                </a:solidFill>
              </a:rPr>
              <a:t>²</a:t>
            </a:r>
          </a:p>
          <a:p>
            <a:pPr marL="0" indent="0">
              <a:buNone/>
            </a:pPr>
            <a:endParaRPr lang="cs-CZ" dirty="0" smtClean="0"/>
          </a:p>
          <a:p>
            <a:pPr marL="0" indent="0">
              <a:buNone/>
            </a:pPr>
            <a:endParaRPr lang="cs-CZ" dirty="0"/>
          </a:p>
          <a:p>
            <a:pPr marL="0" indent="0">
              <a:buNone/>
            </a:pPr>
            <a:endParaRPr lang="cs-CZ" dirty="0"/>
          </a:p>
          <a:p>
            <a:pPr marL="0" indent="0">
              <a:buNone/>
            </a:pPr>
            <a:endParaRPr lang="cs-CZ" dirty="0"/>
          </a:p>
          <a:p>
            <a:pPr marL="0" indent="0">
              <a:buNone/>
            </a:pPr>
            <a:endParaRPr lang="cs-CZ" dirty="0"/>
          </a:p>
          <a:p>
            <a:pPr marL="0" indent="0">
              <a:buNone/>
            </a:pPr>
            <a:endParaRPr lang="cs-CZ" dirty="0"/>
          </a:p>
          <a:p>
            <a:pPr marL="0" indent="0">
              <a:buNone/>
            </a:pPr>
            <a:endParaRPr lang="cs-CZ" dirty="0"/>
          </a:p>
          <a:p>
            <a:pPr marL="0" indent="0">
              <a:buNone/>
            </a:pPr>
            <a:endParaRPr lang="cs-CZ" dirty="0"/>
          </a:p>
          <a:p>
            <a:pPr marL="0" indent="0">
              <a:buNone/>
            </a:pPr>
            <a:endParaRPr lang="cs-CZ" dirty="0" smtClean="0"/>
          </a:p>
          <a:p>
            <a:pPr marL="0" indent="0">
              <a:buNone/>
            </a:pPr>
            <a:endParaRPr lang="cs-CZ" dirty="0"/>
          </a:p>
          <a:p>
            <a:pPr marL="0" indent="0">
              <a:buNone/>
            </a:pPr>
            <a:endParaRPr lang="cs-CZ" dirty="0"/>
          </a:p>
        </p:txBody>
      </p:sp>
    </p:spTree>
    <p:extLst>
      <p:ext uri="{BB962C8B-B14F-4D97-AF65-F5344CB8AC3E}">
        <p14:creationId xmlns:p14="http://schemas.microsoft.com/office/powerpoint/2010/main" val="429505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PŘEVODY JEDNOTEK OBSAHU</a:t>
            </a:r>
            <a:endParaRPr lang="cs-CZ" dirty="0"/>
          </a:p>
        </p:txBody>
      </p:sp>
      <p:sp>
        <p:nvSpPr>
          <p:cNvPr id="3" name="Zástupný symbol pro obsah 2"/>
          <p:cNvSpPr>
            <a:spLocks noGrp="1"/>
          </p:cNvSpPr>
          <p:nvPr>
            <p:ph idx="1"/>
          </p:nvPr>
        </p:nvSpPr>
        <p:spPr>
          <a:xfrm>
            <a:off x="457200" y="1600200"/>
            <a:ext cx="8229600" cy="4709120"/>
          </a:xfrm>
          <a:solidFill>
            <a:srgbClr val="DEDAC4"/>
          </a:solidFill>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p>
            <a:pPr marL="0" indent="0">
              <a:buNone/>
            </a:pPr>
            <a:r>
              <a:rPr lang="cs-CZ" sz="2800" dirty="0" smtClean="0">
                <a:solidFill>
                  <a:schemeClr val="dk1"/>
                </a:solidFill>
              </a:rPr>
              <a:t>1 km² = 1 000 </a:t>
            </a:r>
            <a:r>
              <a:rPr lang="cs-CZ" sz="2800" dirty="0" err="1" smtClean="0">
                <a:solidFill>
                  <a:schemeClr val="dk1"/>
                </a:solidFill>
              </a:rPr>
              <a:t>000</a:t>
            </a:r>
            <a:r>
              <a:rPr lang="cs-CZ" sz="2800" dirty="0" smtClean="0">
                <a:solidFill>
                  <a:schemeClr val="dk1"/>
                </a:solidFill>
              </a:rPr>
              <a:t> m² (plocha o rozměru 1 000m · 1 000m)</a:t>
            </a:r>
          </a:p>
          <a:p>
            <a:pPr marL="0" indent="0">
              <a:buNone/>
            </a:pPr>
            <a:r>
              <a:rPr lang="cs-CZ" sz="2800" dirty="0" smtClean="0">
                <a:solidFill>
                  <a:schemeClr val="dk1"/>
                </a:solidFill>
              </a:rPr>
              <a:t>1 m² = 100 dm² (plocha o rozměru 10dm · 10 dm)</a:t>
            </a:r>
          </a:p>
          <a:p>
            <a:pPr marL="0" indent="0">
              <a:buNone/>
            </a:pPr>
            <a:r>
              <a:rPr lang="cs-CZ" sz="2800" dirty="0" smtClean="0">
                <a:solidFill>
                  <a:schemeClr val="dk1"/>
                </a:solidFill>
              </a:rPr>
              <a:t>1 dm² = 100 cm² (plocha o rozměru 10cm · </a:t>
            </a:r>
            <a:r>
              <a:rPr lang="cs-CZ" sz="2800" dirty="0" err="1" smtClean="0">
                <a:solidFill>
                  <a:schemeClr val="dk1"/>
                </a:solidFill>
              </a:rPr>
              <a:t>10cm</a:t>
            </a:r>
            <a:r>
              <a:rPr lang="cs-CZ" sz="2800" dirty="0" smtClean="0">
                <a:solidFill>
                  <a:schemeClr val="dk1"/>
                </a:solidFill>
              </a:rPr>
              <a:t>)</a:t>
            </a:r>
          </a:p>
          <a:p>
            <a:pPr marL="0" indent="0">
              <a:buNone/>
            </a:pPr>
            <a:r>
              <a:rPr lang="cs-CZ" sz="2800" dirty="0" smtClean="0">
                <a:solidFill>
                  <a:schemeClr val="dk1"/>
                </a:solidFill>
              </a:rPr>
              <a:t>1 cm² = 100 mm² (plocha o rozměru 10mm · </a:t>
            </a:r>
            <a:r>
              <a:rPr lang="cs-CZ" sz="2800" dirty="0" err="1" smtClean="0">
                <a:solidFill>
                  <a:schemeClr val="dk1"/>
                </a:solidFill>
              </a:rPr>
              <a:t>10mm</a:t>
            </a:r>
            <a:r>
              <a:rPr lang="cs-CZ" sz="2800" dirty="0" smtClean="0">
                <a:solidFill>
                  <a:schemeClr val="dk1"/>
                </a:solidFill>
              </a:rPr>
              <a:t>)</a:t>
            </a:r>
          </a:p>
          <a:p>
            <a:pPr marL="0" indent="0">
              <a:buNone/>
            </a:pPr>
            <a:r>
              <a:rPr lang="cs-CZ" sz="2800" dirty="0" smtClean="0">
                <a:solidFill>
                  <a:schemeClr val="dk1"/>
                </a:solidFill>
              </a:rPr>
              <a:t>1 a = 100 m² (plocha o rozměru 10m · </a:t>
            </a:r>
            <a:r>
              <a:rPr lang="cs-CZ" sz="2800" dirty="0" err="1" smtClean="0">
                <a:solidFill>
                  <a:schemeClr val="dk1"/>
                </a:solidFill>
              </a:rPr>
              <a:t>10m</a:t>
            </a:r>
            <a:r>
              <a:rPr lang="cs-CZ" sz="2800" dirty="0" smtClean="0">
                <a:solidFill>
                  <a:schemeClr val="dk1"/>
                </a:solidFill>
              </a:rPr>
              <a:t>)</a:t>
            </a:r>
          </a:p>
          <a:p>
            <a:pPr marL="0" indent="0">
              <a:buNone/>
            </a:pPr>
            <a:r>
              <a:rPr lang="cs-CZ" sz="2800" dirty="0" smtClean="0">
                <a:solidFill>
                  <a:schemeClr val="dk1"/>
                </a:solidFill>
              </a:rPr>
              <a:t>1 ha = 10 000 m² (plocha o rozměru 100m · </a:t>
            </a:r>
            <a:r>
              <a:rPr lang="cs-CZ" sz="2800" dirty="0" err="1" smtClean="0">
                <a:solidFill>
                  <a:schemeClr val="dk1"/>
                </a:solidFill>
              </a:rPr>
              <a:t>100m</a:t>
            </a:r>
            <a:r>
              <a:rPr lang="cs-CZ" sz="2800" dirty="0" smtClean="0">
                <a:solidFill>
                  <a:schemeClr val="dk1"/>
                </a:solidFill>
              </a:rPr>
              <a:t>)</a:t>
            </a:r>
          </a:p>
          <a:p>
            <a:pPr marL="0" indent="0">
              <a:buNone/>
            </a:pPr>
            <a:endParaRPr lang="cs-CZ" sz="2800" dirty="0" smtClean="0">
              <a:solidFill>
                <a:schemeClr val="dk1"/>
              </a:solidFill>
            </a:endParaRPr>
          </a:p>
          <a:p>
            <a:pPr marL="0" indent="0">
              <a:buNone/>
            </a:pPr>
            <a:endParaRPr lang="cs-CZ" sz="2800" dirty="0" smtClean="0">
              <a:solidFill>
                <a:schemeClr val="dk1"/>
              </a:solidFill>
            </a:endParaRPr>
          </a:p>
        </p:txBody>
      </p:sp>
    </p:spTree>
    <p:extLst>
      <p:ext uri="{BB962C8B-B14F-4D97-AF65-F5344CB8AC3E}">
        <p14:creationId xmlns:p14="http://schemas.microsoft.com/office/powerpoint/2010/main" val="362941794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692696"/>
            <a:ext cx="8229600" cy="5784304"/>
          </a:xfrm>
        </p:spPr>
        <p:txBody>
          <a:bodyPr/>
          <a:lstStyle/>
          <a:p>
            <a:pPr marL="0" indent="0">
              <a:buNone/>
            </a:pPr>
            <a:r>
              <a:rPr lang="cs-CZ" b="1" dirty="0" smtClean="0"/>
              <a:t>Převeď 54,78609 dm² na mm².</a:t>
            </a:r>
          </a:p>
          <a:p>
            <a:pPr marL="0" indent="0">
              <a:buNone/>
            </a:pPr>
            <a:r>
              <a:rPr lang="cs-CZ" dirty="0" smtClean="0"/>
              <a:t>Víme, že 1 dm² je čtverec o straně 1dm. 1 dm = 10 cm = 100 mm. Obsah takového čtverce je 100 mm · 100 mm = 10 000 mm². Desetinnou čárku tedy posuneme doprava o čtyři místa.</a:t>
            </a:r>
          </a:p>
          <a:p>
            <a:pPr marL="0" indent="0">
              <a:buNone/>
            </a:pPr>
            <a:endParaRPr lang="cs-CZ" dirty="0" smtClean="0"/>
          </a:p>
          <a:p>
            <a:pPr marL="0" indent="0">
              <a:buNone/>
            </a:pPr>
            <a:r>
              <a:rPr lang="cs-CZ" dirty="0" smtClean="0"/>
              <a:t>54,78609 dm² = 547860,9 mm²</a:t>
            </a:r>
          </a:p>
          <a:p>
            <a:pPr marL="0" indent="0">
              <a:buNone/>
            </a:pPr>
            <a:endParaRPr lang="cs-CZ" dirty="0" smtClean="0"/>
          </a:p>
          <a:p>
            <a:endParaRPr lang="cs-CZ"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JEDNOTKY OBJEMU</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smtClean="0"/>
              <a:t>Základní jednotkou objemu je 1 metr krychlový (m³).</a:t>
            </a:r>
          </a:p>
          <a:p>
            <a:pPr marL="0" indent="0">
              <a:buNone/>
            </a:pPr>
            <a:r>
              <a:rPr lang="cs-CZ" dirty="0" smtClean="0"/>
              <a:t>Platí:</a:t>
            </a:r>
          </a:p>
          <a:p>
            <a:pPr marL="0" indent="0">
              <a:buNone/>
            </a:pPr>
            <a:r>
              <a:rPr lang="cs-CZ" dirty="0" smtClean="0"/>
              <a:t>1 m³ je kostka o hraně 1 m. Víme, že 1 m = 100 cm a objem vypočítáme dle vzorce V = a · a · a, tedy 100 · </a:t>
            </a:r>
            <a:r>
              <a:rPr lang="cs-CZ" dirty="0" err="1" smtClean="0"/>
              <a:t>100</a:t>
            </a:r>
            <a:r>
              <a:rPr lang="cs-CZ" dirty="0" smtClean="0"/>
              <a:t> · </a:t>
            </a:r>
            <a:r>
              <a:rPr lang="cs-CZ" dirty="0" err="1" smtClean="0"/>
              <a:t>100</a:t>
            </a:r>
            <a:r>
              <a:rPr lang="cs-CZ" dirty="0" smtClean="0"/>
              <a:t> = 1 000 000 m³.</a:t>
            </a:r>
          </a:p>
          <a:p>
            <a:pPr marL="0" indent="0">
              <a:buNone/>
            </a:pPr>
            <a:endParaRPr lang="cs-CZ" dirty="0" smtClean="0"/>
          </a:p>
          <a:p>
            <a:pPr marL="0" indent="0">
              <a:buNone/>
            </a:pPr>
            <a:r>
              <a:rPr lang="cs-CZ" dirty="0" smtClean="0"/>
              <a:t>Všimněte si, že při přechodu z délkové míry na objemovou se počet nul ztrojnásobil.</a:t>
            </a:r>
          </a:p>
          <a:p>
            <a:pPr marL="0" indent="0" algn="ctr">
              <a:buNone/>
            </a:pPr>
            <a:r>
              <a:rPr lang="cs-CZ" dirty="0" smtClean="0"/>
              <a:t>1 m = 1</a:t>
            </a:r>
            <a:r>
              <a:rPr lang="cs-CZ" dirty="0" smtClean="0">
                <a:solidFill>
                  <a:srgbClr val="FF0000"/>
                </a:solidFill>
              </a:rPr>
              <a:t>00</a:t>
            </a:r>
            <a:r>
              <a:rPr lang="cs-CZ" dirty="0" smtClean="0"/>
              <a:t> cm </a:t>
            </a:r>
            <a:br>
              <a:rPr lang="cs-CZ" dirty="0" smtClean="0"/>
            </a:br>
            <a:r>
              <a:rPr lang="cs-CZ" dirty="0" smtClean="0"/>
              <a:t>1m</a:t>
            </a:r>
            <a:r>
              <a:rPr lang="cs-CZ" dirty="0" smtClean="0">
                <a:solidFill>
                  <a:srgbClr val="FF0000"/>
                </a:solidFill>
              </a:rPr>
              <a:t>³</a:t>
            </a:r>
            <a:r>
              <a:rPr lang="cs-CZ" dirty="0" smtClean="0"/>
              <a:t> = 1 </a:t>
            </a:r>
            <a:r>
              <a:rPr lang="cs-CZ" dirty="0" smtClean="0">
                <a:solidFill>
                  <a:srgbClr val="FF0000"/>
                </a:solidFill>
              </a:rPr>
              <a:t>000 </a:t>
            </a:r>
            <a:r>
              <a:rPr lang="cs-CZ" dirty="0" err="1" smtClean="0">
                <a:solidFill>
                  <a:srgbClr val="FF0000"/>
                </a:solidFill>
              </a:rPr>
              <a:t>000</a:t>
            </a:r>
            <a:r>
              <a:rPr lang="cs-CZ" dirty="0" smtClean="0"/>
              <a:t> cm</a:t>
            </a:r>
            <a:r>
              <a:rPr lang="cs-CZ" dirty="0" smtClean="0">
                <a:solidFill>
                  <a:srgbClr val="FF0000"/>
                </a:solidFill>
              </a:rPr>
              <a:t>³</a:t>
            </a:r>
          </a:p>
        </p:txBody>
      </p:sp>
    </p:spTree>
    <p:extLst>
      <p:ext uri="{BB962C8B-B14F-4D97-AF65-F5344CB8AC3E}">
        <p14:creationId xmlns:p14="http://schemas.microsoft.com/office/powerpoint/2010/main" val="8101782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smtClean="0"/>
              <a:t>Např.: Převeď 1 m³ na mm³.</a:t>
            </a:r>
          </a:p>
          <a:p>
            <a:pPr marL="514350" indent="-514350">
              <a:buFont typeface="+mj-lt"/>
              <a:buAutoNum type="arabicPeriod"/>
            </a:pPr>
            <a:r>
              <a:rPr lang="cs-CZ" dirty="0" smtClean="0"/>
              <a:t>Představme si krychli o hraně 1 m.</a:t>
            </a:r>
          </a:p>
          <a:p>
            <a:pPr marL="514350" indent="-514350">
              <a:buFont typeface="+mj-lt"/>
              <a:buAutoNum type="arabicPeriod"/>
            </a:pPr>
            <a:r>
              <a:rPr lang="cs-CZ" dirty="0" smtClean="0"/>
              <a:t>Víme, že 1 m má 1 000 mm.</a:t>
            </a:r>
          </a:p>
          <a:p>
            <a:pPr marL="514350" indent="-514350">
              <a:buFont typeface="+mj-lt"/>
              <a:buAutoNum type="arabicPeriod"/>
            </a:pPr>
            <a:r>
              <a:rPr lang="cs-CZ" dirty="0" smtClean="0"/>
              <a:t>Přejděme z jednotky délkové na rovinnou (m</a:t>
            </a:r>
            <a:r>
              <a:rPr lang="cs-CZ" dirty="0" smtClean="0">
                <a:solidFill>
                  <a:srgbClr val="FF0000"/>
                </a:solidFill>
              </a:rPr>
              <a:t>²</a:t>
            </a:r>
            <a:r>
              <a:rPr lang="cs-CZ" dirty="0" smtClean="0"/>
              <a:t>), tedy na spodní patro naší krychle.</a:t>
            </a:r>
          </a:p>
          <a:p>
            <a:pPr marL="0" indent="0" algn="ctr">
              <a:buNone/>
            </a:pPr>
            <a:r>
              <a:rPr lang="cs-CZ" dirty="0" smtClean="0"/>
              <a:t>1 m² = 1 000 · 1 000 = 1 000 </a:t>
            </a:r>
            <a:r>
              <a:rPr lang="cs-CZ" dirty="0"/>
              <a:t>000 </a:t>
            </a:r>
            <a:r>
              <a:rPr lang="cs-CZ" dirty="0" smtClean="0"/>
              <a:t>mm²</a:t>
            </a:r>
          </a:p>
          <a:p>
            <a:pPr marL="514350" indent="-514350">
              <a:buFont typeface="+mj-lt"/>
              <a:buAutoNum type="arabicPeriod" startAt="4"/>
            </a:pPr>
            <a:r>
              <a:rPr lang="cs-CZ" dirty="0" smtClean="0"/>
              <a:t>Přejděme z jednotky rovinné na prostorovou (m</a:t>
            </a:r>
            <a:r>
              <a:rPr lang="cs-CZ" dirty="0" smtClean="0">
                <a:solidFill>
                  <a:srgbClr val="FF0000"/>
                </a:solidFill>
              </a:rPr>
              <a:t>³</a:t>
            </a:r>
            <a:r>
              <a:rPr lang="cs-CZ" dirty="0" smtClean="0"/>
              <a:t>), tedy z jednoho patra na celou krychli. Pater je 1000.</a:t>
            </a:r>
            <a:endParaRPr lang="cs-CZ" dirty="0" smtClean="0">
              <a:solidFill>
                <a:srgbClr val="FF0000"/>
              </a:solidFill>
            </a:endParaRPr>
          </a:p>
          <a:p>
            <a:pPr marL="0" indent="0" algn="ctr">
              <a:buNone/>
            </a:pPr>
            <a:r>
              <a:rPr lang="cs-CZ" dirty="0" smtClean="0"/>
              <a:t>1 m³ = </a:t>
            </a:r>
            <a:r>
              <a:rPr lang="cs-CZ" dirty="0"/>
              <a:t>1 000 </a:t>
            </a:r>
            <a:r>
              <a:rPr lang="cs-CZ" dirty="0" smtClean="0"/>
              <a:t>· </a:t>
            </a:r>
            <a:r>
              <a:rPr lang="cs-CZ" dirty="0"/>
              <a:t>1 </a:t>
            </a:r>
            <a:r>
              <a:rPr lang="cs-CZ" dirty="0" smtClean="0"/>
              <a:t>000 </a:t>
            </a:r>
            <a:r>
              <a:rPr lang="cs-CZ" dirty="0"/>
              <a:t>· 1 </a:t>
            </a:r>
            <a:r>
              <a:rPr lang="cs-CZ" dirty="0" smtClean="0"/>
              <a:t>000 = 1 000 000 000 </a:t>
            </a:r>
            <a:r>
              <a:rPr lang="cs-CZ" dirty="0"/>
              <a:t>mm³</a:t>
            </a:r>
          </a:p>
        </p:txBody>
      </p:sp>
    </p:spTree>
    <p:extLst>
      <p:ext uri="{BB962C8B-B14F-4D97-AF65-F5344CB8AC3E}">
        <p14:creationId xmlns:p14="http://schemas.microsoft.com/office/powerpoint/2010/main" val="26123463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PŘEHLED PŘEVODŮ JEDNOTEK</a:t>
            </a:r>
            <a:endParaRPr lang="cs-CZ" dirty="0"/>
          </a:p>
        </p:txBody>
      </p:sp>
      <p:sp>
        <p:nvSpPr>
          <p:cNvPr id="3" name="Zástupný symbol pro obsah 2"/>
          <p:cNvSpPr>
            <a:spLocks noGrp="1"/>
          </p:cNvSpPr>
          <p:nvPr>
            <p:ph idx="1"/>
          </p:nvPr>
        </p:nvSpPr>
        <p:spPr>
          <a:xfrm>
            <a:off x="457200" y="1600200"/>
            <a:ext cx="8363272" cy="4876800"/>
          </a:xfrm>
          <a:solidFill>
            <a:srgbClr val="DEDAC4"/>
          </a:solidFill>
        </p:spPr>
        <p:style>
          <a:lnRef idx="2">
            <a:schemeClr val="dk1"/>
          </a:lnRef>
          <a:fillRef idx="1">
            <a:schemeClr val="lt1"/>
          </a:fillRef>
          <a:effectRef idx="0">
            <a:schemeClr val="dk1"/>
          </a:effectRef>
          <a:fontRef idx="minor">
            <a:schemeClr val="dk1"/>
          </a:fontRef>
        </p:style>
        <p:txBody>
          <a:bodyPr>
            <a:normAutofit/>
          </a:bodyPr>
          <a:lstStyle/>
          <a:p>
            <a:pPr marL="0" indent="0">
              <a:buNone/>
            </a:pPr>
            <a:r>
              <a:rPr lang="cs-CZ" sz="2800" dirty="0" smtClean="0"/>
              <a:t>1 m³ = 1 000 dm³ = 1 000 000 cm³ = 1 000 000 000 mm³</a:t>
            </a:r>
          </a:p>
          <a:p>
            <a:pPr marL="0" indent="0">
              <a:buNone/>
            </a:pPr>
            <a:r>
              <a:rPr lang="cs-CZ" sz="2800" dirty="0" smtClean="0"/>
              <a:t>1 dm³ = 1 000 cm³ = 1 000 000 mm³</a:t>
            </a:r>
          </a:p>
          <a:p>
            <a:pPr marL="0" indent="0">
              <a:buNone/>
            </a:pPr>
            <a:r>
              <a:rPr lang="cs-CZ" sz="2800" dirty="0" smtClean="0"/>
              <a:t>1 cm³ = 1 000 mm³</a:t>
            </a:r>
          </a:p>
          <a:p>
            <a:pPr marL="0" indent="0">
              <a:buNone/>
            </a:pPr>
            <a:r>
              <a:rPr lang="cs-CZ" sz="2800" dirty="0" smtClean="0"/>
              <a:t>1 mm³ = 0,001 cm³ = 0,000001 dm³ = 0,000 000 001 m³</a:t>
            </a:r>
          </a:p>
          <a:p>
            <a:pPr marL="0" indent="0">
              <a:buNone/>
            </a:pPr>
            <a:r>
              <a:rPr lang="cs-CZ" sz="2800" dirty="0" smtClean="0"/>
              <a:t>1 cm³ = 0,001 dm³ = 0,000 001 m³</a:t>
            </a:r>
          </a:p>
          <a:p>
            <a:pPr marL="0" indent="0">
              <a:buNone/>
            </a:pPr>
            <a:r>
              <a:rPr lang="cs-CZ" sz="2800" dirty="0" smtClean="0"/>
              <a:t>1 dm³ = 0,001 m³</a:t>
            </a:r>
            <a:endParaRPr lang="cs-CZ" sz="2800" dirty="0"/>
          </a:p>
          <a:p>
            <a:pPr marL="0" indent="0">
              <a:buNone/>
            </a:pPr>
            <a:r>
              <a:rPr lang="cs-CZ" sz="2800" dirty="0" smtClean="0"/>
              <a:t>1 dm³ = 1 l</a:t>
            </a:r>
          </a:p>
          <a:p>
            <a:pPr marL="0" indent="0">
              <a:buNone/>
            </a:pPr>
            <a:r>
              <a:rPr lang="cs-CZ" sz="2800" dirty="0" smtClean="0"/>
              <a:t>1 hl = 100 l</a:t>
            </a:r>
          </a:p>
          <a:p>
            <a:pPr marL="0" indent="0">
              <a:buNone/>
            </a:pPr>
            <a:r>
              <a:rPr lang="cs-CZ" sz="2800" dirty="0" smtClean="0"/>
              <a:t>1 l = 10 dl = 100 cl = 1 000 ml</a:t>
            </a:r>
            <a:endParaRPr lang="cs-CZ" sz="2800" dirty="0"/>
          </a:p>
        </p:txBody>
      </p:sp>
    </p:spTree>
    <p:extLst>
      <p:ext uri="{BB962C8B-B14F-4D97-AF65-F5344CB8AC3E}">
        <p14:creationId xmlns:p14="http://schemas.microsoft.com/office/powerpoint/2010/main" val="161461128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Mrak 18"/>
          <p:cNvSpPr/>
          <p:nvPr/>
        </p:nvSpPr>
        <p:spPr>
          <a:xfrm>
            <a:off x="1061667" y="1121308"/>
            <a:ext cx="3513565" cy="2074667"/>
          </a:xfrm>
          <a:prstGeom prst="cloud">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cs-CZ" sz="2400" b="1" dirty="0" smtClean="0">
                <a:solidFill>
                  <a:schemeClr val="tx1"/>
                </a:solidFill>
              </a:rPr>
              <a:t>380 750 dm³ = 380,750 m</a:t>
            </a:r>
            <a:r>
              <a:rPr lang="cs-CZ" sz="2400" b="1" dirty="0">
                <a:solidFill>
                  <a:schemeClr val="tx1"/>
                </a:solidFill>
              </a:rPr>
              <a:t>³</a:t>
            </a:r>
          </a:p>
        </p:txBody>
      </p:sp>
      <p:sp>
        <p:nvSpPr>
          <p:cNvPr id="15" name="Mrak 14"/>
          <p:cNvSpPr/>
          <p:nvPr/>
        </p:nvSpPr>
        <p:spPr>
          <a:xfrm>
            <a:off x="2152599" y="3081691"/>
            <a:ext cx="2920495" cy="2105233"/>
          </a:xfrm>
          <a:prstGeom prst="cloud">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cs-CZ" sz="2400" b="1" dirty="0" smtClean="0">
                <a:solidFill>
                  <a:schemeClr val="tx1"/>
                </a:solidFill>
              </a:rPr>
              <a:t>2 680 dm³ = 26,80 m</a:t>
            </a:r>
            <a:r>
              <a:rPr lang="cs-CZ" sz="2400" b="1" dirty="0">
                <a:solidFill>
                  <a:schemeClr val="tx1"/>
                </a:solidFill>
              </a:rPr>
              <a:t>³</a:t>
            </a:r>
          </a:p>
        </p:txBody>
      </p:sp>
      <p:sp>
        <p:nvSpPr>
          <p:cNvPr id="14" name="Mrak 13"/>
          <p:cNvSpPr/>
          <p:nvPr/>
        </p:nvSpPr>
        <p:spPr>
          <a:xfrm>
            <a:off x="5724128" y="1670242"/>
            <a:ext cx="3168351" cy="187220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18 070 dm³ = 18,070 m</a:t>
            </a:r>
            <a:r>
              <a:rPr lang="cs-CZ" sz="2400" b="1" dirty="0">
                <a:solidFill>
                  <a:schemeClr val="tx1"/>
                </a:solidFill>
              </a:rPr>
              <a:t>³</a:t>
            </a:r>
          </a:p>
        </p:txBody>
      </p:sp>
      <p:sp>
        <p:nvSpPr>
          <p:cNvPr id="2" name="Nadpis 1"/>
          <p:cNvSpPr>
            <a:spLocks noGrp="1"/>
          </p:cNvSpPr>
          <p:nvPr>
            <p:ph type="title"/>
          </p:nvPr>
        </p:nvSpPr>
        <p:spPr>
          <a:xfrm>
            <a:off x="457200" y="533400"/>
            <a:ext cx="8229600" cy="587908"/>
          </a:xfrm>
        </p:spPr>
        <p:txBody>
          <a:bodyPr>
            <a:noAutofit/>
          </a:bodyPr>
          <a:lstStyle/>
          <a:p>
            <a:r>
              <a:rPr lang="cs-CZ" sz="2400" b="1" dirty="0" smtClean="0">
                <a:solidFill>
                  <a:schemeClr val="tx1"/>
                </a:solidFill>
              </a:rPr>
              <a:t>Klikni na všechny obláčky s chybným převodem jednotek</a:t>
            </a:r>
            <a:endParaRPr lang="cs-CZ" sz="2400" b="1" dirty="0">
              <a:solidFill>
                <a:schemeClr val="tx1"/>
              </a:solidFill>
            </a:endParaRPr>
          </a:p>
        </p:txBody>
      </p:sp>
      <p:sp>
        <p:nvSpPr>
          <p:cNvPr id="4" name="Mrak 3"/>
          <p:cNvSpPr/>
          <p:nvPr/>
        </p:nvSpPr>
        <p:spPr>
          <a:xfrm>
            <a:off x="1061667" y="1467783"/>
            <a:ext cx="2232248" cy="1728192"/>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400" b="1" dirty="0" smtClean="0"/>
              <a:t>1 cm³ = 100 mm</a:t>
            </a:r>
            <a:r>
              <a:rPr lang="cs-CZ" sz="2400" b="1" dirty="0"/>
              <a:t>³</a:t>
            </a:r>
          </a:p>
        </p:txBody>
      </p:sp>
      <p:sp>
        <p:nvSpPr>
          <p:cNvPr id="5" name="Mrak 4"/>
          <p:cNvSpPr/>
          <p:nvPr/>
        </p:nvSpPr>
        <p:spPr>
          <a:xfrm>
            <a:off x="2771800" y="2815873"/>
            <a:ext cx="3240360" cy="1728192"/>
          </a:xfrm>
          <a:prstGeom prst="cloud">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cs-CZ" sz="2400" b="1" dirty="0" smtClean="0">
                <a:solidFill>
                  <a:schemeClr val="tx1"/>
                </a:solidFill>
              </a:rPr>
              <a:t>9 m³ =  </a:t>
            </a:r>
          </a:p>
          <a:p>
            <a:pPr algn="ctr"/>
            <a:r>
              <a:rPr lang="cs-CZ" sz="2400" b="1" dirty="0" smtClean="0">
                <a:solidFill>
                  <a:schemeClr val="tx1"/>
                </a:solidFill>
              </a:rPr>
              <a:t>90 000 dm</a:t>
            </a:r>
            <a:r>
              <a:rPr lang="cs-CZ" sz="2400" b="1" dirty="0">
                <a:solidFill>
                  <a:schemeClr val="tx1"/>
                </a:solidFill>
              </a:rPr>
              <a:t>³</a:t>
            </a:r>
          </a:p>
        </p:txBody>
      </p:sp>
      <p:sp>
        <p:nvSpPr>
          <p:cNvPr id="6" name="Mrak 5"/>
          <p:cNvSpPr/>
          <p:nvPr/>
        </p:nvSpPr>
        <p:spPr>
          <a:xfrm>
            <a:off x="4211960" y="4833156"/>
            <a:ext cx="2575825" cy="1728192"/>
          </a:xfrm>
          <a:prstGeom prst="cloud">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cs-CZ" sz="2400" b="1" dirty="0" smtClean="0">
                <a:solidFill>
                  <a:schemeClr val="tx1"/>
                </a:solidFill>
              </a:rPr>
              <a:t>2 dm³ = </a:t>
            </a:r>
          </a:p>
          <a:p>
            <a:pPr algn="ctr"/>
            <a:r>
              <a:rPr lang="cs-CZ" sz="2400" b="1" dirty="0" smtClean="0">
                <a:solidFill>
                  <a:schemeClr val="tx1"/>
                </a:solidFill>
              </a:rPr>
              <a:t>20 cm</a:t>
            </a:r>
            <a:r>
              <a:rPr lang="cs-CZ" sz="2400" b="1" dirty="0">
                <a:solidFill>
                  <a:schemeClr val="tx1"/>
                </a:solidFill>
              </a:rPr>
              <a:t>³</a:t>
            </a:r>
          </a:p>
        </p:txBody>
      </p:sp>
      <p:sp>
        <p:nvSpPr>
          <p:cNvPr id="7" name="Mrak 6"/>
          <p:cNvSpPr/>
          <p:nvPr/>
        </p:nvSpPr>
        <p:spPr>
          <a:xfrm>
            <a:off x="4211960" y="1396646"/>
            <a:ext cx="2008022" cy="1169129"/>
          </a:xfrm>
          <a:prstGeom prst="cloud">
            <a:avLst/>
          </a:prstGeom>
        </p:spPr>
        <p:style>
          <a:lnRef idx="0">
            <a:schemeClr val="accent5"/>
          </a:lnRef>
          <a:fillRef idx="3">
            <a:schemeClr val="accent5"/>
          </a:fillRef>
          <a:effectRef idx="3">
            <a:schemeClr val="accent5"/>
          </a:effectRef>
          <a:fontRef idx="minor">
            <a:schemeClr val="lt1"/>
          </a:fontRef>
        </p:style>
        <p:txBody>
          <a:bodyPr rtlCol="0" anchor="ctr"/>
          <a:lstStyle/>
          <a:p>
            <a:pPr algn="ctr"/>
            <a:r>
              <a:rPr lang="cs-CZ" sz="2400" b="1" dirty="0" smtClean="0">
                <a:solidFill>
                  <a:schemeClr val="tx1"/>
                </a:solidFill>
              </a:rPr>
              <a:t>1 l = </a:t>
            </a:r>
          </a:p>
          <a:p>
            <a:pPr algn="ctr"/>
            <a:r>
              <a:rPr lang="cs-CZ" sz="2400" b="1" dirty="0" smtClean="0">
                <a:solidFill>
                  <a:schemeClr val="tx1"/>
                </a:solidFill>
              </a:rPr>
              <a:t>1 dm</a:t>
            </a:r>
            <a:r>
              <a:rPr lang="cs-CZ" sz="2400" b="1" dirty="0">
                <a:solidFill>
                  <a:schemeClr val="tx1"/>
                </a:solidFill>
              </a:rPr>
              <a:t>³</a:t>
            </a:r>
          </a:p>
        </p:txBody>
      </p:sp>
      <p:sp>
        <p:nvSpPr>
          <p:cNvPr id="8" name="Mrak 7"/>
          <p:cNvSpPr/>
          <p:nvPr/>
        </p:nvSpPr>
        <p:spPr>
          <a:xfrm>
            <a:off x="6318895" y="3195975"/>
            <a:ext cx="2035765" cy="1115065"/>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400" b="1" dirty="0" smtClean="0">
                <a:solidFill>
                  <a:schemeClr val="tx1"/>
                </a:solidFill>
              </a:rPr>
              <a:t>1 l = </a:t>
            </a:r>
          </a:p>
          <a:p>
            <a:pPr algn="ctr"/>
            <a:r>
              <a:rPr lang="cs-CZ" sz="2400" b="1" dirty="0" smtClean="0">
                <a:solidFill>
                  <a:schemeClr val="tx1"/>
                </a:solidFill>
              </a:rPr>
              <a:t>100 dl</a:t>
            </a:r>
            <a:endParaRPr lang="cs-CZ" sz="2400" b="1" dirty="0">
              <a:solidFill>
                <a:schemeClr val="tx1"/>
              </a:solidFill>
            </a:endParaRPr>
          </a:p>
        </p:txBody>
      </p:sp>
      <p:sp>
        <p:nvSpPr>
          <p:cNvPr id="9" name="Mrak 8"/>
          <p:cNvSpPr/>
          <p:nvPr/>
        </p:nvSpPr>
        <p:spPr>
          <a:xfrm>
            <a:off x="523010" y="3926784"/>
            <a:ext cx="1896951" cy="1008112"/>
          </a:xfrm>
          <a:prstGeom prst="cloud">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cs-CZ" sz="2400" b="1" dirty="0" smtClean="0">
                <a:solidFill>
                  <a:schemeClr val="tx1"/>
                </a:solidFill>
              </a:rPr>
              <a:t>100 l = 1 hl</a:t>
            </a:r>
            <a:endParaRPr lang="cs-CZ" sz="2400" b="1" dirty="0">
              <a:solidFill>
                <a:schemeClr val="tx1"/>
              </a:solidFill>
            </a:endParaRPr>
          </a:p>
        </p:txBody>
      </p:sp>
      <p:sp>
        <p:nvSpPr>
          <p:cNvPr id="10" name="Mrak 9"/>
          <p:cNvSpPr/>
          <p:nvPr/>
        </p:nvSpPr>
        <p:spPr>
          <a:xfrm>
            <a:off x="6012160" y="1060068"/>
            <a:ext cx="2907966" cy="1944216"/>
          </a:xfrm>
          <a:prstGeom prst="cloud">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cs-CZ" sz="2400" b="1" dirty="0" smtClean="0">
                <a:solidFill>
                  <a:schemeClr val="tx1"/>
                </a:solidFill>
              </a:rPr>
              <a:t>10 cm³ = </a:t>
            </a:r>
          </a:p>
          <a:p>
            <a:pPr algn="ctr"/>
            <a:r>
              <a:rPr lang="cs-CZ" sz="2400" b="1" dirty="0" smtClean="0">
                <a:solidFill>
                  <a:schemeClr val="tx1"/>
                </a:solidFill>
              </a:rPr>
              <a:t>1 000 mm</a:t>
            </a:r>
            <a:r>
              <a:rPr lang="cs-CZ" sz="2400" b="1" dirty="0">
                <a:solidFill>
                  <a:schemeClr val="tx1"/>
                </a:solidFill>
              </a:rPr>
              <a:t>³</a:t>
            </a:r>
          </a:p>
        </p:txBody>
      </p:sp>
      <p:sp>
        <p:nvSpPr>
          <p:cNvPr id="11" name="Mrak 10"/>
          <p:cNvSpPr/>
          <p:nvPr/>
        </p:nvSpPr>
        <p:spPr>
          <a:xfrm>
            <a:off x="431500" y="4653136"/>
            <a:ext cx="3528471" cy="1728192"/>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400" b="1" dirty="0" smtClean="0">
                <a:solidFill>
                  <a:schemeClr val="tx1"/>
                </a:solidFill>
              </a:rPr>
              <a:t>6 m³ = </a:t>
            </a:r>
          </a:p>
          <a:p>
            <a:pPr algn="ctr"/>
            <a:r>
              <a:rPr lang="cs-CZ" sz="2400" b="1" dirty="0" smtClean="0">
                <a:solidFill>
                  <a:schemeClr val="tx1"/>
                </a:solidFill>
              </a:rPr>
              <a:t>6 000 000 cm</a:t>
            </a:r>
            <a:r>
              <a:rPr lang="cs-CZ" sz="2400" b="1" dirty="0">
                <a:solidFill>
                  <a:schemeClr val="tx1"/>
                </a:solidFill>
              </a:rPr>
              <a:t>³</a:t>
            </a:r>
          </a:p>
        </p:txBody>
      </p:sp>
      <p:sp>
        <p:nvSpPr>
          <p:cNvPr id="12" name="Mrak 11"/>
          <p:cNvSpPr/>
          <p:nvPr/>
        </p:nvSpPr>
        <p:spPr>
          <a:xfrm>
            <a:off x="2950885" y="5186924"/>
            <a:ext cx="2104695" cy="1374424"/>
          </a:xfrm>
          <a:prstGeom prst="cloud">
            <a:avLst/>
          </a:prstGeom>
        </p:spPr>
        <p:style>
          <a:lnRef idx="0">
            <a:schemeClr val="accent1"/>
          </a:lnRef>
          <a:fillRef idx="3">
            <a:schemeClr val="accent1"/>
          </a:fillRef>
          <a:effectRef idx="3">
            <a:schemeClr val="accent1"/>
          </a:effectRef>
          <a:fontRef idx="minor">
            <a:schemeClr val="lt1"/>
          </a:fontRef>
        </p:style>
        <p:txBody>
          <a:bodyPr rtlCol="0" anchor="ctr"/>
          <a:lstStyle/>
          <a:p>
            <a:pPr algn="ctr"/>
            <a:r>
              <a:rPr lang="cs-CZ" sz="2400" b="1" dirty="0" smtClean="0">
                <a:solidFill>
                  <a:schemeClr val="tx1"/>
                </a:solidFill>
              </a:rPr>
              <a:t>1 000 mm³ = 10 cm</a:t>
            </a:r>
            <a:r>
              <a:rPr lang="cs-CZ" sz="2400" b="1" dirty="0">
                <a:solidFill>
                  <a:schemeClr val="tx1"/>
                </a:solidFill>
              </a:rPr>
              <a:t>³</a:t>
            </a:r>
          </a:p>
        </p:txBody>
      </p:sp>
      <p:sp>
        <p:nvSpPr>
          <p:cNvPr id="3" name="Mrak 2"/>
          <p:cNvSpPr/>
          <p:nvPr/>
        </p:nvSpPr>
        <p:spPr>
          <a:xfrm>
            <a:off x="523010" y="2052346"/>
            <a:ext cx="2536822" cy="1880710"/>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128 dm³ = 12,8 m</a:t>
            </a:r>
            <a:r>
              <a:rPr lang="cs-CZ" sz="2400" b="1" dirty="0">
                <a:solidFill>
                  <a:schemeClr val="tx1"/>
                </a:solidFill>
              </a:rPr>
              <a:t>³</a:t>
            </a:r>
          </a:p>
        </p:txBody>
      </p:sp>
      <p:sp>
        <p:nvSpPr>
          <p:cNvPr id="13" name="Mrak 12"/>
          <p:cNvSpPr/>
          <p:nvPr/>
        </p:nvSpPr>
        <p:spPr>
          <a:xfrm>
            <a:off x="3059832" y="2061979"/>
            <a:ext cx="3528391" cy="1647793"/>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400" b="1" dirty="0" smtClean="0">
                <a:solidFill>
                  <a:schemeClr val="tx1"/>
                </a:solidFill>
              </a:rPr>
              <a:t>20 460 dm³ = 0,02460 m</a:t>
            </a:r>
            <a:r>
              <a:rPr lang="cs-CZ" sz="2400" b="1" dirty="0">
                <a:solidFill>
                  <a:schemeClr val="tx1"/>
                </a:solidFill>
              </a:rPr>
              <a:t>³</a:t>
            </a:r>
          </a:p>
        </p:txBody>
      </p:sp>
      <p:sp>
        <p:nvSpPr>
          <p:cNvPr id="16" name="Mrak 15"/>
          <p:cNvSpPr/>
          <p:nvPr/>
        </p:nvSpPr>
        <p:spPr>
          <a:xfrm>
            <a:off x="3491081" y="3866708"/>
            <a:ext cx="3296704" cy="1872208"/>
          </a:xfrm>
          <a:prstGeom prst="cloud">
            <a:avLst/>
          </a:prstGeom>
        </p:spPr>
        <p:style>
          <a:lnRef idx="1">
            <a:schemeClr val="accent5"/>
          </a:lnRef>
          <a:fillRef idx="3">
            <a:schemeClr val="accent5"/>
          </a:fillRef>
          <a:effectRef idx="2">
            <a:schemeClr val="accent5"/>
          </a:effectRef>
          <a:fontRef idx="minor">
            <a:schemeClr val="lt1"/>
          </a:fontRef>
        </p:style>
        <p:txBody>
          <a:bodyPr rtlCol="0" anchor="ctr"/>
          <a:lstStyle/>
          <a:p>
            <a:pPr algn="ctr"/>
            <a:r>
              <a:rPr lang="cs-CZ" sz="2400" b="1" dirty="0" smtClean="0">
                <a:solidFill>
                  <a:schemeClr val="tx1"/>
                </a:solidFill>
              </a:rPr>
              <a:t>4 158 mm³ = 41,58 cm</a:t>
            </a:r>
            <a:r>
              <a:rPr lang="cs-CZ" sz="2400" b="1" dirty="0">
                <a:solidFill>
                  <a:schemeClr val="tx1"/>
                </a:solidFill>
              </a:rPr>
              <a:t>³</a:t>
            </a:r>
          </a:p>
        </p:txBody>
      </p:sp>
      <p:sp>
        <p:nvSpPr>
          <p:cNvPr id="17" name="Mrak 16"/>
          <p:cNvSpPr/>
          <p:nvPr/>
        </p:nvSpPr>
        <p:spPr>
          <a:xfrm>
            <a:off x="5724128" y="2992701"/>
            <a:ext cx="3195998" cy="2125351"/>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2400" b="1" dirty="0" smtClean="0">
                <a:solidFill>
                  <a:schemeClr val="tx1"/>
                </a:solidFill>
              </a:rPr>
              <a:t>32 040 mm³ = 32,040 cm</a:t>
            </a:r>
            <a:r>
              <a:rPr lang="cs-CZ" sz="2400" b="1" dirty="0">
                <a:solidFill>
                  <a:schemeClr val="tx1"/>
                </a:solidFill>
              </a:rPr>
              <a:t>³</a:t>
            </a:r>
          </a:p>
        </p:txBody>
      </p:sp>
      <p:sp>
        <p:nvSpPr>
          <p:cNvPr id="18" name="Mrak 17"/>
          <p:cNvSpPr/>
          <p:nvPr/>
        </p:nvSpPr>
        <p:spPr>
          <a:xfrm>
            <a:off x="5004048" y="4802812"/>
            <a:ext cx="3240360" cy="1758536"/>
          </a:xfrm>
          <a:prstGeom prst="cloud">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sz="2400" b="1" dirty="0" smtClean="0">
                <a:solidFill>
                  <a:schemeClr val="tx1"/>
                </a:solidFill>
              </a:rPr>
              <a:t>136 025 cm³ = 13,6025 dm</a:t>
            </a:r>
            <a:r>
              <a:rPr lang="cs-CZ" sz="2400" b="1" dirty="0">
                <a:solidFill>
                  <a:schemeClr val="tx1"/>
                </a:solidFill>
              </a:rPr>
              <a:t>³</a:t>
            </a:r>
          </a:p>
        </p:txBody>
      </p:sp>
    </p:spTree>
    <p:extLst>
      <p:ext uri="{BB962C8B-B14F-4D97-AF65-F5344CB8AC3E}">
        <p14:creationId xmlns:p14="http://schemas.microsoft.com/office/powerpoint/2010/main" val="358438960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exit"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7" restart="whenNotActive" fill="hold" evtFilter="cancelBubble" nodeType="interactiveSeq">
                <p:stCondLst>
                  <p:cond evt="onClick" delay="0">
                    <p:tgtEl>
                      <p:spTgt spid="7"/>
                    </p:tgtEl>
                  </p:cond>
                </p:stCondLst>
                <p:endSync evt="end" delay="0">
                  <p:rtn val="all"/>
                </p:endSync>
                <p:childTnLst>
                  <p:par>
                    <p:cTn id="8" fill="hold">
                      <p:stCondLst>
                        <p:cond delay="0"/>
                      </p:stCondLst>
                      <p:childTnLst>
                        <p:par>
                          <p:cTn id="9" fill="hold">
                            <p:stCondLst>
                              <p:cond delay="0"/>
                            </p:stCondLst>
                            <p:childTnLst>
                              <p:par>
                                <p:cTn id="10" presetID="32" presetClass="emph" presetSubtype="0" fill="hold" grpId="0" nodeType="clickEffect">
                                  <p:stCondLst>
                                    <p:cond delay="0"/>
                                  </p:stCondLst>
                                  <p:childTnLst>
                                    <p:animRot by="120000">
                                      <p:cBhvr>
                                        <p:cTn id="11" dur="100" fill="hold">
                                          <p:stCondLst>
                                            <p:cond delay="0"/>
                                          </p:stCondLst>
                                        </p:cTn>
                                        <p:tgtEl>
                                          <p:spTgt spid="7"/>
                                        </p:tgtEl>
                                        <p:attrNameLst>
                                          <p:attrName>r</p:attrName>
                                        </p:attrNameLst>
                                      </p:cBhvr>
                                    </p:animRot>
                                    <p:animRot by="-240000">
                                      <p:cBhvr>
                                        <p:cTn id="12" dur="200" fill="hold">
                                          <p:stCondLst>
                                            <p:cond delay="200"/>
                                          </p:stCondLst>
                                        </p:cTn>
                                        <p:tgtEl>
                                          <p:spTgt spid="7"/>
                                        </p:tgtEl>
                                        <p:attrNameLst>
                                          <p:attrName>r</p:attrName>
                                        </p:attrNameLst>
                                      </p:cBhvr>
                                    </p:animRot>
                                    <p:animRot by="240000">
                                      <p:cBhvr>
                                        <p:cTn id="13" dur="200" fill="hold">
                                          <p:stCondLst>
                                            <p:cond delay="400"/>
                                          </p:stCondLst>
                                        </p:cTn>
                                        <p:tgtEl>
                                          <p:spTgt spid="7"/>
                                        </p:tgtEl>
                                        <p:attrNameLst>
                                          <p:attrName>r</p:attrName>
                                        </p:attrNameLst>
                                      </p:cBhvr>
                                    </p:animRot>
                                    <p:animRot by="-240000">
                                      <p:cBhvr>
                                        <p:cTn id="14" dur="200" fill="hold">
                                          <p:stCondLst>
                                            <p:cond delay="600"/>
                                          </p:stCondLst>
                                        </p:cTn>
                                        <p:tgtEl>
                                          <p:spTgt spid="7"/>
                                        </p:tgtEl>
                                        <p:attrNameLst>
                                          <p:attrName>r</p:attrName>
                                        </p:attrNameLst>
                                      </p:cBhvr>
                                    </p:animRot>
                                    <p:animRot by="120000">
                                      <p:cBhvr>
                                        <p:cTn id="15" dur="200" fill="hold">
                                          <p:stCondLst>
                                            <p:cond delay="800"/>
                                          </p:stCondLst>
                                        </p:cTn>
                                        <p:tgtEl>
                                          <p:spTgt spid="7"/>
                                        </p:tgtEl>
                                        <p:attrNameLst>
                                          <p:attrName>r</p:attrName>
                                        </p:attrNameLst>
                                      </p:cBhvr>
                                    </p:animRot>
                                  </p:childTnLst>
                                </p:cTn>
                              </p:par>
                            </p:childTnLst>
                          </p:cTn>
                        </p:par>
                      </p:childTnLst>
                    </p:cTn>
                  </p:par>
                </p:childTnLst>
              </p:cTn>
              <p:nextCondLst>
                <p:cond evt="onClick" delay="0">
                  <p:tgtEl>
                    <p:spTgt spid="7"/>
                  </p:tgtEl>
                </p:cond>
              </p:nextCondLst>
            </p:seq>
            <p:seq concurrent="1" nextAc="seek">
              <p:cTn id="16" restart="whenNotActive" fill="hold" evtFilter="cancelBubble" nodeType="interactiveSeq">
                <p:stCondLst>
                  <p:cond evt="onClick" delay="0">
                    <p:tgtEl>
                      <p:spTgt spid="9"/>
                    </p:tgtEl>
                  </p:cond>
                </p:stCondLst>
                <p:endSync evt="end" delay="0">
                  <p:rtn val="all"/>
                </p:endSync>
                <p:childTnLst>
                  <p:par>
                    <p:cTn id="17" fill="hold">
                      <p:stCondLst>
                        <p:cond delay="0"/>
                      </p:stCondLst>
                      <p:childTnLst>
                        <p:par>
                          <p:cTn id="18" fill="hold">
                            <p:stCondLst>
                              <p:cond delay="0"/>
                            </p:stCondLst>
                            <p:childTnLst>
                              <p:par>
                                <p:cTn id="19" presetID="32" presetClass="emph" presetSubtype="0" fill="hold" grpId="0" nodeType="clickEffect">
                                  <p:stCondLst>
                                    <p:cond delay="0"/>
                                  </p:stCondLst>
                                  <p:childTnLst>
                                    <p:animRot by="120000">
                                      <p:cBhvr>
                                        <p:cTn id="20" dur="100" fill="hold">
                                          <p:stCondLst>
                                            <p:cond delay="0"/>
                                          </p:stCondLst>
                                        </p:cTn>
                                        <p:tgtEl>
                                          <p:spTgt spid="9"/>
                                        </p:tgtEl>
                                        <p:attrNameLst>
                                          <p:attrName>r</p:attrName>
                                        </p:attrNameLst>
                                      </p:cBhvr>
                                    </p:animRot>
                                    <p:animRot by="-240000">
                                      <p:cBhvr>
                                        <p:cTn id="21" dur="200" fill="hold">
                                          <p:stCondLst>
                                            <p:cond delay="200"/>
                                          </p:stCondLst>
                                        </p:cTn>
                                        <p:tgtEl>
                                          <p:spTgt spid="9"/>
                                        </p:tgtEl>
                                        <p:attrNameLst>
                                          <p:attrName>r</p:attrName>
                                        </p:attrNameLst>
                                      </p:cBhvr>
                                    </p:animRot>
                                    <p:animRot by="240000">
                                      <p:cBhvr>
                                        <p:cTn id="22" dur="200" fill="hold">
                                          <p:stCondLst>
                                            <p:cond delay="400"/>
                                          </p:stCondLst>
                                        </p:cTn>
                                        <p:tgtEl>
                                          <p:spTgt spid="9"/>
                                        </p:tgtEl>
                                        <p:attrNameLst>
                                          <p:attrName>r</p:attrName>
                                        </p:attrNameLst>
                                      </p:cBhvr>
                                    </p:animRot>
                                    <p:animRot by="-240000">
                                      <p:cBhvr>
                                        <p:cTn id="23" dur="200" fill="hold">
                                          <p:stCondLst>
                                            <p:cond delay="600"/>
                                          </p:stCondLst>
                                        </p:cTn>
                                        <p:tgtEl>
                                          <p:spTgt spid="9"/>
                                        </p:tgtEl>
                                        <p:attrNameLst>
                                          <p:attrName>r</p:attrName>
                                        </p:attrNameLst>
                                      </p:cBhvr>
                                    </p:animRot>
                                    <p:animRot by="120000">
                                      <p:cBhvr>
                                        <p:cTn id="24" dur="200" fill="hold">
                                          <p:stCondLst>
                                            <p:cond delay="800"/>
                                          </p:stCondLst>
                                        </p:cTn>
                                        <p:tgtEl>
                                          <p:spTgt spid="9"/>
                                        </p:tgtEl>
                                        <p:attrNameLst>
                                          <p:attrName>r</p:attrName>
                                        </p:attrNameLst>
                                      </p:cBhvr>
                                    </p:animRot>
                                  </p:childTnLst>
                                </p:cTn>
                              </p:par>
                            </p:childTnLst>
                          </p:cTn>
                        </p:par>
                      </p:childTnLst>
                    </p:cTn>
                  </p:par>
                </p:childTnLst>
              </p:cTn>
              <p:nextCondLst>
                <p:cond evt="onClick" delay="0">
                  <p:tgtEl>
                    <p:spTgt spid="9"/>
                  </p:tgtEl>
                </p:cond>
              </p:nextCondLst>
            </p:seq>
            <p:seq concurrent="1" nextAc="seek">
              <p:cTn id="25" restart="whenNotActive" fill="hold" evtFilter="cancelBubble" nodeType="interactiveSeq">
                <p:stCondLst>
                  <p:cond evt="onClick" delay="0">
                    <p:tgtEl>
                      <p:spTgt spid="5"/>
                    </p:tgtEl>
                  </p:cond>
                </p:stCondLst>
                <p:endSync evt="end" delay="0">
                  <p:rtn val="all"/>
                </p:endSync>
                <p:childTnLst>
                  <p:par>
                    <p:cTn id="26" fill="hold">
                      <p:stCondLst>
                        <p:cond delay="0"/>
                      </p:stCondLst>
                      <p:childTnLst>
                        <p:par>
                          <p:cTn id="27" fill="hold">
                            <p:stCondLst>
                              <p:cond delay="0"/>
                            </p:stCondLst>
                            <p:childTnLst>
                              <p:par>
                                <p:cTn id="28" presetID="1" presetClass="exit" presetSubtype="0" fill="hold" grpId="0" nodeType="clickEffect">
                                  <p:stCondLst>
                                    <p:cond delay="0"/>
                                  </p:stCondLst>
                                  <p:childTnLst>
                                    <p:set>
                                      <p:cBhvr>
                                        <p:cTn id="29" dur="1" fill="hold">
                                          <p:stCondLst>
                                            <p:cond delay="0"/>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30" restart="whenNotActive" fill="hold" evtFilter="cancelBubble" nodeType="interactiveSeq">
                <p:stCondLst>
                  <p:cond evt="onClick" delay="0">
                    <p:tgtEl>
                      <p:spTgt spid="8"/>
                    </p:tgtEl>
                  </p:cond>
                </p:stCondLst>
                <p:endSync evt="end" delay="0">
                  <p:rtn val="all"/>
                </p:endSync>
                <p:childTnLst>
                  <p:par>
                    <p:cTn id="31" fill="hold">
                      <p:stCondLst>
                        <p:cond delay="0"/>
                      </p:stCondLst>
                      <p:childTnLst>
                        <p:par>
                          <p:cTn id="32" fill="hold">
                            <p:stCondLst>
                              <p:cond delay="0"/>
                            </p:stCondLst>
                            <p:childTnLst>
                              <p:par>
                                <p:cTn id="33" presetID="1" presetClass="exit"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hidden"/>
                                      </p:to>
                                    </p:set>
                                  </p:childTnLst>
                                </p:cTn>
                              </p:par>
                            </p:childTnLst>
                          </p:cTn>
                        </p:par>
                      </p:childTnLst>
                    </p:cTn>
                  </p:par>
                </p:childTnLst>
              </p:cTn>
              <p:nextCondLst>
                <p:cond evt="onClick" delay="0">
                  <p:tgtEl>
                    <p:spTgt spid="8"/>
                  </p:tgtEl>
                </p:cond>
              </p:nextCondLst>
            </p:seq>
            <p:seq concurrent="1" nextAc="seek">
              <p:cTn id="35" restart="whenNotActive" fill="hold" evtFilter="cancelBubble" nodeType="interactiveSeq">
                <p:stCondLst>
                  <p:cond evt="onClick" delay="0">
                    <p:tgtEl>
                      <p:spTgt spid="11"/>
                    </p:tgtEl>
                  </p:cond>
                </p:stCondLst>
                <p:endSync evt="end" delay="0">
                  <p:rtn val="all"/>
                </p:endSync>
                <p:childTnLst>
                  <p:par>
                    <p:cTn id="36" fill="hold">
                      <p:stCondLst>
                        <p:cond delay="0"/>
                      </p:stCondLst>
                      <p:childTnLst>
                        <p:par>
                          <p:cTn id="37" fill="hold">
                            <p:stCondLst>
                              <p:cond delay="0"/>
                            </p:stCondLst>
                            <p:childTnLst>
                              <p:par>
                                <p:cTn id="38" presetID="32" presetClass="emph" presetSubtype="0" fill="hold" grpId="0" nodeType="clickEffect">
                                  <p:stCondLst>
                                    <p:cond delay="0"/>
                                  </p:stCondLst>
                                  <p:childTnLst>
                                    <p:animRot by="120000">
                                      <p:cBhvr>
                                        <p:cTn id="39" dur="100" fill="hold">
                                          <p:stCondLst>
                                            <p:cond delay="0"/>
                                          </p:stCondLst>
                                        </p:cTn>
                                        <p:tgtEl>
                                          <p:spTgt spid="11"/>
                                        </p:tgtEl>
                                        <p:attrNameLst>
                                          <p:attrName>r</p:attrName>
                                        </p:attrNameLst>
                                      </p:cBhvr>
                                    </p:animRot>
                                    <p:animRot by="-240000">
                                      <p:cBhvr>
                                        <p:cTn id="40" dur="200" fill="hold">
                                          <p:stCondLst>
                                            <p:cond delay="200"/>
                                          </p:stCondLst>
                                        </p:cTn>
                                        <p:tgtEl>
                                          <p:spTgt spid="11"/>
                                        </p:tgtEl>
                                        <p:attrNameLst>
                                          <p:attrName>r</p:attrName>
                                        </p:attrNameLst>
                                      </p:cBhvr>
                                    </p:animRot>
                                    <p:animRot by="240000">
                                      <p:cBhvr>
                                        <p:cTn id="41" dur="200" fill="hold">
                                          <p:stCondLst>
                                            <p:cond delay="400"/>
                                          </p:stCondLst>
                                        </p:cTn>
                                        <p:tgtEl>
                                          <p:spTgt spid="11"/>
                                        </p:tgtEl>
                                        <p:attrNameLst>
                                          <p:attrName>r</p:attrName>
                                        </p:attrNameLst>
                                      </p:cBhvr>
                                    </p:animRot>
                                    <p:animRot by="-240000">
                                      <p:cBhvr>
                                        <p:cTn id="42" dur="200" fill="hold">
                                          <p:stCondLst>
                                            <p:cond delay="600"/>
                                          </p:stCondLst>
                                        </p:cTn>
                                        <p:tgtEl>
                                          <p:spTgt spid="11"/>
                                        </p:tgtEl>
                                        <p:attrNameLst>
                                          <p:attrName>r</p:attrName>
                                        </p:attrNameLst>
                                      </p:cBhvr>
                                    </p:animRot>
                                    <p:animRot by="120000">
                                      <p:cBhvr>
                                        <p:cTn id="43" dur="200" fill="hold">
                                          <p:stCondLst>
                                            <p:cond delay="800"/>
                                          </p:stCondLst>
                                        </p:cTn>
                                        <p:tgtEl>
                                          <p:spTgt spid="11"/>
                                        </p:tgtEl>
                                        <p:attrNameLst>
                                          <p:attrName>r</p:attrName>
                                        </p:attrNameLst>
                                      </p:cBhvr>
                                    </p:animRot>
                                  </p:childTnLst>
                                </p:cTn>
                              </p:par>
                            </p:childTnLst>
                          </p:cTn>
                        </p:par>
                      </p:childTnLst>
                    </p:cTn>
                  </p:par>
                </p:childTnLst>
              </p:cTn>
              <p:nextCondLst>
                <p:cond evt="onClick" delay="0">
                  <p:tgtEl>
                    <p:spTgt spid="11"/>
                  </p:tgtEl>
                </p:cond>
              </p:nextCondLst>
            </p:seq>
            <p:seq concurrent="1" nextAc="seek">
              <p:cTn id="44" restart="whenNotActive" fill="hold" evtFilter="cancelBubble" nodeType="interactiveSeq">
                <p:stCondLst>
                  <p:cond evt="onClick" delay="0">
                    <p:tgtEl>
                      <p:spTgt spid="6"/>
                    </p:tgtEl>
                  </p:cond>
                </p:stCondLst>
                <p:endSync evt="end" delay="0">
                  <p:rtn val="all"/>
                </p:endSync>
                <p:childTnLst>
                  <p:par>
                    <p:cTn id="45" fill="hold">
                      <p:stCondLst>
                        <p:cond delay="0"/>
                      </p:stCondLst>
                      <p:childTnLst>
                        <p:par>
                          <p:cTn id="46" fill="hold">
                            <p:stCondLst>
                              <p:cond delay="0"/>
                            </p:stCondLst>
                            <p:childTnLst>
                              <p:par>
                                <p:cTn id="47" presetID="1" presetClass="exit" presetSubtype="0" fill="hold" grpId="0" nodeType="clickEffect">
                                  <p:stCondLst>
                                    <p:cond delay="0"/>
                                  </p:stCondLst>
                                  <p:childTnLst>
                                    <p:set>
                                      <p:cBhvr>
                                        <p:cTn id="48" dur="1" fill="hold">
                                          <p:stCondLst>
                                            <p:cond delay="0"/>
                                          </p:stCondLst>
                                        </p:cTn>
                                        <p:tgtEl>
                                          <p:spTgt spid="6"/>
                                        </p:tgtEl>
                                        <p:attrNameLst>
                                          <p:attrName>style.visibility</p:attrName>
                                        </p:attrNameLst>
                                      </p:cBhvr>
                                      <p:to>
                                        <p:strVal val="hidden"/>
                                      </p:to>
                                    </p:set>
                                  </p:childTnLst>
                                </p:cTn>
                              </p:par>
                            </p:childTnLst>
                          </p:cTn>
                        </p:par>
                      </p:childTnLst>
                    </p:cTn>
                  </p:par>
                </p:childTnLst>
              </p:cTn>
              <p:nextCondLst>
                <p:cond evt="onClick" delay="0">
                  <p:tgtEl>
                    <p:spTgt spid="6"/>
                  </p:tgtEl>
                </p:cond>
              </p:nextCondLst>
            </p:seq>
            <p:seq concurrent="1" nextAc="seek">
              <p:cTn id="49" restart="whenNotActive" fill="hold" evtFilter="cancelBubble" nodeType="interactiveSeq">
                <p:stCondLst>
                  <p:cond evt="onClick" delay="0">
                    <p:tgtEl>
                      <p:spTgt spid="12"/>
                    </p:tgtEl>
                  </p:cond>
                </p:stCondLst>
                <p:endSync evt="end" delay="0">
                  <p:rtn val="all"/>
                </p:endSync>
                <p:childTnLst>
                  <p:par>
                    <p:cTn id="50" fill="hold">
                      <p:stCondLst>
                        <p:cond delay="0"/>
                      </p:stCondLst>
                      <p:childTnLst>
                        <p:par>
                          <p:cTn id="51" fill="hold">
                            <p:stCondLst>
                              <p:cond delay="0"/>
                            </p:stCondLst>
                            <p:childTnLst>
                              <p:par>
                                <p:cTn id="52" presetID="1" presetClass="exit" presetSubtype="0" fill="hold" grpId="0" nodeType="clickEffect">
                                  <p:stCondLst>
                                    <p:cond delay="0"/>
                                  </p:stCondLst>
                                  <p:childTnLst>
                                    <p:set>
                                      <p:cBhvr>
                                        <p:cTn id="53" dur="1" fill="hold">
                                          <p:stCondLst>
                                            <p:cond delay="0"/>
                                          </p:stCondLst>
                                        </p:cTn>
                                        <p:tgtEl>
                                          <p:spTgt spid="12"/>
                                        </p:tgtEl>
                                        <p:attrNameLst>
                                          <p:attrName>style.visibility</p:attrName>
                                        </p:attrNameLst>
                                      </p:cBhvr>
                                      <p:to>
                                        <p:strVal val="hidden"/>
                                      </p:to>
                                    </p:set>
                                  </p:childTnLst>
                                </p:cTn>
                              </p:par>
                            </p:childTnLst>
                          </p:cTn>
                        </p:par>
                      </p:childTnLst>
                    </p:cTn>
                  </p:par>
                </p:childTnLst>
              </p:cTn>
              <p:nextCondLst>
                <p:cond evt="onClick" delay="0">
                  <p:tgtEl>
                    <p:spTgt spid="12"/>
                  </p:tgtEl>
                </p:cond>
              </p:nextCondLst>
            </p:seq>
            <p:seq concurrent="1" nextAc="seek">
              <p:cTn id="54" restart="whenNotActive" fill="hold" evtFilter="cancelBubble" nodeType="interactiveSeq">
                <p:stCondLst>
                  <p:cond evt="onClick" delay="0">
                    <p:tgtEl>
                      <p:spTgt spid="10"/>
                    </p:tgtEl>
                  </p:cond>
                </p:stCondLst>
                <p:endSync evt="end" delay="0">
                  <p:rtn val="all"/>
                </p:endSync>
                <p:childTnLst>
                  <p:par>
                    <p:cTn id="55" fill="hold">
                      <p:stCondLst>
                        <p:cond delay="0"/>
                      </p:stCondLst>
                      <p:childTnLst>
                        <p:par>
                          <p:cTn id="56" fill="hold">
                            <p:stCondLst>
                              <p:cond delay="0"/>
                            </p:stCondLst>
                            <p:childTnLst>
                              <p:par>
                                <p:cTn id="57" presetID="1" presetClass="exit" presetSubtype="0" fill="hold" grpId="0" nodeType="clickEffect">
                                  <p:stCondLst>
                                    <p:cond delay="0"/>
                                  </p:stCondLst>
                                  <p:childTnLst>
                                    <p:set>
                                      <p:cBhvr>
                                        <p:cTn id="58" dur="1" fill="hold">
                                          <p:stCondLst>
                                            <p:cond delay="0"/>
                                          </p:stCondLst>
                                        </p:cTn>
                                        <p:tgtEl>
                                          <p:spTgt spid="10"/>
                                        </p:tgtEl>
                                        <p:attrNameLst>
                                          <p:attrName>style.visibility</p:attrName>
                                        </p:attrNameLst>
                                      </p:cBhvr>
                                      <p:to>
                                        <p:strVal val="hidden"/>
                                      </p:to>
                                    </p:set>
                                  </p:childTnLst>
                                </p:cTn>
                              </p:par>
                            </p:childTnLst>
                          </p:cTn>
                        </p:par>
                      </p:childTnLst>
                    </p:cTn>
                  </p:par>
                </p:childTnLst>
              </p:cTn>
              <p:nextCondLst>
                <p:cond evt="onClick" delay="0">
                  <p:tgtEl>
                    <p:spTgt spid="10"/>
                  </p:tgtEl>
                </p:cond>
              </p:nextCondLst>
            </p:seq>
            <p:seq concurrent="1" nextAc="seek">
              <p:cTn id="59" restart="whenNotActive" fill="hold" evtFilter="cancelBubble" nodeType="interactiveSeq">
                <p:stCondLst>
                  <p:cond evt="onClick" delay="0">
                    <p:tgtEl>
                      <p:spTgt spid="3"/>
                    </p:tgtEl>
                  </p:cond>
                </p:stCondLst>
                <p:endSync evt="end" delay="0">
                  <p:rtn val="all"/>
                </p:endSync>
                <p:childTnLst>
                  <p:par>
                    <p:cTn id="60" fill="hold">
                      <p:stCondLst>
                        <p:cond delay="0"/>
                      </p:stCondLst>
                      <p:childTnLst>
                        <p:par>
                          <p:cTn id="61" fill="hold">
                            <p:stCondLst>
                              <p:cond delay="0"/>
                            </p:stCondLst>
                            <p:childTnLst>
                              <p:par>
                                <p:cTn id="62" presetID="1" presetClass="exit" presetSubtype="0" fill="hold" grpId="0" nodeType="clickEffect">
                                  <p:stCondLst>
                                    <p:cond delay="0"/>
                                  </p:stCondLst>
                                  <p:childTnLst>
                                    <p:set>
                                      <p:cBhvr>
                                        <p:cTn id="63" dur="1" fill="hold">
                                          <p:stCondLst>
                                            <p:cond delay="0"/>
                                          </p:stCondLst>
                                        </p:cTn>
                                        <p:tgtEl>
                                          <p:spTgt spid="3"/>
                                        </p:tgtEl>
                                        <p:attrNameLst>
                                          <p:attrName>style.visibility</p:attrName>
                                        </p:attrNameLst>
                                      </p:cBhvr>
                                      <p:to>
                                        <p:strVal val="hidden"/>
                                      </p:to>
                                    </p:set>
                                  </p:childTnLst>
                                </p:cTn>
                              </p:par>
                            </p:childTnLst>
                          </p:cTn>
                        </p:par>
                      </p:childTnLst>
                    </p:cTn>
                  </p:par>
                </p:childTnLst>
              </p:cTn>
              <p:nextCondLst>
                <p:cond evt="onClick" delay="0">
                  <p:tgtEl>
                    <p:spTgt spid="3"/>
                  </p:tgtEl>
                </p:cond>
              </p:nextCondLst>
            </p:seq>
            <p:seq concurrent="1" nextAc="seek">
              <p:cTn id="64" restart="whenNotActive" fill="hold" evtFilter="cancelBubble" nodeType="interactiveSeq">
                <p:stCondLst>
                  <p:cond evt="onClick" delay="0">
                    <p:tgtEl>
                      <p:spTgt spid="13"/>
                    </p:tgtEl>
                  </p:cond>
                </p:stCondLst>
                <p:endSync evt="end" delay="0">
                  <p:rtn val="all"/>
                </p:endSync>
                <p:childTnLst>
                  <p:par>
                    <p:cTn id="65" fill="hold">
                      <p:stCondLst>
                        <p:cond delay="0"/>
                      </p:stCondLst>
                      <p:childTnLst>
                        <p:par>
                          <p:cTn id="66" fill="hold">
                            <p:stCondLst>
                              <p:cond delay="0"/>
                            </p:stCondLst>
                            <p:childTnLst>
                              <p:par>
                                <p:cTn id="67" presetID="1" presetClass="exit" presetSubtype="0" fill="hold" grpId="0" nodeType="clickEffect">
                                  <p:stCondLst>
                                    <p:cond delay="0"/>
                                  </p:stCondLst>
                                  <p:childTnLst>
                                    <p:set>
                                      <p:cBhvr>
                                        <p:cTn id="68" dur="1" fill="hold">
                                          <p:stCondLst>
                                            <p:cond delay="0"/>
                                          </p:stCondLst>
                                        </p:cTn>
                                        <p:tgtEl>
                                          <p:spTgt spid="13"/>
                                        </p:tgtEl>
                                        <p:attrNameLst>
                                          <p:attrName>style.visibility</p:attrName>
                                        </p:attrNameLst>
                                      </p:cBhvr>
                                      <p:to>
                                        <p:strVal val="hidden"/>
                                      </p:to>
                                    </p:set>
                                  </p:childTnLst>
                                </p:cTn>
                              </p:par>
                            </p:childTnLst>
                          </p:cTn>
                        </p:par>
                      </p:childTnLst>
                    </p:cTn>
                  </p:par>
                </p:childTnLst>
              </p:cTn>
              <p:nextCondLst>
                <p:cond evt="onClick" delay="0">
                  <p:tgtEl>
                    <p:spTgt spid="13"/>
                  </p:tgtEl>
                </p:cond>
              </p:nextCondLst>
            </p:seq>
            <p:seq concurrent="1" nextAc="seek">
              <p:cTn id="69" restart="whenNotActive" fill="hold" evtFilter="cancelBubble" nodeType="interactiveSeq">
                <p:stCondLst>
                  <p:cond evt="onClick" delay="0">
                    <p:tgtEl>
                      <p:spTgt spid="14"/>
                    </p:tgtEl>
                  </p:cond>
                </p:stCondLst>
                <p:endSync evt="end" delay="0">
                  <p:rtn val="all"/>
                </p:endSync>
                <p:childTnLst>
                  <p:par>
                    <p:cTn id="70" fill="hold">
                      <p:stCondLst>
                        <p:cond delay="0"/>
                      </p:stCondLst>
                      <p:childTnLst>
                        <p:par>
                          <p:cTn id="71" fill="hold">
                            <p:stCondLst>
                              <p:cond delay="0"/>
                            </p:stCondLst>
                            <p:childTnLst>
                              <p:par>
                                <p:cTn id="72" presetID="32" presetClass="emph" presetSubtype="0" fill="hold" grpId="0" nodeType="clickEffect">
                                  <p:stCondLst>
                                    <p:cond delay="0"/>
                                  </p:stCondLst>
                                  <p:childTnLst>
                                    <p:animRot by="120000">
                                      <p:cBhvr>
                                        <p:cTn id="73" dur="100" fill="hold">
                                          <p:stCondLst>
                                            <p:cond delay="0"/>
                                          </p:stCondLst>
                                        </p:cTn>
                                        <p:tgtEl>
                                          <p:spTgt spid="14"/>
                                        </p:tgtEl>
                                        <p:attrNameLst>
                                          <p:attrName>r</p:attrName>
                                        </p:attrNameLst>
                                      </p:cBhvr>
                                    </p:animRot>
                                    <p:animRot by="-240000">
                                      <p:cBhvr>
                                        <p:cTn id="74" dur="200" fill="hold">
                                          <p:stCondLst>
                                            <p:cond delay="200"/>
                                          </p:stCondLst>
                                        </p:cTn>
                                        <p:tgtEl>
                                          <p:spTgt spid="14"/>
                                        </p:tgtEl>
                                        <p:attrNameLst>
                                          <p:attrName>r</p:attrName>
                                        </p:attrNameLst>
                                      </p:cBhvr>
                                    </p:animRot>
                                    <p:animRot by="240000">
                                      <p:cBhvr>
                                        <p:cTn id="75" dur="200" fill="hold">
                                          <p:stCondLst>
                                            <p:cond delay="400"/>
                                          </p:stCondLst>
                                        </p:cTn>
                                        <p:tgtEl>
                                          <p:spTgt spid="14"/>
                                        </p:tgtEl>
                                        <p:attrNameLst>
                                          <p:attrName>r</p:attrName>
                                        </p:attrNameLst>
                                      </p:cBhvr>
                                    </p:animRot>
                                    <p:animRot by="-240000">
                                      <p:cBhvr>
                                        <p:cTn id="76" dur="200" fill="hold">
                                          <p:stCondLst>
                                            <p:cond delay="600"/>
                                          </p:stCondLst>
                                        </p:cTn>
                                        <p:tgtEl>
                                          <p:spTgt spid="14"/>
                                        </p:tgtEl>
                                        <p:attrNameLst>
                                          <p:attrName>r</p:attrName>
                                        </p:attrNameLst>
                                      </p:cBhvr>
                                    </p:animRot>
                                    <p:animRot by="120000">
                                      <p:cBhvr>
                                        <p:cTn id="77" dur="200" fill="hold">
                                          <p:stCondLst>
                                            <p:cond delay="800"/>
                                          </p:stCondLst>
                                        </p:cTn>
                                        <p:tgtEl>
                                          <p:spTgt spid="14"/>
                                        </p:tgtEl>
                                        <p:attrNameLst>
                                          <p:attrName>r</p:attrName>
                                        </p:attrNameLst>
                                      </p:cBhvr>
                                    </p:animRot>
                                  </p:childTnLst>
                                </p:cTn>
                              </p:par>
                            </p:childTnLst>
                          </p:cTn>
                        </p:par>
                      </p:childTnLst>
                    </p:cTn>
                  </p:par>
                </p:childTnLst>
              </p:cTn>
              <p:nextCondLst>
                <p:cond evt="onClick" delay="0">
                  <p:tgtEl>
                    <p:spTgt spid="14"/>
                  </p:tgtEl>
                </p:cond>
              </p:nextCondLst>
            </p:seq>
            <p:seq concurrent="1" nextAc="seek">
              <p:cTn id="78" restart="whenNotActive" fill="hold" evtFilter="cancelBubble" nodeType="interactiveSeq">
                <p:stCondLst>
                  <p:cond evt="onClick" delay="0">
                    <p:tgtEl>
                      <p:spTgt spid="15"/>
                    </p:tgtEl>
                  </p:cond>
                </p:stCondLst>
                <p:endSync evt="end" delay="0">
                  <p:rtn val="all"/>
                </p:endSync>
                <p:childTnLst>
                  <p:par>
                    <p:cTn id="79" fill="hold">
                      <p:stCondLst>
                        <p:cond delay="0"/>
                      </p:stCondLst>
                      <p:childTnLst>
                        <p:par>
                          <p:cTn id="80" fill="hold">
                            <p:stCondLst>
                              <p:cond delay="0"/>
                            </p:stCondLst>
                            <p:childTnLst>
                              <p:par>
                                <p:cTn id="81" presetID="1" presetClass="exit" presetSubtype="0" fill="hold" grpId="0" nodeType="clickEffect">
                                  <p:stCondLst>
                                    <p:cond delay="0"/>
                                  </p:stCondLst>
                                  <p:childTnLst>
                                    <p:set>
                                      <p:cBhvr>
                                        <p:cTn id="82" dur="1" fill="hold">
                                          <p:stCondLst>
                                            <p:cond delay="0"/>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15"/>
                  </p:tgtEl>
                </p:cond>
              </p:nextCondLst>
            </p:seq>
            <p:seq concurrent="1" nextAc="seek">
              <p:cTn id="83" restart="whenNotActive" fill="hold" evtFilter="cancelBubble" nodeType="interactiveSeq">
                <p:stCondLst>
                  <p:cond evt="onClick" delay="0">
                    <p:tgtEl>
                      <p:spTgt spid="16"/>
                    </p:tgtEl>
                  </p:cond>
                </p:stCondLst>
                <p:endSync evt="end" delay="0">
                  <p:rtn val="all"/>
                </p:endSync>
                <p:childTnLst>
                  <p:par>
                    <p:cTn id="84" fill="hold">
                      <p:stCondLst>
                        <p:cond delay="0"/>
                      </p:stCondLst>
                      <p:childTnLst>
                        <p:par>
                          <p:cTn id="85" fill="hold">
                            <p:stCondLst>
                              <p:cond delay="0"/>
                            </p:stCondLst>
                            <p:childTnLst>
                              <p:par>
                                <p:cTn id="86" presetID="1" presetClass="exit" presetSubtype="0" fill="hold" grpId="0" nodeType="clickEffect">
                                  <p:stCondLst>
                                    <p:cond delay="0"/>
                                  </p:stCondLst>
                                  <p:childTnLst>
                                    <p:set>
                                      <p:cBhvr>
                                        <p:cTn id="87" dur="1" fill="hold">
                                          <p:stCondLst>
                                            <p:cond delay="0"/>
                                          </p:stCondLst>
                                        </p:cTn>
                                        <p:tgtEl>
                                          <p:spTgt spid="16"/>
                                        </p:tgtEl>
                                        <p:attrNameLst>
                                          <p:attrName>style.visibility</p:attrName>
                                        </p:attrNameLst>
                                      </p:cBhvr>
                                      <p:to>
                                        <p:strVal val="hidden"/>
                                      </p:to>
                                    </p:set>
                                  </p:childTnLst>
                                </p:cTn>
                              </p:par>
                            </p:childTnLst>
                          </p:cTn>
                        </p:par>
                      </p:childTnLst>
                    </p:cTn>
                  </p:par>
                </p:childTnLst>
              </p:cTn>
              <p:nextCondLst>
                <p:cond evt="onClick" delay="0">
                  <p:tgtEl>
                    <p:spTgt spid="16"/>
                  </p:tgtEl>
                </p:cond>
              </p:nextCondLst>
            </p:seq>
            <p:seq concurrent="1" nextAc="seek">
              <p:cTn id="88" restart="whenNotActive" fill="hold" evtFilter="cancelBubble" nodeType="interactiveSeq">
                <p:stCondLst>
                  <p:cond evt="onClick" delay="0">
                    <p:tgtEl>
                      <p:spTgt spid="17"/>
                    </p:tgtEl>
                  </p:cond>
                </p:stCondLst>
                <p:endSync evt="end" delay="0">
                  <p:rtn val="all"/>
                </p:endSync>
                <p:childTnLst>
                  <p:par>
                    <p:cTn id="89" fill="hold">
                      <p:stCondLst>
                        <p:cond delay="0"/>
                      </p:stCondLst>
                      <p:childTnLst>
                        <p:par>
                          <p:cTn id="90" fill="hold">
                            <p:stCondLst>
                              <p:cond delay="0"/>
                            </p:stCondLst>
                            <p:childTnLst>
                              <p:par>
                                <p:cTn id="91" presetID="32" presetClass="emph" presetSubtype="0" fill="hold" grpId="0" nodeType="clickEffect">
                                  <p:stCondLst>
                                    <p:cond delay="0"/>
                                  </p:stCondLst>
                                  <p:childTnLst>
                                    <p:animRot by="120000">
                                      <p:cBhvr>
                                        <p:cTn id="92" dur="100" fill="hold">
                                          <p:stCondLst>
                                            <p:cond delay="0"/>
                                          </p:stCondLst>
                                        </p:cTn>
                                        <p:tgtEl>
                                          <p:spTgt spid="17"/>
                                        </p:tgtEl>
                                        <p:attrNameLst>
                                          <p:attrName>r</p:attrName>
                                        </p:attrNameLst>
                                      </p:cBhvr>
                                    </p:animRot>
                                    <p:animRot by="-240000">
                                      <p:cBhvr>
                                        <p:cTn id="93" dur="200" fill="hold">
                                          <p:stCondLst>
                                            <p:cond delay="200"/>
                                          </p:stCondLst>
                                        </p:cTn>
                                        <p:tgtEl>
                                          <p:spTgt spid="17"/>
                                        </p:tgtEl>
                                        <p:attrNameLst>
                                          <p:attrName>r</p:attrName>
                                        </p:attrNameLst>
                                      </p:cBhvr>
                                    </p:animRot>
                                    <p:animRot by="240000">
                                      <p:cBhvr>
                                        <p:cTn id="94" dur="200" fill="hold">
                                          <p:stCondLst>
                                            <p:cond delay="400"/>
                                          </p:stCondLst>
                                        </p:cTn>
                                        <p:tgtEl>
                                          <p:spTgt spid="17"/>
                                        </p:tgtEl>
                                        <p:attrNameLst>
                                          <p:attrName>r</p:attrName>
                                        </p:attrNameLst>
                                      </p:cBhvr>
                                    </p:animRot>
                                    <p:animRot by="-240000">
                                      <p:cBhvr>
                                        <p:cTn id="95" dur="200" fill="hold">
                                          <p:stCondLst>
                                            <p:cond delay="600"/>
                                          </p:stCondLst>
                                        </p:cTn>
                                        <p:tgtEl>
                                          <p:spTgt spid="17"/>
                                        </p:tgtEl>
                                        <p:attrNameLst>
                                          <p:attrName>r</p:attrName>
                                        </p:attrNameLst>
                                      </p:cBhvr>
                                    </p:animRot>
                                    <p:animRot by="120000">
                                      <p:cBhvr>
                                        <p:cTn id="96" dur="200" fill="hold">
                                          <p:stCondLst>
                                            <p:cond delay="800"/>
                                          </p:stCondLst>
                                        </p:cTn>
                                        <p:tgtEl>
                                          <p:spTgt spid="17"/>
                                        </p:tgtEl>
                                        <p:attrNameLst>
                                          <p:attrName>r</p:attrName>
                                        </p:attrNameLst>
                                      </p:cBhvr>
                                    </p:animRot>
                                  </p:childTnLst>
                                </p:cTn>
                              </p:par>
                            </p:childTnLst>
                          </p:cTn>
                        </p:par>
                      </p:childTnLst>
                    </p:cTn>
                  </p:par>
                </p:childTnLst>
              </p:cTn>
              <p:nextCondLst>
                <p:cond evt="onClick" delay="0">
                  <p:tgtEl>
                    <p:spTgt spid="17"/>
                  </p:tgtEl>
                </p:cond>
              </p:nextCondLst>
            </p:seq>
            <p:seq concurrent="1" nextAc="seek">
              <p:cTn id="97" restart="whenNotActive" fill="hold" evtFilter="cancelBubble" nodeType="interactiveSeq">
                <p:stCondLst>
                  <p:cond evt="onClick" delay="0">
                    <p:tgtEl>
                      <p:spTgt spid="18"/>
                    </p:tgtEl>
                  </p:cond>
                </p:stCondLst>
                <p:endSync evt="end" delay="0">
                  <p:rtn val="all"/>
                </p:endSync>
                <p:childTnLst>
                  <p:par>
                    <p:cTn id="98" fill="hold">
                      <p:stCondLst>
                        <p:cond delay="0"/>
                      </p:stCondLst>
                      <p:childTnLst>
                        <p:par>
                          <p:cTn id="99" fill="hold">
                            <p:stCondLst>
                              <p:cond delay="0"/>
                            </p:stCondLst>
                            <p:childTnLst>
                              <p:par>
                                <p:cTn id="100" presetID="1" presetClass="exit" presetSubtype="0" fill="hold" grpId="0" nodeType="clickEffect">
                                  <p:stCondLst>
                                    <p:cond delay="0"/>
                                  </p:stCondLst>
                                  <p:childTnLst>
                                    <p:set>
                                      <p:cBhvr>
                                        <p:cTn id="101" dur="1" fill="hold">
                                          <p:stCondLst>
                                            <p:cond delay="0"/>
                                          </p:stCondLst>
                                        </p:cTn>
                                        <p:tgtEl>
                                          <p:spTgt spid="18"/>
                                        </p:tgtEl>
                                        <p:attrNameLst>
                                          <p:attrName>style.visibility</p:attrName>
                                        </p:attrNameLst>
                                      </p:cBhvr>
                                      <p:to>
                                        <p:strVal val="hidden"/>
                                      </p:to>
                                    </p:set>
                                  </p:childTnLst>
                                </p:cTn>
                              </p:par>
                            </p:childTnLst>
                          </p:cTn>
                        </p:par>
                      </p:childTnLst>
                    </p:cTn>
                  </p:par>
                </p:childTnLst>
              </p:cTn>
              <p:nextCondLst>
                <p:cond evt="onClick" delay="0">
                  <p:tgtEl>
                    <p:spTgt spid="18"/>
                  </p:tgtEl>
                </p:cond>
              </p:nextCondLst>
            </p:seq>
            <p:seq concurrent="1" nextAc="seek">
              <p:cTn id="102" restart="whenNotActive" fill="hold" evtFilter="cancelBubble" nodeType="interactiveSeq">
                <p:stCondLst>
                  <p:cond evt="onClick" delay="0">
                    <p:tgtEl>
                      <p:spTgt spid="19"/>
                    </p:tgtEl>
                  </p:cond>
                </p:stCondLst>
                <p:endSync evt="end" delay="0">
                  <p:rtn val="all"/>
                </p:endSync>
                <p:childTnLst>
                  <p:par>
                    <p:cTn id="103" fill="hold">
                      <p:stCondLst>
                        <p:cond delay="0"/>
                      </p:stCondLst>
                      <p:childTnLst>
                        <p:par>
                          <p:cTn id="104" fill="hold">
                            <p:stCondLst>
                              <p:cond delay="0"/>
                            </p:stCondLst>
                            <p:childTnLst>
                              <p:par>
                                <p:cTn id="105" presetID="32" presetClass="emph" presetSubtype="0" fill="hold" grpId="0" nodeType="clickEffect">
                                  <p:stCondLst>
                                    <p:cond delay="0"/>
                                  </p:stCondLst>
                                  <p:childTnLst>
                                    <p:animRot by="120000">
                                      <p:cBhvr>
                                        <p:cTn id="106" dur="100" fill="hold">
                                          <p:stCondLst>
                                            <p:cond delay="0"/>
                                          </p:stCondLst>
                                        </p:cTn>
                                        <p:tgtEl>
                                          <p:spTgt spid="19"/>
                                        </p:tgtEl>
                                        <p:attrNameLst>
                                          <p:attrName>r</p:attrName>
                                        </p:attrNameLst>
                                      </p:cBhvr>
                                    </p:animRot>
                                    <p:animRot by="-240000">
                                      <p:cBhvr>
                                        <p:cTn id="107" dur="200" fill="hold">
                                          <p:stCondLst>
                                            <p:cond delay="200"/>
                                          </p:stCondLst>
                                        </p:cTn>
                                        <p:tgtEl>
                                          <p:spTgt spid="19"/>
                                        </p:tgtEl>
                                        <p:attrNameLst>
                                          <p:attrName>r</p:attrName>
                                        </p:attrNameLst>
                                      </p:cBhvr>
                                    </p:animRot>
                                    <p:animRot by="240000">
                                      <p:cBhvr>
                                        <p:cTn id="108" dur="200" fill="hold">
                                          <p:stCondLst>
                                            <p:cond delay="400"/>
                                          </p:stCondLst>
                                        </p:cTn>
                                        <p:tgtEl>
                                          <p:spTgt spid="19"/>
                                        </p:tgtEl>
                                        <p:attrNameLst>
                                          <p:attrName>r</p:attrName>
                                        </p:attrNameLst>
                                      </p:cBhvr>
                                    </p:animRot>
                                    <p:animRot by="-240000">
                                      <p:cBhvr>
                                        <p:cTn id="109" dur="200" fill="hold">
                                          <p:stCondLst>
                                            <p:cond delay="600"/>
                                          </p:stCondLst>
                                        </p:cTn>
                                        <p:tgtEl>
                                          <p:spTgt spid="19"/>
                                        </p:tgtEl>
                                        <p:attrNameLst>
                                          <p:attrName>r</p:attrName>
                                        </p:attrNameLst>
                                      </p:cBhvr>
                                    </p:animRot>
                                    <p:animRot by="120000">
                                      <p:cBhvr>
                                        <p:cTn id="110" dur="200" fill="hold">
                                          <p:stCondLst>
                                            <p:cond delay="800"/>
                                          </p:stCondLst>
                                        </p:cTn>
                                        <p:tgtEl>
                                          <p:spTgt spid="19"/>
                                        </p:tgtEl>
                                        <p:attrNameLst>
                                          <p:attrName>r</p:attrName>
                                        </p:attrNameLst>
                                      </p:cBhvr>
                                    </p:animRot>
                                  </p:childTnLst>
                                </p:cTn>
                              </p:par>
                            </p:childTnLst>
                          </p:cTn>
                        </p:par>
                      </p:childTnLst>
                    </p:cTn>
                  </p:par>
                </p:childTnLst>
              </p:cTn>
              <p:nextCondLst>
                <p:cond evt="onClick" delay="0">
                  <p:tgtEl>
                    <p:spTgt spid="19"/>
                  </p:tgtEl>
                </p:cond>
              </p:nextCondLst>
            </p:seq>
          </p:childTnLst>
        </p:cTn>
      </p:par>
    </p:tnLst>
    <p:bldLst>
      <p:bldP spid="19" grpId="0" animBg="1"/>
      <p:bldP spid="15" grpId="0" animBg="1"/>
      <p:bldP spid="14" grpId="0" animBg="1"/>
      <p:bldP spid="4" grpId="0" animBg="1"/>
      <p:bldP spid="5" grpId="0" animBg="1"/>
      <p:bldP spid="6" grpId="0" animBg="1"/>
      <p:bldP spid="7" grpId="0" animBg="1"/>
      <p:bldP spid="8" grpId="0" animBg="1"/>
      <p:bldP spid="9" grpId="0" animBg="1"/>
      <p:bldP spid="10" grpId="0" animBg="1"/>
      <p:bldP spid="11" grpId="0" animBg="1"/>
      <p:bldP spid="12" grpId="0" animBg="1"/>
      <p:bldP spid="3" grpId="0" animBg="1"/>
      <p:bldP spid="13" grpId="0" animBg="1"/>
      <p:bldP spid="16" grpId="0" animBg="1"/>
      <p:bldP spid="17" grpId="0" animBg="1"/>
      <p:bldP spid="1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POUŽITÁ LITERATURA  A OBRÁZKY</a:t>
            </a:r>
            <a:endParaRPr lang="cs-CZ" dirty="0"/>
          </a:p>
        </p:txBody>
      </p:sp>
      <p:sp>
        <p:nvSpPr>
          <p:cNvPr id="3" name="Zástupný symbol pro obsah 2"/>
          <p:cNvSpPr>
            <a:spLocks noGrp="1"/>
          </p:cNvSpPr>
          <p:nvPr>
            <p:ph idx="1"/>
          </p:nvPr>
        </p:nvSpPr>
        <p:spPr/>
        <p:txBody>
          <a:bodyPr>
            <a:normAutofit/>
          </a:bodyPr>
          <a:lstStyle/>
          <a:p>
            <a:pPr marL="0" indent="0">
              <a:buNone/>
            </a:pPr>
            <a:r>
              <a:rPr lang="cs-CZ" dirty="0"/>
              <a:t>TRÁVNÍČKOVÁ, Milena. </a:t>
            </a:r>
            <a:r>
              <a:rPr lang="cs-CZ" i="1" dirty="0"/>
              <a:t>Matematika pro 9. ročník zvláštní školy</a:t>
            </a:r>
            <a:r>
              <a:rPr lang="cs-CZ" dirty="0"/>
              <a:t>. 2. vyd. Praha: Septima, 2000, 92 s. ISBN 80-721-6122-9. </a:t>
            </a:r>
            <a:endParaRPr lang="cs-CZ" dirty="0" smtClean="0"/>
          </a:p>
          <a:p>
            <a:pPr marL="0" indent="0">
              <a:buNone/>
            </a:pPr>
            <a:endParaRPr lang="cs-CZ" dirty="0" smtClean="0"/>
          </a:p>
          <a:p>
            <a:pPr marL="0" indent="0">
              <a:buNone/>
            </a:pPr>
            <a:r>
              <a:rPr lang="cs-CZ" dirty="0" smtClean="0"/>
              <a:t>Fotografie: archiv autorky</a:t>
            </a:r>
          </a:p>
        </p:txBody>
      </p:sp>
    </p:spTree>
    <p:extLst>
      <p:ext uri="{BB962C8B-B14F-4D97-AF65-F5344CB8AC3E}">
        <p14:creationId xmlns:p14="http://schemas.microsoft.com/office/powerpoint/2010/main" val="359279427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řehlednost">
  <a:themeElements>
    <a:clrScheme name="Přehlednost">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řehlednost">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647</TotalTime>
  <Words>1093</Words>
  <Application>Microsoft Office PowerPoint</Application>
  <PresentationFormat>Předvádění na obrazovce (4:3)</PresentationFormat>
  <Paragraphs>136</Paragraphs>
  <Slides>15</Slides>
  <Notes>0</Notes>
  <HiddenSlides>0</HiddenSlides>
  <MMClips>0</MMClips>
  <ScaleCrop>false</ScaleCrop>
  <HeadingPairs>
    <vt:vector size="4" baseType="variant">
      <vt:variant>
        <vt:lpstr>Motiv</vt:lpstr>
      </vt:variant>
      <vt:variant>
        <vt:i4>2</vt:i4>
      </vt:variant>
      <vt:variant>
        <vt:lpstr>Nadpisy snímků</vt:lpstr>
      </vt:variant>
      <vt:variant>
        <vt:i4>15</vt:i4>
      </vt:variant>
    </vt:vector>
  </HeadingPairs>
  <TitlesOfParts>
    <vt:vector size="17" baseType="lpstr">
      <vt:lpstr>Přehlednost</vt:lpstr>
      <vt:lpstr>Motiv systému Office</vt:lpstr>
      <vt:lpstr>Prezentace aplikace PowerPoint</vt:lpstr>
      <vt:lpstr>Prezentace aplikace PowerPoint</vt:lpstr>
      <vt:lpstr>GEOMETRIE </vt:lpstr>
      <vt:lpstr>PŘEVODY JEDNOTEK</vt:lpstr>
      <vt:lpstr>JEDNOTKY DÉLKY </vt:lpstr>
      <vt:lpstr>PŘEVODY JEDNOTEK DÉLKY</vt:lpstr>
      <vt:lpstr>Prezentace aplikace PowerPoint</vt:lpstr>
      <vt:lpstr>JEDNOTKY OBSAHU</vt:lpstr>
      <vt:lpstr>PŘEVODY JEDNOTEK OBSAHU</vt:lpstr>
      <vt:lpstr>Prezentace aplikace PowerPoint</vt:lpstr>
      <vt:lpstr>JEDNOTKY OBJEMU</vt:lpstr>
      <vt:lpstr>PŘÍKLAD</vt:lpstr>
      <vt:lpstr>PŘEHLED PŘEVODŮ JEDNOTEK</vt:lpstr>
      <vt:lpstr>Klikni na všechny obláčky s chybným převodem jednotek</vt:lpstr>
      <vt:lpstr>POUŽITÁ LITERATURA  A OBRÁZKY</vt:lpstr>
    </vt:vector>
  </TitlesOfParts>
  <Company>Hewlett-Packard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GEOMETRIE </dc:title>
  <dc:creator>Hana</dc:creator>
  <cp:lastModifiedBy>skola</cp:lastModifiedBy>
  <cp:revision>37</cp:revision>
  <dcterms:created xsi:type="dcterms:W3CDTF">2013-10-07T15:47:28Z</dcterms:created>
  <dcterms:modified xsi:type="dcterms:W3CDTF">2014-10-16T07:51:16Z</dcterms:modified>
</cp:coreProperties>
</file>