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8" r:id="rId6"/>
    <p:sldId id="261" r:id="rId7"/>
    <p:sldId id="262" r:id="rId8"/>
    <p:sldId id="269" r:id="rId9"/>
    <p:sldId id="263" r:id="rId10"/>
    <p:sldId id="266" r:id="rId11"/>
    <p:sldId id="270" r:id="rId12"/>
    <p:sldId id="267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4572427-85DF-4672-8193-5943C80DD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BF399671-D748-4ADD-BE20-DA5AEB0C66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885757A-ED3B-4A5D-8061-70CD9BD3AA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0DDD859-9EFD-4635-9EB8-44B21050A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71AA9C8-BB0F-4FC4-806D-1D41FFDCA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733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7F862C0-64ED-48C6-81FF-1BC6CDAC3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5522E2F3-A215-4BC1-B4A7-A2651948F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F27F3D4-5785-4082-805D-ACA3FCB4F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7AC2BF3-ED7E-44F1-A753-C5A6B6737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3FC5275-1E3F-437E-8E06-480169561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886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BFC8F4E-4DE6-4333-8AED-E28B14B1C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A95822CA-C8D0-4242-BA8A-612D2CDEDA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BD454D9-460D-4961-93AD-14843F941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5229F1D-2237-4E54-A694-5DCAA5616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D36C3D6-9BE3-4E32-8820-0FC5E5312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301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5FF35A6-DBE1-48C8-B7A6-C5A9A476F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6F2BB872-6FFE-401E-B9F5-3156E40F50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6107B922-9649-46D1-A960-7C26A71BF7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3FFBAE4-F0DC-4B79-9D15-E61DA79BE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09F97344-CDE2-493D-95EA-D7E21BD40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1A07FD6-8E03-4562-A002-5CA72A93A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89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AD58987-7EC0-46D5-B33B-22CD278EE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8763F1A2-C36F-4F65-B11D-12F09C018A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F11D6CEC-BFBB-45D5-AE22-3027EA053F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>
            <a:extLst>
              <a:ext uri="{FF2B5EF4-FFF2-40B4-BE49-F238E27FC236}">
                <a16:creationId xmlns:a16="http://schemas.microsoft.com/office/drawing/2014/main" id="{951964E2-7C6E-4FA1-94C1-28BC05460E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id="{6E04FA73-4517-4E5E-A90B-7D032E92BC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8E75B33B-29D7-4EDD-A61D-48FD7AE12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CCAB739C-CFD9-48D1-827C-2A4F7BACA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03393E33-F3BC-48C3-AA4E-7C3AF42B2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819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EE4A88C-8021-4626-AB5E-6281C03DB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60FDD901-E364-4030-BEC1-21FBCAA9D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13EA78A6-973C-48F2-B2BE-3F31433D0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A8E4FF3A-DF4E-4428-B54B-54CE625C1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27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F97126DF-71B2-4770-B2D7-CC9A255A8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D13AC403-9976-427A-B96C-D1A26F33B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15761555-A153-4719-844F-F31E38D66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043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893B48C-B29C-43CA-A63E-B3DACCE32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D13677EC-CFC9-4556-94BD-755E2EF68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8FC30E1B-5105-4AF1-BBE8-5F76179F54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26A9562-275A-4884-BF0B-59B35AC34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C405E1C-3CF0-4ACA-A776-5A4D18CAE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A38AFC7-7B21-4F74-A453-E0E23A5F9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339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545561-DC7C-4997-B897-258A7E516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9C70229B-6ADF-435C-9450-00C1225A76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44CB0533-4C34-4C7E-8920-B2D2E4272D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C226476-7B18-4E6A-A406-53D01C99C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5575A88-D2EF-4933-B715-8C23E31C5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8125A61-CB0E-4C9D-9A01-D5BD75A8C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699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550E53F-45E3-4F34-B71D-1EA4E6848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FC372DC1-CD1A-4A87-BB47-93D17523CF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99FBA65-23C7-4D8C-9844-54573015F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C947293-466E-407D-B0F5-7EB9261CC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94888E4-9239-413A-AD12-1853894D0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575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DB3E4514-81E9-46FD-9428-F4876AD2D4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6B58BACE-3B7A-4DF2-A6ED-272681E2B8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63BD3E0-93FE-4693-97B8-58893F07A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F6B7E51-8C7A-4FCC-ADC4-DF39664CE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CFC5DB4-8F9A-4507-8134-28DD35A40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269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E5F993C-8B58-49BD-A4FB-ABD35E37A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34B345E2-19FD-4A2D-A9E5-9F0455D0EF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706D990-23DD-431B-BFCA-CD09ADD10C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56E0E1-290C-45C6-8632-BA87EDA77CC4}" type="datetimeFigureOut">
              <a:rPr lang="cs-CZ" smtClean="0"/>
              <a:t>11. 12. 2018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1AAD1F7-82D5-47D7-AD15-90903F2780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92F453B-352D-4625-9D19-C3CD957946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5E807-DCE8-4600-9420-1E64548D26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686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Obrázek 4" descr="Obsah obrázku zeď, budova, patro, interiér&#10;&#10;Popis vygenerován s velmi vysokou mírou spolehlivosti">
            <a:extLst>
              <a:ext uri="{FF2B5EF4-FFF2-40B4-BE49-F238E27FC236}">
                <a16:creationId xmlns:a16="http://schemas.microsoft.com/office/drawing/2014/main" id="{EB710F02-3492-456C-8F85-8F76F72DC4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08" b="96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F43302E3-3C7D-4809-80D2-C165D18A69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  <a:prstGeom prst="ellipse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cs-CZ" sz="5100" dirty="0">
                <a:solidFill>
                  <a:srgbClr val="FFFFFF"/>
                </a:solidFill>
              </a:rPr>
              <a:t>Základní slovníček pojmů v oblasti umění</a:t>
            </a:r>
          </a:p>
        </p:txBody>
      </p:sp>
      <p:sp>
        <p:nvSpPr>
          <p:cNvPr id="6" name="Podnadpis 5">
            <a:extLst>
              <a:ext uri="{FF2B5EF4-FFF2-40B4-BE49-F238E27FC236}">
                <a16:creationId xmlns:a16="http://schemas.microsoft.com/office/drawing/2014/main" id="{11898EC7-3241-47B7-A982-A2C4E8241E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FFFF"/>
                </a:solidFill>
              </a:rPr>
              <a:t>Galerie Hraničář</a:t>
            </a:r>
          </a:p>
        </p:txBody>
      </p:sp>
    </p:spTree>
    <p:extLst>
      <p:ext uri="{BB962C8B-B14F-4D97-AF65-F5344CB8AC3E}">
        <p14:creationId xmlns:p14="http://schemas.microsoft.com/office/powerpoint/2010/main" val="41241773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>
            <a:extLst>
              <a:ext uri="{FF2B5EF4-FFF2-40B4-BE49-F238E27FC236}">
                <a16:creationId xmlns:a16="http://schemas.microsoft.com/office/drawing/2014/main" id="{72BE3271-46AF-4512-80D6-9612AA4B5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cs-CZ"/>
              <a:t>Obsah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obsah 4">
            <a:extLst>
              <a:ext uri="{FF2B5EF4-FFF2-40B4-BE49-F238E27FC236}">
                <a16:creationId xmlns:a16="http://schemas.microsoft.com/office/drawing/2014/main" id="{E16DC82D-FD0C-41D8-8513-97B70A08D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cs-CZ" sz="1800" dirty="0"/>
              <a:t>Galerie/</a:t>
            </a:r>
            <a:r>
              <a:rPr lang="cs-CZ" sz="1800" dirty="0" err="1"/>
              <a:t>Kunsthalle</a:t>
            </a:r>
            <a:r>
              <a:rPr lang="cs-CZ" sz="1800" dirty="0"/>
              <a:t>/Muzeum</a:t>
            </a:r>
          </a:p>
          <a:p>
            <a:r>
              <a:rPr lang="cs-CZ" sz="1800" dirty="0"/>
              <a:t>Galerijní animace</a:t>
            </a:r>
          </a:p>
          <a:p>
            <a:r>
              <a:rPr lang="cs-CZ" sz="1800" dirty="0"/>
              <a:t>Komentovaná prohlídka</a:t>
            </a:r>
          </a:p>
          <a:p>
            <a:r>
              <a:rPr lang="cs-CZ" sz="1800" dirty="0"/>
              <a:t>Kustod</a:t>
            </a:r>
          </a:p>
          <a:p>
            <a:r>
              <a:rPr lang="cs-CZ" sz="1800" dirty="0"/>
              <a:t>Výtvarná dílna</a:t>
            </a:r>
          </a:p>
          <a:p>
            <a:r>
              <a:rPr lang="cs-CZ" sz="1800" dirty="0" err="1"/>
              <a:t>Site</a:t>
            </a:r>
            <a:r>
              <a:rPr lang="cs-CZ" sz="1800" dirty="0"/>
              <a:t> </a:t>
            </a:r>
            <a:r>
              <a:rPr lang="cs-CZ" sz="1800" dirty="0" err="1"/>
              <a:t>specific</a:t>
            </a:r>
            <a:r>
              <a:rPr lang="cs-CZ" sz="1800" dirty="0"/>
              <a:t> art</a:t>
            </a:r>
          </a:p>
          <a:p>
            <a:r>
              <a:rPr lang="cs-CZ" sz="1800" dirty="0" err="1"/>
              <a:t>Hraveniště</a:t>
            </a:r>
            <a:endParaRPr lang="cs-CZ" sz="1800" dirty="0"/>
          </a:p>
        </p:txBody>
      </p:sp>
      <p:pic>
        <p:nvPicPr>
          <p:cNvPr id="8" name="Obrázek 7" descr="Obsah obrázku dítě, dívka, osoba, malé&#10;&#10;Popis vygenerován s velmi vysokou mírou spolehlivosti">
            <a:extLst>
              <a:ext uri="{FF2B5EF4-FFF2-40B4-BE49-F238E27FC236}">
                <a16:creationId xmlns:a16="http://schemas.microsoft.com/office/drawing/2014/main" id="{E6C47351-1698-45D5-93BA-7CBBE8C5F4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89" r="1" b="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0665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Nadpis 4">
            <a:extLst>
              <a:ext uri="{FF2B5EF4-FFF2-40B4-BE49-F238E27FC236}">
                <a16:creationId xmlns:a16="http://schemas.microsoft.com/office/drawing/2014/main" id="{92251F9D-52D3-4C1F-A571-F257C72C4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cs-CZ" dirty="0">
                <a:solidFill>
                  <a:srgbClr val="000000"/>
                </a:solidFill>
              </a:rPr>
              <a:t>Typy uměleckých institucí</a:t>
            </a:r>
          </a:p>
        </p:txBody>
      </p:sp>
      <p:sp>
        <p:nvSpPr>
          <p:cNvPr id="18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Zástupný symbol pro obsah 8" descr="Obsah obrázku patro&#10;&#10;Popis vygenerován s vysokou mírou spolehlivosti">
            <a:extLst>
              <a:ext uri="{FF2B5EF4-FFF2-40B4-BE49-F238E27FC236}">
                <a16:creationId xmlns:a16="http://schemas.microsoft.com/office/drawing/2014/main" id="{9D00C782-5BAB-411F-92BD-34988E528A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57" r="16167" b="-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id="{FC4DC7F0-DC1C-40A1-9AB9-5DD3382D44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cs-CZ" sz="2000" u="sng" dirty="0">
                <a:solidFill>
                  <a:srgbClr val="000000"/>
                </a:solidFill>
              </a:rPr>
              <a:t>Galerie:</a:t>
            </a:r>
            <a:r>
              <a:rPr lang="cs-CZ" sz="2000" dirty="0">
                <a:solidFill>
                  <a:srgbClr val="000000"/>
                </a:solidFill>
              </a:rPr>
              <a:t> (Galerie Hraničář) vystavuje díla žijících umělců nejmladší generace. Každá výstava, která trvá půl roku se zaměřuje na určité společensky diskutované téma (Fast </a:t>
            </a:r>
            <a:r>
              <a:rPr lang="cs-CZ" sz="2000" dirty="0" err="1">
                <a:solidFill>
                  <a:srgbClr val="000000"/>
                </a:solidFill>
              </a:rPr>
              <a:t>fashion</a:t>
            </a:r>
            <a:r>
              <a:rPr lang="cs-CZ" sz="2000" dirty="0">
                <a:solidFill>
                  <a:srgbClr val="000000"/>
                </a:solidFill>
              </a:rPr>
              <a:t>, Jazyk, Krajina). V galerii uvidíte prostorové objekty, videa a někdy i obrazy nebo kresby. </a:t>
            </a:r>
          </a:p>
          <a:p>
            <a:pPr algn="just"/>
            <a:r>
              <a:rPr lang="cs-CZ" sz="2000" u="sng" dirty="0" err="1">
                <a:solidFill>
                  <a:srgbClr val="000000"/>
                </a:solidFill>
              </a:rPr>
              <a:t>Kunsthalle</a:t>
            </a:r>
            <a:r>
              <a:rPr lang="cs-CZ" sz="2000" u="sng" dirty="0">
                <a:solidFill>
                  <a:srgbClr val="000000"/>
                </a:solidFill>
              </a:rPr>
              <a:t>:</a:t>
            </a:r>
            <a:r>
              <a:rPr lang="cs-CZ" sz="2000" dirty="0">
                <a:solidFill>
                  <a:srgbClr val="000000"/>
                </a:solidFill>
              </a:rPr>
              <a:t> je nesbírkotvornou institucí, většinou pořádá krátkodobé výstavy.</a:t>
            </a:r>
          </a:p>
          <a:p>
            <a:pPr algn="just"/>
            <a:r>
              <a:rPr lang="cs-CZ" sz="2000" u="sng" dirty="0">
                <a:solidFill>
                  <a:srgbClr val="000000"/>
                </a:solidFill>
              </a:rPr>
              <a:t>Muzeum:</a:t>
            </a:r>
            <a:r>
              <a:rPr lang="cs-CZ" sz="2000" dirty="0">
                <a:solidFill>
                  <a:srgbClr val="000000"/>
                </a:solidFill>
              </a:rPr>
              <a:t> je sbírkotvornou institucí, ve které najdete stálé expozice.</a:t>
            </a:r>
          </a:p>
        </p:txBody>
      </p:sp>
    </p:spTree>
    <p:extLst>
      <p:ext uri="{BB962C8B-B14F-4D97-AF65-F5344CB8AC3E}">
        <p14:creationId xmlns:p14="http://schemas.microsoft.com/office/powerpoint/2010/main" val="889763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7" descr="Obsah obrázku osoba, interiér, patro, stojící&#10;&#10;Popis vygenerován s velmi vysokou mírou spolehlivosti">
            <a:extLst>
              <a:ext uri="{FF2B5EF4-FFF2-40B4-BE49-F238E27FC236}">
                <a16:creationId xmlns:a16="http://schemas.microsoft.com/office/drawing/2014/main" id="{47FF5213-B601-46B0-A365-260FEC9BFA8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02" b="10444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0" name="Oval 49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9E08907E-1260-439C-B658-DF07E08D3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000000"/>
                </a:solidFill>
              </a:rPr>
              <a:t>Galerijní animace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967FB135-9A37-4CD3-A64C-789D12A8BC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70247" y="4551037"/>
            <a:ext cx="4474418" cy="1960599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just"/>
            <a:r>
              <a:rPr lang="cs-CZ" sz="1800" dirty="0">
                <a:solidFill>
                  <a:srgbClr val="000000"/>
                </a:solidFill>
              </a:rPr>
              <a:t>Je prohlídka výstavy s výtvarnými aktivitami. Galerijní animaci vede lektor, který srozumitelnou formou zprostředkuje i velmi malým dětem to, co v galerii uvidí.  Využívá při tom herních a výtvarných aktivit, vede s dětmi dialog nad tématy vystavených artefaktů. Galerijní animace trvá 60-90 min. Je přizpůsobena pro všechny věkové skupiny. </a:t>
            </a:r>
          </a:p>
        </p:txBody>
      </p:sp>
    </p:spTree>
    <p:extLst>
      <p:ext uri="{BB962C8B-B14F-4D97-AF65-F5344CB8AC3E}">
        <p14:creationId xmlns:p14="http://schemas.microsoft.com/office/powerpoint/2010/main" val="2957741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>
            <a:extLst>
              <a:ext uri="{FF2B5EF4-FFF2-40B4-BE49-F238E27FC236}">
                <a16:creationId xmlns:a16="http://schemas.microsoft.com/office/drawing/2014/main" id="{6E857C6A-8B80-4B2E-AA7E-C4E1E5063CE9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271" r="1" b="13615"/>
          <a:stretch/>
        </p:blipFill>
        <p:spPr>
          <a:xfrm>
            <a:off x="20" y="10"/>
            <a:ext cx="9141724" cy="6863475"/>
          </a:xfrm>
          <a:custGeom>
            <a:avLst/>
            <a:gdLst>
              <a:gd name="connsiteX0" fmla="*/ 0 w 9141744"/>
              <a:gd name="connsiteY0" fmla="*/ 0 h 6863485"/>
              <a:gd name="connsiteX1" fmla="*/ 5963051 w 9141744"/>
              <a:gd name="connsiteY1" fmla="*/ 0 h 6863485"/>
              <a:gd name="connsiteX2" fmla="*/ 9141744 w 9141744"/>
              <a:gd name="connsiteY2" fmla="*/ 6863485 h 6863485"/>
              <a:gd name="connsiteX3" fmla="*/ 0 w 9141744"/>
              <a:gd name="connsiteY3" fmla="*/ 6863485 h 6863485"/>
              <a:gd name="connsiteX4" fmla="*/ 0 w 9141744"/>
              <a:gd name="connsiteY4" fmla="*/ 0 h 6863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Obrázek 9" descr="Obsah obrázku osoba, interiér, dítě, skupina&#10;&#10;Popis se vygeneroval automaticky.">
            <a:extLst>
              <a:ext uri="{FF2B5EF4-FFF2-40B4-BE49-F238E27FC236}">
                <a16:creationId xmlns:a16="http://schemas.microsoft.com/office/drawing/2014/main" id="{6DB8744B-BF26-474E-9B1B-459B2C4DF2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95" r="-1" b="19249"/>
          <a:stretch/>
        </p:blipFill>
        <p:spPr>
          <a:xfrm>
            <a:off x="5790353" y="10"/>
            <a:ext cx="6401647" cy="6852984"/>
          </a:xfrm>
          <a:custGeom>
            <a:avLst/>
            <a:gdLst>
              <a:gd name="connsiteX0" fmla="*/ 354282 w 6401647"/>
              <a:gd name="connsiteY0" fmla="*/ 0 h 6852994"/>
              <a:gd name="connsiteX1" fmla="*/ 6401647 w 6401647"/>
              <a:gd name="connsiteY1" fmla="*/ 0 h 6852994"/>
              <a:gd name="connsiteX2" fmla="*/ 6401647 w 6401647"/>
              <a:gd name="connsiteY2" fmla="*/ 6852994 h 6852994"/>
              <a:gd name="connsiteX3" fmla="*/ 0 w 6401647"/>
              <a:gd name="connsiteY3" fmla="*/ 6852994 h 6852994"/>
              <a:gd name="connsiteX4" fmla="*/ 0 w 6401647"/>
              <a:gd name="connsiteY4" fmla="*/ 6852993 h 6852994"/>
              <a:gd name="connsiteX5" fmla="*/ 3528116 w 6401647"/>
              <a:gd name="connsiteY5" fmla="*/ 6852993 h 6852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9798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6">
            <a:extLst>
              <a:ext uri="{FF2B5EF4-FFF2-40B4-BE49-F238E27FC236}">
                <a16:creationId xmlns:a16="http://schemas.microsoft.com/office/drawing/2014/main" id="{DD245F44-6C2F-4D80-8513-B4E943C480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69" b="8985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pic>
        <p:nvPicPr>
          <p:cNvPr id="34" name="Picture 27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" name="Oval 29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2874523D-4BE8-493A-BD03-D510C510D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000000"/>
                </a:solidFill>
              </a:rPr>
              <a:t>Komentovaná prohlídka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273F50B8-F487-4CA2-A0E2-B5C85FFDEA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70247" y="4551037"/>
            <a:ext cx="4926411" cy="15099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cs-CZ" sz="1800" dirty="0">
                <a:solidFill>
                  <a:srgbClr val="000000"/>
                </a:solidFill>
              </a:rPr>
              <a:t>Je p</a:t>
            </a:r>
            <a:r>
              <a:rPr lang="en-US" sz="1800" dirty="0" err="1">
                <a:solidFill>
                  <a:srgbClr val="000000"/>
                </a:solidFill>
              </a:rPr>
              <a:t>rohlídka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výstavy</a:t>
            </a:r>
            <a:r>
              <a:rPr lang="en-US" sz="1800" dirty="0">
                <a:solidFill>
                  <a:srgbClr val="000000"/>
                </a:solidFill>
              </a:rPr>
              <a:t> s </a:t>
            </a:r>
            <a:r>
              <a:rPr lang="en-US" sz="1800" dirty="0" err="1">
                <a:solidFill>
                  <a:srgbClr val="000000"/>
                </a:solidFill>
              </a:rPr>
              <a:t>lektorem</a:t>
            </a:r>
            <a:r>
              <a:rPr lang="en-US" sz="1800" dirty="0">
                <a:solidFill>
                  <a:srgbClr val="000000"/>
                </a:solidFill>
              </a:rPr>
              <a:t>, </a:t>
            </a:r>
            <a:r>
              <a:rPr lang="en-US" sz="1800" dirty="0" err="1">
                <a:solidFill>
                  <a:srgbClr val="000000"/>
                </a:solidFill>
              </a:rPr>
              <a:t>kurátorem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cs-CZ" sz="1800" dirty="0">
                <a:solidFill>
                  <a:srgbClr val="000000"/>
                </a:solidFill>
              </a:rPr>
              <a:t>výstavy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nebo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umělcem</a:t>
            </a:r>
            <a:r>
              <a:rPr lang="en-US" sz="1800" dirty="0">
                <a:solidFill>
                  <a:srgbClr val="000000"/>
                </a:solidFill>
              </a:rPr>
              <a:t>. </a:t>
            </a:r>
            <a:r>
              <a:rPr lang="en-US" sz="1800" dirty="0" err="1">
                <a:solidFill>
                  <a:srgbClr val="000000"/>
                </a:solidFill>
              </a:rPr>
              <a:t>Výstava</a:t>
            </a:r>
            <a:r>
              <a:rPr lang="en-US" sz="1800" dirty="0">
                <a:solidFill>
                  <a:srgbClr val="000000"/>
                </a:solidFill>
              </a:rPr>
              <a:t> je </a:t>
            </a:r>
            <a:r>
              <a:rPr lang="en-US" sz="1800" dirty="0" err="1">
                <a:solidFill>
                  <a:srgbClr val="000000"/>
                </a:solidFill>
              </a:rPr>
              <a:t>návštěvníkům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zprostředkována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prostřednictvím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slova</a:t>
            </a:r>
            <a:r>
              <a:rPr lang="en-US" sz="1800" dirty="0">
                <a:solidFill>
                  <a:srgbClr val="000000"/>
                </a:solidFill>
              </a:rPr>
              <a:t>/</a:t>
            </a:r>
            <a:r>
              <a:rPr lang="en-US" sz="1800" dirty="0" err="1">
                <a:solidFill>
                  <a:srgbClr val="000000"/>
                </a:solidFill>
              </a:rPr>
              <a:t>slovního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komentáře</a:t>
            </a:r>
            <a:r>
              <a:rPr lang="en-US" sz="1800" dirty="0">
                <a:solidFill>
                  <a:srgbClr val="000000"/>
                </a:solidFill>
              </a:rPr>
              <a:t>. Pro </a:t>
            </a:r>
            <a:r>
              <a:rPr lang="en-US" sz="1800" dirty="0" err="1">
                <a:solidFill>
                  <a:srgbClr val="000000"/>
                </a:solidFill>
              </a:rPr>
              <a:t>všechny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věkové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skupiny</a:t>
            </a:r>
            <a:r>
              <a:rPr lang="en-US" sz="1800" dirty="0">
                <a:solidFill>
                  <a:srgbClr val="000000"/>
                </a:solidFill>
              </a:rPr>
              <a:t>. </a:t>
            </a:r>
            <a:r>
              <a:rPr lang="en-US" sz="1800" dirty="0" err="1">
                <a:solidFill>
                  <a:srgbClr val="000000"/>
                </a:solidFill>
              </a:rPr>
              <a:t>Prohlídka</a:t>
            </a:r>
            <a:r>
              <a:rPr lang="en-US" sz="1800" dirty="0">
                <a:solidFill>
                  <a:srgbClr val="000000"/>
                </a:solidFill>
              </a:rPr>
              <a:t> </a:t>
            </a:r>
            <a:r>
              <a:rPr lang="en-US" sz="1800" dirty="0" err="1">
                <a:solidFill>
                  <a:srgbClr val="000000"/>
                </a:solidFill>
              </a:rPr>
              <a:t>trvá</a:t>
            </a:r>
            <a:r>
              <a:rPr lang="en-US" sz="1800" dirty="0">
                <a:solidFill>
                  <a:srgbClr val="000000"/>
                </a:solidFill>
              </a:rPr>
              <a:t> 45 min. </a:t>
            </a:r>
          </a:p>
        </p:txBody>
      </p:sp>
    </p:spTree>
    <p:extLst>
      <p:ext uri="{BB962C8B-B14F-4D97-AF65-F5344CB8AC3E}">
        <p14:creationId xmlns:p14="http://schemas.microsoft.com/office/powerpoint/2010/main" val="2846439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Obsah obrázku osoba, interiér, zeď, oblečení&#10;&#10;Popis vygenerován s velmi vysokou mírou spolehlivosti">
            <a:extLst>
              <a:ext uri="{FF2B5EF4-FFF2-40B4-BE49-F238E27FC236}">
                <a16:creationId xmlns:a16="http://schemas.microsoft.com/office/drawing/2014/main" id="{77DEDE6C-6220-41E9-88CE-66F0D434249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8407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8A0F0336-E034-4727-8F03-0D110F528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Kustod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F23413FD-0F59-4713-96E7-AD846BCFFD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4998" y="2272143"/>
            <a:ext cx="4287508" cy="37888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cs-CZ" sz="2000" dirty="0">
                <a:solidFill>
                  <a:srgbClr val="000000"/>
                </a:solidFill>
              </a:rPr>
              <a:t>Je muž či žena, kteří vítají návštěvníky galerie, nabízejí jim tištěného průvodce výstavou a odpovídají na dotazy návštěvníků. Dávají pozor, aby se s vystavenými díly nic nestalo.</a:t>
            </a:r>
          </a:p>
        </p:txBody>
      </p:sp>
    </p:spTree>
    <p:extLst>
      <p:ext uri="{BB962C8B-B14F-4D97-AF65-F5344CB8AC3E}">
        <p14:creationId xmlns:p14="http://schemas.microsoft.com/office/powerpoint/2010/main" val="3644324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sah obrázku osoba, interiér, skupina, stůl&#10;&#10;Popis se vygeneroval automaticky.">
            <a:extLst>
              <a:ext uri="{FF2B5EF4-FFF2-40B4-BE49-F238E27FC236}">
                <a16:creationId xmlns:a16="http://schemas.microsoft.com/office/drawing/2014/main" id="{DC0FB7DA-D540-487D-85AA-2120D61DE6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113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Obsah obrázku stůl, osoba, interiér, dort&#10;&#10;Popis vygenerován s velmi vysokou mírou spolehlivosti">
            <a:extLst>
              <a:ext uri="{FF2B5EF4-FFF2-40B4-BE49-F238E27FC236}">
                <a16:creationId xmlns:a16="http://schemas.microsoft.com/office/drawing/2014/main" id="{B89D2A92-6166-4AE1-A09B-86DCFE4475A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8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6A58D018-1B58-4C10-876E-EF7B55DE2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 err="1"/>
              <a:t>Výtvarná</a:t>
            </a:r>
            <a:r>
              <a:rPr lang="en-US" sz="3600" dirty="0"/>
              <a:t> </a:t>
            </a:r>
            <a:r>
              <a:rPr lang="en-US" sz="3600" dirty="0" err="1"/>
              <a:t>dílna</a:t>
            </a:r>
            <a:endParaRPr lang="en-US" sz="3600" dirty="0"/>
          </a:p>
        </p:txBody>
      </p:sp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CDB048E4-A6B6-4FD2-A57A-3DEB57867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1074" y="3429000"/>
            <a:ext cx="4960884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cs-CZ" sz="1800" dirty="0"/>
              <a:t>Vede ji lektor, často pedagog výtvarné výchovy nebo umělec. V naší galerii spolupracujeme se studenty a absolventy Fakulty umění a designu nebo si zveme externí lektory pro výtvarné dílny a workshopy, které se pořádáme v rámci aktuálně probíhající výstavy nebo festivalu. Výtvarná dílna tvá podle náročnosti 90-120 min. </a:t>
            </a:r>
          </a:p>
        </p:txBody>
      </p:sp>
    </p:spTree>
    <p:extLst>
      <p:ext uri="{BB962C8B-B14F-4D97-AF65-F5344CB8AC3E}">
        <p14:creationId xmlns:p14="http://schemas.microsoft.com/office/powerpoint/2010/main" val="3119900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5">
            <a:extLst>
              <a:ext uri="{FF2B5EF4-FFF2-40B4-BE49-F238E27FC236}">
                <a16:creationId xmlns:a16="http://schemas.microsoft.com/office/drawing/2014/main" id="{55CC3EB6-D775-4F4E-857E-1FA0C99017A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90" b="314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795022FF-6A5F-4A54-9B27-D6DEEE639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/>
              <a:t>Site specific art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9">
            <a:extLst>
              <a:ext uri="{FF2B5EF4-FFF2-40B4-BE49-F238E27FC236}">
                <a16:creationId xmlns:a16="http://schemas.microsoft.com/office/drawing/2014/main" id="{AA50B07F-9F10-43DA-8997-65D38C8DF88C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525516" y="3417573"/>
            <a:ext cx="4593021" cy="2619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/>
            <a:r>
              <a:rPr lang="cs-CZ" sz="1800" dirty="0"/>
              <a:t>Je u</a:t>
            </a:r>
            <a:r>
              <a:rPr lang="en-US" sz="1800" dirty="0" err="1"/>
              <a:t>mělecké</a:t>
            </a:r>
            <a:r>
              <a:rPr lang="en-US" sz="1800" dirty="0"/>
              <a:t> </a:t>
            </a:r>
            <a:r>
              <a:rPr lang="en-US" sz="1800" dirty="0" err="1"/>
              <a:t>dílo</a:t>
            </a:r>
            <a:r>
              <a:rPr lang="en-US" sz="1800" dirty="0"/>
              <a:t> (</a:t>
            </a:r>
            <a:r>
              <a:rPr lang="en-US" sz="1800" dirty="0" err="1"/>
              <a:t>instalace</a:t>
            </a:r>
            <a:r>
              <a:rPr lang="en-US" sz="1800" dirty="0"/>
              <a:t>) </a:t>
            </a:r>
            <a:r>
              <a:rPr lang="en-US" sz="1800" dirty="0" err="1"/>
              <a:t>navržen</a:t>
            </a:r>
            <a:r>
              <a:rPr lang="cs-CZ" sz="1800" dirty="0"/>
              <a:t>é</a:t>
            </a:r>
            <a:r>
              <a:rPr lang="en-US" sz="1800" dirty="0"/>
              <a:t> pro </a:t>
            </a:r>
            <a:r>
              <a:rPr lang="en-US" sz="1800" dirty="0" err="1"/>
              <a:t>konkrétní</a:t>
            </a:r>
            <a:r>
              <a:rPr lang="en-US" sz="1800" dirty="0"/>
              <a:t> </a:t>
            </a:r>
            <a:r>
              <a:rPr lang="en-US" sz="1800" dirty="0" err="1"/>
              <a:t>prostor</a:t>
            </a:r>
            <a:r>
              <a:rPr lang="en-US" sz="1800" dirty="0"/>
              <a:t>, </a:t>
            </a:r>
            <a:r>
              <a:rPr lang="en-US" sz="1800" dirty="0" err="1"/>
              <a:t>který</a:t>
            </a:r>
            <a:r>
              <a:rPr lang="en-US" sz="1800" dirty="0"/>
              <a:t> </a:t>
            </a:r>
            <a:r>
              <a:rPr lang="en-US" sz="1800" dirty="0" err="1"/>
              <a:t>oživuje</a:t>
            </a:r>
            <a:r>
              <a:rPr lang="en-US" sz="1800" dirty="0"/>
              <a:t> a </a:t>
            </a:r>
            <a:r>
              <a:rPr lang="en-US" sz="1800" dirty="0" err="1"/>
              <a:t>dává</a:t>
            </a:r>
            <a:r>
              <a:rPr lang="en-US" sz="1800" dirty="0"/>
              <a:t> mu</a:t>
            </a:r>
            <a:r>
              <a:rPr lang="cs-CZ" sz="1800" dirty="0"/>
              <a:t> </a:t>
            </a:r>
            <a:r>
              <a:rPr lang="en-US" sz="1800" dirty="0" err="1"/>
              <a:t>nový</a:t>
            </a:r>
            <a:r>
              <a:rPr lang="en-US" sz="1800" dirty="0"/>
              <a:t> </a:t>
            </a:r>
            <a:r>
              <a:rPr lang="en-US" sz="1800" dirty="0" err="1"/>
              <a:t>smysl</a:t>
            </a:r>
            <a:r>
              <a:rPr lang="en-US" sz="1800" dirty="0"/>
              <a:t> (</a:t>
            </a:r>
            <a:r>
              <a:rPr lang="en-US" sz="1800" dirty="0" err="1"/>
              <a:t>nevyužívané</a:t>
            </a:r>
            <a:r>
              <a:rPr lang="en-US" sz="1800" dirty="0"/>
              <a:t> </a:t>
            </a:r>
            <a:r>
              <a:rPr lang="en-US" sz="1800" dirty="0" err="1"/>
              <a:t>objekty</a:t>
            </a:r>
            <a:r>
              <a:rPr lang="en-US" sz="1800" dirty="0"/>
              <a:t> </a:t>
            </a:r>
            <a:r>
              <a:rPr lang="en-US" sz="1800" dirty="0" err="1"/>
              <a:t>jako</a:t>
            </a:r>
            <a:r>
              <a:rPr lang="en-US" sz="1800" dirty="0"/>
              <a:t> </a:t>
            </a:r>
            <a:r>
              <a:rPr lang="en-US" sz="1800" dirty="0" err="1"/>
              <a:t>jsou</a:t>
            </a:r>
            <a:r>
              <a:rPr lang="en-US" sz="1800" dirty="0"/>
              <a:t> </a:t>
            </a:r>
            <a:r>
              <a:rPr lang="en-US" sz="1800" dirty="0" err="1"/>
              <a:t>staré</a:t>
            </a:r>
            <a:r>
              <a:rPr lang="en-US" sz="1800" dirty="0"/>
              <a:t> </a:t>
            </a:r>
            <a:r>
              <a:rPr lang="en-US" sz="1800" dirty="0" err="1"/>
              <a:t>tová</a:t>
            </a:r>
            <a:r>
              <a:rPr lang="cs-CZ" sz="1800" dirty="0"/>
              <a:t>r</a:t>
            </a:r>
            <a:r>
              <a:rPr lang="en-US" sz="1800" dirty="0" err="1"/>
              <a:t>ny</a:t>
            </a:r>
            <a:r>
              <a:rPr lang="en-US" sz="1800" dirty="0"/>
              <a:t>, </a:t>
            </a:r>
            <a:r>
              <a:rPr lang="en-US" sz="1800" dirty="0" err="1"/>
              <a:t>městské</a:t>
            </a:r>
            <a:r>
              <a:rPr lang="en-US" sz="1800" dirty="0"/>
              <a:t> </a:t>
            </a:r>
            <a:r>
              <a:rPr lang="en-US" sz="1800" dirty="0" err="1"/>
              <a:t>výlohy</a:t>
            </a:r>
            <a:r>
              <a:rPr lang="en-US" sz="1800" dirty="0"/>
              <a:t>, </a:t>
            </a:r>
            <a:r>
              <a:rPr lang="en-US" sz="1800" dirty="0" err="1"/>
              <a:t>instalace</a:t>
            </a:r>
            <a:r>
              <a:rPr lang="en-US" sz="1800" dirty="0"/>
              <a:t> </a:t>
            </a:r>
            <a:r>
              <a:rPr lang="en-US" sz="1800" dirty="0" err="1"/>
              <a:t>ve</a:t>
            </a:r>
            <a:r>
              <a:rPr lang="cs-CZ" sz="1800" dirty="0"/>
              <a:t> </a:t>
            </a:r>
            <a:r>
              <a:rPr lang="en-US" sz="1800" dirty="0" err="1"/>
              <a:t>volné</a:t>
            </a:r>
            <a:r>
              <a:rPr lang="en-US" sz="1800" dirty="0"/>
              <a:t> </a:t>
            </a:r>
            <a:r>
              <a:rPr lang="en-US" sz="1800" dirty="0" err="1"/>
              <a:t>krajině</a:t>
            </a:r>
            <a:r>
              <a:rPr lang="en-US" sz="1800" dirty="0"/>
              <a:t>, </a:t>
            </a:r>
            <a:r>
              <a:rPr lang="en-US" sz="1800" dirty="0" err="1"/>
              <a:t>staré</a:t>
            </a:r>
            <a:r>
              <a:rPr lang="en-US" sz="1800" dirty="0"/>
              <a:t> </a:t>
            </a:r>
            <a:r>
              <a:rPr lang="en-US" sz="1800" dirty="0" err="1"/>
              <a:t>kostely</a:t>
            </a:r>
            <a:r>
              <a:rPr lang="en-US" sz="1800" dirty="0"/>
              <a:t> a </a:t>
            </a:r>
            <a:r>
              <a:rPr lang="en-US" sz="1800" dirty="0" err="1"/>
              <a:t>kláštery</a:t>
            </a:r>
            <a:r>
              <a:rPr lang="en-US" sz="1800" dirty="0"/>
              <a:t>). </a:t>
            </a:r>
            <a:r>
              <a:rPr lang="en-US" sz="1800" dirty="0" err="1"/>
              <a:t>Jsou</a:t>
            </a:r>
            <a:r>
              <a:rPr lang="en-US" sz="1800" dirty="0"/>
              <a:t> to </a:t>
            </a:r>
            <a:r>
              <a:rPr lang="en-US" sz="1800" dirty="0" err="1"/>
              <a:t>díla</a:t>
            </a:r>
            <a:r>
              <a:rPr lang="en-US" sz="1800" dirty="0"/>
              <a:t> </a:t>
            </a:r>
            <a:r>
              <a:rPr lang="en-US" sz="1800" dirty="0" err="1"/>
              <a:t>jedinečná</a:t>
            </a:r>
            <a:r>
              <a:rPr lang="en-US" sz="1800" dirty="0"/>
              <a:t>, </a:t>
            </a:r>
            <a:r>
              <a:rPr lang="en-US" sz="1800" dirty="0" err="1"/>
              <a:t>často</a:t>
            </a:r>
            <a:r>
              <a:rPr lang="en-US" sz="1800" dirty="0"/>
              <a:t> je </a:t>
            </a:r>
            <a:r>
              <a:rPr lang="en-US" sz="1800" dirty="0" err="1"/>
              <a:t>nelze</a:t>
            </a:r>
            <a:r>
              <a:rPr lang="en-US" sz="1800" dirty="0"/>
              <a:t> </a:t>
            </a:r>
            <a:r>
              <a:rPr lang="en-US" sz="1800" dirty="0" err="1"/>
              <a:t>nikde</a:t>
            </a:r>
            <a:r>
              <a:rPr lang="en-US" sz="1800" dirty="0"/>
              <a:t> </a:t>
            </a:r>
            <a:r>
              <a:rPr lang="en-US" sz="1800" dirty="0" err="1"/>
              <a:t>jinde</a:t>
            </a:r>
            <a:r>
              <a:rPr lang="en-US" sz="1800" dirty="0"/>
              <a:t>, bez </a:t>
            </a:r>
            <a:r>
              <a:rPr lang="en-US" sz="1800" dirty="0" err="1"/>
              <a:t>velkých</a:t>
            </a:r>
            <a:r>
              <a:rPr lang="en-US" sz="1800" dirty="0"/>
              <a:t> </a:t>
            </a:r>
            <a:r>
              <a:rPr lang="en-US" sz="1800" dirty="0" err="1"/>
              <a:t>změn</a:t>
            </a:r>
            <a:r>
              <a:rPr lang="en-US" sz="1800" dirty="0"/>
              <a:t>, </a:t>
            </a:r>
            <a:r>
              <a:rPr lang="en-US" sz="1800" dirty="0" err="1"/>
              <a:t>opakovat</a:t>
            </a:r>
            <a:r>
              <a:rPr lang="en-US" sz="1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4855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interiér, osoba, zeď, strop&#10;&#10;Popis se vygeneroval automaticky.">
            <a:extLst>
              <a:ext uri="{FF2B5EF4-FFF2-40B4-BE49-F238E27FC236}">
                <a16:creationId xmlns:a16="http://schemas.microsoft.com/office/drawing/2014/main" id="{C30A33C8-A077-43E0-8169-1C7797CF32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634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02DFBB3-5193-47E6-A66D-7EDD88C2B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Hraveniště</a:t>
            </a:r>
            <a:endParaRPr lang="en-US" dirty="0"/>
          </a:p>
        </p:txBody>
      </p:sp>
      <p:pic>
        <p:nvPicPr>
          <p:cNvPr id="6" name="Zástupný symbol pro obsah 5" descr="Obsah obrázku interiér, osoba, zeď, žena&#10;&#10;Popis vygenerován s velmi vysokou mírou spolehlivosti">
            <a:extLst>
              <a:ext uri="{FF2B5EF4-FFF2-40B4-BE49-F238E27FC236}">
                <a16:creationId xmlns:a16="http://schemas.microsoft.com/office/drawing/2014/main" id="{43B84FB9-6A0F-4EC7-95CC-0881A4AF921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8" r="2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EA2AAB73-AF8C-45A7-BF03-1D75EA2B5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65431" y="2438400"/>
            <a:ext cx="5894827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sz="2400" dirty="0"/>
              <a:t>Je prostor pro volnou hru návštěvníků s interaktivními prvky, které se mění podle právě probíhající výstavy. Někdy tento prostor využíváme i pro galerijní animace nebo výtvarné dílny. </a:t>
            </a:r>
          </a:p>
        </p:txBody>
      </p:sp>
    </p:spTree>
    <p:extLst>
      <p:ext uri="{BB962C8B-B14F-4D97-AF65-F5344CB8AC3E}">
        <p14:creationId xmlns:p14="http://schemas.microsoft.com/office/powerpoint/2010/main" val="40894176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224</Words>
  <Application>Microsoft Office PowerPoint</Application>
  <PresentationFormat>Širokoúhlá obrazovka</PresentationFormat>
  <Paragraphs>26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Motiv Office</vt:lpstr>
      <vt:lpstr>Základní slovníček pojmů v oblasti umění</vt:lpstr>
      <vt:lpstr>Obsah</vt:lpstr>
      <vt:lpstr>Typy uměleckých institucí</vt:lpstr>
      <vt:lpstr>Galerijní animace</vt:lpstr>
      <vt:lpstr>Prezentace aplikace PowerPoint</vt:lpstr>
      <vt:lpstr>Komentovaná prohlídka</vt:lpstr>
      <vt:lpstr>Kustod</vt:lpstr>
      <vt:lpstr>Prezentace aplikace PowerPoint</vt:lpstr>
      <vt:lpstr>Výtvarná dílna</vt:lpstr>
      <vt:lpstr>Site specific art</vt:lpstr>
      <vt:lpstr>Prezentace aplikace PowerPoint</vt:lpstr>
      <vt:lpstr>Hraveniště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slovníček pojmů v oblasti umění</dc:title>
  <dc:creator>Viktorie Chomaničová</dc:creator>
  <cp:lastModifiedBy>Viktorie Chomaničová</cp:lastModifiedBy>
  <cp:revision>1</cp:revision>
  <dcterms:created xsi:type="dcterms:W3CDTF">2018-12-10T23:57:10Z</dcterms:created>
  <dcterms:modified xsi:type="dcterms:W3CDTF">2018-12-11T00:00:46Z</dcterms:modified>
</cp:coreProperties>
</file>