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39"/>
  </p:notesMasterIdLst>
  <p:handoutMasterIdLst>
    <p:handoutMasterId r:id="rId40"/>
  </p:handoutMasterIdLst>
  <p:sldIdLst>
    <p:sldId id="268" r:id="rId3"/>
    <p:sldId id="257" r:id="rId4"/>
    <p:sldId id="305" r:id="rId5"/>
    <p:sldId id="270" r:id="rId6"/>
    <p:sldId id="272" r:id="rId7"/>
    <p:sldId id="318" r:id="rId8"/>
    <p:sldId id="329" r:id="rId9"/>
    <p:sldId id="351" r:id="rId10"/>
    <p:sldId id="341" r:id="rId11"/>
    <p:sldId id="342" r:id="rId12"/>
    <p:sldId id="328" r:id="rId13"/>
    <p:sldId id="343" r:id="rId14"/>
    <p:sldId id="344" r:id="rId15"/>
    <p:sldId id="345" r:id="rId16"/>
    <p:sldId id="346" r:id="rId17"/>
    <p:sldId id="336" r:id="rId18"/>
    <p:sldId id="337" r:id="rId19"/>
    <p:sldId id="319" r:id="rId20"/>
    <p:sldId id="321" r:id="rId21"/>
    <p:sldId id="322" r:id="rId22"/>
    <p:sldId id="324" r:id="rId23"/>
    <p:sldId id="323" r:id="rId24"/>
    <p:sldId id="327" r:id="rId25"/>
    <p:sldId id="325" r:id="rId26"/>
    <p:sldId id="349" r:id="rId27"/>
    <p:sldId id="330" r:id="rId28"/>
    <p:sldId id="298" r:id="rId29"/>
    <p:sldId id="334" r:id="rId30"/>
    <p:sldId id="335" r:id="rId31"/>
    <p:sldId id="347" r:id="rId32"/>
    <p:sldId id="292" r:id="rId33"/>
    <p:sldId id="348" r:id="rId34"/>
    <p:sldId id="350" r:id="rId35"/>
    <p:sldId id="271" r:id="rId36"/>
    <p:sldId id="326" r:id="rId37"/>
    <p:sldId id="27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Postup při tisku:</a:t>
            </a:r>
          </a:p>
          <a:p>
            <a:r>
              <a:rPr lang="cs-CZ" b="0" dirty="0" smtClean="0"/>
              <a:t>Tisk  </a:t>
            </a:r>
            <a:r>
              <a:rPr lang="cs-CZ" b="0" dirty="0" smtClean="0">
                <a:sym typeface="Symbol"/>
              </a:rPr>
              <a:t></a:t>
            </a:r>
            <a:r>
              <a:rPr lang="cs-CZ" b="0" dirty="0" smtClean="0"/>
              <a:t>  Snímky: </a:t>
            </a:r>
            <a:r>
              <a:rPr lang="cs-CZ" b="1" dirty="0" smtClean="0"/>
              <a:t>31; 32; 33  </a:t>
            </a:r>
            <a:r>
              <a:rPr lang="cs-CZ" b="0" dirty="0" smtClean="0">
                <a:sym typeface="Symbol"/>
              </a:rPr>
              <a:t>  Vytisknout: </a:t>
            </a:r>
            <a:r>
              <a:rPr lang="cs-CZ" b="1" dirty="0" smtClean="0">
                <a:sym typeface="Symbol"/>
              </a:rPr>
              <a:t>Podklady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Barva či stupně šedé: </a:t>
            </a:r>
            <a:r>
              <a:rPr lang="cs-CZ" b="1" dirty="0" smtClean="0">
                <a:sym typeface="Symbol"/>
              </a:rPr>
              <a:t>Jen černobíle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Snímků na stránku: </a:t>
            </a:r>
            <a:r>
              <a:rPr lang="cs-CZ" b="1" dirty="0" smtClean="0">
                <a:sym typeface="Symbol"/>
              </a:rPr>
              <a:t>3 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 </a:t>
            </a:r>
            <a:r>
              <a:rPr lang="cs-CZ" b="1" dirty="0" smtClean="0">
                <a:sym typeface="Symbol"/>
              </a:rPr>
              <a:t>Ok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6.xml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7" Type="http://schemas.openxmlformats.org/officeDocument/2006/relationships/slide" Target="slide1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slide" Target="slide1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25.xml"/><Relationship Id="rId4" Type="http://schemas.openxmlformats.org/officeDocument/2006/relationships/slide" Target="slide2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" Target="slide24.xml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25.xml"/><Relationship Id="rId4" Type="http://schemas.openxmlformats.org/officeDocument/2006/relationships/slide" Target="slide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uman_Immunodeficency_Virus_-_stylized_rendering.jpg" TargetMode="External"/><Relationship Id="rId3" Type="http://schemas.openxmlformats.org/officeDocument/2006/relationships/hyperlink" Target="http://cs.wikipedia.org/wiki/Soubor:Optical_microscope_nikon_alphaphot_+.jpg" TargetMode="External"/><Relationship Id="rId7" Type="http://schemas.openxmlformats.org/officeDocument/2006/relationships/hyperlink" Target="http://commons.wikimedia.org/wiki/File:Animal_cell_structure_cs.svg" TargetMode="External"/><Relationship Id="rId2" Type="http://schemas.openxmlformats.org/officeDocument/2006/relationships/hyperlink" Target="http://cs.wikipedia.org/wiki/Soubor:Rhoeo_Discolor_epidermis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Plant_cell_structure_cs.svg" TargetMode="External"/><Relationship Id="rId11" Type="http://schemas.openxmlformats.org/officeDocument/2006/relationships/slide" Target="slide35.xml"/><Relationship Id="rId5" Type="http://schemas.openxmlformats.org/officeDocument/2006/relationships/hyperlink" Target="http://cs.wikipedia.org/wiki/Soubor:Jan_Vil%C3%ADmek_-_Jan_Evangelista_Purkyn%C4%9B.jpg" TargetMode="External"/><Relationship Id="rId10" Type="http://schemas.openxmlformats.org/officeDocument/2006/relationships/hyperlink" Target="http://cs.wikipedia.org/wiki/Soubor:Joghurt.jpg" TargetMode="External"/><Relationship Id="rId4" Type="http://schemas.openxmlformats.org/officeDocument/2006/relationships/hyperlink" Target="http://commons.wikimedia.org/wiki/File:Aidan_Microscope.jpg" TargetMode="External"/><Relationship Id="rId9" Type="http://schemas.openxmlformats.org/officeDocument/2006/relationships/hyperlink" Target="http://cs.wikipedia.org/wiki/Soubor:T4_rendered.jp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dgrzybek.jpg" TargetMode="External"/><Relationship Id="rId3" Type="http://schemas.openxmlformats.org/officeDocument/2006/relationships/hyperlink" Target="http://cs.wikipedia.org/wiki/Soubor:Paramecium.jpg" TargetMode="External"/><Relationship Id="rId7" Type="http://schemas.openxmlformats.org/officeDocument/2006/relationships/hyperlink" Target="http://cs.wikipedia.org/wiki/Soubor:Lipa_rada.jpg" TargetMode="External"/><Relationship Id="rId2" Type="http://schemas.openxmlformats.org/officeDocument/2006/relationships/hyperlink" Target="http://cs.wikipedia.org/wiki/Soubor:Mycobacterium_tuberculosis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Jellyfish2.jpg" TargetMode="External"/><Relationship Id="rId5" Type="http://schemas.openxmlformats.org/officeDocument/2006/relationships/hyperlink" Target="http://cs.wikipedia.org/wiki/Soubor:Verschimmeltes_Brot_2008-12-07.JPG" TargetMode="External"/><Relationship Id="rId10" Type="http://schemas.openxmlformats.org/officeDocument/2006/relationships/slide" Target="slide36.xml"/><Relationship Id="rId4" Type="http://schemas.openxmlformats.org/officeDocument/2006/relationships/hyperlink" Target="http://cs.wikipedia.org/wiki/Soubor:Moos_5769.jpg" TargetMode="External"/><Relationship Id="rId9" Type="http://schemas.openxmlformats.org/officeDocument/2006/relationships/hyperlink" Target="http://cs.wikipedia.org/wiki/Soubor:Lioness_updated.jpg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Základní složení a struktura živých soustav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634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18.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1" y="6093297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29" y="6320354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265824"/>
          <a:ext cx="8496944" cy="62595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038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Základní</a:t>
                      </a:r>
                      <a:r>
                        <a:rPr lang="cs-CZ" sz="1400" b="1" baseline="0" dirty="0" smtClean="0"/>
                        <a:t> složení a struktura živých soustav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 10. 2013, Mgr. Michal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objasňuje pojem buňka, její základní životní děje, rozdíl mezi buňkou rostlinnou a živočišnou a základní  strukturu živých organismů (od nebuněčných po mnohobuněčné organismy). </a:t>
                      </a:r>
                    </a:p>
                    <a:p>
                      <a:r>
                        <a:rPr lang="cs-CZ" sz="1400" baseline="0" dirty="0" smtClean="0"/>
                        <a:t>V závěru prezentace jsou 3 úkoly k procvičení učiva.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 </a:t>
                      </a:r>
                      <a:r>
                        <a:rPr lang="cs-CZ" sz="1400" baseline="0" smtClean="0"/>
                        <a:t>Snímky 31, 32, 33 </a:t>
                      </a:r>
                      <a:r>
                        <a:rPr lang="cs-CZ" sz="1400" baseline="0" dirty="0" smtClean="0"/>
                        <a:t>slouží k vytištění a písemnému opakování.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4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55576" y="1628800"/>
            <a:ext cx="756084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Těla živých organismů se skládají z </a:t>
            </a:r>
            <a:r>
              <a:rPr lang="cs-CZ" sz="3200" b="1" dirty="0" smtClean="0">
                <a:solidFill>
                  <a:schemeClr val="bg1"/>
                </a:solidFill>
              </a:rPr>
              <a:t>buněk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55576" y="2852937"/>
            <a:ext cx="7560840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Pro pozorování  buněk používáme </a:t>
            </a:r>
            <a:r>
              <a:rPr lang="cs-CZ" sz="3200" b="1" dirty="0" smtClean="0">
                <a:solidFill>
                  <a:schemeClr val="bg1"/>
                </a:solidFill>
              </a:rPr>
              <a:t>mikroskop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740352" y="220486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Zaoblený obdélník 35">
            <a:hlinkClick r:id="rId4" action="ppaction://hlinksldjump"/>
          </p:cNvPr>
          <p:cNvSpPr/>
          <p:nvPr/>
        </p:nvSpPr>
        <p:spPr>
          <a:xfrm>
            <a:off x="7740352" y="328498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55576" y="4509120"/>
            <a:ext cx="7560840" cy="172819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Jan Evangelista </a:t>
            </a:r>
            <a:r>
              <a:rPr lang="cs-CZ" sz="3200" b="1" dirty="0" err="1" smtClean="0">
                <a:solidFill>
                  <a:schemeClr val="bg1"/>
                </a:solidFill>
              </a:rPr>
              <a:t>Purkyně</a:t>
            </a:r>
            <a:r>
              <a:rPr lang="cs-CZ" sz="3200" b="1" dirty="0" smtClean="0">
                <a:solidFill>
                  <a:schemeClr val="bg1"/>
                </a:solidFill>
              </a:rPr>
              <a:t> (1787 – 1869)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Český vědec, který zkoumal buňku.</a:t>
            </a:r>
          </a:p>
        </p:txBody>
      </p:sp>
      <p:sp>
        <p:nvSpPr>
          <p:cNvPr id="10" name="Zaoblený obdélník 9">
            <a:hlinkClick r:id="rId6" action="ppaction://hlinksldjump"/>
          </p:cNvPr>
          <p:cNvSpPr/>
          <p:nvPr/>
        </p:nvSpPr>
        <p:spPr>
          <a:xfrm>
            <a:off x="7740352" y="436510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35" grpId="0" animBg="1"/>
      <p:bldP spid="36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Buňka rostliny pod mikroskopem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buň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3" y="260649"/>
            <a:ext cx="5965143" cy="547260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5272" y="5373216"/>
            <a:ext cx="267464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Optický mikroskop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TEMP\Plocha\mikrosko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813" y="332656"/>
            <a:ext cx="3567155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51" name="Picture 3" descr="C:\Documents and Settings\TEMP\Plocha\práce s mikroskope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97424" y="332656"/>
            <a:ext cx="3591000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076056" y="5373216"/>
            <a:ext cx="295232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Práce s mikroskopem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TEMP\Plocha\451px-Jan_Vilímek_-_Jan_Evangelista_Purkyn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4114" y="260648"/>
            <a:ext cx="4295775" cy="5705475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2663497" y="6021289"/>
            <a:ext cx="3852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J. E.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Purkyně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od Jana Vilímka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br>
              <a:rPr lang="cs-CZ" b="1" dirty="0" smtClean="0">
                <a:solidFill>
                  <a:srgbClr val="4F6228"/>
                </a:solidFill>
              </a:rPr>
            </a:br>
            <a:r>
              <a:rPr lang="cs-CZ" b="1" dirty="0" smtClean="0">
                <a:solidFill>
                  <a:srgbClr val="4F6228"/>
                </a:solidFill>
              </a:rPr>
              <a:t>základní životní děje</a:t>
            </a:r>
            <a:endParaRPr lang="cs-CZ" b="1" dirty="0">
              <a:solidFill>
                <a:srgbClr val="4F6228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467544" y="1628864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Přijímá potravu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467544" y="2276936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Zpracovává potravu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467544" y="2925008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Odstraňuje nestravitelné zbytky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67544" y="3573016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Pohybuje se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67544" y="4221088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Dýchá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467544" y="4869160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Rozmnožuje se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467544" y="5517232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Reaguje na změny v okolí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1" grpId="0" animBg="1"/>
      <p:bldP spid="22" grpId="0" animBg="1"/>
      <p:bldP spid="2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grpSp>
        <p:nvGrpSpPr>
          <p:cNvPr id="2" name="Skupina 21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10" name="TextovéPole 9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BUNĚČNÁ BLÁNA </a:t>
            </a:r>
            <a:r>
              <a:rPr lang="cs-CZ" sz="2800" dirty="0" smtClean="0"/>
              <a:t>(tenká)</a:t>
            </a:r>
          </a:p>
          <a:p>
            <a:pPr algn="ctr"/>
            <a:r>
              <a:rPr lang="cs-CZ" sz="2800" dirty="0" smtClean="0"/>
              <a:t>Tvoří obal buňky.</a:t>
            </a:r>
            <a:endParaRPr lang="cs-CZ" sz="2800" dirty="0"/>
          </a:p>
        </p:txBody>
      </p:sp>
      <p:pic>
        <p:nvPicPr>
          <p:cNvPr id="19" name="Picture 4" descr="E:\DUM Přírodopis\rostlinná buňka.PNG"/>
          <p:cNvPicPr>
            <a:picLocks noChangeAspect="1" noChangeArrowheads="1"/>
          </p:cNvPicPr>
          <p:nvPr/>
        </p:nvPicPr>
        <p:blipFill>
          <a:blip r:embed="rId2" cstate="print"/>
          <a:srcRect l="21751" t="14287" r="9648" b="4751"/>
          <a:stretch>
            <a:fillRect/>
          </a:stretch>
        </p:blipFill>
        <p:spPr bwMode="auto">
          <a:xfrm>
            <a:off x="611560" y="3140968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3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8" name="Přímá spojovací šipka 17"/>
          <p:cNvCxnSpPr>
            <a:stCxn id="29" idx="2"/>
          </p:cNvCxnSpPr>
          <p:nvPr/>
        </p:nvCxnSpPr>
        <p:spPr>
          <a:xfrm>
            <a:off x="4572000" y="2780768"/>
            <a:ext cx="1224136" cy="100811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2915816" y="2780768"/>
            <a:ext cx="1656184" cy="1080120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19" name="Picture 4" descr="E:\DUM Přírodopis\rostlinná buňka.PNG"/>
          <p:cNvPicPr>
            <a:picLocks noChangeAspect="1" noChangeArrowheads="1"/>
          </p:cNvPicPr>
          <p:nvPr/>
        </p:nvPicPr>
        <p:blipFill>
          <a:blip r:embed="rId2" cstate="print"/>
          <a:srcRect l="21751" t="14287" r="9648" b="4751"/>
          <a:stretch>
            <a:fillRect/>
          </a:stretch>
        </p:blipFill>
        <p:spPr bwMode="auto">
          <a:xfrm>
            <a:off x="611560" y="3140968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3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2987824" y="2780768"/>
            <a:ext cx="1584176" cy="100811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2" name="TextovéPole 21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BUNĚČNÁ STĚNA </a:t>
            </a:r>
            <a:r>
              <a:rPr lang="cs-CZ" sz="2800" dirty="0" smtClean="0"/>
              <a:t>(pevná)</a:t>
            </a:r>
          </a:p>
          <a:p>
            <a:pPr algn="ctr"/>
            <a:r>
              <a:rPr lang="cs-CZ" sz="2800" dirty="0" smtClean="0"/>
              <a:t>Najdeme ji pouze u buňky rostlinné.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20" name="Picture 4" descr="E:\DUM Přírodopis\rostlinná buňka.PNG"/>
          <p:cNvPicPr>
            <a:picLocks noChangeAspect="1" noChangeArrowheads="1"/>
          </p:cNvPicPr>
          <p:nvPr/>
        </p:nvPicPr>
        <p:blipFill>
          <a:blip r:embed="rId2" cstate="print"/>
          <a:srcRect l="21751" t="14287" r="9648" b="4751"/>
          <a:stretch>
            <a:fillRect/>
          </a:stretch>
        </p:blipFill>
        <p:spPr bwMode="auto">
          <a:xfrm>
            <a:off x="611560" y="3140968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1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3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7" name="Přímá spojovací šipka 16"/>
          <p:cNvCxnSpPr/>
          <p:nvPr/>
        </p:nvCxnSpPr>
        <p:spPr>
          <a:xfrm flipH="1">
            <a:off x="2699792" y="2780928"/>
            <a:ext cx="1872208" cy="1152128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29" idx="2"/>
          </p:cNvCxnSpPr>
          <p:nvPr/>
        </p:nvCxnSpPr>
        <p:spPr>
          <a:xfrm>
            <a:off x="4572000" y="2780768"/>
            <a:ext cx="1152128" cy="1656184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3" name="TextovéPole 22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CYTOPLAZMA</a:t>
            </a:r>
            <a:endParaRPr lang="cs-CZ" sz="2800" dirty="0" smtClean="0"/>
          </a:p>
          <a:p>
            <a:pPr algn="ctr"/>
            <a:r>
              <a:rPr lang="cs-CZ" sz="2400" dirty="0" smtClean="0"/>
              <a:t>Rosolovitá hmota uvnitř buňky. </a:t>
            </a:r>
          </a:p>
          <a:p>
            <a:pPr algn="ctr"/>
            <a:r>
              <a:rPr lang="cs-CZ" sz="2400" dirty="0" smtClean="0"/>
              <a:t>Jsou v ní uloženy drobné ústroječky.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16" name="Picture 4" descr="E:\DUM Přírodopis\rostlinná buňka.PNG"/>
          <p:cNvPicPr>
            <a:picLocks noChangeAspect="1" noChangeArrowheads="1"/>
          </p:cNvPicPr>
          <p:nvPr/>
        </p:nvPicPr>
        <p:blipFill>
          <a:blip r:embed="rId2" cstate="print"/>
          <a:srcRect l="21751" t="14287" r="9648" b="4751"/>
          <a:stretch>
            <a:fillRect/>
          </a:stretch>
        </p:blipFill>
        <p:spPr bwMode="auto">
          <a:xfrm>
            <a:off x="611560" y="3141304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9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3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2627784" y="2780768"/>
            <a:ext cx="1944216" cy="1872368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29" idx="2"/>
          </p:cNvCxnSpPr>
          <p:nvPr/>
        </p:nvCxnSpPr>
        <p:spPr>
          <a:xfrm>
            <a:off x="4572000" y="2780768"/>
            <a:ext cx="1800200" cy="1296144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3" name="TextovéPole 22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JÁDRO</a:t>
            </a:r>
          </a:p>
          <a:p>
            <a:pPr algn="ctr"/>
            <a:r>
              <a:rPr lang="cs-CZ" sz="2800" dirty="0" smtClean="0"/>
              <a:t>Řídí všechny životní děje v buňce.</a:t>
            </a:r>
          </a:p>
          <a:p>
            <a:pPr algn="ctr"/>
            <a:r>
              <a:rPr lang="cs-CZ" sz="2800" dirty="0" smtClean="0"/>
              <a:t>Je důležité i při rozmnožování.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16" name="Picture 4" descr="E:\DUM Přírodopis\rostlinná buňka.PNG"/>
          <p:cNvPicPr>
            <a:picLocks noChangeAspect="1" noChangeArrowheads="1"/>
          </p:cNvPicPr>
          <p:nvPr/>
        </p:nvPicPr>
        <p:blipFill>
          <a:blip r:embed="rId3" cstate="print"/>
          <a:srcRect l="21751" t="14287" r="9648" b="4751"/>
          <a:stretch>
            <a:fillRect/>
          </a:stretch>
        </p:blipFill>
        <p:spPr bwMode="auto">
          <a:xfrm>
            <a:off x="611560" y="3141304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9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4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2843808" y="2780768"/>
            <a:ext cx="1728192" cy="1800360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29" idx="2"/>
          </p:cNvCxnSpPr>
          <p:nvPr/>
        </p:nvCxnSpPr>
        <p:spPr>
          <a:xfrm>
            <a:off x="4572000" y="2780768"/>
            <a:ext cx="1584176" cy="1512168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4" name="TextovéPole 23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RIBOZOMY</a:t>
            </a:r>
          </a:p>
          <a:p>
            <a:pPr algn="ctr"/>
            <a:r>
              <a:rPr lang="cs-CZ" sz="2800" dirty="0" smtClean="0"/>
              <a:t>(na obrázku malé černé tečky)</a:t>
            </a:r>
          </a:p>
          <a:p>
            <a:pPr algn="ctr"/>
            <a:r>
              <a:rPr lang="cs-CZ" sz="2800" dirty="0" smtClean="0"/>
              <a:t>Vznikají v nich bílkoviny.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16" name="Picture 4" descr="E:\DUM Přírodopis\rostlinná buňka.PNG"/>
          <p:cNvPicPr>
            <a:picLocks noChangeAspect="1" noChangeArrowheads="1"/>
          </p:cNvPicPr>
          <p:nvPr/>
        </p:nvPicPr>
        <p:blipFill>
          <a:blip r:embed="rId3" cstate="print"/>
          <a:srcRect l="21751" t="14287" r="9648" b="4751"/>
          <a:stretch>
            <a:fillRect/>
          </a:stretch>
        </p:blipFill>
        <p:spPr bwMode="auto">
          <a:xfrm>
            <a:off x="611560" y="3141304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9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4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2339752" y="2780768"/>
            <a:ext cx="2232248" cy="100811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29" idx="2"/>
          </p:cNvCxnSpPr>
          <p:nvPr/>
        </p:nvCxnSpPr>
        <p:spPr>
          <a:xfrm>
            <a:off x="4572000" y="2780768"/>
            <a:ext cx="1224136" cy="1296144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3" name="TextovéPole 22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MITOCHONDRIE</a:t>
            </a:r>
          </a:p>
          <a:p>
            <a:pPr algn="ctr"/>
            <a:r>
              <a:rPr lang="cs-CZ" sz="2400" dirty="0" smtClean="0"/>
              <a:t>Zpracovávají cukry a uvolňují energii, probíhá v nich buněčné dýchání.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16" name="Picture 4" descr="E:\DUM Přírodopis\rostlinná buňka.PNG"/>
          <p:cNvPicPr>
            <a:picLocks noChangeAspect="1" noChangeArrowheads="1"/>
          </p:cNvPicPr>
          <p:nvPr/>
        </p:nvPicPr>
        <p:blipFill>
          <a:blip r:embed="rId3" cstate="print"/>
          <a:srcRect l="21751" t="14287" r="9648" b="4751"/>
          <a:stretch>
            <a:fillRect/>
          </a:stretch>
        </p:blipFill>
        <p:spPr bwMode="auto">
          <a:xfrm>
            <a:off x="611560" y="3141304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8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4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1475656" y="2780768"/>
            <a:ext cx="3096344" cy="136815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2" name="TextovéPole 21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CHLOROPLASTY</a:t>
            </a:r>
          </a:p>
          <a:p>
            <a:pPr algn="ctr"/>
            <a:r>
              <a:rPr lang="cs-CZ" sz="2400" dirty="0" smtClean="0"/>
              <a:t>Najdeme je pouze v buňce rostlinné. Obsahují zelené barvivo (chlorofyl).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4F6228"/>
                </a:solidFill>
              </a:rPr>
              <a:t>Buňka </a:t>
            </a:r>
            <a:endParaRPr lang="cs-CZ" b="1" dirty="0">
              <a:solidFill>
                <a:srgbClr val="4F6228"/>
              </a:solidFill>
            </a:endParaRPr>
          </a:p>
        </p:txBody>
      </p:sp>
      <p:sp>
        <p:nvSpPr>
          <p:cNvPr id="19" name="Zaoblený obdélník 18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pic>
        <p:nvPicPr>
          <p:cNvPr id="18" name="Picture 4" descr="E:\DUM Přírodopis\rostlinná buňka.PNG"/>
          <p:cNvPicPr>
            <a:picLocks noChangeAspect="1" noChangeArrowheads="1"/>
          </p:cNvPicPr>
          <p:nvPr/>
        </p:nvPicPr>
        <p:blipFill>
          <a:blip r:embed="rId4" cstate="print"/>
          <a:srcRect l="21751" t="14287" r="9648" b="4751"/>
          <a:stretch>
            <a:fillRect/>
          </a:stretch>
        </p:blipFill>
        <p:spPr bwMode="auto">
          <a:xfrm>
            <a:off x="611560" y="3141304"/>
            <a:ext cx="3646588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" name="Picture 2" descr="E:\DUM Přírodopis\živočišná buňka.PNG"/>
          <p:cNvPicPr>
            <a:picLocks noChangeAspect="1" noChangeArrowheads="1"/>
          </p:cNvPicPr>
          <p:nvPr/>
        </p:nvPicPr>
        <p:blipFill>
          <a:blip r:embed="rId5" cstate="print"/>
          <a:srcRect l="8334" t="14287" r="4989"/>
          <a:stretch>
            <a:fillRect/>
          </a:stretch>
        </p:blipFill>
        <p:spPr bwMode="auto">
          <a:xfrm>
            <a:off x="4499992" y="3141304"/>
            <a:ext cx="4368566" cy="3024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Zaoblený obdélník 5">
            <a:hlinkClick r:id="rId6" action="ppaction://hlinksldjump"/>
          </p:cNvPr>
          <p:cNvSpPr/>
          <p:nvPr/>
        </p:nvSpPr>
        <p:spPr>
          <a:xfrm>
            <a:off x="467544" y="594928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ZVĚTŠIT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>
            <a:hlinkClick r:id="rId7" action="ppaction://hlinksldjump"/>
          </p:cNvPr>
          <p:cNvSpPr/>
          <p:nvPr/>
        </p:nvSpPr>
        <p:spPr>
          <a:xfrm>
            <a:off x="4355976" y="594928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ZVĚTŠIT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17" name="Přímá spojovací šipka 16"/>
          <p:cNvCxnSpPr>
            <a:stCxn id="29" idx="2"/>
          </p:cNvCxnSpPr>
          <p:nvPr/>
        </p:nvCxnSpPr>
        <p:spPr>
          <a:xfrm flipH="1">
            <a:off x="2051720" y="2852776"/>
            <a:ext cx="2520280" cy="136815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547664" y="6165304"/>
            <a:ext cx="172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75800" y="6165304"/>
            <a:ext cx="170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251520" y="1404065"/>
            <a:ext cx="8640960" cy="1241558"/>
            <a:chOff x="251520" y="1404065"/>
            <a:chExt cx="8640960" cy="1241558"/>
          </a:xfrm>
        </p:grpSpPr>
        <p:sp>
          <p:nvSpPr>
            <p:cNvPr id="24" name="TextovéPole 23"/>
            <p:cNvSpPr txBox="1"/>
            <p:nvPr/>
          </p:nvSpPr>
          <p:spPr>
            <a:xfrm>
              <a:off x="5652120" y="1412776"/>
              <a:ext cx="213346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cytoplazma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1520" y="2060848"/>
              <a:ext cx="17658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ribozomy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303882" y="2052137"/>
              <a:ext cx="24841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mitochondrie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080063" y="2060848"/>
              <a:ext cx="208422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chloroplast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381938" y="2060848"/>
              <a:ext cx="15105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vakuola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812360" y="1404065"/>
              <a:ext cx="10725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jádro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987824" y="1412776"/>
              <a:ext cx="26725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stěna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51520" y="1412776"/>
              <a:ext cx="269176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buněčná blána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9" name="Zaoblený obdélník 28"/>
          <p:cNvSpPr/>
          <p:nvPr/>
        </p:nvSpPr>
        <p:spPr>
          <a:xfrm>
            <a:off x="1979712" y="1340768"/>
            <a:ext cx="5184576" cy="151200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VAKUOLA </a:t>
            </a:r>
            <a:r>
              <a:rPr lang="cs-CZ" sz="2400" dirty="0" smtClean="0"/>
              <a:t>(jen u rostl. buňky) </a:t>
            </a:r>
          </a:p>
          <a:p>
            <a:pPr algn="ctr"/>
            <a:r>
              <a:rPr lang="cs-CZ" sz="2400" dirty="0" smtClean="0"/>
              <a:t>Dutinka s buněčnou šťávou. </a:t>
            </a:r>
          </a:p>
          <a:p>
            <a:pPr algn="ctr"/>
            <a:r>
              <a:rPr lang="cs-CZ" sz="2400" dirty="0" smtClean="0"/>
              <a:t>Je různě zbarvená, sladká, kyselá apod. </a:t>
            </a:r>
          </a:p>
          <a:p>
            <a:pPr algn="ctr"/>
            <a:r>
              <a:rPr lang="cs-CZ" sz="2400" dirty="0" smtClean="0">
                <a:sym typeface="Symbol"/>
              </a:rPr>
              <a:t> chuť ovoce 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9" grpId="0" animBg="1"/>
      <p:bldP spid="29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TEMP\Plocha\676px-Plant_cell_structure_c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12776"/>
            <a:ext cx="6438900" cy="4524375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Živočišná 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TEMP\Plocha\600px-Animal_cell_structure_c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12776"/>
            <a:ext cx="6464571" cy="45252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Struktura živých organismů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(rostlin a živočichů)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184482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Nebuněčné organismy</a:t>
            </a:r>
          </a:p>
        </p:txBody>
      </p:sp>
      <p:sp>
        <p:nvSpPr>
          <p:cNvPr id="39" name="Zaoblený obdélník 38">
            <a:hlinkClick r:id="rId2" action="ppaction://hlinksldjump"/>
          </p:cNvPr>
          <p:cNvSpPr/>
          <p:nvPr/>
        </p:nvSpPr>
        <p:spPr>
          <a:xfrm>
            <a:off x="7740352" y="198865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3083" y="2636912"/>
            <a:ext cx="75570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4F6228"/>
                </a:solidFill>
              </a:rPr>
              <a:t>Tvoří hranici mezi živou a neživou přírodou.</a:t>
            </a:r>
          </a:p>
          <a:p>
            <a:pPr algn="ctr"/>
            <a:r>
              <a:rPr lang="cs-CZ" sz="3200" b="1" dirty="0" smtClean="0">
                <a:solidFill>
                  <a:srgbClr val="4F6228"/>
                </a:solidFill>
              </a:rPr>
              <a:t>K životu potřebují hostitelskou buňku.</a:t>
            </a:r>
          </a:p>
          <a:p>
            <a:pPr algn="ctr"/>
            <a:r>
              <a:rPr lang="cs-CZ" sz="3200" b="1" u="sng" dirty="0" smtClean="0">
                <a:solidFill>
                  <a:srgbClr val="4F6228"/>
                </a:solidFill>
              </a:rPr>
              <a:t>Příklad:</a:t>
            </a:r>
            <a:r>
              <a:rPr lang="cs-CZ" sz="3200" b="1" dirty="0" smtClean="0">
                <a:solidFill>
                  <a:srgbClr val="4F6228"/>
                </a:solidFill>
              </a:rPr>
              <a:t> viry</a:t>
            </a:r>
            <a:endParaRPr lang="cs-CZ" sz="3200" b="1" dirty="0">
              <a:solidFill>
                <a:srgbClr val="4F6228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9" grpId="0" animBg="1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Struktura živých organismů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(rostlin a živočichů)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184482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Nebuněčné organismy</a:t>
            </a:r>
          </a:p>
        </p:txBody>
      </p:sp>
      <p:sp>
        <p:nvSpPr>
          <p:cNvPr id="39" name="Zaoblený obdélník 38">
            <a:hlinkClick r:id="rId2" action="ppaction://hlinksldjump"/>
          </p:cNvPr>
          <p:cNvSpPr/>
          <p:nvPr/>
        </p:nvSpPr>
        <p:spPr>
          <a:xfrm>
            <a:off x="7740352" y="198865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292494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Jednobuněčné organismy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5850" y="3717032"/>
            <a:ext cx="80315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4F6228"/>
                </a:solidFill>
              </a:rPr>
              <a:t>Organismy, které jsou tvořeny jednou buňkou.</a:t>
            </a:r>
          </a:p>
          <a:p>
            <a:pPr algn="ctr"/>
            <a:r>
              <a:rPr lang="cs-CZ" sz="3200" b="1" dirty="0" smtClean="0">
                <a:solidFill>
                  <a:srgbClr val="4F6228"/>
                </a:solidFill>
              </a:rPr>
              <a:t>Buňka vykonává všechny životní funkce.</a:t>
            </a:r>
          </a:p>
          <a:p>
            <a:pPr algn="ctr"/>
            <a:r>
              <a:rPr lang="cs-CZ" sz="3200" b="1" u="sng" dirty="0" smtClean="0">
                <a:solidFill>
                  <a:srgbClr val="4F6228"/>
                </a:solidFill>
              </a:rPr>
              <a:t>Příklad:</a:t>
            </a:r>
            <a:r>
              <a:rPr lang="cs-CZ" sz="3200" b="1" dirty="0" smtClean="0">
                <a:solidFill>
                  <a:srgbClr val="4F6228"/>
                </a:solidFill>
              </a:rPr>
              <a:t> bakterie, sinice, prvoci</a:t>
            </a:r>
            <a:endParaRPr lang="cs-CZ" sz="3200" b="1" dirty="0">
              <a:solidFill>
                <a:srgbClr val="4F6228"/>
              </a:solidFill>
            </a:endParaRPr>
          </a:p>
        </p:txBody>
      </p:sp>
      <p:sp>
        <p:nvSpPr>
          <p:cNvPr id="14" name="Zaoblený obdélník 13">
            <a:hlinkClick r:id="rId3" action="ppaction://hlinksldjump"/>
          </p:cNvPr>
          <p:cNvSpPr/>
          <p:nvPr/>
        </p:nvSpPr>
        <p:spPr>
          <a:xfrm>
            <a:off x="7740352" y="306896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Struktura živých organismů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(rostlin a živočichů)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184490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Nebuněčné organismy</a:t>
            </a:r>
          </a:p>
        </p:txBody>
      </p:sp>
      <p:sp>
        <p:nvSpPr>
          <p:cNvPr id="39" name="Zaoblený obdélník 38">
            <a:hlinkClick r:id="rId2" action="ppaction://hlinksldjump"/>
          </p:cNvPr>
          <p:cNvSpPr/>
          <p:nvPr/>
        </p:nvSpPr>
        <p:spPr>
          <a:xfrm>
            <a:off x="7740352" y="198865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292502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Jednobuněčné organismy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67544" y="400514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Mnohobuněčné organismy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2387" y="4725144"/>
            <a:ext cx="851848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4F6228"/>
                </a:solidFill>
              </a:rPr>
              <a:t>Organismy, které jsou tvořeny mnoha buňkami.</a:t>
            </a:r>
          </a:p>
          <a:p>
            <a:pPr algn="ctr"/>
            <a:r>
              <a:rPr lang="cs-CZ" sz="2800" b="1" dirty="0" smtClean="0">
                <a:solidFill>
                  <a:srgbClr val="4F6228"/>
                </a:solidFill>
              </a:rPr>
              <a:t>Skupina buněk se specializuje na některé životní funkce.</a:t>
            </a:r>
          </a:p>
          <a:p>
            <a:pPr algn="ctr"/>
            <a:r>
              <a:rPr lang="cs-CZ" sz="2800" b="1" dirty="0" smtClean="0">
                <a:solidFill>
                  <a:srgbClr val="4F6228"/>
                </a:solidFill>
              </a:rPr>
              <a:t>(rozmnožování, přeměna látek, ochrana organismu,…)</a:t>
            </a:r>
          </a:p>
          <a:p>
            <a:pPr algn="ctr"/>
            <a:r>
              <a:rPr lang="cs-CZ" sz="2800" b="1" u="sng" dirty="0" smtClean="0">
                <a:solidFill>
                  <a:srgbClr val="4F6228"/>
                </a:solidFill>
              </a:rPr>
              <a:t>Příklad:</a:t>
            </a:r>
            <a:r>
              <a:rPr lang="cs-CZ" sz="2800" b="1" dirty="0" smtClean="0">
                <a:solidFill>
                  <a:srgbClr val="4F6228"/>
                </a:solidFill>
              </a:rPr>
              <a:t> rostliny, houby, živočichové</a:t>
            </a:r>
            <a:endParaRPr lang="cs-CZ" sz="2800" b="1" dirty="0">
              <a:solidFill>
                <a:srgbClr val="4F6228"/>
              </a:solidFill>
            </a:endParaRPr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740352" y="306896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740352" y="414908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>
            <a:hlinkClick r:id="rId5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09287" y="4797153"/>
            <a:ext cx="23583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4F6228"/>
                </a:solidFill>
              </a:rPr>
              <a:t>Vir HIV </a:t>
            </a:r>
          </a:p>
          <a:p>
            <a:pPr algn="ctr"/>
            <a:r>
              <a:rPr lang="cs-CZ" sz="2400" b="1" dirty="0" smtClean="0">
                <a:solidFill>
                  <a:srgbClr val="4F6228"/>
                </a:solidFill>
              </a:rPr>
              <a:t>(způsobuje AIDS)</a:t>
            </a:r>
            <a:endParaRPr lang="cs-CZ" sz="2400" b="1" dirty="0">
              <a:solidFill>
                <a:srgbClr val="4F6228"/>
              </a:solidFill>
            </a:endParaRPr>
          </a:p>
        </p:txBody>
      </p:sp>
      <p:pic>
        <p:nvPicPr>
          <p:cNvPr id="1029" name="Picture 5" descr="C:\Documents and Settings\Uživatel\Plocha\Human_Immunodeficency_Virus_-_stylized_render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621" y="765184"/>
            <a:ext cx="3826363" cy="396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50" name="Picture 2" descr="C:\Documents and Settings\Uživatel\Plocha\bakteriofá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55240" y="764704"/>
            <a:ext cx="3577200" cy="396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1" name="TextovéPole 20"/>
          <p:cNvSpPr txBox="1"/>
          <p:nvPr/>
        </p:nvSpPr>
        <p:spPr>
          <a:xfrm>
            <a:off x="5119011" y="4797153"/>
            <a:ext cx="32170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4F6228"/>
                </a:solidFill>
              </a:rPr>
              <a:t>Bakteriofág</a:t>
            </a:r>
          </a:p>
          <a:p>
            <a:pPr algn="ctr"/>
            <a:r>
              <a:rPr lang="cs-CZ" sz="2400" b="1" dirty="0" smtClean="0">
                <a:solidFill>
                  <a:srgbClr val="4F6228"/>
                </a:solidFill>
              </a:rPr>
              <a:t>(vir napadající bakterie)</a:t>
            </a:r>
            <a:endParaRPr lang="cs-CZ" sz="2400" b="1" dirty="0">
              <a:solidFill>
                <a:srgbClr val="4F6228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711509" y="476672"/>
            <a:ext cx="3140411" cy="3156158"/>
            <a:chOff x="467544" y="476672"/>
            <a:chExt cx="3140411" cy="3156158"/>
          </a:xfrm>
        </p:grpSpPr>
        <p:sp>
          <p:nvSpPr>
            <p:cNvPr id="10" name="TextovéPole 9"/>
            <p:cNvSpPr txBox="1"/>
            <p:nvPr/>
          </p:nvSpPr>
          <p:spPr>
            <a:xfrm>
              <a:off x="467544" y="2924944"/>
              <a:ext cx="314041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rgbClr val="4F6228"/>
                  </a:solidFill>
                </a:rPr>
                <a:t>Jogurt</a:t>
              </a:r>
            </a:p>
            <a:p>
              <a:pPr algn="ctr"/>
              <a:r>
                <a:rPr lang="cs-CZ" sz="2000" b="1" dirty="0" smtClean="0">
                  <a:solidFill>
                    <a:srgbClr val="4F6228"/>
                  </a:solidFill>
                </a:rPr>
                <a:t>(vzniká působením bakterií)</a:t>
              </a:r>
              <a:endParaRPr lang="cs-CZ" sz="2000" b="1" dirty="0">
                <a:solidFill>
                  <a:srgbClr val="4F6228"/>
                </a:solidFill>
              </a:endParaRPr>
            </a:p>
          </p:txBody>
        </p:sp>
        <p:pic>
          <p:nvPicPr>
            <p:cNvPr id="3077" name="Picture 5" descr="C:\Documents and Settings\Uživatel\Plocha\jogurt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9552" y="476672"/>
              <a:ext cx="2880000" cy="2421818"/>
            </a:xfrm>
            <a:prstGeom prst="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</p:pic>
      </p:grpSp>
      <p:grpSp>
        <p:nvGrpSpPr>
          <p:cNvPr id="21" name="Skupina 20"/>
          <p:cNvGrpSpPr/>
          <p:nvPr/>
        </p:nvGrpSpPr>
        <p:grpSpPr>
          <a:xfrm>
            <a:off x="755896" y="3937046"/>
            <a:ext cx="2880000" cy="2617915"/>
            <a:chOff x="611880" y="3937046"/>
            <a:chExt cx="2880000" cy="2617915"/>
          </a:xfrm>
        </p:grpSpPr>
        <p:sp>
          <p:nvSpPr>
            <p:cNvPr id="11" name="TextovéPole 10"/>
            <p:cNvSpPr txBox="1"/>
            <p:nvPr/>
          </p:nvSpPr>
          <p:spPr>
            <a:xfrm>
              <a:off x="1547664" y="6093296"/>
              <a:ext cx="9300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4F6228"/>
                  </a:solidFill>
                </a:rPr>
                <a:t>Sinice</a:t>
              </a:r>
              <a:endParaRPr lang="cs-CZ" sz="2400" b="1" dirty="0">
                <a:solidFill>
                  <a:srgbClr val="4F6228"/>
                </a:solidFill>
              </a:endParaRPr>
            </a:p>
          </p:txBody>
        </p:sp>
        <p:pic>
          <p:nvPicPr>
            <p:cNvPr id="3078" name="Picture 6" descr="C:\Documents and Settings\Uživatel\Plocha\sinice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11880" y="3937046"/>
              <a:ext cx="2880000" cy="2156250"/>
            </a:xfrm>
            <a:prstGeom prst="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</p:pic>
      </p:grpSp>
      <p:grpSp>
        <p:nvGrpSpPr>
          <p:cNvPr id="22" name="Skupina 21"/>
          <p:cNvGrpSpPr/>
          <p:nvPr/>
        </p:nvGrpSpPr>
        <p:grpSpPr>
          <a:xfrm>
            <a:off x="4475187" y="476672"/>
            <a:ext cx="4129261" cy="4566121"/>
            <a:chOff x="4475187" y="476672"/>
            <a:chExt cx="4129261" cy="4566121"/>
          </a:xfrm>
        </p:grpSpPr>
        <p:sp>
          <p:nvSpPr>
            <p:cNvPr id="18" name="TextovéPole 17"/>
            <p:cNvSpPr txBox="1"/>
            <p:nvPr/>
          </p:nvSpPr>
          <p:spPr>
            <a:xfrm>
              <a:off x="6084168" y="4581128"/>
              <a:ext cx="9154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4F6228"/>
                  </a:solidFill>
                </a:rPr>
                <a:t>Prvok</a:t>
              </a:r>
              <a:endParaRPr lang="cs-CZ" sz="2400" b="1" dirty="0">
                <a:solidFill>
                  <a:srgbClr val="4F6228"/>
                </a:solidFill>
              </a:endParaRPr>
            </a:p>
          </p:txBody>
        </p:sp>
        <p:pic>
          <p:nvPicPr>
            <p:cNvPr id="3079" name="Picture 7" descr="C:\Documents and Settings\Uživatel\Plocha\610px-Paramecium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475187" y="476672"/>
              <a:ext cx="4129261" cy="4054799"/>
            </a:xfrm>
            <a:prstGeom prst="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00" name="Picture 4" descr="C:\Documents and Settings\Uživatel\Plocha\450px-Podgrzyb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573016"/>
            <a:ext cx="1755000" cy="2340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6" name="Picture 2" descr="C:\Documents and Settings\TEMP\Plocha\mec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7864" y="548680"/>
            <a:ext cx="3120000" cy="2340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9" name="TextovéPole 8"/>
          <p:cNvSpPr txBox="1"/>
          <p:nvPr/>
        </p:nvSpPr>
        <p:spPr>
          <a:xfrm>
            <a:off x="1415526" y="2854677"/>
            <a:ext cx="996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4F6228"/>
                </a:solidFill>
              </a:rPr>
              <a:t>Rostliny </a:t>
            </a:r>
          </a:p>
          <a:p>
            <a:pPr algn="ctr"/>
            <a:r>
              <a:rPr lang="cs-CZ" b="1" dirty="0" smtClean="0">
                <a:solidFill>
                  <a:srgbClr val="4F6228"/>
                </a:solidFill>
              </a:rPr>
              <a:t>(mechy)</a:t>
            </a:r>
            <a:endParaRPr lang="cs-CZ" b="1" dirty="0">
              <a:solidFill>
                <a:srgbClr val="4F6228"/>
              </a:solidFill>
            </a:endParaRPr>
          </a:p>
        </p:txBody>
      </p:sp>
      <p:pic>
        <p:nvPicPr>
          <p:cNvPr id="1028" name="Picture 4" descr="C:\Documents and Settings\TEMP\Plocha\300px-Lipa_rad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573016"/>
            <a:ext cx="3120000" cy="2340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9" name="Picture 5" descr="C:\Documents and Settings\TEMP\Plocha\plíseň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548680"/>
            <a:ext cx="3512195" cy="2340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30" name="Picture 6" descr="C:\Documents and Settings\TEMP\Plocha\medůz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5400000">
            <a:off x="6871788" y="841182"/>
            <a:ext cx="2340000" cy="1754999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31" name="Picture 7" descr="C:\Documents and Settings\TEMP\Plocha\lvic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96136" y="3537272"/>
            <a:ext cx="3120000" cy="2340000"/>
          </a:xfrm>
          <a:prstGeom prst="rect">
            <a:avLst/>
          </a:prstGeom>
          <a:noFill/>
          <a:ln w="38100">
            <a:solidFill>
              <a:srgbClr val="4F6228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8" name="TextovéPole 17"/>
          <p:cNvSpPr txBox="1"/>
          <p:nvPr/>
        </p:nvSpPr>
        <p:spPr>
          <a:xfrm>
            <a:off x="4727037" y="2854677"/>
            <a:ext cx="894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4F6228"/>
                </a:solidFill>
              </a:rPr>
              <a:t>Houby </a:t>
            </a:r>
          </a:p>
          <a:p>
            <a:pPr algn="ctr"/>
            <a:r>
              <a:rPr lang="cs-CZ" b="1" dirty="0" smtClean="0">
                <a:solidFill>
                  <a:srgbClr val="4F6228"/>
                </a:solidFill>
              </a:rPr>
              <a:t>(plíseň)</a:t>
            </a:r>
            <a:endParaRPr lang="cs-CZ" b="1" dirty="0">
              <a:solidFill>
                <a:srgbClr val="4F6228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2852936"/>
            <a:ext cx="1404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4F6228"/>
                </a:solidFill>
              </a:rPr>
              <a:t>Živočichové  </a:t>
            </a:r>
          </a:p>
          <a:p>
            <a:pPr algn="ctr"/>
            <a:r>
              <a:rPr lang="cs-CZ" b="1" dirty="0" smtClean="0">
                <a:solidFill>
                  <a:srgbClr val="4F6228"/>
                </a:solidFill>
              </a:rPr>
              <a:t>(medúza)</a:t>
            </a:r>
            <a:endParaRPr lang="cs-CZ" b="1" dirty="0">
              <a:solidFill>
                <a:srgbClr val="4F6228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5879013"/>
            <a:ext cx="996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4F6228"/>
                </a:solidFill>
              </a:rPr>
              <a:t>Rostliny </a:t>
            </a:r>
          </a:p>
          <a:p>
            <a:pPr algn="ctr"/>
            <a:r>
              <a:rPr lang="cs-CZ" b="1" dirty="0" smtClean="0">
                <a:solidFill>
                  <a:srgbClr val="4F6228"/>
                </a:solidFill>
              </a:rPr>
              <a:t>(lípa)</a:t>
            </a:r>
            <a:endParaRPr lang="cs-CZ" b="1" dirty="0">
              <a:solidFill>
                <a:srgbClr val="4F6228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11960" y="5877272"/>
            <a:ext cx="8086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4F6228"/>
                </a:solidFill>
              </a:rPr>
              <a:t>Houby</a:t>
            </a:r>
          </a:p>
          <a:p>
            <a:pPr algn="ctr"/>
            <a:r>
              <a:rPr lang="cs-CZ" b="1" dirty="0" smtClean="0">
                <a:solidFill>
                  <a:srgbClr val="4F6228"/>
                </a:solidFill>
              </a:rPr>
              <a:t>(hřib)</a:t>
            </a:r>
            <a:endParaRPr lang="cs-CZ" b="1" dirty="0">
              <a:solidFill>
                <a:srgbClr val="4F6228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5877272"/>
            <a:ext cx="1404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4F6228"/>
                </a:solidFill>
              </a:rPr>
              <a:t>Živočichové  </a:t>
            </a:r>
          </a:p>
          <a:p>
            <a:pPr algn="ctr"/>
            <a:r>
              <a:rPr lang="cs-CZ" b="1" dirty="0" smtClean="0">
                <a:solidFill>
                  <a:srgbClr val="4F6228"/>
                </a:solidFill>
              </a:rPr>
              <a:t>(lvice)</a:t>
            </a:r>
            <a:endParaRPr lang="cs-CZ" b="1" dirty="0">
              <a:solidFill>
                <a:srgbClr val="4F6228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Struktura živých organismů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(rostlin a živočichů)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184490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Nebuněčné organismy</a:t>
            </a:r>
          </a:p>
        </p:txBody>
      </p:sp>
      <p:sp>
        <p:nvSpPr>
          <p:cNvPr id="39" name="Zaoblený obdélník 38">
            <a:hlinkClick r:id="rId2" action="ppaction://hlinksldjump"/>
          </p:cNvPr>
          <p:cNvSpPr/>
          <p:nvPr/>
        </p:nvSpPr>
        <p:spPr>
          <a:xfrm>
            <a:off x="7740352" y="198865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467544" y="292502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Jednobuněčné organismy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67544" y="400514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Mnohobuněčné organismy</a:t>
            </a: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740352" y="306896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740352" y="414908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>
            <a:hlinkClick r:id="rId5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7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Který přístroj používáme pro pozorování buněk?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3645024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Krasohled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4365104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Periskop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5076473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Mikroskop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796553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Lupu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2916233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Dalekohled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2924945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4" y="3645025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076474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4" y="4365105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5796554"/>
            <a:ext cx="513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Zaoblený obdélník 16">
            <a:hlinkClick r:id="rId3" action="ppaction://hlinksldjump"/>
          </p:cNvPr>
          <p:cNvSpPr/>
          <p:nvPr/>
        </p:nvSpPr>
        <p:spPr>
          <a:xfrm>
            <a:off x="8532480" y="623731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00CC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00C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Buňka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4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55576" y="1628800"/>
            <a:ext cx="756084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Těla živých organismů se skládají z </a:t>
            </a:r>
            <a:r>
              <a:rPr lang="cs-CZ" sz="3200" b="1" dirty="0" smtClean="0">
                <a:solidFill>
                  <a:schemeClr val="bg1"/>
                </a:solidFill>
              </a:rPr>
              <a:t>buněk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55576" y="2852937"/>
            <a:ext cx="7560840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Pro pozorování  buněk používáme </a:t>
            </a:r>
            <a:r>
              <a:rPr lang="cs-CZ" sz="3200" b="1" dirty="0" smtClean="0">
                <a:solidFill>
                  <a:schemeClr val="bg1"/>
                </a:solidFill>
              </a:rPr>
              <a:t>mikroskop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55576" y="4509120"/>
            <a:ext cx="7560840" cy="172819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Jan Evangelista </a:t>
            </a:r>
            <a:r>
              <a:rPr lang="cs-CZ" sz="3200" b="1" dirty="0" err="1" smtClean="0">
                <a:solidFill>
                  <a:schemeClr val="bg1"/>
                </a:solidFill>
              </a:rPr>
              <a:t>Purkyně</a:t>
            </a:r>
            <a:r>
              <a:rPr lang="cs-CZ" sz="3200" b="1" dirty="0" smtClean="0">
                <a:solidFill>
                  <a:schemeClr val="bg1"/>
                </a:solidFill>
              </a:rPr>
              <a:t> (1787 – 1869)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Český vědec, který zkoumal buňku.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404664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Rozděl organismy do skupin podle jejich struktury (spoj čarou).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9512" y="2988241"/>
            <a:ext cx="25851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živočichové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40152" y="1916832"/>
            <a:ext cx="2700000" cy="115427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Nebuněčné organismy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240152" y="3284984"/>
            <a:ext cx="2700000" cy="115427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Jednobuněčné organismy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240152" y="4653136"/>
            <a:ext cx="2700000" cy="115427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Mnohobuněčné organismy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37825" y="2484185"/>
            <a:ext cx="19505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bakterie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475656" y="3996353"/>
            <a:ext cx="1313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viry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179824" y="5004465"/>
            <a:ext cx="1519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sinice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444208" y="4437112"/>
            <a:ext cx="16075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houby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120705" y="2060848"/>
            <a:ext cx="1579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prvoci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36926" y="3429000"/>
            <a:ext cx="1807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rostliny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483768" y="2420888"/>
            <a:ext cx="756384" cy="1441232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83768" y="3356992"/>
            <a:ext cx="756384" cy="1873280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2483768" y="2493968"/>
            <a:ext cx="756384" cy="1799128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2483768" y="3862120"/>
            <a:ext cx="756384" cy="1439089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5940152" y="3789040"/>
            <a:ext cx="720080" cy="1441232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5940152" y="4797152"/>
            <a:ext cx="648072" cy="433120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5940152" y="2852936"/>
            <a:ext cx="720080" cy="1009184"/>
          </a:xfrm>
          <a:prstGeom prst="line">
            <a:avLst/>
          </a:prstGeom>
          <a:ln w="381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Struktura živých organismů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(rostlin a živočichů)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184490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Nebuněčné organismy</a:t>
            </a: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467544" y="3357072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Jednobuněčné organismy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67544" y="5013256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Mnohobuněčné organismy</a:t>
            </a:r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2636912"/>
            <a:ext cx="8212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viry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4149080"/>
            <a:ext cx="4024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bakterie, sinice, prvoci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5796553"/>
            <a:ext cx="4915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rostliny, houby, živočichové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404664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Přiřaď k částem buňky jejich funkci (doplň písmena).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5380" y="1844824"/>
            <a:ext cx="2288575" cy="44935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</a:rPr>
              <a:t>BUNĚČNÁ BLÁNA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CYTOPLAZMA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JÁDRO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RIBOZOMY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MITOCHONDRIE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VAKUOLY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CHLOROPLASTY </a:t>
            </a:r>
            <a:endParaRPr lang="cs-CZ" sz="2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3815754" y="1844824"/>
            <a:ext cx="4644678" cy="4493538"/>
            <a:chOff x="3347865" y="1844824"/>
            <a:chExt cx="4644678" cy="4493538"/>
          </a:xfrm>
        </p:grpSpPr>
        <p:sp>
          <p:nvSpPr>
            <p:cNvPr id="16" name="TextovéPole 15"/>
            <p:cNvSpPr txBox="1"/>
            <p:nvPr/>
          </p:nvSpPr>
          <p:spPr>
            <a:xfrm>
              <a:off x="3883854" y="1844824"/>
              <a:ext cx="4108689" cy="4493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Probíhá v nich buněčné dýchání.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Řídí všechny děje v buňce.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Tvoří obal buňky.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Jsou tělíska se zeleným barvivem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(chlorofylem).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Jsou dutinky s buněčnou šťávou.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Je rosolovitá hmota uvnitř 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buňky.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Vznikají v nich bílkoviny.</a:t>
              </a:r>
              <a:endParaRPr lang="cs-CZ" sz="2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47865" y="1844824"/>
              <a:ext cx="576064" cy="44935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A)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B)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C)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D)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     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E)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F)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 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G)  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771800" y="1844824"/>
            <a:ext cx="360040" cy="4464496"/>
            <a:chOff x="2771800" y="1844824"/>
            <a:chExt cx="360040" cy="4464496"/>
          </a:xfrm>
        </p:grpSpPr>
        <p:sp>
          <p:nvSpPr>
            <p:cNvPr id="19" name="Zaoblený obdélník 18"/>
            <p:cNvSpPr/>
            <p:nvPr/>
          </p:nvSpPr>
          <p:spPr>
            <a:xfrm>
              <a:off x="2771800" y="1844824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2771800" y="2492896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2771800" y="3140968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Zaoblený obdélník 26"/>
            <p:cNvSpPr/>
            <p:nvPr/>
          </p:nvSpPr>
          <p:spPr>
            <a:xfrm>
              <a:off x="2771800" y="3861048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Zaoblený obdélník 27"/>
            <p:cNvSpPr/>
            <p:nvPr/>
          </p:nvSpPr>
          <p:spPr>
            <a:xfrm>
              <a:off x="2771800" y="4509120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2771800" y="5229200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2771800" y="5877272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Zaoblený obdélník 23">
            <a:hlinkClick r:id="rId3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41" name="Skupina 31"/>
          <p:cNvGrpSpPr/>
          <p:nvPr/>
        </p:nvGrpSpPr>
        <p:grpSpPr>
          <a:xfrm>
            <a:off x="3275856" y="1844824"/>
            <a:ext cx="360040" cy="4464496"/>
            <a:chOff x="2771800" y="1844824"/>
            <a:chExt cx="360040" cy="4464496"/>
          </a:xfrm>
        </p:grpSpPr>
        <p:sp>
          <p:nvSpPr>
            <p:cNvPr id="42" name="Zaoblený obdélník 41"/>
            <p:cNvSpPr/>
            <p:nvPr/>
          </p:nvSpPr>
          <p:spPr>
            <a:xfrm>
              <a:off x="2771800" y="1844824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C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  <p:sp>
          <p:nvSpPr>
            <p:cNvPr id="43" name="Zaoblený obdélník 42"/>
            <p:cNvSpPr/>
            <p:nvPr/>
          </p:nvSpPr>
          <p:spPr>
            <a:xfrm>
              <a:off x="2771800" y="2492896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F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  <p:sp>
          <p:nvSpPr>
            <p:cNvPr id="44" name="Zaoblený obdélník 43"/>
            <p:cNvSpPr/>
            <p:nvPr/>
          </p:nvSpPr>
          <p:spPr>
            <a:xfrm>
              <a:off x="2771800" y="3140968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B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2771800" y="3861048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G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  <p:sp>
          <p:nvSpPr>
            <p:cNvPr id="46" name="Zaoblený obdélník 45"/>
            <p:cNvSpPr/>
            <p:nvPr/>
          </p:nvSpPr>
          <p:spPr>
            <a:xfrm>
              <a:off x="2771800" y="4509120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A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  <p:sp>
          <p:nvSpPr>
            <p:cNvPr id="47" name="Zaoblený obdélník 46"/>
            <p:cNvSpPr/>
            <p:nvPr/>
          </p:nvSpPr>
          <p:spPr>
            <a:xfrm>
              <a:off x="2771800" y="5229200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E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  <p:sp>
          <p:nvSpPr>
            <p:cNvPr id="48" name="Zaoblený obdélník 47"/>
            <p:cNvSpPr/>
            <p:nvPr/>
          </p:nvSpPr>
          <p:spPr>
            <a:xfrm>
              <a:off x="2771800" y="5877272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200" b="1" dirty="0" smtClean="0">
                  <a:solidFill>
                    <a:srgbClr val="4935D9"/>
                  </a:solidFill>
                </a:rPr>
                <a:t>D</a:t>
              </a:r>
              <a:endParaRPr lang="cs-CZ" sz="2200" b="1" dirty="0">
                <a:solidFill>
                  <a:srgbClr val="4935D9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Části buňky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11560" y="1628920"/>
            <a:ext cx="252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BUNĚČNÁ BLÁNA </a:t>
            </a:r>
            <a:r>
              <a:rPr lang="cs-CZ" dirty="0" smtClean="0"/>
              <a:t>(tenká)</a:t>
            </a:r>
          </a:p>
          <a:p>
            <a:pPr algn="ctr"/>
            <a:r>
              <a:rPr lang="cs-CZ" dirty="0" smtClean="0"/>
              <a:t>Tvoří obal buňky.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347864" y="1448920"/>
            <a:ext cx="252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BUNĚČNÁ STĚNA </a:t>
            </a:r>
            <a:r>
              <a:rPr lang="cs-CZ" dirty="0" smtClean="0"/>
              <a:t>(pevná)</a:t>
            </a:r>
          </a:p>
          <a:p>
            <a:pPr algn="ctr"/>
            <a:r>
              <a:rPr lang="cs-CZ" dirty="0" smtClean="0"/>
              <a:t>Najdeme ji pouze u buňky rostlinné.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347864" y="2889120"/>
            <a:ext cx="2520000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CYTOPLAZMA</a:t>
            </a:r>
            <a:endParaRPr lang="cs-CZ" dirty="0" smtClean="0"/>
          </a:p>
          <a:p>
            <a:pPr algn="ctr"/>
            <a:r>
              <a:rPr lang="cs-CZ" dirty="0" smtClean="0"/>
              <a:t>Rosolovitá hmota uvnitř buňky. </a:t>
            </a:r>
          </a:p>
          <a:p>
            <a:pPr algn="ctr"/>
            <a:r>
              <a:rPr lang="cs-CZ" dirty="0" smtClean="0"/>
              <a:t>Jsou v ní uloženy drobné ústroječky.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347864" y="4761328"/>
            <a:ext cx="2520000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JÁDRO</a:t>
            </a:r>
          </a:p>
          <a:p>
            <a:pPr algn="ctr"/>
            <a:r>
              <a:rPr lang="cs-CZ" dirty="0" smtClean="0"/>
              <a:t>Řídí všechny životní děje v buňce.</a:t>
            </a:r>
          </a:p>
          <a:p>
            <a:pPr algn="ctr"/>
            <a:r>
              <a:rPr lang="cs-CZ" dirty="0" smtClean="0"/>
              <a:t>Je důležité i při rozmnožování.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084168" y="1448920"/>
            <a:ext cx="252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RIBOZOMY</a:t>
            </a:r>
          </a:p>
          <a:p>
            <a:pPr algn="ctr"/>
            <a:r>
              <a:rPr lang="cs-CZ" dirty="0" smtClean="0"/>
              <a:t>(na obrázku malé černé tečky)</a:t>
            </a:r>
          </a:p>
          <a:p>
            <a:pPr algn="ctr"/>
            <a:r>
              <a:rPr lang="cs-CZ" dirty="0" smtClean="0"/>
              <a:t>Vznikají v nich bílkoviny.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11560" y="2889120"/>
            <a:ext cx="2520000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MITOCHONDRIE</a:t>
            </a:r>
          </a:p>
          <a:p>
            <a:pPr algn="ctr"/>
            <a:r>
              <a:rPr lang="cs-CZ" dirty="0" smtClean="0"/>
              <a:t>Zpracovávají cukry a uvolňují energii, probíhá v nich buněčné dýchání.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11840" y="4761328"/>
            <a:ext cx="2520000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CHLOROPLASTY</a:t>
            </a:r>
          </a:p>
          <a:p>
            <a:pPr algn="ctr"/>
            <a:r>
              <a:rPr lang="cs-CZ" dirty="0" smtClean="0"/>
              <a:t>Najdeme je pouze v buňce rostlinné. Obsahují zelené barvivo (chlorofyl).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084168" y="3069120"/>
            <a:ext cx="252000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VAKUOLA </a:t>
            </a:r>
          </a:p>
          <a:p>
            <a:pPr algn="ctr"/>
            <a:r>
              <a:rPr lang="cs-CZ" dirty="0" smtClean="0"/>
              <a:t>(jen u rostlinné buňky) </a:t>
            </a:r>
          </a:p>
          <a:p>
            <a:pPr algn="ctr"/>
            <a:r>
              <a:rPr lang="cs-CZ" dirty="0" smtClean="0"/>
              <a:t>Dutinka s buněčnou šťávou. </a:t>
            </a: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7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Který přístroj používáme pro pozorování buněk?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1187624" y="2916233"/>
            <a:ext cx="8136904" cy="3465095"/>
            <a:chOff x="1115616" y="2916233"/>
            <a:chExt cx="8136904" cy="3465095"/>
          </a:xfrm>
        </p:grpSpPr>
        <p:sp>
          <p:nvSpPr>
            <p:cNvPr id="16" name="TextovéPole 15"/>
            <p:cNvSpPr txBox="1"/>
            <p:nvPr/>
          </p:nvSpPr>
          <p:spPr>
            <a:xfrm>
              <a:off x="1115616" y="3645024"/>
              <a:ext cx="65527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  Krasohled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115616" y="4365104"/>
              <a:ext cx="813690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  Periskop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115616" y="5076473"/>
              <a:ext cx="68407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  Mikroskop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115616" y="5796553"/>
              <a:ext cx="56886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  Lupu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115616" y="2916233"/>
              <a:ext cx="72728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  Dalekohled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899592" y="2924945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4" y="3645025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076474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4" y="4365105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5796554"/>
            <a:ext cx="513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404664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Přiřaď k částem buňky jejich funkci (doplň písmena).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5380" y="1844824"/>
            <a:ext cx="2288575" cy="44935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</a:rPr>
              <a:t>BUNĚČNÁ BLÁNA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CYTOPLAZMA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JÁDRO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RIBOZOMY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MITOCHONDRIE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VAKUOLY </a:t>
            </a:r>
          </a:p>
          <a:p>
            <a:pPr algn="r"/>
            <a:endParaRPr lang="cs-CZ" sz="2200" b="1" dirty="0" smtClean="0">
              <a:solidFill>
                <a:schemeClr val="accent3">
                  <a:lumMod val="50000"/>
                </a:schemeClr>
              </a:solidFill>
              <a:sym typeface="Symbol"/>
            </a:endParaRPr>
          </a:p>
          <a:p>
            <a:pPr algn="r"/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CHLOROPLASTY </a:t>
            </a:r>
            <a:endParaRPr lang="cs-CZ" sz="2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" name="Skupina 17"/>
          <p:cNvGrpSpPr/>
          <p:nvPr/>
        </p:nvGrpSpPr>
        <p:grpSpPr>
          <a:xfrm>
            <a:off x="3815754" y="1844824"/>
            <a:ext cx="4644678" cy="4493538"/>
            <a:chOff x="3347865" y="1844824"/>
            <a:chExt cx="4644678" cy="4493538"/>
          </a:xfrm>
        </p:grpSpPr>
        <p:sp>
          <p:nvSpPr>
            <p:cNvPr id="16" name="TextovéPole 15"/>
            <p:cNvSpPr txBox="1"/>
            <p:nvPr/>
          </p:nvSpPr>
          <p:spPr>
            <a:xfrm>
              <a:off x="3883854" y="1844824"/>
              <a:ext cx="4108689" cy="4493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Probíhá v nich buněčné dýchání.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Řídí všechny děje v buňce.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Tvoří obal buňky.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Jsou tělíska se zeleným barvivem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(chlorofylem).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Jsou dutinky s buněčnou šťávou.</a:t>
              </a:r>
            </a:p>
            <a:p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Je rosolovitá hmota uvnitř 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buňky.</a:t>
              </a:r>
            </a:p>
            <a:p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Vznikají v nich bílkoviny.</a:t>
              </a:r>
              <a:endParaRPr lang="cs-CZ" sz="2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47865" y="1844824"/>
              <a:ext cx="576064" cy="44935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A)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B)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C)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D)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     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E)</a:t>
              </a:r>
            </a:p>
            <a:p>
              <a:pPr algn="r"/>
              <a:endParaRPr lang="cs-CZ" sz="2200" b="1" dirty="0" smtClean="0">
                <a:solidFill>
                  <a:schemeClr val="accent3">
                    <a:lumMod val="50000"/>
                  </a:schemeClr>
                </a:solidFill>
                <a:sym typeface="Symbol"/>
              </a:endParaRP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F)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 </a:t>
              </a:r>
            </a:p>
            <a:p>
              <a:pPr algn="r"/>
              <a:r>
                <a:rPr lang="cs-CZ" sz="2200" b="1" dirty="0" smtClean="0">
                  <a:solidFill>
                    <a:schemeClr val="accent3">
                      <a:lumMod val="50000"/>
                    </a:schemeClr>
                  </a:solidFill>
                  <a:sym typeface="Symbol"/>
                </a:rPr>
                <a:t>G)  </a:t>
              </a:r>
            </a:p>
          </p:txBody>
        </p:sp>
      </p:grpSp>
      <p:grpSp>
        <p:nvGrpSpPr>
          <p:cNvPr id="3" name="Skupina 30"/>
          <p:cNvGrpSpPr/>
          <p:nvPr/>
        </p:nvGrpSpPr>
        <p:grpSpPr>
          <a:xfrm>
            <a:off x="2771800" y="1844824"/>
            <a:ext cx="360040" cy="4464496"/>
            <a:chOff x="2771800" y="1844824"/>
            <a:chExt cx="360040" cy="4464496"/>
          </a:xfrm>
        </p:grpSpPr>
        <p:sp>
          <p:nvSpPr>
            <p:cNvPr id="19" name="Zaoblený obdélník 18"/>
            <p:cNvSpPr/>
            <p:nvPr/>
          </p:nvSpPr>
          <p:spPr>
            <a:xfrm>
              <a:off x="2771800" y="1844824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2771800" y="2492896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2771800" y="3140968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Zaoblený obdélník 26"/>
            <p:cNvSpPr/>
            <p:nvPr/>
          </p:nvSpPr>
          <p:spPr>
            <a:xfrm>
              <a:off x="2771800" y="3861048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Zaoblený obdélník 27"/>
            <p:cNvSpPr/>
            <p:nvPr/>
          </p:nvSpPr>
          <p:spPr>
            <a:xfrm>
              <a:off x="2771800" y="4509120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2771800" y="5229200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2771800" y="5877272"/>
              <a:ext cx="360040" cy="432048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404664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Rozděl organismy do skupin podle jejich struktury (spoj čarou).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2988241"/>
            <a:ext cx="25851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živočichové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40152" y="1916832"/>
            <a:ext cx="2700000" cy="115427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Nebuněčné organismy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240152" y="3284984"/>
            <a:ext cx="2700000" cy="115427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Jednobuněčné organismy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240152" y="4653136"/>
            <a:ext cx="2700000" cy="115427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Mnohobuněčné organismy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37825" y="2484185"/>
            <a:ext cx="19505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bakterie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475656" y="3996353"/>
            <a:ext cx="1313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viry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179824" y="5004465"/>
            <a:ext cx="1519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sinice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444208" y="4437112"/>
            <a:ext cx="16075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houby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120705" y="2060848"/>
            <a:ext cx="1579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prvoci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36926" y="3429000"/>
            <a:ext cx="1807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Sylfaen"/>
              </a:rPr>
              <a:t>●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rostliny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64096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200" b="1" dirty="0" smtClean="0"/>
              <a:t>Buňka rostliny pod mikroskopem (s. 4)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 WWW: </a:t>
            </a:r>
            <a:r>
              <a:rPr lang="cs-CZ" sz="1200" dirty="0" smtClean="0">
                <a:hlinkClick r:id="rId2"/>
              </a:rPr>
              <a:t>http://cs.wikipedia.org/wiki/Soubor:Rhoeo_Discolor_epidermis.jpg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Optický mikroskop (s. 5)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http://cs.wikipedia.org/wiki/Soubor:Optical_microscope_nikon_alphaphot_%2B.jpg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Práce s mikroskopem (s. 5)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4"/>
              </a:rPr>
              <a:t>http://commons.wikimedia.org/wiki/File:Aidan_Microscope.jpg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Jan Evangelista </a:t>
            </a:r>
            <a:r>
              <a:rPr lang="cs-CZ" sz="1200" b="1" dirty="0" err="1" smtClean="0"/>
              <a:t>Purkyně</a:t>
            </a:r>
            <a:r>
              <a:rPr lang="cs-CZ" sz="1200" b="1" dirty="0" smtClean="0"/>
              <a:t> od Jana Vilímka (s. 6)</a:t>
            </a:r>
          </a:p>
          <a:p>
            <a:r>
              <a:rPr lang="cs-CZ" sz="1200" dirty="0" smtClean="0"/>
              <a:t>[cit. 2013-07-18]. Volně dostupné na WWW: </a:t>
            </a:r>
            <a:r>
              <a:rPr lang="cs-CZ" sz="1200" dirty="0" smtClean="0">
                <a:hlinkClick r:id="rId5"/>
              </a:rPr>
              <a:t>http://cs.wikipedia.org/wiki/Soubor:Jan_Vil%C3%ADmek_-_Jan_Evangelista_Purkyn%C4%9B.jpg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Rostlinná buňka (s. 8 – 16)</a:t>
            </a:r>
          </a:p>
          <a:p>
            <a:r>
              <a:rPr lang="cs-CZ" sz="1200" dirty="0" smtClean="0"/>
              <a:t>[cit. 2013-07-18]. Volně dostupné na WWW: </a:t>
            </a:r>
            <a:r>
              <a:rPr lang="cs-CZ" sz="1200" u="sng" dirty="0" smtClean="0">
                <a:hlinkClick r:id="rId6"/>
              </a:rPr>
              <a:t>http://commons.wikimedia.org/wiki/File:Plant_cell_structure_cs.svg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Živočišná buňka (s. 8 – 15, 17)</a:t>
            </a:r>
          </a:p>
          <a:p>
            <a:r>
              <a:rPr lang="cs-CZ" sz="1200" dirty="0" smtClean="0"/>
              <a:t>[cit. 2013-07-18]. Volně dostupné na WWW: </a:t>
            </a:r>
            <a:r>
              <a:rPr lang="cs-CZ" sz="1200" u="sng" dirty="0" smtClean="0">
                <a:hlinkClick r:id="rId7"/>
              </a:rPr>
              <a:t>http://commons.wikimedia.org/wiki/File:Animal_cell_structure_cs.svg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Vir HIV (s. 21)</a:t>
            </a:r>
          </a:p>
          <a:p>
            <a:r>
              <a:rPr lang="cs-CZ" sz="1200" dirty="0" smtClean="0"/>
              <a:t>[cit. 2013-07-18].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8"/>
              </a:rPr>
              <a:t>http://cs.wikipedia.org/wiki/Soubor:Human_Immunodeficency_Virus_-_stylized_rendering.jpg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Bakteriofág (s. 21)</a:t>
            </a:r>
          </a:p>
          <a:p>
            <a:r>
              <a:rPr lang="cs-CZ" sz="1200" dirty="0" smtClean="0"/>
              <a:t>[cit. 2013-07-18]. Volně dostupné na WWW: </a:t>
            </a:r>
            <a:r>
              <a:rPr lang="cs-CZ" sz="1200" dirty="0" smtClean="0">
                <a:hlinkClick r:id="rId9"/>
              </a:rPr>
              <a:t>http://cs.wikipedia.org/wiki/Soubor:T4_rendered.jpg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Jogurt (s. 22)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10"/>
              </a:rPr>
              <a:t>http://cs.wikipedia.org/wiki/Soubor:Joghurt.jpg</a:t>
            </a:r>
            <a:endParaRPr lang="cs-CZ" sz="1200" dirty="0" smtClean="0"/>
          </a:p>
          <a:p>
            <a:endParaRPr lang="cs-CZ" sz="1200" dirty="0" smtClean="0"/>
          </a:p>
        </p:txBody>
      </p:sp>
      <p:sp>
        <p:nvSpPr>
          <p:cNvPr id="3" name="Zaoblený obdélník 2">
            <a:hlinkClick r:id="rId11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200" dirty="0" smtClean="0"/>
          </a:p>
          <a:p>
            <a:r>
              <a:rPr lang="cs-CZ" sz="1200" b="1" dirty="0" smtClean="0"/>
              <a:t>Sinice (s. 22)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http://cs.wikipedia.org/wiki/Soubor:Mycobacterium_tuberculosis.jpg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Prvok (s. 22)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http://cs.wikipedia.org/wiki/Soubor:Paramecium.jpg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Rostliny (mechy) (s. 23)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4"/>
              </a:rPr>
              <a:t>http://cs.wikipedia.org/wiki/Soubor:Moos_5769.jpg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Houby (plíseň) (s. 23)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5"/>
              </a:rPr>
              <a:t>http://cs.wikipedia.org/wiki/Soubor:Verschimmeltes_Brot_2008-12-07.JPG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Živočichové (medúza) (s. 23)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6"/>
              </a:rPr>
              <a:t>http://cs.wikipedia.org/wiki/Soubor:Jellyfish2.jpg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Rostliny (lípa) (s. 23)</a:t>
            </a:r>
          </a:p>
          <a:p>
            <a:r>
              <a:rPr lang="cs-CZ" sz="1200" dirty="0" smtClean="0"/>
              <a:t>[cit. 2013-07-18]. Volně dostupné na WWW: </a:t>
            </a:r>
            <a:r>
              <a:rPr lang="cs-CZ" sz="1200" dirty="0" smtClean="0">
                <a:hlinkClick r:id="rId7"/>
              </a:rPr>
              <a:t>http://cs.wikipedia.org/wiki/Soubor:Lipa_rada.jpg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Houby (hřib) (s. 23)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8"/>
              </a:rPr>
              <a:t>http://cs.wikipedia.org/wiki/Soubor:Podgrzybek.jpg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Živočichové (lvice) (s. 23)</a:t>
            </a:r>
          </a:p>
          <a:p>
            <a:r>
              <a:rPr lang="cs-CZ" sz="1200" dirty="0" smtClean="0"/>
              <a:t>[cit. 2013-07-18].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9"/>
              </a:rPr>
              <a:t>http://cs.wikipedia.org/wiki/Soubor:Lioness_updated.jpg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10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6632"/>
            <a:ext cx="878497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3023</TotalTime>
  <Words>1613</Words>
  <Application>Microsoft Office PowerPoint</Application>
  <PresentationFormat>Předvádění na obrazovce (4:3)</PresentationFormat>
  <Paragraphs>496</Paragraphs>
  <Slides>36</Slides>
  <Notes>11</Notes>
  <HiddenSlides>26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Motiv sady Office</vt:lpstr>
      <vt:lpstr>3_Motiv sady Office</vt:lpstr>
      <vt:lpstr>Snímek 1</vt:lpstr>
      <vt:lpstr>Snímek 2</vt:lpstr>
      <vt:lpstr>Buňka</vt:lpstr>
      <vt:lpstr>Buňka rostliny pod mikroskopem</vt:lpstr>
      <vt:lpstr>Optický mikroskop</vt:lpstr>
      <vt:lpstr>Snímek 6</vt:lpstr>
      <vt:lpstr>Buňka  základní životní děje</vt:lpstr>
      <vt:lpstr>Buňka </vt:lpstr>
      <vt:lpstr>Buňka </vt:lpstr>
      <vt:lpstr>Buňka </vt:lpstr>
      <vt:lpstr>Buňka </vt:lpstr>
      <vt:lpstr>Buňka </vt:lpstr>
      <vt:lpstr>Buňka </vt:lpstr>
      <vt:lpstr>Buňka </vt:lpstr>
      <vt:lpstr>Buňka </vt:lpstr>
      <vt:lpstr>Rostlinná buňka</vt:lpstr>
      <vt:lpstr>Živočišná buňka</vt:lpstr>
      <vt:lpstr>Struktura živých organismů  (rostlin a živočichů)</vt:lpstr>
      <vt:lpstr>Struktura živých organismů  (rostlin a živočichů)</vt:lpstr>
      <vt:lpstr>Struktura živých organismů  (rostlin a živočichů)</vt:lpstr>
      <vt:lpstr>Snímek 21</vt:lpstr>
      <vt:lpstr>Snímek 22</vt:lpstr>
      <vt:lpstr>Snímek 23</vt:lpstr>
      <vt:lpstr>Struktura živých organismů  (rostlin a živočichů)</vt:lpstr>
      <vt:lpstr>Opakování</vt:lpstr>
      <vt:lpstr>Buňka</vt:lpstr>
      <vt:lpstr>Snímek 27</vt:lpstr>
      <vt:lpstr>Struktura živých organismů  (rostlin a živočichů)</vt:lpstr>
      <vt:lpstr>Snímek 29</vt:lpstr>
      <vt:lpstr>Části buňky</vt:lpstr>
      <vt:lpstr>Opakování</vt:lpstr>
      <vt:lpstr>Snímek 32</vt:lpstr>
      <vt:lpstr>Snímek 33</vt:lpstr>
      <vt:lpstr>Snímek 34</vt:lpstr>
      <vt:lpstr>Snímek 35</vt:lpstr>
      <vt:lpstr>Snímek 36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321</cp:revision>
  <dcterms:modified xsi:type="dcterms:W3CDTF">2014-07-18T05:08:49Z</dcterms:modified>
</cp:coreProperties>
</file>