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24"/>
  </p:notesMasterIdLst>
  <p:sldIdLst>
    <p:sldId id="268" r:id="rId3"/>
    <p:sldId id="257" r:id="rId4"/>
    <p:sldId id="305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292" r:id="rId13"/>
    <p:sldId id="325" r:id="rId14"/>
    <p:sldId id="298" r:id="rId15"/>
    <p:sldId id="326" r:id="rId16"/>
    <p:sldId id="301" r:id="rId17"/>
    <p:sldId id="331" r:id="rId18"/>
    <p:sldId id="328" r:id="rId19"/>
    <p:sldId id="329" r:id="rId20"/>
    <p:sldId id="330" r:id="rId21"/>
    <p:sldId id="271" r:id="rId22"/>
    <p:sldId id="27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Postup při tisku:</a:t>
            </a:r>
          </a:p>
          <a:p>
            <a:r>
              <a:rPr lang="cs-CZ" b="0" dirty="0" smtClean="0"/>
              <a:t>Tisk  </a:t>
            </a:r>
            <a:r>
              <a:rPr lang="cs-CZ" b="0" dirty="0" smtClean="0">
                <a:sym typeface="Symbol"/>
              </a:rPr>
              <a:t></a:t>
            </a:r>
            <a:r>
              <a:rPr lang="cs-CZ" b="0" dirty="0" smtClean="0"/>
              <a:t>  Snímky: </a:t>
            </a:r>
            <a:r>
              <a:rPr lang="cs-CZ" b="1" dirty="0" smtClean="0"/>
              <a:t>17; 18; 19  </a:t>
            </a:r>
            <a:r>
              <a:rPr lang="cs-CZ" b="0" dirty="0" smtClean="0">
                <a:sym typeface="Symbol"/>
              </a:rPr>
              <a:t>  Vytisknout: </a:t>
            </a:r>
            <a:r>
              <a:rPr lang="cs-CZ" b="1" dirty="0" smtClean="0">
                <a:sym typeface="Symbol"/>
              </a:rPr>
              <a:t>Podklady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Barva či stupně šedé: </a:t>
            </a:r>
            <a:r>
              <a:rPr lang="cs-CZ" b="1" dirty="0" smtClean="0">
                <a:sym typeface="Symbol"/>
              </a:rPr>
              <a:t>Jen černobíle</a:t>
            </a:r>
            <a:r>
              <a:rPr lang="cs-CZ" b="0" dirty="0" smtClean="0">
                <a:sym typeface="Symbol"/>
              </a:rPr>
              <a:t> </a:t>
            </a:r>
            <a:r>
              <a:rPr lang="cs-CZ" b="0" baseline="0" dirty="0" smtClean="0">
                <a:sym typeface="Symbol"/>
              </a:rPr>
              <a:t> </a:t>
            </a:r>
            <a:r>
              <a:rPr lang="cs-CZ" b="0" dirty="0" smtClean="0">
                <a:sym typeface="Symbol"/>
              </a:rPr>
              <a:t>  Snímků na stránku: </a:t>
            </a:r>
            <a:r>
              <a:rPr lang="cs-CZ" b="1" dirty="0" smtClean="0">
                <a:sym typeface="Symbol"/>
              </a:rPr>
              <a:t>3 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 </a:t>
            </a:r>
            <a:r>
              <a:rPr lang="cs-CZ" b="1" dirty="0" smtClean="0">
                <a:sym typeface="Symbol"/>
              </a:rPr>
              <a:t>Ok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17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17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hyperlink" Target="http://commons.wikimedia.org/wiki/File:Illustration_Fragaria_vesca0.jpg?uselang=cs" TargetMode="External"/><Relationship Id="rId7" Type="http://schemas.openxmlformats.org/officeDocument/2006/relationships/hyperlink" Target="http://commons.wikimedia.org/wiki/File:Bluete-Schema.svg?uselang=cs" TargetMode="External"/><Relationship Id="rId2" Type="http://schemas.openxmlformats.org/officeDocument/2006/relationships/hyperlink" Target="http://commons.wikimedia.org/wiki/File:Hydra_oligactis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Lion_cubs_Serengeti.jpg" TargetMode="External"/><Relationship Id="rId5" Type="http://schemas.openxmlformats.org/officeDocument/2006/relationships/hyperlink" Target="http://commons.wikimedia.org/wiki/File:Ngorongoro_Crater,_Tanzania_(2288742082).jpg" TargetMode="External"/><Relationship Id="rId4" Type="http://schemas.openxmlformats.org/officeDocument/2006/relationships/hyperlink" Target="http://commons.wikimedia.org/wiki/File:Serengeti_Lion_2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Rozmnožování organismů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22.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1539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039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Rozmnožování organismů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 10. 2013, Mgr. Michal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objasňuje způsoby rozmnožování organismů. Seznamuje s principem dělení buněk, nepohlavního a pohlavního rozmnožování. V závěru prezentace jsou 3 úkoly </a:t>
                      </a:r>
                    </a:p>
                    <a:p>
                      <a:r>
                        <a:rPr lang="cs-CZ" sz="1400" baseline="0" dirty="0" smtClean="0"/>
                        <a:t>k procvičení učiva.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 Snímky 17, 18, 19 slouží k vytištění a písemnému opakování.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Rozmnožování organismů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827584" y="1808960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Rozmnožování je </a:t>
            </a:r>
            <a:r>
              <a:rPr lang="cs-CZ" sz="3200" b="1" dirty="0" smtClean="0">
                <a:solidFill>
                  <a:schemeClr val="bg1"/>
                </a:solidFill>
              </a:rPr>
              <a:t>základní vlastností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všech </a:t>
            </a:r>
            <a:r>
              <a:rPr lang="cs-CZ" sz="3200" b="1" dirty="0" smtClean="0">
                <a:solidFill>
                  <a:schemeClr val="bg1"/>
                </a:solidFill>
              </a:rPr>
              <a:t>živých organismů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827584" y="3825184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Rozmnožováním vznikají </a:t>
            </a:r>
            <a:r>
              <a:rPr lang="cs-CZ" sz="3200" b="1" dirty="0" smtClean="0">
                <a:solidFill>
                  <a:schemeClr val="bg1"/>
                </a:solidFill>
              </a:rPr>
              <a:t>potomci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 život pokračuje dál.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Způsoby rozmnožování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31840" y="1700808"/>
            <a:ext cx="288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Dělení buněk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132160" y="3284984"/>
            <a:ext cx="288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Nepohlavní rozmnožování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132160" y="4869160"/>
            <a:ext cx="288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Pohlavní rozmnožování</a:t>
            </a: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796136" y="2132856"/>
            <a:ext cx="1656184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POKRAČOVAT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5796136" y="3645024"/>
            <a:ext cx="1656184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POKRAČOVAT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>
            <a:hlinkClick r:id="rId5" action="ppaction://hlinksldjump"/>
          </p:cNvPr>
          <p:cNvSpPr/>
          <p:nvPr/>
        </p:nvSpPr>
        <p:spPr>
          <a:xfrm>
            <a:off x="5796136" y="5229200"/>
            <a:ext cx="1656184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POKRAČOVAT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Dělení buňky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772816"/>
            <a:ext cx="2594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Mateřská buňka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517232"/>
            <a:ext cx="2526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Dceřinné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3140968"/>
            <a:ext cx="1983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jádra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48702" y="4293096"/>
            <a:ext cx="22557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dalších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částí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1413336"/>
            <a:ext cx="2520000" cy="504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5890" t="2407" r="5765" b="72456"/>
          <a:stretch>
            <a:fillRect/>
          </a:stretch>
        </p:blipFill>
        <p:spPr bwMode="auto">
          <a:xfrm>
            <a:off x="3491880" y="1484784"/>
            <a:ext cx="2160240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2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1369" t="76892" r="10286" b="5364"/>
          <a:stretch>
            <a:fillRect/>
          </a:stretch>
        </p:blipFill>
        <p:spPr bwMode="auto">
          <a:xfrm>
            <a:off x="3419872" y="5373776"/>
            <a:ext cx="2160240" cy="86409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3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7258" t="51754" r="7341" b="23108"/>
          <a:stretch>
            <a:fillRect/>
          </a:stretch>
        </p:blipFill>
        <p:spPr bwMode="auto">
          <a:xfrm>
            <a:off x="3563888" y="4077632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4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4313" t="26616" r="10286" b="48246"/>
          <a:stretch>
            <a:fillRect/>
          </a:stretch>
        </p:blipFill>
        <p:spPr bwMode="auto">
          <a:xfrm>
            <a:off x="3419872" y="2781488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cxnSp>
        <p:nvCxnSpPr>
          <p:cNvPr id="17" name="Přímá spojovací šipka 16"/>
          <p:cNvCxnSpPr/>
          <p:nvPr/>
        </p:nvCxnSpPr>
        <p:spPr>
          <a:xfrm>
            <a:off x="2915816" y="2060848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771800" y="5805264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436096" y="3429000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5508104" y="4725144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4572000" y="263691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572000" y="3933056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4139952" y="5229200"/>
            <a:ext cx="36004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499992" y="5229200"/>
            <a:ext cx="432048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Nepohlavní rozmnožování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1628800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 těla organismu se </a:t>
            </a:r>
            <a:r>
              <a:rPr lang="cs-CZ" sz="3200" b="1" dirty="0" smtClean="0">
                <a:solidFill>
                  <a:schemeClr val="bg1"/>
                </a:solidFill>
              </a:rPr>
              <a:t>oddělí určitá část</a:t>
            </a:r>
            <a:r>
              <a:rPr lang="cs-CZ" sz="3200" dirty="0" smtClean="0">
                <a:solidFill>
                  <a:schemeClr val="bg1"/>
                </a:solidFill>
              </a:rPr>
              <a:t>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ze které doroste </a:t>
            </a:r>
            <a:r>
              <a:rPr lang="cs-CZ" sz="3200" b="1" dirty="0" smtClean="0">
                <a:solidFill>
                  <a:schemeClr val="bg1"/>
                </a:solidFill>
              </a:rPr>
              <a:t>celý nový organismus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72514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Nezmar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87624" y="3284984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Živočichové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148064" y="3284984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Rostliny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4725144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Jahodník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Mechy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7740352" y="522920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OBRÁZKY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 animBg="1"/>
      <p:bldP spid="10" grpId="0" animBg="1"/>
      <p:bldP spid="11" grpId="0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živatel\Plocha\nezm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895" y="1484784"/>
            <a:ext cx="3903105" cy="2736304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1" name="Picture 3" descr="C:\Documents and Settings\Uživatel\Plocha\jahodní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484785"/>
            <a:ext cx="2952327" cy="4557284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Nepohlavní rozmnožování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29309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Nezmaři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vytvářejí na svém těle zvláštní pupeny, které se přeměňují v nové jedince.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5445224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Jahodník vytváří dlouhé plazivé šlahouny, na kterých vyrůstají nové rostliny.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Pohlavní rozmnožování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1628800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těle organismů se vytvářejí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pohlavní buňky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827584" y="3212976"/>
            <a:ext cx="7560840" cy="1656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Spojením dvou pohlavních buněk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– </a:t>
            </a:r>
            <a:r>
              <a:rPr lang="cs-CZ" sz="3200" b="1" dirty="0" smtClean="0">
                <a:solidFill>
                  <a:schemeClr val="bg1"/>
                </a:solidFill>
              </a:rPr>
              <a:t>samčí a samičí </a:t>
            </a:r>
            <a:r>
              <a:rPr lang="cs-CZ" sz="3200" dirty="0" smtClean="0">
                <a:solidFill>
                  <a:schemeClr val="bg1"/>
                </a:solidFill>
              </a:rPr>
              <a:t>–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vznikne nová buňka a z té </a:t>
            </a:r>
            <a:r>
              <a:rPr lang="cs-CZ" sz="3200" b="1" dirty="0" smtClean="0">
                <a:solidFill>
                  <a:schemeClr val="bg1"/>
                </a:solidFill>
              </a:rPr>
              <a:t>nový jedinec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899592" y="5085184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Živočichové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4788024" y="5121328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Rostliny</a:t>
            </a:r>
          </a:p>
        </p:txBody>
      </p:sp>
      <p:sp>
        <p:nvSpPr>
          <p:cNvPr id="18" name="Zaoblený obdélník 17">
            <a:hlinkClick r:id="rId2" action="ppaction://hlinksldjump"/>
          </p:cNvPr>
          <p:cNvSpPr/>
          <p:nvPr/>
        </p:nvSpPr>
        <p:spPr>
          <a:xfrm>
            <a:off x="3419872" y="551723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Zaoblený obdélník 20">
            <a:hlinkClick r:id="rId3" action="ppaction://hlinksldjump"/>
          </p:cNvPr>
          <p:cNvSpPr/>
          <p:nvPr/>
        </p:nvSpPr>
        <p:spPr>
          <a:xfrm>
            <a:off x="7308304" y="558924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>
            <a:hlinkClick r:id="rId4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 animBg="1"/>
      <p:bldP spid="19" grpId="0" animBg="1"/>
      <p:bldP spid="20" grpId="0" animBg="1"/>
      <p:bldP spid="18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Pohlavní rozmnožování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4" name="Přímá spojovací šipka 13"/>
          <p:cNvCxnSpPr>
            <a:stCxn id="1028" idx="3"/>
          </p:cNvCxnSpPr>
          <p:nvPr/>
        </p:nvCxnSpPr>
        <p:spPr>
          <a:xfrm>
            <a:off x="2699552" y="2420358"/>
            <a:ext cx="864336" cy="57659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027" idx="3"/>
          </p:cNvCxnSpPr>
          <p:nvPr/>
        </p:nvCxnSpPr>
        <p:spPr>
          <a:xfrm flipV="1">
            <a:off x="2699792" y="5013176"/>
            <a:ext cx="936104" cy="65026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Skupina 24"/>
          <p:cNvGrpSpPr/>
          <p:nvPr/>
        </p:nvGrpSpPr>
        <p:grpSpPr>
          <a:xfrm>
            <a:off x="3678183" y="4776071"/>
            <a:ext cx="533777" cy="237105"/>
            <a:chOff x="3525348" y="4633907"/>
            <a:chExt cx="533777" cy="237105"/>
          </a:xfrm>
        </p:grpSpPr>
        <p:sp>
          <p:nvSpPr>
            <p:cNvPr id="20" name="Elipsa 19"/>
            <p:cNvSpPr/>
            <p:nvPr/>
          </p:nvSpPr>
          <p:spPr>
            <a:xfrm rot="20942167">
              <a:off x="3836253" y="4633907"/>
              <a:ext cx="222872" cy="143359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3525348" y="4725144"/>
              <a:ext cx="326572" cy="145868"/>
            </a:xfrm>
            <a:custGeom>
              <a:avLst/>
              <a:gdLst>
                <a:gd name="connsiteX0" fmla="*/ 0 w 326572"/>
                <a:gd name="connsiteY0" fmla="*/ 65314 h 145868"/>
                <a:gd name="connsiteX1" fmla="*/ 91440 w 326572"/>
                <a:gd name="connsiteY1" fmla="*/ 143691 h 145868"/>
                <a:gd name="connsiteX2" fmla="*/ 130629 w 326572"/>
                <a:gd name="connsiteY2" fmla="*/ 52251 h 145868"/>
                <a:gd name="connsiteX3" fmla="*/ 248195 w 326572"/>
                <a:gd name="connsiteY3" fmla="*/ 104503 h 145868"/>
                <a:gd name="connsiteX4" fmla="*/ 326572 w 326572"/>
                <a:gd name="connsiteY4" fmla="*/ 0 h 145868"/>
                <a:gd name="connsiteX5" fmla="*/ 326572 w 326572"/>
                <a:gd name="connsiteY5" fmla="*/ 0 h 14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6572" h="145868">
                  <a:moveTo>
                    <a:pt x="0" y="65314"/>
                  </a:moveTo>
                  <a:cubicBezTo>
                    <a:pt x="34834" y="105591"/>
                    <a:pt x="69669" y="145868"/>
                    <a:pt x="91440" y="143691"/>
                  </a:cubicBezTo>
                  <a:cubicBezTo>
                    <a:pt x="113211" y="141514"/>
                    <a:pt x="104503" y="58782"/>
                    <a:pt x="130629" y="52251"/>
                  </a:cubicBezTo>
                  <a:cubicBezTo>
                    <a:pt x="156755" y="45720"/>
                    <a:pt x="215538" y="113211"/>
                    <a:pt x="248195" y="104503"/>
                  </a:cubicBezTo>
                  <a:cubicBezTo>
                    <a:pt x="280852" y="95795"/>
                    <a:pt x="326572" y="0"/>
                    <a:pt x="326572" y="0"/>
                  </a:cubicBezTo>
                  <a:lnTo>
                    <a:pt x="326572" y="0"/>
                  </a:lnTo>
                </a:path>
              </a:pathLst>
            </a:custGeom>
            <a:ln w="28575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ovací šipka 33"/>
          <p:cNvCxnSpPr/>
          <p:nvPr/>
        </p:nvCxnSpPr>
        <p:spPr>
          <a:xfrm>
            <a:off x="4211960" y="3284984"/>
            <a:ext cx="1152128" cy="72008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4283968" y="4077072"/>
            <a:ext cx="1080120" cy="64807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Skupina 42"/>
          <p:cNvGrpSpPr/>
          <p:nvPr/>
        </p:nvGrpSpPr>
        <p:grpSpPr>
          <a:xfrm>
            <a:off x="3635896" y="2924944"/>
            <a:ext cx="504056" cy="504056"/>
            <a:chOff x="3419872" y="2708920"/>
            <a:chExt cx="504056" cy="504056"/>
          </a:xfrm>
        </p:grpSpPr>
        <p:sp>
          <p:nvSpPr>
            <p:cNvPr id="18" name="Elipsa 17"/>
            <p:cNvSpPr/>
            <p:nvPr/>
          </p:nvSpPr>
          <p:spPr>
            <a:xfrm>
              <a:off x="3419872" y="2708920"/>
              <a:ext cx="504056" cy="50405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 smtClean="0">
                  <a:solidFill>
                    <a:schemeClr val="accent3">
                      <a:lumMod val="50000"/>
                    </a:schemeClr>
                  </a:solidFill>
                  <a:latin typeface="Sylfaen"/>
                </a:rPr>
                <a:t> </a:t>
              </a:r>
              <a:endParaRPr lang="cs-CZ" sz="4400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9" name="Elipsa 38"/>
            <p:cNvSpPr/>
            <p:nvPr/>
          </p:nvSpPr>
          <p:spPr>
            <a:xfrm>
              <a:off x="3635896" y="2924944"/>
              <a:ext cx="144016" cy="14401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436096" y="3717032"/>
            <a:ext cx="648072" cy="648000"/>
            <a:chOff x="5076056" y="3501008"/>
            <a:chExt cx="648072" cy="648000"/>
          </a:xfrm>
        </p:grpSpPr>
        <p:sp>
          <p:nvSpPr>
            <p:cNvPr id="38" name="Elipsa 37"/>
            <p:cNvSpPr/>
            <p:nvPr/>
          </p:nvSpPr>
          <p:spPr>
            <a:xfrm>
              <a:off x="5076056" y="3501008"/>
              <a:ext cx="648072" cy="6480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Sylfaen"/>
                </a:rPr>
                <a:t> </a:t>
              </a:r>
              <a:endParaRPr lang="cs-CZ" dirty="0"/>
            </a:p>
          </p:txBody>
        </p:sp>
        <p:sp>
          <p:nvSpPr>
            <p:cNvPr id="41" name="Elipsa 40"/>
            <p:cNvSpPr/>
            <p:nvPr/>
          </p:nvSpPr>
          <p:spPr>
            <a:xfrm>
              <a:off x="5364088" y="3789040"/>
              <a:ext cx="144016" cy="144016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Zaoblený obdélník 44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2843808" y="1700808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samičí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pohlavní buňka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VAJÍČKO</a:t>
            </a:r>
          </a:p>
        </p:txBody>
      </p:sp>
      <p:sp>
        <p:nvSpPr>
          <p:cNvPr id="47" name="Zaoblený obdélník 46"/>
          <p:cNvSpPr/>
          <p:nvPr/>
        </p:nvSpPr>
        <p:spPr>
          <a:xfrm>
            <a:off x="2843808" y="5301208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SPERMIE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samčí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pohlavní buňka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6228184" y="4221088"/>
            <a:ext cx="237626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OPLOZENÉ VAJÍČKO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spojení pohlavních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buněk</a:t>
            </a:r>
          </a:p>
          <a:p>
            <a:pPr algn="ctr"/>
            <a:endParaRPr lang="cs-CZ" sz="2000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lvíča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1194" y="1700808"/>
            <a:ext cx="2219238" cy="1584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7" name="Picture 3" descr="C:\Documents and Settings\TEMP\Plocha\le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92" y="4945547"/>
            <a:ext cx="2160000" cy="1435781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grpSp>
        <p:nvGrpSpPr>
          <p:cNvPr id="36" name="Skupina 35"/>
          <p:cNvGrpSpPr/>
          <p:nvPr/>
        </p:nvGrpSpPr>
        <p:grpSpPr>
          <a:xfrm>
            <a:off x="755576" y="4437112"/>
            <a:ext cx="576064" cy="576064"/>
            <a:chOff x="6444208" y="1340768"/>
            <a:chExt cx="576064" cy="576064"/>
          </a:xfrm>
        </p:grpSpPr>
        <p:sp>
          <p:nvSpPr>
            <p:cNvPr id="23" name="Elipsa 22"/>
            <p:cNvSpPr/>
            <p:nvPr/>
          </p:nvSpPr>
          <p:spPr>
            <a:xfrm>
              <a:off x="6444208" y="1556792"/>
              <a:ext cx="360040" cy="3600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 w="762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ovací šipka 26"/>
            <p:cNvCxnSpPr/>
            <p:nvPr/>
          </p:nvCxnSpPr>
          <p:spPr>
            <a:xfrm flipV="1">
              <a:off x="6732240" y="1340768"/>
              <a:ext cx="288032" cy="288032"/>
            </a:xfrm>
            <a:prstGeom prst="straightConnector1">
              <a:avLst/>
            </a:prstGeom>
            <a:ln w="762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 descr="C:\Documents and Settings\TEMP\Plocha\lv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700808"/>
            <a:ext cx="2160000" cy="14391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grpSp>
        <p:nvGrpSpPr>
          <p:cNvPr id="50" name="Skupina 49"/>
          <p:cNvGrpSpPr/>
          <p:nvPr/>
        </p:nvGrpSpPr>
        <p:grpSpPr>
          <a:xfrm>
            <a:off x="755576" y="2996952"/>
            <a:ext cx="360040" cy="648040"/>
            <a:chOff x="467544" y="2708920"/>
            <a:chExt cx="360040" cy="648040"/>
          </a:xfrm>
        </p:grpSpPr>
        <p:sp>
          <p:nvSpPr>
            <p:cNvPr id="32" name="Plus 31"/>
            <p:cNvSpPr/>
            <p:nvPr/>
          </p:nvSpPr>
          <p:spPr>
            <a:xfrm>
              <a:off x="467576" y="3068960"/>
              <a:ext cx="288000" cy="288000"/>
            </a:xfrm>
            <a:prstGeom prst="mathPlus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Elipsa 29"/>
            <p:cNvSpPr/>
            <p:nvPr/>
          </p:nvSpPr>
          <p:spPr>
            <a:xfrm>
              <a:off x="467544" y="2708920"/>
              <a:ext cx="360040" cy="3600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 w="762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1" name="Přímá spojovací šipka 50"/>
          <p:cNvCxnSpPr>
            <a:stCxn id="48" idx="0"/>
            <a:endCxn id="57" idx="2"/>
          </p:cNvCxnSpPr>
          <p:nvPr/>
        </p:nvCxnSpPr>
        <p:spPr>
          <a:xfrm flipH="1" flipV="1">
            <a:off x="7389621" y="3717032"/>
            <a:ext cx="26695" cy="504056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6678849" y="3347700"/>
            <a:ext cx="1421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Nový jedinec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  <p:bldP spid="47" grpId="0" animBg="1"/>
      <p:bldP spid="48" grpId="0" animBg="1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Pohlavní rozmnožování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rostliny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2483768" y="1124744"/>
            <a:ext cx="4176464" cy="4176464"/>
            <a:chOff x="2483768" y="1124744"/>
            <a:chExt cx="4176464" cy="4176464"/>
          </a:xfrm>
        </p:grpSpPr>
        <p:pic>
          <p:nvPicPr>
            <p:cNvPr id="3075" name="Picture 3" descr="C:\Documents and Settings\Uživatel\Plocha\květ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83768" y="1124744"/>
              <a:ext cx="4176464" cy="417646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/>
            <p:nvPr/>
          </p:nvSpPr>
          <p:spPr>
            <a:xfrm>
              <a:off x="4355976" y="1340768"/>
              <a:ext cx="432048" cy="64807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148064" y="1484784"/>
              <a:ext cx="432048" cy="64807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156176" y="2780928"/>
              <a:ext cx="432048" cy="64807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796136" y="3645024"/>
              <a:ext cx="432048" cy="64807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076056" y="4437112"/>
              <a:ext cx="432048" cy="64807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" name="Přímá spojovací šipka 14"/>
          <p:cNvCxnSpPr/>
          <p:nvPr/>
        </p:nvCxnSpPr>
        <p:spPr>
          <a:xfrm flipV="1">
            <a:off x="2817737" y="2204864"/>
            <a:ext cx="1106191" cy="58042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817737" y="2708920"/>
            <a:ext cx="1322215" cy="7636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4572000" y="2852936"/>
            <a:ext cx="1728192" cy="364396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67545" y="5373216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 květech rostlin najdeme samčí i samičí rozmnožovací orgány.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11560" y="2276872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Samčí tyčinky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372200" y="2708920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Samičí pestík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 animBg="1"/>
      <p:bldP spid="29" grpId="1" animBg="1"/>
      <p:bldP spid="3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95537" y="2996952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Rozmnožování buněk se nazývá _____________.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Nejprve se rozdělí _____________, potom zbytek buňky.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 jedné buňky ____________ vzniknou dvě buňky __________.</a:t>
            </a: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Doplň věty o rozmnožování buněk.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6660232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8532480" y="623731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07619" y="2636912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4935D9"/>
                </a:solidFill>
              </a:rPr>
              <a:t>dělení</a:t>
            </a:r>
            <a:endParaRPr lang="cs-CZ" sz="2400" b="1" dirty="0">
              <a:solidFill>
                <a:srgbClr val="4935D9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05037" y="3759423"/>
            <a:ext cx="850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4935D9"/>
                </a:solidFill>
              </a:rPr>
              <a:t>jádro</a:t>
            </a:r>
            <a:endParaRPr lang="cs-CZ" sz="2400" b="1" dirty="0">
              <a:solidFill>
                <a:srgbClr val="4935D9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845496" y="4725144"/>
            <a:ext cx="1366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4935D9"/>
                </a:solidFill>
              </a:rPr>
              <a:t>mateřské</a:t>
            </a:r>
            <a:endParaRPr lang="cs-CZ" sz="2400" b="1" dirty="0">
              <a:solidFill>
                <a:srgbClr val="4935D9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228878" y="4725144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4935D9"/>
                </a:solidFill>
              </a:rPr>
              <a:t>dceřinné</a:t>
            </a:r>
            <a:endParaRPr lang="cs-CZ" sz="2400" b="1" dirty="0">
              <a:solidFill>
                <a:srgbClr val="4935D9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39552" y="6063679"/>
            <a:ext cx="4602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(jádro,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dceřinné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, dělení, mateřské)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Dělení buňky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772816"/>
            <a:ext cx="2594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Mateřská buňka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517232"/>
            <a:ext cx="2526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Dceřinné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3140968"/>
            <a:ext cx="1983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jádra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48702" y="4293096"/>
            <a:ext cx="22557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dalších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částí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1413336"/>
            <a:ext cx="2520000" cy="504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5890" t="2407" r="5765" b="72456"/>
          <a:stretch>
            <a:fillRect/>
          </a:stretch>
        </p:blipFill>
        <p:spPr bwMode="auto">
          <a:xfrm>
            <a:off x="3491880" y="1484784"/>
            <a:ext cx="2160240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2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1369" t="76892" r="10286" b="5364"/>
          <a:stretch>
            <a:fillRect/>
          </a:stretch>
        </p:blipFill>
        <p:spPr bwMode="auto">
          <a:xfrm>
            <a:off x="3419872" y="5373776"/>
            <a:ext cx="2160240" cy="86409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3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7258" t="51754" r="7341" b="23108"/>
          <a:stretch>
            <a:fillRect/>
          </a:stretch>
        </p:blipFill>
        <p:spPr bwMode="auto">
          <a:xfrm>
            <a:off x="3563888" y="4077632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4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4313" t="26616" r="10286" b="48246"/>
          <a:stretch>
            <a:fillRect/>
          </a:stretch>
        </p:blipFill>
        <p:spPr bwMode="auto">
          <a:xfrm>
            <a:off x="3419872" y="2781488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cxnSp>
        <p:nvCxnSpPr>
          <p:cNvPr id="17" name="Přímá spojovací šipka 16"/>
          <p:cNvCxnSpPr/>
          <p:nvPr/>
        </p:nvCxnSpPr>
        <p:spPr>
          <a:xfrm>
            <a:off x="2915816" y="2060848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771800" y="5805264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436096" y="3429000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5508104" y="4725144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4572000" y="263691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572000" y="3933056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4139952" y="5229200"/>
            <a:ext cx="36004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499992" y="5229200"/>
            <a:ext cx="432048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95537" y="2348880"/>
            <a:ext cx="84969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 nepohlavním rozmnožování se z těla organismu </a:t>
            </a:r>
          </a:p>
          <a:p>
            <a:pPr algn="ctr"/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    určitá část.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 ní postupně doroste 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Uprav věty o nepohlavním rozmnožování (škrtni nesprávné) a uveď příklad.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015856" y="3033016"/>
            <a:ext cx="1260000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ztratí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47704" y="3033016"/>
            <a:ext cx="1260000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oddělí    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563888" y="4653136"/>
            <a:ext cx="3096344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celý nový organismus.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563888" y="4005064"/>
            <a:ext cx="3456384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srdce nového organismu.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5536" y="5445224"/>
            <a:ext cx="5458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Příklad živočicha:____________________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95536" y="6093296"/>
            <a:ext cx="5412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Příklad rostliny:_____________________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68144" y="5373216"/>
            <a:ext cx="113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4935D9"/>
                </a:solidFill>
              </a:rPr>
              <a:t>nezmar</a:t>
            </a:r>
            <a:endParaRPr lang="cs-CZ" sz="2400" b="1" dirty="0">
              <a:solidFill>
                <a:srgbClr val="4935D9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68144" y="6093296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4935D9"/>
                </a:solidFill>
              </a:rPr>
              <a:t>jahodník</a:t>
            </a:r>
            <a:endParaRPr lang="cs-CZ" sz="2400" b="1" dirty="0">
              <a:solidFill>
                <a:srgbClr val="4935D9"/>
              </a:solidFill>
            </a:endParaRPr>
          </a:p>
        </p:txBody>
      </p:sp>
      <p:cxnSp>
        <p:nvCxnSpPr>
          <p:cNvPr id="40" name="Přímá spojovací čára 39"/>
          <p:cNvCxnSpPr>
            <a:stCxn id="25" idx="1"/>
            <a:endCxn id="25" idx="3"/>
          </p:cNvCxnSpPr>
          <p:nvPr/>
        </p:nvCxnSpPr>
        <p:spPr>
          <a:xfrm>
            <a:off x="2015856" y="3303016"/>
            <a:ext cx="1260000" cy="0"/>
          </a:xfrm>
          <a:prstGeom prst="line">
            <a:avLst/>
          </a:prstGeom>
          <a:ln w="762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31" idx="1"/>
            <a:endCxn id="31" idx="3"/>
          </p:cNvCxnSpPr>
          <p:nvPr/>
        </p:nvCxnSpPr>
        <p:spPr>
          <a:xfrm>
            <a:off x="3563888" y="4275064"/>
            <a:ext cx="3456384" cy="0"/>
          </a:xfrm>
          <a:prstGeom prst="line">
            <a:avLst/>
          </a:prstGeom>
          <a:ln w="76200">
            <a:solidFill>
              <a:srgbClr val="4935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Nepohlavní rozmnožování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1628800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 těla organismu se </a:t>
            </a:r>
            <a:r>
              <a:rPr lang="cs-CZ" sz="3200" b="1" dirty="0" smtClean="0">
                <a:solidFill>
                  <a:schemeClr val="bg1"/>
                </a:solidFill>
              </a:rPr>
              <a:t>oddělí určitá část</a:t>
            </a:r>
            <a:r>
              <a:rPr lang="cs-CZ" sz="3200" dirty="0" smtClean="0">
                <a:solidFill>
                  <a:schemeClr val="bg1"/>
                </a:solidFill>
              </a:rPr>
              <a:t>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ze které doroste </a:t>
            </a:r>
            <a:r>
              <a:rPr lang="cs-CZ" sz="3200" b="1" dirty="0" smtClean="0">
                <a:solidFill>
                  <a:schemeClr val="bg1"/>
                </a:solidFill>
              </a:rPr>
              <a:t>celý nový organismus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72514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Nezmar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87624" y="3284984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Živočichové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148064" y="3284984"/>
            <a:ext cx="288032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Rostliny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4725144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Jahodník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Mechy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Doplň slova do obrázku.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22920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2843808" y="2852934"/>
            <a:ext cx="3456384" cy="2520282"/>
            <a:chOff x="2411760" y="2564904"/>
            <a:chExt cx="3456384" cy="2520282"/>
          </a:xfrm>
        </p:grpSpPr>
        <p:cxnSp>
          <p:nvCxnSpPr>
            <p:cNvPr id="41" name="Přímá spojovací šipka 40"/>
            <p:cNvCxnSpPr/>
            <p:nvPr/>
          </p:nvCxnSpPr>
          <p:spPr>
            <a:xfrm>
              <a:off x="2483768" y="2564904"/>
              <a:ext cx="864096" cy="28803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šipka 41"/>
            <p:cNvCxnSpPr/>
            <p:nvPr/>
          </p:nvCxnSpPr>
          <p:spPr>
            <a:xfrm flipV="1">
              <a:off x="2411760" y="4725144"/>
              <a:ext cx="936104" cy="36004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3" name="Skupina 42"/>
            <p:cNvGrpSpPr/>
            <p:nvPr/>
          </p:nvGrpSpPr>
          <p:grpSpPr>
            <a:xfrm>
              <a:off x="3390151" y="4509120"/>
              <a:ext cx="533777" cy="237105"/>
              <a:chOff x="3525348" y="4633907"/>
              <a:chExt cx="533777" cy="237105"/>
            </a:xfrm>
          </p:grpSpPr>
          <p:sp>
            <p:nvSpPr>
              <p:cNvPr id="44" name="Elipsa 43"/>
              <p:cNvSpPr/>
              <p:nvPr/>
            </p:nvSpPr>
            <p:spPr>
              <a:xfrm rot="20942167">
                <a:off x="3836253" y="4633907"/>
                <a:ext cx="222872" cy="143359"/>
              </a:xfrm>
              <a:prstGeom prst="ellipse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5" name="Volný tvar 44"/>
              <p:cNvSpPr/>
              <p:nvPr/>
            </p:nvSpPr>
            <p:spPr>
              <a:xfrm>
                <a:off x="3525348" y="4725144"/>
                <a:ext cx="326572" cy="145868"/>
              </a:xfrm>
              <a:custGeom>
                <a:avLst/>
                <a:gdLst>
                  <a:gd name="connsiteX0" fmla="*/ 0 w 326572"/>
                  <a:gd name="connsiteY0" fmla="*/ 65314 h 145868"/>
                  <a:gd name="connsiteX1" fmla="*/ 91440 w 326572"/>
                  <a:gd name="connsiteY1" fmla="*/ 143691 h 145868"/>
                  <a:gd name="connsiteX2" fmla="*/ 130629 w 326572"/>
                  <a:gd name="connsiteY2" fmla="*/ 52251 h 145868"/>
                  <a:gd name="connsiteX3" fmla="*/ 248195 w 326572"/>
                  <a:gd name="connsiteY3" fmla="*/ 104503 h 145868"/>
                  <a:gd name="connsiteX4" fmla="*/ 326572 w 326572"/>
                  <a:gd name="connsiteY4" fmla="*/ 0 h 145868"/>
                  <a:gd name="connsiteX5" fmla="*/ 326572 w 326572"/>
                  <a:gd name="connsiteY5" fmla="*/ 0 h 145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26572" h="145868">
                    <a:moveTo>
                      <a:pt x="0" y="65314"/>
                    </a:moveTo>
                    <a:cubicBezTo>
                      <a:pt x="34834" y="105591"/>
                      <a:pt x="69669" y="145868"/>
                      <a:pt x="91440" y="143691"/>
                    </a:cubicBezTo>
                    <a:cubicBezTo>
                      <a:pt x="113211" y="141514"/>
                      <a:pt x="104503" y="58782"/>
                      <a:pt x="130629" y="52251"/>
                    </a:cubicBezTo>
                    <a:cubicBezTo>
                      <a:pt x="156755" y="45720"/>
                      <a:pt x="215538" y="113211"/>
                      <a:pt x="248195" y="104503"/>
                    </a:cubicBezTo>
                    <a:cubicBezTo>
                      <a:pt x="280852" y="95795"/>
                      <a:pt x="326572" y="0"/>
                      <a:pt x="326572" y="0"/>
                    </a:cubicBezTo>
                    <a:lnTo>
                      <a:pt x="326572" y="0"/>
                    </a:lnTo>
                  </a:path>
                </a:pathLst>
              </a:custGeom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46" name="Přímá spojovací šipka 45"/>
            <p:cNvCxnSpPr/>
            <p:nvPr/>
          </p:nvCxnSpPr>
          <p:spPr>
            <a:xfrm>
              <a:off x="3995936" y="3068960"/>
              <a:ext cx="1152128" cy="720080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šipka 46"/>
            <p:cNvCxnSpPr/>
            <p:nvPr/>
          </p:nvCxnSpPr>
          <p:spPr>
            <a:xfrm flipV="1">
              <a:off x="4067944" y="3861048"/>
              <a:ext cx="1080120" cy="64807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" name="Skupina 47"/>
            <p:cNvGrpSpPr/>
            <p:nvPr/>
          </p:nvGrpSpPr>
          <p:grpSpPr>
            <a:xfrm>
              <a:off x="3419872" y="2708920"/>
              <a:ext cx="504056" cy="504056"/>
              <a:chOff x="3419872" y="2708920"/>
              <a:chExt cx="504056" cy="504056"/>
            </a:xfrm>
          </p:grpSpPr>
          <p:sp>
            <p:nvSpPr>
              <p:cNvPr id="49" name="Elipsa 48"/>
              <p:cNvSpPr/>
              <p:nvPr/>
            </p:nvSpPr>
            <p:spPr>
              <a:xfrm>
                <a:off x="3419872" y="2708920"/>
                <a:ext cx="504056" cy="504056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400" dirty="0" smtClean="0">
                    <a:solidFill>
                      <a:schemeClr val="accent3">
                        <a:lumMod val="50000"/>
                      </a:schemeClr>
                    </a:solidFill>
                    <a:latin typeface="Sylfaen"/>
                  </a:rPr>
                  <a:t> </a:t>
                </a:r>
                <a:endParaRPr lang="cs-CZ" sz="4400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  <p:sp>
            <p:nvSpPr>
              <p:cNvPr id="50" name="Elipsa 49"/>
              <p:cNvSpPr/>
              <p:nvPr/>
            </p:nvSpPr>
            <p:spPr>
              <a:xfrm>
                <a:off x="3635896" y="2924944"/>
                <a:ext cx="144016" cy="144016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5220072" y="3501008"/>
              <a:ext cx="648072" cy="648000"/>
              <a:chOff x="5076056" y="3501008"/>
              <a:chExt cx="648072" cy="648000"/>
            </a:xfrm>
          </p:grpSpPr>
          <p:sp>
            <p:nvSpPr>
              <p:cNvPr id="52" name="Elipsa 51"/>
              <p:cNvSpPr/>
              <p:nvPr/>
            </p:nvSpPr>
            <p:spPr>
              <a:xfrm>
                <a:off x="5076056" y="3501008"/>
                <a:ext cx="648072" cy="648000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latin typeface="Sylfaen"/>
                  </a:rPr>
                  <a:t> </a:t>
                </a:r>
                <a:endParaRPr lang="cs-CZ" dirty="0"/>
              </a:p>
            </p:txBody>
          </p:sp>
          <p:sp>
            <p:nvSpPr>
              <p:cNvPr id="53" name="Elipsa 52"/>
              <p:cNvSpPr/>
              <p:nvPr/>
            </p:nvSpPr>
            <p:spPr>
              <a:xfrm>
                <a:off x="5364088" y="3789040"/>
                <a:ext cx="144016" cy="144016"/>
              </a:xfrm>
              <a:prstGeom prst="ellipse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Zaoblený obdélník 54"/>
          <p:cNvSpPr/>
          <p:nvPr/>
        </p:nvSpPr>
        <p:spPr>
          <a:xfrm>
            <a:off x="611560" y="2420888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611560" y="5085184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4283968" y="2276872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067944" y="5157192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6444208" y="3789040"/>
            <a:ext cx="2232248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9552" y="6063679"/>
            <a:ext cx="6821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(oplozené vajíčko, spermie, samička, vajíčko, samec)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6876256" y="3573016"/>
            <a:ext cx="1944216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935D9"/>
                </a:solidFill>
              </a:rPr>
              <a:t>oplozené vajíčko</a:t>
            </a:r>
            <a:endParaRPr lang="cs-CZ" b="1" dirty="0">
              <a:solidFill>
                <a:srgbClr val="4935D9"/>
              </a:solidFill>
            </a:endParaRPr>
          </a:p>
        </p:txBody>
      </p:sp>
      <p:sp>
        <p:nvSpPr>
          <p:cNvPr id="74" name="Zaoblený obdélník 73"/>
          <p:cNvSpPr/>
          <p:nvPr/>
        </p:nvSpPr>
        <p:spPr>
          <a:xfrm>
            <a:off x="5796136" y="5013176"/>
            <a:ext cx="1080000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935D9"/>
                </a:solidFill>
              </a:rPr>
              <a:t>spermie</a:t>
            </a:r>
            <a:endParaRPr lang="cs-CZ" b="1" dirty="0">
              <a:solidFill>
                <a:srgbClr val="4935D9"/>
              </a:solidFill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2411760" y="2276872"/>
            <a:ext cx="1080000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935D9"/>
                </a:solidFill>
              </a:rPr>
              <a:t>samička</a:t>
            </a:r>
            <a:endParaRPr lang="cs-CZ" b="1" dirty="0">
              <a:solidFill>
                <a:srgbClr val="4935D9"/>
              </a:solidFill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6156176" y="2132856"/>
            <a:ext cx="1080000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935D9"/>
                </a:solidFill>
              </a:rPr>
              <a:t>vajíčko</a:t>
            </a:r>
            <a:endParaRPr lang="cs-CZ" b="1" dirty="0">
              <a:solidFill>
                <a:srgbClr val="4935D9"/>
              </a:solidFill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2339752" y="5589240"/>
            <a:ext cx="1080000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4935D9"/>
                </a:solidFill>
              </a:rPr>
              <a:t>samec</a:t>
            </a:r>
            <a:endParaRPr lang="cs-CZ" b="1" dirty="0">
              <a:solidFill>
                <a:srgbClr val="4935D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Pohlavní rozmnožování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živočichové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4" name="Přímá spojovací šipka 13"/>
          <p:cNvCxnSpPr>
            <a:stCxn id="1028" idx="3"/>
          </p:cNvCxnSpPr>
          <p:nvPr/>
        </p:nvCxnSpPr>
        <p:spPr>
          <a:xfrm>
            <a:off x="2699552" y="2420358"/>
            <a:ext cx="864336" cy="57659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027" idx="3"/>
          </p:cNvCxnSpPr>
          <p:nvPr/>
        </p:nvCxnSpPr>
        <p:spPr>
          <a:xfrm flipV="1">
            <a:off x="2699792" y="5013176"/>
            <a:ext cx="936104" cy="65026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24"/>
          <p:cNvGrpSpPr/>
          <p:nvPr/>
        </p:nvGrpSpPr>
        <p:grpSpPr>
          <a:xfrm>
            <a:off x="3678183" y="4776071"/>
            <a:ext cx="533777" cy="237105"/>
            <a:chOff x="3525348" y="4633907"/>
            <a:chExt cx="533777" cy="237105"/>
          </a:xfrm>
        </p:grpSpPr>
        <p:sp>
          <p:nvSpPr>
            <p:cNvPr id="20" name="Elipsa 19"/>
            <p:cNvSpPr/>
            <p:nvPr/>
          </p:nvSpPr>
          <p:spPr>
            <a:xfrm rot="20942167">
              <a:off x="3836253" y="4633907"/>
              <a:ext cx="222872" cy="143359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3525348" y="4725144"/>
              <a:ext cx="326572" cy="145868"/>
            </a:xfrm>
            <a:custGeom>
              <a:avLst/>
              <a:gdLst>
                <a:gd name="connsiteX0" fmla="*/ 0 w 326572"/>
                <a:gd name="connsiteY0" fmla="*/ 65314 h 145868"/>
                <a:gd name="connsiteX1" fmla="*/ 91440 w 326572"/>
                <a:gd name="connsiteY1" fmla="*/ 143691 h 145868"/>
                <a:gd name="connsiteX2" fmla="*/ 130629 w 326572"/>
                <a:gd name="connsiteY2" fmla="*/ 52251 h 145868"/>
                <a:gd name="connsiteX3" fmla="*/ 248195 w 326572"/>
                <a:gd name="connsiteY3" fmla="*/ 104503 h 145868"/>
                <a:gd name="connsiteX4" fmla="*/ 326572 w 326572"/>
                <a:gd name="connsiteY4" fmla="*/ 0 h 145868"/>
                <a:gd name="connsiteX5" fmla="*/ 326572 w 326572"/>
                <a:gd name="connsiteY5" fmla="*/ 0 h 14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6572" h="145868">
                  <a:moveTo>
                    <a:pt x="0" y="65314"/>
                  </a:moveTo>
                  <a:cubicBezTo>
                    <a:pt x="34834" y="105591"/>
                    <a:pt x="69669" y="145868"/>
                    <a:pt x="91440" y="143691"/>
                  </a:cubicBezTo>
                  <a:cubicBezTo>
                    <a:pt x="113211" y="141514"/>
                    <a:pt x="104503" y="58782"/>
                    <a:pt x="130629" y="52251"/>
                  </a:cubicBezTo>
                  <a:cubicBezTo>
                    <a:pt x="156755" y="45720"/>
                    <a:pt x="215538" y="113211"/>
                    <a:pt x="248195" y="104503"/>
                  </a:cubicBezTo>
                  <a:cubicBezTo>
                    <a:pt x="280852" y="95795"/>
                    <a:pt x="326572" y="0"/>
                    <a:pt x="326572" y="0"/>
                  </a:cubicBezTo>
                  <a:lnTo>
                    <a:pt x="326572" y="0"/>
                  </a:lnTo>
                </a:path>
              </a:pathLst>
            </a:custGeom>
            <a:ln w="28575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ovací šipka 33"/>
          <p:cNvCxnSpPr/>
          <p:nvPr/>
        </p:nvCxnSpPr>
        <p:spPr>
          <a:xfrm>
            <a:off x="4211960" y="3284984"/>
            <a:ext cx="1152128" cy="72008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V="1">
            <a:off x="4283968" y="4077072"/>
            <a:ext cx="1080120" cy="64807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42"/>
          <p:cNvGrpSpPr/>
          <p:nvPr/>
        </p:nvGrpSpPr>
        <p:grpSpPr>
          <a:xfrm>
            <a:off x="3635896" y="2924944"/>
            <a:ext cx="504056" cy="504056"/>
            <a:chOff x="3419872" y="2708920"/>
            <a:chExt cx="504056" cy="504056"/>
          </a:xfrm>
        </p:grpSpPr>
        <p:sp>
          <p:nvSpPr>
            <p:cNvPr id="18" name="Elipsa 17"/>
            <p:cNvSpPr/>
            <p:nvPr/>
          </p:nvSpPr>
          <p:spPr>
            <a:xfrm>
              <a:off x="3419872" y="2708920"/>
              <a:ext cx="504056" cy="50405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 smtClean="0">
                  <a:solidFill>
                    <a:schemeClr val="accent3">
                      <a:lumMod val="50000"/>
                    </a:schemeClr>
                  </a:solidFill>
                  <a:latin typeface="Sylfaen"/>
                </a:rPr>
                <a:t> </a:t>
              </a:r>
              <a:endParaRPr lang="cs-CZ" sz="4400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sp>
          <p:nvSpPr>
            <p:cNvPr id="39" name="Elipsa 38"/>
            <p:cNvSpPr/>
            <p:nvPr/>
          </p:nvSpPr>
          <p:spPr>
            <a:xfrm>
              <a:off x="3635896" y="2924944"/>
              <a:ext cx="144016" cy="144016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5436096" y="3717032"/>
            <a:ext cx="648072" cy="648000"/>
            <a:chOff x="5076056" y="3501008"/>
            <a:chExt cx="648072" cy="648000"/>
          </a:xfrm>
        </p:grpSpPr>
        <p:sp>
          <p:nvSpPr>
            <p:cNvPr id="38" name="Elipsa 37"/>
            <p:cNvSpPr/>
            <p:nvPr/>
          </p:nvSpPr>
          <p:spPr>
            <a:xfrm>
              <a:off x="5076056" y="3501008"/>
              <a:ext cx="648072" cy="6480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Sylfaen"/>
                </a:rPr>
                <a:t> </a:t>
              </a:r>
              <a:endParaRPr lang="cs-CZ" dirty="0"/>
            </a:p>
          </p:txBody>
        </p:sp>
        <p:sp>
          <p:nvSpPr>
            <p:cNvPr id="41" name="Elipsa 40"/>
            <p:cNvSpPr/>
            <p:nvPr/>
          </p:nvSpPr>
          <p:spPr>
            <a:xfrm>
              <a:off x="5364088" y="3789040"/>
              <a:ext cx="144016" cy="144016"/>
            </a:xfrm>
            <a:prstGeom prst="ellipse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Zaoblený obdélník 44">
            <a:hlinkClick r:id="rId2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2843808" y="1700808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samičí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pohlavní buňka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VAJÍČKO</a:t>
            </a:r>
          </a:p>
        </p:txBody>
      </p:sp>
      <p:sp>
        <p:nvSpPr>
          <p:cNvPr id="47" name="Zaoblený obdélník 46"/>
          <p:cNvSpPr/>
          <p:nvPr/>
        </p:nvSpPr>
        <p:spPr>
          <a:xfrm>
            <a:off x="2843808" y="5301208"/>
            <a:ext cx="2160240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SPERMIE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samčí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pohlavní buňka</a:t>
            </a:r>
          </a:p>
        </p:txBody>
      </p:sp>
      <p:sp>
        <p:nvSpPr>
          <p:cNvPr id="48" name="Zaoblený obdélník 47"/>
          <p:cNvSpPr/>
          <p:nvPr/>
        </p:nvSpPr>
        <p:spPr>
          <a:xfrm>
            <a:off x="6228184" y="4221088"/>
            <a:ext cx="237626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OPLOZENÉ VAJÍČKO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spojení pohlavních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buněk</a:t>
            </a:r>
          </a:p>
          <a:p>
            <a:pPr algn="ctr"/>
            <a:endParaRPr lang="cs-CZ" sz="2000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lvíča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1194" y="1700808"/>
            <a:ext cx="2219238" cy="1584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7" name="Picture 3" descr="C:\Documents and Settings\TEMP\Plocha\le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92" y="4945547"/>
            <a:ext cx="2160000" cy="1435781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grpSp>
        <p:nvGrpSpPr>
          <p:cNvPr id="6" name="Skupina 35"/>
          <p:cNvGrpSpPr/>
          <p:nvPr/>
        </p:nvGrpSpPr>
        <p:grpSpPr>
          <a:xfrm>
            <a:off x="755576" y="4437112"/>
            <a:ext cx="576064" cy="576064"/>
            <a:chOff x="6444208" y="1340768"/>
            <a:chExt cx="576064" cy="576064"/>
          </a:xfrm>
        </p:grpSpPr>
        <p:sp>
          <p:nvSpPr>
            <p:cNvPr id="23" name="Elipsa 22"/>
            <p:cNvSpPr/>
            <p:nvPr/>
          </p:nvSpPr>
          <p:spPr>
            <a:xfrm>
              <a:off x="6444208" y="1556792"/>
              <a:ext cx="360040" cy="3600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 w="762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ovací šipka 26"/>
            <p:cNvCxnSpPr/>
            <p:nvPr/>
          </p:nvCxnSpPr>
          <p:spPr>
            <a:xfrm flipV="1">
              <a:off x="6732240" y="1340768"/>
              <a:ext cx="288032" cy="288032"/>
            </a:xfrm>
            <a:prstGeom prst="straightConnector1">
              <a:avLst/>
            </a:prstGeom>
            <a:ln w="762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 descr="C:\Documents and Settings\TEMP\Plocha\lv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700808"/>
            <a:ext cx="2160000" cy="14391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grpSp>
        <p:nvGrpSpPr>
          <p:cNvPr id="7" name="Skupina 49"/>
          <p:cNvGrpSpPr/>
          <p:nvPr/>
        </p:nvGrpSpPr>
        <p:grpSpPr>
          <a:xfrm>
            <a:off x="755576" y="2996952"/>
            <a:ext cx="360040" cy="648040"/>
            <a:chOff x="467544" y="2708920"/>
            <a:chExt cx="360040" cy="648040"/>
          </a:xfrm>
        </p:grpSpPr>
        <p:sp>
          <p:nvSpPr>
            <p:cNvPr id="32" name="Plus 31"/>
            <p:cNvSpPr/>
            <p:nvPr/>
          </p:nvSpPr>
          <p:spPr>
            <a:xfrm>
              <a:off x="467576" y="3068960"/>
              <a:ext cx="288000" cy="288000"/>
            </a:xfrm>
            <a:prstGeom prst="mathPlus">
              <a:avLst/>
            </a:prstGeom>
            <a:solidFill>
              <a:schemeClr val="accent3">
                <a:lumMod val="5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Elipsa 29"/>
            <p:cNvSpPr/>
            <p:nvPr/>
          </p:nvSpPr>
          <p:spPr>
            <a:xfrm>
              <a:off x="467544" y="2708920"/>
              <a:ext cx="360040" cy="3600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 w="76200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1" name="Přímá spojovací šipka 50"/>
          <p:cNvCxnSpPr>
            <a:stCxn id="48" idx="0"/>
            <a:endCxn id="57" idx="2"/>
          </p:cNvCxnSpPr>
          <p:nvPr/>
        </p:nvCxnSpPr>
        <p:spPr>
          <a:xfrm flipH="1" flipV="1">
            <a:off x="7389621" y="3717032"/>
            <a:ext cx="26695" cy="504056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6678849" y="3347700"/>
            <a:ext cx="1421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Nový jedinec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95537" y="2996952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Rozmnožování buněk se nazývá _____________.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Nejprve se rozdělí _____________, potom zbytek buňky.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 jedné buňky ____________ vzniknou dvě buňky __________.</a:t>
            </a: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Doplň věty o rozmnožování buněk.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6063679"/>
            <a:ext cx="4602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(jádro,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dceřinné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, dělení, mateřské)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95537" y="2348880"/>
            <a:ext cx="84969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 nepohlavním rozmnožování se z těla organismu </a:t>
            </a:r>
          </a:p>
          <a:p>
            <a:pPr algn="ctr"/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     určitá část.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sym typeface="Symbol"/>
              </a:rPr>
              <a:t>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 ní postupně doroste 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Uprav věty o nepohlavním rozmnožování (škrtni nesprávné) a uveď příklad.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015856" y="3033016"/>
            <a:ext cx="1260000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ztratí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47704" y="3033016"/>
            <a:ext cx="1260000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oddělí    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563888" y="4653136"/>
            <a:ext cx="3096344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celý nový organismus.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563888" y="4005064"/>
            <a:ext cx="3456384" cy="54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srdce nového organismu.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5536" y="5445224"/>
            <a:ext cx="5458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Příklad živočicha:____________________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95536" y="6093296"/>
            <a:ext cx="5412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Příklad rostliny:_____________________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Doplň slova do obrázku.</a:t>
            </a:r>
            <a:endParaRPr lang="cs-CZ" sz="3200" b="1" dirty="0">
              <a:solidFill>
                <a:schemeClr val="bg1"/>
              </a:solidFill>
            </a:endParaRPr>
          </a:p>
        </p:txBody>
      </p:sp>
      <p:grpSp>
        <p:nvGrpSpPr>
          <p:cNvPr id="2" name="Skupina 53"/>
          <p:cNvGrpSpPr/>
          <p:nvPr/>
        </p:nvGrpSpPr>
        <p:grpSpPr>
          <a:xfrm>
            <a:off x="2843808" y="2852934"/>
            <a:ext cx="3456384" cy="2520282"/>
            <a:chOff x="2411760" y="2564904"/>
            <a:chExt cx="3456384" cy="2520282"/>
          </a:xfrm>
        </p:grpSpPr>
        <p:cxnSp>
          <p:nvCxnSpPr>
            <p:cNvPr id="41" name="Přímá spojovací šipka 40"/>
            <p:cNvCxnSpPr/>
            <p:nvPr/>
          </p:nvCxnSpPr>
          <p:spPr>
            <a:xfrm>
              <a:off x="2483768" y="2564904"/>
              <a:ext cx="864096" cy="28803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šipka 41"/>
            <p:cNvCxnSpPr/>
            <p:nvPr/>
          </p:nvCxnSpPr>
          <p:spPr>
            <a:xfrm flipV="1">
              <a:off x="2411760" y="4725144"/>
              <a:ext cx="936104" cy="36004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Skupina 42"/>
            <p:cNvGrpSpPr/>
            <p:nvPr/>
          </p:nvGrpSpPr>
          <p:grpSpPr>
            <a:xfrm>
              <a:off x="3390151" y="4509120"/>
              <a:ext cx="533777" cy="237105"/>
              <a:chOff x="3525348" y="4633907"/>
              <a:chExt cx="533777" cy="237105"/>
            </a:xfrm>
          </p:grpSpPr>
          <p:sp>
            <p:nvSpPr>
              <p:cNvPr id="44" name="Elipsa 43"/>
              <p:cNvSpPr/>
              <p:nvPr/>
            </p:nvSpPr>
            <p:spPr>
              <a:xfrm rot="20942167">
                <a:off x="3836253" y="4633907"/>
                <a:ext cx="222872" cy="143359"/>
              </a:xfrm>
              <a:prstGeom prst="ellipse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5" name="Volný tvar 44"/>
              <p:cNvSpPr/>
              <p:nvPr/>
            </p:nvSpPr>
            <p:spPr>
              <a:xfrm>
                <a:off x="3525348" y="4725144"/>
                <a:ext cx="326572" cy="145868"/>
              </a:xfrm>
              <a:custGeom>
                <a:avLst/>
                <a:gdLst>
                  <a:gd name="connsiteX0" fmla="*/ 0 w 326572"/>
                  <a:gd name="connsiteY0" fmla="*/ 65314 h 145868"/>
                  <a:gd name="connsiteX1" fmla="*/ 91440 w 326572"/>
                  <a:gd name="connsiteY1" fmla="*/ 143691 h 145868"/>
                  <a:gd name="connsiteX2" fmla="*/ 130629 w 326572"/>
                  <a:gd name="connsiteY2" fmla="*/ 52251 h 145868"/>
                  <a:gd name="connsiteX3" fmla="*/ 248195 w 326572"/>
                  <a:gd name="connsiteY3" fmla="*/ 104503 h 145868"/>
                  <a:gd name="connsiteX4" fmla="*/ 326572 w 326572"/>
                  <a:gd name="connsiteY4" fmla="*/ 0 h 145868"/>
                  <a:gd name="connsiteX5" fmla="*/ 326572 w 326572"/>
                  <a:gd name="connsiteY5" fmla="*/ 0 h 145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26572" h="145868">
                    <a:moveTo>
                      <a:pt x="0" y="65314"/>
                    </a:moveTo>
                    <a:cubicBezTo>
                      <a:pt x="34834" y="105591"/>
                      <a:pt x="69669" y="145868"/>
                      <a:pt x="91440" y="143691"/>
                    </a:cubicBezTo>
                    <a:cubicBezTo>
                      <a:pt x="113211" y="141514"/>
                      <a:pt x="104503" y="58782"/>
                      <a:pt x="130629" y="52251"/>
                    </a:cubicBezTo>
                    <a:cubicBezTo>
                      <a:pt x="156755" y="45720"/>
                      <a:pt x="215538" y="113211"/>
                      <a:pt x="248195" y="104503"/>
                    </a:cubicBezTo>
                    <a:cubicBezTo>
                      <a:pt x="280852" y="95795"/>
                      <a:pt x="326572" y="0"/>
                      <a:pt x="326572" y="0"/>
                    </a:cubicBezTo>
                    <a:lnTo>
                      <a:pt x="326572" y="0"/>
                    </a:lnTo>
                  </a:path>
                </a:pathLst>
              </a:custGeom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46" name="Přímá spojovací šipka 45"/>
            <p:cNvCxnSpPr/>
            <p:nvPr/>
          </p:nvCxnSpPr>
          <p:spPr>
            <a:xfrm>
              <a:off x="3995936" y="3068960"/>
              <a:ext cx="1152128" cy="720080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šipka 46"/>
            <p:cNvCxnSpPr/>
            <p:nvPr/>
          </p:nvCxnSpPr>
          <p:spPr>
            <a:xfrm flipV="1">
              <a:off x="4067944" y="3861048"/>
              <a:ext cx="1080120" cy="648072"/>
            </a:xfrm>
            <a:prstGeom prst="straightConnector1">
              <a:avLst/>
            </a:prstGeom>
            <a:ln w="381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Skupina 47"/>
            <p:cNvGrpSpPr/>
            <p:nvPr/>
          </p:nvGrpSpPr>
          <p:grpSpPr>
            <a:xfrm>
              <a:off x="3419872" y="2708920"/>
              <a:ext cx="504056" cy="504056"/>
              <a:chOff x="3419872" y="2708920"/>
              <a:chExt cx="504056" cy="504056"/>
            </a:xfrm>
          </p:grpSpPr>
          <p:sp>
            <p:nvSpPr>
              <p:cNvPr id="49" name="Elipsa 48"/>
              <p:cNvSpPr/>
              <p:nvPr/>
            </p:nvSpPr>
            <p:spPr>
              <a:xfrm>
                <a:off x="3419872" y="2708920"/>
                <a:ext cx="504056" cy="504056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400" dirty="0" smtClean="0">
                    <a:solidFill>
                      <a:schemeClr val="accent3">
                        <a:lumMod val="50000"/>
                      </a:schemeClr>
                    </a:solidFill>
                    <a:latin typeface="Sylfaen"/>
                  </a:rPr>
                  <a:t> </a:t>
                </a:r>
                <a:endParaRPr lang="cs-CZ" sz="4400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  <p:sp>
            <p:nvSpPr>
              <p:cNvPr id="50" name="Elipsa 49"/>
              <p:cNvSpPr/>
              <p:nvPr/>
            </p:nvSpPr>
            <p:spPr>
              <a:xfrm>
                <a:off x="3635896" y="2924944"/>
                <a:ext cx="144016" cy="144016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" name="Skupina 50"/>
            <p:cNvGrpSpPr/>
            <p:nvPr/>
          </p:nvGrpSpPr>
          <p:grpSpPr>
            <a:xfrm>
              <a:off x="5220072" y="3501008"/>
              <a:ext cx="648072" cy="648000"/>
              <a:chOff x="5076056" y="3501008"/>
              <a:chExt cx="648072" cy="648000"/>
            </a:xfrm>
          </p:grpSpPr>
          <p:sp>
            <p:nvSpPr>
              <p:cNvPr id="52" name="Elipsa 51"/>
              <p:cNvSpPr/>
              <p:nvPr/>
            </p:nvSpPr>
            <p:spPr>
              <a:xfrm>
                <a:off x="5076056" y="3501008"/>
                <a:ext cx="648072" cy="648000"/>
              </a:xfrm>
              <a:prstGeom prst="ellipse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latin typeface="Sylfaen"/>
                  </a:rPr>
                  <a:t> </a:t>
                </a:r>
                <a:endParaRPr lang="cs-CZ" dirty="0"/>
              </a:p>
            </p:txBody>
          </p:sp>
          <p:sp>
            <p:nvSpPr>
              <p:cNvPr id="53" name="Elipsa 52"/>
              <p:cNvSpPr/>
              <p:nvPr/>
            </p:nvSpPr>
            <p:spPr>
              <a:xfrm>
                <a:off x="5364088" y="3789040"/>
                <a:ext cx="144016" cy="144016"/>
              </a:xfrm>
              <a:prstGeom prst="ellipse">
                <a:avLst/>
              </a:prstGeom>
              <a:solidFill>
                <a:schemeClr val="accent3">
                  <a:lumMod val="50000"/>
                </a:schemeClr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Zaoblený obdélník 54"/>
          <p:cNvSpPr/>
          <p:nvPr/>
        </p:nvSpPr>
        <p:spPr>
          <a:xfrm>
            <a:off x="611560" y="2420888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611560" y="5085184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4283968" y="2276872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067944" y="5157192"/>
            <a:ext cx="2088232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6444208" y="3789040"/>
            <a:ext cx="2232248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________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9552" y="6063679"/>
            <a:ext cx="6821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(oplozené vajíčko, spermie, samička, vajíčko, samec)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r>
              <a:rPr lang="cs-CZ" sz="1400" b="1" dirty="0" smtClean="0"/>
              <a:t>Dělení buněk (s. 5, 12)</a:t>
            </a:r>
          </a:p>
          <a:p>
            <a:r>
              <a:rPr lang="cs-CZ" sz="1400" dirty="0" smtClean="0"/>
              <a:t>Obrázek autorky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Nezmar hnědý (s. 7)</a:t>
            </a:r>
          </a:p>
          <a:p>
            <a:r>
              <a:rPr lang="cs-CZ" sz="1400" dirty="0" smtClean="0"/>
              <a:t>[cit. 2013-07-22].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2"/>
              </a:rPr>
              <a:t>http://commons.wikimedia.org/wiki/File:Hydra_oligactis.jpg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Jahodník obecný (s. 7)</a:t>
            </a:r>
          </a:p>
          <a:p>
            <a:r>
              <a:rPr lang="cs-CZ" sz="1400" dirty="0" smtClean="0"/>
              <a:t>[cit. 2013-07-22]. Dostupné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3"/>
              </a:rPr>
              <a:t>http://commons.wikimedia.org/wiki/File:Illustration_Fragaria_vesca0.jpg?uselang=cs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Lvice (s. 9, 16)</a:t>
            </a:r>
          </a:p>
          <a:p>
            <a:r>
              <a:rPr lang="cs-CZ" sz="1400" dirty="0" smtClean="0"/>
              <a:t>[cit. 2013-07-22]. Dostupné pod licencí </a:t>
            </a:r>
            <a:r>
              <a:rPr lang="cs-CZ" sz="1400" dirty="0" err="1" smtClean="0"/>
              <a:t>Cretive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4"/>
              </a:rPr>
              <a:t>http://commons.wikimedia.org/wiki/File:Serengeti_Lion_2.jpg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Lev (s. 9, 16)</a:t>
            </a:r>
          </a:p>
          <a:p>
            <a:r>
              <a:rPr lang="cs-CZ" sz="1400" dirty="0" smtClean="0"/>
              <a:t>HUBER, </a:t>
            </a:r>
            <a:r>
              <a:rPr lang="cs-CZ" sz="1400" dirty="0" err="1" smtClean="0"/>
              <a:t>Joachim</a:t>
            </a:r>
            <a:r>
              <a:rPr lang="cs-CZ" sz="1400" dirty="0" smtClean="0"/>
              <a:t>. [cit. 2013-07-22]. Dostupné pod licencí </a:t>
            </a:r>
            <a:r>
              <a:rPr lang="cs-CZ" sz="1400" dirty="0" err="1" smtClean="0"/>
              <a:t>Cretive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5"/>
              </a:rPr>
              <a:t>http://commons.wikimedia.org/wiki/File:Ngorongoro_Crater,_Tanzania_%282288742082%29.jpg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Lvíčata (s. 9, 16)</a:t>
            </a:r>
          </a:p>
          <a:p>
            <a:r>
              <a:rPr lang="cs-CZ" sz="1400" dirty="0" smtClean="0"/>
              <a:t>DENIS, David. [cit. 2013-07-22]. Dostupné pod licencí </a:t>
            </a:r>
            <a:r>
              <a:rPr lang="cs-CZ" sz="1400" dirty="0" err="1" smtClean="0"/>
              <a:t>Cretive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  <a:r>
              <a:rPr lang="cs-CZ" sz="1400" dirty="0" smtClean="0">
                <a:hlinkClick r:id="rId6"/>
              </a:rPr>
              <a:t>http://commons.wikimedia.org/wiki/File:Lion_cubs_Serengeti.jpg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Květ (s. 10)</a:t>
            </a:r>
          </a:p>
          <a:p>
            <a:r>
              <a:rPr lang="cs-CZ" sz="1400" dirty="0" smtClean="0"/>
              <a:t>DLOUHÝ, Petr. [cit. 2013-07-22]. Dostupné pod licencí </a:t>
            </a:r>
            <a:r>
              <a:rPr lang="cs-CZ" sz="1400" dirty="0" err="1" smtClean="0"/>
              <a:t>Cretive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 </a:t>
            </a:r>
          </a:p>
          <a:p>
            <a:r>
              <a:rPr lang="cs-CZ" sz="1400" dirty="0" smtClean="0">
                <a:hlinkClick r:id="rId7"/>
              </a:rPr>
              <a:t>http://commons.wikimedia.org/wiki/File:Bluete-Schema.svg?uselang=cs</a:t>
            </a:r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6632"/>
            <a:ext cx="878497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2402</TotalTime>
  <Words>1097</Words>
  <Application>Microsoft Office PowerPoint</Application>
  <PresentationFormat>Předvádění na obrazovce (4:3)</PresentationFormat>
  <Paragraphs>261</Paragraphs>
  <Slides>21</Slides>
  <Notes>3</Notes>
  <HiddenSlides>10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sady Office</vt:lpstr>
      <vt:lpstr>3_Motiv sady Office</vt:lpstr>
      <vt:lpstr>Snímek 1</vt:lpstr>
      <vt:lpstr>Snímek 2</vt:lpstr>
      <vt:lpstr>Rozmnožování organismů</vt:lpstr>
      <vt:lpstr>Způsoby rozmnožování</vt:lpstr>
      <vt:lpstr>Dělení buňky</vt:lpstr>
      <vt:lpstr>Nepohlavní rozmnožování</vt:lpstr>
      <vt:lpstr>Nepohlavní rozmnožování</vt:lpstr>
      <vt:lpstr>Pohlavní rozmnožování</vt:lpstr>
      <vt:lpstr>Pohlavní rozmnožování živočichové</vt:lpstr>
      <vt:lpstr>Pohlavní rozmnožování rostliny</vt:lpstr>
      <vt:lpstr>Opakování</vt:lpstr>
      <vt:lpstr>Dělení buňky</vt:lpstr>
      <vt:lpstr>Snímek 13</vt:lpstr>
      <vt:lpstr>Nepohlavní rozmnožování</vt:lpstr>
      <vt:lpstr>Snímek 15</vt:lpstr>
      <vt:lpstr>Pohlavní rozmnožování živočichové</vt:lpstr>
      <vt:lpstr>Opakování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258</cp:revision>
  <dcterms:modified xsi:type="dcterms:W3CDTF">2014-07-18T05:09:05Z</dcterms:modified>
</cp:coreProperties>
</file>