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62" r:id="rId2"/>
    <p:sldId id="263" r:id="rId3"/>
    <p:sldId id="264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7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</a:t>
          </a:r>
          <a:r>
            <a:rPr lang="cs-CZ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a Mateřská škola Studená, okres Jindřichův Hradec  </a:t>
          </a:r>
          <a:r>
            <a:rPr lang="cs-CZ" dirty="0" smtClean="0"/>
            <a:t>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Vladimíra Dvořáková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VY_32_INOVACE_3C42Čj8_Souvětí souřadné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Souvětí souřadné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 custLinFactNeighborX="0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1515" custLinFactNeighborY="579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2BBA371-5DE7-4356-9785-DB1190203E0F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2E3CE8D4-156A-4CBD-B5A1-B050AE16B229}" type="presOf" srcId="{019433A1-1324-4DE1-9E6F-32B851095F74}" destId="{A3817367-F2BC-482F-8832-FA00B51DCCF3}" srcOrd="0" destOrd="0" presId="urn:microsoft.com/office/officeart/2005/8/layout/target3"/>
    <dgm:cxn modelId="{8A4F48D3-FB14-4D6D-B23D-9A4813C7DA4E}" type="presOf" srcId="{C73C7642-F245-4585-8F88-243F9FAEF6CA}" destId="{9A9B6F4F-B6FF-4F2D-B640-A8473E589523}" srcOrd="0" destOrd="0" presId="urn:microsoft.com/office/officeart/2005/8/layout/target3"/>
    <dgm:cxn modelId="{7977A4E5-3CFF-4110-B512-DAA8327D1E38}" type="presOf" srcId="{445C7998-7549-48B0-BD68-D4F0167F02E5}" destId="{4D19AB04-24FA-40C2-B203-52AE3D15E171}" srcOrd="1" destOrd="0" presId="urn:microsoft.com/office/officeart/2005/8/layout/target3"/>
    <dgm:cxn modelId="{5D7C4A40-3C77-439D-B05F-A931F3E51B3A}" type="presOf" srcId="{EBC41103-E2E5-4D48-9B4B-425520D3D098}" destId="{A27B6496-BF1B-4384-9217-9659064D5D6A}" srcOrd="1" destOrd="0" presId="urn:microsoft.com/office/officeart/2005/8/layout/target3"/>
    <dgm:cxn modelId="{D03E290B-EA59-45AF-9778-9D425ABAB5FF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6594AEC-7F1F-4441-9C0F-93155F8C3A72}" type="presOf" srcId="{C73C7642-F245-4585-8F88-243F9FAEF6CA}" destId="{59F530CB-4999-43B3-A00D-6AB53886BD77}" srcOrd="1" destOrd="0" presId="urn:microsoft.com/office/officeart/2005/8/layout/target3"/>
    <dgm:cxn modelId="{F41E7D2E-9CFC-417B-AE86-9B66B76F826C}" type="presOf" srcId="{EBC41103-E2E5-4D48-9B4B-425520D3D098}" destId="{3BA01B75-849B-4716-8BCD-084A86FF328F}" srcOrd="0" destOrd="0" presId="urn:microsoft.com/office/officeart/2005/8/layout/target3"/>
    <dgm:cxn modelId="{ED864BCF-E984-4B0D-ABAB-BF21B6A93056}" type="presOf" srcId="{FBBFC3EA-9D9D-4F3A-BEA6-9C2C0E46BF20}" destId="{832BF48F-0145-4429-9E02-8FCA946CCE9E}" srcOrd="1" destOrd="0" presId="urn:microsoft.com/office/officeart/2005/8/layout/target3"/>
    <dgm:cxn modelId="{DC30EE36-191A-41EF-B96A-5DC99780A991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B88B974-C928-4012-BEFE-AB3ED557DCB8}" type="presOf" srcId="{445C7998-7549-48B0-BD68-D4F0167F02E5}" destId="{BC35EE03-4121-4EF9-923D-7CB6D30D358D}" srcOrd="0" destOrd="0" presId="urn:microsoft.com/office/officeart/2005/8/layout/target3"/>
    <dgm:cxn modelId="{2EDF6DFA-5C82-4979-B330-3841028295C9}" type="presParOf" srcId="{71045F8C-00FA-488E-A7BD-E2E6753D979D}" destId="{3577EC6B-C980-4F34-8C69-4365E7B8FC8C}" srcOrd="0" destOrd="0" presId="urn:microsoft.com/office/officeart/2005/8/layout/target3"/>
    <dgm:cxn modelId="{170400B6-35FA-444C-8DCF-DE496DCF49A2}" type="presParOf" srcId="{71045F8C-00FA-488E-A7BD-E2E6753D979D}" destId="{6940EB87-DC1D-4BC3-9408-9AC2E1FFC039}" srcOrd="1" destOrd="0" presId="urn:microsoft.com/office/officeart/2005/8/layout/target3"/>
    <dgm:cxn modelId="{DC297760-69C5-4BD8-8FC1-7E61A246C7F0}" type="presParOf" srcId="{71045F8C-00FA-488E-A7BD-E2E6753D979D}" destId="{BC35EE03-4121-4EF9-923D-7CB6D30D358D}" srcOrd="2" destOrd="0" presId="urn:microsoft.com/office/officeart/2005/8/layout/target3"/>
    <dgm:cxn modelId="{807669A7-E187-44E9-8394-7C621AB8A32D}" type="presParOf" srcId="{71045F8C-00FA-488E-A7BD-E2E6753D979D}" destId="{C95EEA27-3CBF-4645-A92D-9D8AF5C1CBFC}" srcOrd="3" destOrd="0" presId="urn:microsoft.com/office/officeart/2005/8/layout/target3"/>
    <dgm:cxn modelId="{2F3343E5-2425-4763-96A8-120FE024F601}" type="presParOf" srcId="{71045F8C-00FA-488E-A7BD-E2E6753D979D}" destId="{851BB866-B6AE-4566-893F-4C635BA974FC}" srcOrd="4" destOrd="0" presId="urn:microsoft.com/office/officeart/2005/8/layout/target3"/>
    <dgm:cxn modelId="{041B7D90-70BD-49EF-B796-9D7CA4CFCA1F}" type="presParOf" srcId="{71045F8C-00FA-488E-A7BD-E2E6753D979D}" destId="{643EA938-EDE0-4533-ACCC-D2BD6F3A527C}" srcOrd="5" destOrd="0" presId="urn:microsoft.com/office/officeart/2005/8/layout/target3"/>
    <dgm:cxn modelId="{E1F9E308-6704-406B-ACC2-B5A93386100F}" type="presParOf" srcId="{71045F8C-00FA-488E-A7BD-E2E6753D979D}" destId="{92F31B18-D66D-4CC7-89B9-378928DE877D}" srcOrd="6" destOrd="0" presId="urn:microsoft.com/office/officeart/2005/8/layout/target3"/>
    <dgm:cxn modelId="{04D12025-ED64-4C34-9E00-C9A9F44E23C0}" type="presParOf" srcId="{71045F8C-00FA-488E-A7BD-E2E6753D979D}" destId="{902074E1-B931-4618-97F1-FADBE82E9C3C}" srcOrd="7" destOrd="0" presId="urn:microsoft.com/office/officeart/2005/8/layout/target3"/>
    <dgm:cxn modelId="{B29CF097-3782-45C6-8539-792FAEF0DA75}" type="presParOf" srcId="{71045F8C-00FA-488E-A7BD-E2E6753D979D}" destId="{A3817367-F2BC-482F-8832-FA00B51DCCF3}" srcOrd="8" destOrd="0" presId="urn:microsoft.com/office/officeart/2005/8/layout/target3"/>
    <dgm:cxn modelId="{2D6D74CD-3338-4031-AAEB-0371A04BF5DF}" type="presParOf" srcId="{71045F8C-00FA-488E-A7BD-E2E6753D979D}" destId="{2DD79E57-A63E-47D4-A1AB-6DF333476AD4}" srcOrd="9" destOrd="0" presId="urn:microsoft.com/office/officeart/2005/8/layout/target3"/>
    <dgm:cxn modelId="{370A0567-6EAC-4214-A57B-BEFD6C250F56}" type="presParOf" srcId="{71045F8C-00FA-488E-A7BD-E2E6753D979D}" destId="{648967D3-ED80-4214-8D87-4E7012561E4A}" srcOrd="10" destOrd="0" presId="urn:microsoft.com/office/officeart/2005/8/layout/target3"/>
    <dgm:cxn modelId="{254ACA86-5F21-4A36-996A-78C722716FF6}" type="presParOf" srcId="{71045F8C-00FA-488E-A7BD-E2E6753D979D}" destId="{9A9B6F4F-B6FF-4F2D-B640-A8473E589523}" srcOrd="11" destOrd="0" presId="urn:microsoft.com/office/officeart/2005/8/layout/target3"/>
    <dgm:cxn modelId="{040EA060-E195-412E-862C-48DCD59E2301}" type="presParOf" srcId="{71045F8C-00FA-488E-A7BD-E2E6753D979D}" destId="{13BD0FAF-9F2C-4708-9E63-A8E8E5252943}" srcOrd="12" destOrd="0" presId="urn:microsoft.com/office/officeart/2005/8/layout/target3"/>
    <dgm:cxn modelId="{990E0F70-B95C-4A4E-A856-5C01B088811D}" type="presParOf" srcId="{71045F8C-00FA-488E-A7BD-E2E6753D979D}" destId="{6821E7C9-5E4B-45FA-8F82-01E6F26FAA25}" srcOrd="13" destOrd="0" presId="urn:microsoft.com/office/officeart/2005/8/layout/target3"/>
    <dgm:cxn modelId="{DB642F4D-94B2-478E-93BE-3A9A559F23CC}" type="presParOf" srcId="{71045F8C-00FA-488E-A7BD-E2E6753D979D}" destId="{3BA01B75-849B-4716-8BCD-084A86FF328F}" srcOrd="14" destOrd="0" presId="urn:microsoft.com/office/officeart/2005/8/layout/target3"/>
    <dgm:cxn modelId="{C5212D23-AFF1-4BB9-8294-B679A00735B4}" type="presParOf" srcId="{71045F8C-00FA-488E-A7BD-E2E6753D979D}" destId="{4D19AB04-24FA-40C2-B203-52AE3D15E171}" srcOrd="15" destOrd="0" presId="urn:microsoft.com/office/officeart/2005/8/layout/target3"/>
    <dgm:cxn modelId="{583114C3-3FDB-4EC9-983C-F62E0B6075DD}" type="presParOf" srcId="{71045F8C-00FA-488E-A7BD-E2E6753D979D}" destId="{832BF48F-0145-4429-9E02-8FCA946CCE9E}" srcOrd="16" destOrd="0" presId="urn:microsoft.com/office/officeart/2005/8/layout/target3"/>
    <dgm:cxn modelId="{0E424C25-0E48-4B54-A6B3-C33EDE596038}" type="presParOf" srcId="{71045F8C-00FA-488E-A7BD-E2E6753D979D}" destId="{E7297F21-D4FD-4A41-AE58-814D01A6B5E7}" srcOrd="17" destOrd="0" presId="urn:microsoft.com/office/officeart/2005/8/layout/target3"/>
    <dgm:cxn modelId="{7B1B0D43-C2EA-49A4-A7D6-BEA39121A206}" type="presParOf" srcId="{71045F8C-00FA-488E-A7BD-E2E6753D979D}" destId="{59F530CB-4999-43B3-A00D-6AB53886BD77}" srcOrd="18" destOrd="0" presId="urn:microsoft.com/office/officeart/2005/8/layout/target3"/>
    <dgm:cxn modelId="{9EF1E3D7-D4CE-47DC-A937-B1503EFCBD9E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</a:t>
          </a:r>
          <a:r>
            <a:rPr lang="cs-CZ" sz="18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a Mateřská škola Studená, okres Jindřichův Hradec  </a:t>
          </a:r>
          <a:r>
            <a:rPr lang="cs-CZ" sz="1800" kern="1200" dirty="0" smtClean="0"/>
            <a:t>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Vladimíra Dvořáková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VY_32_INOVACE_3C42Čj8_Souvětí souřadné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44213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Souvětí souřadné</a:t>
          </a:r>
          <a:endParaRPr lang="cs-CZ" sz="1800" kern="1200" dirty="0"/>
        </a:p>
      </dsp:txBody>
      <dsp:txXfrm>
        <a:off x="2016223" y="1944213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F702BD-1F93-4699-A747-12F333D86A18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0842A8-81E0-4810-B3E3-93D9650190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685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617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61105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111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4696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564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536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691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7951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388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22881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618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3E4842-46C2-47F6-A099-2DB902176CA3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221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1744592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8354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11560" y="1600200"/>
            <a:ext cx="761804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r>
              <a:rPr lang="cs-CZ" dirty="0" smtClean="0"/>
              <a:t>učivo je určeno žákům 8. ročníku</a:t>
            </a:r>
          </a:p>
          <a:p>
            <a:r>
              <a:rPr lang="cs-CZ" dirty="0" smtClean="0"/>
              <a:t>prezentace určena pro promítání na IT</a:t>
            </a:r>
          </a:p>
          <a:p>
            <a:r>
              <a:rPr lang="cs-CZ" dirty="0" smtClean="0"/>
              <a:t>podporuje aktivitu žáků při procvičování poměrů v souvětí souřadném</a:t>
            </a:r>
          </a:p>
          <a:p>
            <a:r>
              <a:rPr lang="cs-CZ" dirty="0" smtClean="0"/>
              <a:t>pomůcky: učebnice, nástěnné tabule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424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Souvětí souřadné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800" dirty="0"/>
              <a:t>s</a:t>
            </a:r>
            <a:r>
              <a:rPr lang="cs-CZ" sz="2800" dirty="0" smtClean="0"/>
              <a:t>ouřadně spojené hlavní věty souvisejí spolu obsahem</a:t>
            </a:r>
          </a:p>
          <a:p>
            <a:r>
              <a:rPr lang="cs-CZ" sz="2800" dirty="0"/>
              <a:t>m</a:t>
            </a:r>
            <a:r>
              <a:rPr lang="cs-CZ" sz="2800" dirty="0" smtClean="0"/>
              <a:t>luvnicky jsou samostatným celkem</a:t>
            </a:r>
          </a:p>
          <a:p>
            <a:r>
              <a:rPr lang="cs-CZ" sz="2800" dirty="0"/>
              <a:t>j</a:t>
            </a:r>
            <a:r>
              <a:rPr lang="cs-CZ" sz="2800" dirty="0" smtClean="0"/>
              <a:t>ejich významový poměr je různý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>
                <a:solidFill>
                  <a:srgbClr val="C00000"/>
                </a:solidFill>
              </a:rPr>
              <a:t>slučovací </a:t>
            </a:r>
            <a:r>
              <a:rPr lang="cs-CZ" sz="2800" dirty="0" smtClean="0"/>
              <a:t>: Venku bylo hezky a svítilo sluníčko.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stupňovací</a:t>
            </a:r>
            <a:r>
              <a:rPr lang="cs-CZ" sz="2800" dirty="0" smtClean="0"/>
              <a:t>: Venku bylo nejen hezky, ale i sluníčko svítilo.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odporovací</a:t>
            </a:r>
            <a:r>
              <a:rPr lang="cs-CZ" sz="2800" dirty="0" smtClean="0"/>
              <a:t>: Venku bylo hezky, ale sluníčko nesvítilo.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vylučovací</a:t>
            </a:r>
            <a:r>
              <a:rPr lang="cs-CZ" sz="2800" dirty="0" smtClean="0"/>
              <a:t>: Buď půjdeme do kina, nebo budeme doma.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příčinný (důvodový)</a:t>
            </a:r>
            <a:r>
              <a:rPr lang="cs-CZ" sz="2800" dirty="0" smtClean="0"/>
              <a:t>: Venku bylo teplo, neboť svítilo   </a:t>
            </a:r>
            <a:r>
              <a:rPr lang="cs-CZ" sz="2800" dirty="0"/>
              <a:t> </a:t>
            </a:r>
            <a:r>
              <a:rPr lang="cs-CZ" sz="2800" dirty="0" smtClean="0"/>
              <a:t> sluníčko.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důsledkový</a:t>
            </a:r>
            <a:r>
              <a:rPr lang="cs-CZ" sz="2800" dirty="0" smtClean="0"/>
              <a:t>: Zaspal, a proto nestihl začátek vyučování.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03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Poměr slučovací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 mezi větami významově i mluvnicky rovnocennými</a:t>
            </a:r>
          </a:p>
          <a:p>
            <a:r>
              <a:rPr lang="cs-CZ" dirty="0"/>
              <a:t>s</a:t>
            </a:r>
            <a:r>
              <a:rPr lang="cs-CZ" dirty="0" smtClean="0"/>
              <a:t>pojky: </a:t>
            </a:r>
            <a:r>
              <a:rPr lang="cs-CZ" dirty="0" smtClean="0">
                <a:solidFill>
                  <a:srgbClr val="C00000"/>
                </a:solidFill>
              </a:rPr>
              <a:t>a, i, ani, nebo, také, </a:t>
            </a:r>
            <a:r>
              <a:rPr lang="cs-CZ" dirty="0">
                <a:solidFill>
                  <a:srgbClr val="C00000"/>
                </a:solidFill>
              </a:rPr>
              <a:t>t</a:t>
            </a:r>
            <a:r>
              <a:rPr lang="cs-CZ" dirty="0" smtClean="0">
                <a:solidFill>
                  <a:srgbClr val="C00000"/>
                </a:solidFill>
              </a:rPr>
              <a:t>éž, pak, jednak-jednak, ani - ani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Před spojkami </a:t>
            </a:r>
            <a:r>
              <a:rPr lang="cs-CZ" dirty="0" smtClean="0">
                <a:solidFill>
                  <a:srgbClr val="C00000"/>
                </a:solidFill>
              </a:rPr>
              <a:t>a, i, ani, nebo </a:t>
            </a:r>
            <a:r>
              <a:rPr lang="cs-CZ" dirty="0" smtClean="0"/>
              <a:t>se ve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významu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slučovacím nepíše čárka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9322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Poměr stupňovací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 mezi souřadně spojenými větami, jestliže obsah druhé věty stupňuje obsah věty první</a:t>
            </a:r>
          </a:p>
          <a:p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pojky: </a:t>
            </a:r>
            <a:r>
              <a:rPr lang="cs-CZ" dirty="0" smtClean="0">
                <a:solidFill>
                  <a:srgbClr val="C00000"/>
                </a:solidFill>
              </a:rPr>
              <a:t>ba, dokonce, ba i, dokonce i, nejen – ale i, nejen – nýbrž i, nejen – ale dokonce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358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 Poměr odporovací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 mezi souřadně spojenými větami, jejichž obsahy si navzájem odporují</a:t>
            </a:r>
          </a:p>
          <a:p>
            <a:endParaRPr lang="cs-CZ" dirty="0"/>
          </a:p>
          <a:p>
            <a:r>
              <a:rPr lang="cs-CZ" dirty="0"/>
              <a:t>s</a:t>
            </a:r>
            <a:r>
              <a:rPr lang="cs-CZ" dirty="0" smtClean="0"/>
              <a:t>pojky: </a:t>
            </a:r>
            <a:r>
              <a:rPr lang="cs-CZ" dirty="0" smtClean="0">
                <a:solidFill>
                  <a:srgbClr val="C00000"/>
                </a:solidFill>
              </a:rPr>
              <a:t>ale, avšak, však, nýbrž, naopak, jenže, sice - ale 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4211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Poměr vylučovací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 mezi větami, jejichž obsahy se navzájem vylučují</a:t>
            </a:r>
          </a:p>
          <a:p>
            <a:r>
              <a:rPr lang="cs-CZ" dirty="0"/>
              <a:t>j</a:t>
            </a:r>
            <a:r>
              <a:rPr lang="cs-CZ" dirty="0" smtClean="0"/>
              <a:t>estliže platí obsah jedné věty, neplatí obsah věty druhé</a:t>
            </a:r>
          </a:p>
          <a:p>
            <a:endParaRPr lang="cs-CZ" dirty="0"/>
          </a:p>
          <a:p>
            <a:r>
              <a:rPr lang="cs-CZ" dirty="0"/>
              <a:t>s</a:t>
            </a:r>
            <a:r>
              <a:rPr lang="cs-CZ" dirty="0" smtClean="0"/>
              <a:t>pojky: </a:t>
            </a:r>
            <a:r>
              <a:rPr lang="cs-CZ" dirty="0" smtClean="0">
                <a:solidFill>
                  <a:srgbClr val="C00000"/>
                </a:solidFill>
              </a:rPr>
              <a:t>nebo, anebo, buď – nebo, buď - anebo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1011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e) Poměr příčinný (důvodový)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 mezi větami, jestliže druhá věta vyjadřuje příčinu, důvod obsahu věty první</a:t>
            </a:r>
          </a:p>
          <a:p>
            <a:endParaRPr lang="cs-CZ" dirty="0"/>
          </a:p>
          <a:p>
            <a:r>
              <a:rPr lang="cs-CZ" dirty="0"/>
              <a:t>s</a:t>
            </a:r>
            <a:r>
              <a:rPr lang="cs-CZ" dirty="0" smtClean="0"/>
              <a:t>pojky: </a:t>
            </a:r>
            <a:r>
              <a:rPr lang="cs-CZ" dirty="0" smtClean="0">
                <a:solidFill>
                  <a:srgbClr val="C00000"/>
                </a:solidFill>
              </a:rPr>
              <a:t>neboť, vždyť, totiž, však také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1741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Poměr </a:t>
            </a:r>
            <a:r>
              <a:rPr lang="cs-CZ" dirty="0" smtClean="0">
                <a:solidFill>
                  <a:srgbClr val="C00000"/>
                </a:solidFill>
              </a:rPr>
              <a:t>důsledkový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 mezi větami, jestliže druhá věta vyjadřuje důsledek věty první</a:t>
            </a:r>
          </a:p>
          <a:p>
            <a:endParaRPr lang="cs-CZ" dirty="0"/>
          </a:p>
          <a:p>
            <a:r>
              <a:rPr lang="cs-CZ" dirty="0"/>
              <a:t>s</a:t>
            </a:r>
            <a:r>
              <a:rPr lang="cs-CZ" dirty="0" smtClean="0"/>
              <a:t>pojky: </a:t>
            </a:r>
            <a:r>
              <a:rPr lang="cs-CZ" dirty="0" smtClean="0">
                <a:solidFill>
                  <a:srgbClr val="C00000"/>
                </a:solidFill>
              </a:rPr>
              <a:t>proto, a proto, a tudíž, tedy, a tedy, a tak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292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Přiřaď ke každému souvětí správný </a:t>
            </a:r>
            <a:r>
              <a:rPr lang="cs-CZ" dirty="0" smtClean="0">
                <a:solidFill>
                  <a:srgbClr val="C00000"/>
                </a:solidFill>
              </a:rPr>
              <a:t>poměr:</a:t>
            </a:r>
            <a:endParaRPr lang="cs-CZ" dirty="0">
              <a:solidFill>
                <a:srgbClr val="C0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3595072"/>
              </p:ext>
            </p:extLst>
          </p:nvPr>
        </p:nvGraphicFramePr>
        <p:xfrm>
          <a:off x="457200" y="1628802"/>
          <a:ext cx="8229600" cy="504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82952"/>
                <a:gridCol w="2746648"/>
              </a:tblGrid>
              <a:tr h="720080">
                <a:tc>
                  <a:txBody>
                    <a:bodyPr/>
                    <a:lstStyle/>
                    <a:p>
                      <a:r>
                        <a:rPr lang="cs-CZ" dirty="0" smtClean="0"/>
                        <a:t>Nejenže</a:t>
                      </a:r>
                      <a:r>
                        <a:rPr lang="cs-CZ" baseline="0" dirty="0" smtClean="0"/>
                        <a:t> mě pochválili, dokonce mi dali i odměnu.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slučovací</a:t>
                      </a:r>
                      <a:endParaRPr lang="cs-CZ" dirty="0"/>
                    </a:p>
                  </a:txBody>
                  <a:tcPr anchor="ctr"/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dirty="0" smtClean="0"/>
                        <a:t>Buď</a:t>
                      </a:r>
                      <a:r>
                        <a:rPr lang="cs-CZ" baseline="0" dirty="0" smtClean="0"/>
                        <a:t> mě poslechneš, nebo si mě nepřej!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příčinný</a:t>
                      </a:r>
                      <a:endParaRPr lang="cs-CZ" dirty="0"/>
                    </a:p>
                  </a:txBody>
                  <a:tcPr anchor="ctr"/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dirty="0" smtClean="0"/>
                        <a:t>Nejdřív jsem se smál, ale nakonec jsem plakal.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stupňovací</a:t>
                      </a:r>
                      <a:endParaRPr lang="cs-CZ" dirty="0"/>
                    </a:p>
                  </a:txBody>
                  <a:tcPr anchor="ctr"/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dirty="0" smtClean="0"/>
                        <a:t>Dobře se učím</a:t>
                      </a:r>
                      <a:r>
                        <a:rPr lang="cs-CZ" baseline="0" dirty="0" smtClean="0"/>
                        <a:t>, a proto bych chtěl studovat práva.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důvodový</a:t>
                      </a:r>
                      <a:endParaRPr lang="cs-CZ" dirty="0"/>
                    </a:p>
                  </a:txBody>
                  <a:tcPr anchor="ctr"/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dirty="0" smtClean="0"/>
                        <a:t>Venku bylo hezky a na</a:t>
                      </a:r>
                      <a:r>
                        <a:rPr lang="cs-CZ" baseline="0" dirty="0" smtClean="0"/>
                        <a:t> obloze nebyl ani mráček.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důsledkový</a:t>
                      </a:r>
                      <a:endParaRPr lang="cs-CZ" dirty="0"/>
                    </a:p>
                  </a:txBody>
                  <a:tcPr anchor="ctr"/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dirty="0" smtClean="0"/>
                        <a:t>Vzpomněla</a:t>
                      </a:r>
                      <a:r>
                        <a:rPr lang="cs-CZ" baseline="0" dirty="0" smtClean="0"/>
                        <a:t> jsem si na tebe, neboť jsi můj kamarád.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odporovací</a:t>
                      </a:r>
                      <a:endParaRPr lang="cs-CZ" dirty="0"/>
                    </a:p>
                  </a:txBody>
                  <a:tcPr anchor="ctr"/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dirty="0" smtClean="0"/>
                        <a:t>Kamarád mě</a:t>
                      </a:r>
                      <a:r>
                        <a:rPr lang="cs-CZ" baseline="0" dirty="0" smtClean="0"/>
                        <a:t> navštívil, neboť jsem byl nemocný.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vylučovací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11389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8129890"/>
              </p:ext>
            </p:extLst>
          </p:nvPr>
        </p:nvGraphicFramePr>
        <p:xfrm>
          <a:off x="457200" y="1600200"/>
          <a:ext cx="8229600" cy="51411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936104"/>
                <a:gridCol w="2448272"/>
                <a:gridCol w="730424"/>
              </a:tblGrid>
              <a:tr h="64264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Dozvěděla jsem se o tvých narozeninách.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Přeji ti</a:t>
                      </a:r>
                      <a:r>
                        <a:rPr lang="cs-CZ" baseline="0" dirty="0" smtClean="0"/>
                        <a:t> vše nejlepší.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 anchor="ctr"/>
                </a:tc>
              </a:tr>
              <a:tr h="64264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Film se mi moc líbil.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Všem vám ho</a:t>
                      </a:r>
                      <a:r>
                        <a:rPr lang="cs-CZ" baseline="0" dirty="0" smtClean="0"/>
                        <a:t> doporučuji.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 anchor="ctr"/>
                </a:tc>
              </a:tr>
              <a:tr h="64264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Půjdu ven.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Zůstanu</a:t>
                      </a:r>
                      <a:r>
                        <a:rPr lang="cs-CZ" baseline="0" dirty="0" smtClean="0"/>
                        <a:t> doma.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 anchor="ctr"/>
                </a:tc>
              </a:tr>
              <a:tr h="64264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Nejenže pršelo.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Kroupy padaly.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 anchor="ctr"/>
                </a:tc>
              </a:tr>
              <a:tr h="64264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Mám angínu.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Nemůžu přijít.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 anchor="ctr"/>
                </a:tc>
              </a:tr>
              <a:tr h="64264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Ráda pojedu na výlet.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Je hezky.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 anchor="ctr"/>
                </a:tc>
              </a:tr>
              <a:tr h="64264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Byl to její nápad.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Nesouhlasili</a:t>
                      </a:r>
                      <a:r>
                        <a:rPr lang="cs-CZ" baseline="0" dirty="0" smtClean="0"/>
                        <a:t> s ním.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 anchor="ctr"/>
                </a:tc>
              </a:tr>
              <a:tr h="64264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Nakonec</a:t>
                      </a:r>
                      <a:r>
                        <a:rPr lang="cs-CZ" baseline="0" dirty="0" smtClean="0"/>
                        <a:t> jsme nelyžovali.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Nebruslili.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Věty spojte souřadně, doplňte vhodné spojovací  výrazy a určete, v jakém jsou </a:t>
            </a:r>
            <a:r>
              <a:rPr lang="cs-CZ" sz="3200" dirty="0" smtClean="0">
                <a:solidFill>
                  <a:srgbClr val="C00000"/>
                </a:solidFill>
              </a:rPr>
              <a:t>poměru: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939414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TC010219416[[fn=Motiv přivítání]]</Template>
  <TotalTime>169</TotalTime>
  <Words>519</Words>
  <Application>Microsoft Office PowerPoint</Application>
  <PresentationFormat>Předvádění na obrazovce (4:3)</PresentationFormat>
  <Paragraphs>79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Souvětí souřadné</vt:lpstr>
      <vt:lpstr>Poměr slučovací</vt:lpstr>
      <vt:lpstr>Poměr stupňovací</vt:lpstr>
      <vt:lpstr> Poměr odporovací</vt:lpstr>
      <vt:lpstr>Poměr vylučovací</vt:lpstr>
      <vt:lpstr>e) Poměr příčinný (důvodový)</vt:lpstr>
      <vt:lpstr>Poměr důsledkový</vt:lpstr>
      <vt:lpstr>Přiřaď ke každému souvětí správný poměr:</vt:lpstr>
      <vt:lpstr>Věty spojte souřadně, doplňte vhodné spojovací  výrazy a určete, v jakém jsou poměru: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Zájmena</dc:title>
  <dc:creator>Kotounová Eva</dc:creator>
  <cp:lastModifiedBy>Dvořáková Vladimíra</cp:lastModifiedBy>
  <cp:revision>24</cp:revision>
  <dcterms:created xsi:type="dcterms:W3CDTF">2012-02-22T11:30:46Z</dcterms:created>
  <dcterms:modified xsi:type="dcterms:W3CDTF">2012-04-19T11:17:18Z</dcterms:modified>
</cp:coreProperties>
</file>