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7" r:id="rId4"/>
    <p:sldId id="260" r:id="rId5"/>
    <p:sldId id="259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5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A0B1BB-0EEC-496D-B26A-76885D77B23E}" type="datetimeFigureOut">
              <a:rPr lang="cs-CZ"/>
              <a:pPr>
                <a:defRPr/>
              </a:pPr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5B90FF-FA80-46CE-8479-56CA95F09F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AA833-EF67-48D3-990E-E1774731BC0C}" type="datetimeFigureOut">
              <a:rPr lang="cs-CZ"/>
              <a:pPr>
                <a:defRPr/>
              </a:pPr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0126E-1B57-4404-98D4-6E034E3ECD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2C04C1-5D7C-4293-9E31-5ED175FFC72E}" type="datetimeFigureOut">
              <a:rPr lang="cs-CZ"/>
              <a:pPr>
                <a:defRPr/>
              </a:pPr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1E3172-1350-4E23-B942-239297E81C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8BD686-DC28-4581-B0D0-E2F28F3CBAF5}" type="datetimeFigureOut">
              <a:rPr lang="cs-CZ"/>
              <a:pPr>
                <a:defRPr/>
              </a:pPr>
              <a:t>20.4.2012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AB145F-2B43-4508-BDCC-B6FD292AB0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309323-9E8D-448C-9FD5-C400914B1443}" type="datetimeFigureOut">
              <a:rPr lang="cs-CZ"/>
              <a:pPr>
                <a:defRPr/>
              </a:pPr>
              <a:t>20.4.2012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29009-DB32-47EB-AEC1-886DA90313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B7BF1-F553-4DE2-A400-B684C1CC3602}" type="datetimeFigureOut">
              <a:rPr lang="cs-CZ"/>
              <a:pPr>
                <a:defRPr/>
              </a:pPr>
              <a:t>20.4.2012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3DB103-4319-4F6F-9FB2-D66AE924E2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C5EDA8-409B-43E9-93AD-C4AC2E0C5A17}" type="datetimeFigureOut">
              <a:rPr lang="cs-CZ"/>
              <a:pPr>
                <a:defRPr/>
              </a:pPr>
              <a:t>20.4.2012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9EB03B-5BDD-4EFD-B50D-D9F4371BA0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37DACA-BAD2-480B-B3C7-FED52D4B6BBD}" type="datetimeFigureOut">
              <a:rPr lang="cs-CZ"/>
              <a:pPr>
                <a:defRPr/>
              </a:pPr>
              <a:t>20.4.2012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7F2993-D084-4627-9C8B-1DE4E801FB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F42385-84EC-4E48-9CCB-C4C78FBAFEE1}" type="datetimeFigureOut">
              <a:rPr lang="cs-CZ"/>
              <a:pPr>
                <a:defRPr/>
              </a:pPr>
              <a:t>20.4.2012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6E290A-5740-4F7B-8C6A-5CF993F941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A859B4-6AF0-4210-B430-9E2F72D3A1D8}" type="datetimeFigureOut">
              <a:rPr lang="cs-CZ"/>
              <a:pPr>
                <a:defRPr/>
              </a:pPr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B434A0-0526-42C0-88B9-360F355236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853F2-9252-40A9-BA3B-2F918EF0F285}" type="datetimeFigureOut">
              <a:rPr lang="cs-CZ"/>
              <a:pPr>
                <a:defRPr/>
              </a:pPr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B504EB-8113-4028-93D0-756CCCA024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413A1C0-E9A6-4985-8209-D3E39BBFC951}" type="datetimeFigureOut">
              <a:rPr lang="cs-CZ"/>
              <a:pPr>
                <a:defRPr/>
              </a:pPr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374985B-3388-45E4-AC80-0F839AD22D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b="1" dirty="0" smtClean="0">
                <a:latin typeface="+mn-lt"/>
              </a:rPr>
              <a:t>Základní škola, Hořice, Husova 11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VY_32_INOVACE 1_54 </a:t>
            </a:r>
            <a:endParaRPr lang="cs-CZ" sz="3200" dirty="0" smtClean="0">
              <a:latin typeface="+mn-lt"/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196975"/>
            <a:ext cx="4248150" cy="922338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>
                <a:latin typeface="+mn-lt"/>
              </a:rPr>
              <a:t>ČLOVĚK II.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>
                <a:latin typeface="+mn-lt"/>
              </a:rPr>
              <a:t>Prvouka, 1. ročník; části obličeje, barvy, velikost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32138" y="6021388"/>
            <a:ext cx="2895600" cy="365125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Dostupné z Metodického portálu www.</a:t>
            </a:r>
            <a:r>
              <a:rPr lang="cs-CZ" dirty="0" err="1" smtClean="0"/>
              <a:t>rvp.cz</a:t>
            </a:r>
            <a:r>
              <a:rPr lang="cs-CZ" dirty="0" smtClean="0"/>
              <a:t>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14338" name="Rectangle 1"/>
          <p:cNvSpPr>
            <a:spLocks noChangeArrowheads="1"/>
          </p:cNvSpPr>
          <p:nvPr/>
        </p:nvSpPr>
        <p:spPr bwMode="auto">
          <a:xfrm>
            <a:off x="468313" y="1162050"/>
            <a:ext cx="8027987" cy="3890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>
                <a:latin typeface="Calibri" pitchFamily="34" charset="0"/>
                <a:cs typeface="Times New Roman" pitchFamily="18" charset="0"/>
              </a:rPr>
              <a:t>NÁZEV DIGITÁLNÍHO UČEBNÍHO MATERIÁLU: Prvouka – části obličeje – barvy, velikost</a:t>
            </a:r>
          </a:p>
          <a:p>
            <a:endParaRPr lang="cs-CZ" sz="900"/>
          </a:p>
          <a:p>
            <a:pPr eaLnBrk="0" hangingPunct="0"/>
            <a:r>
              <a:rPr lang="cs-CZ" sz="1100">
                <a:latin typeface="Calibri" pitchFamily="34" charset="0"/>
                <a:cs typeface="Times New Roman" pitchFamily="18" charset="0"/>
              </a:rPr>
              <a:t>AUTOR: Mgr. Soňa Lánská</a:t>
            </a:r>
          </a:p>
          <a:p>
            <a:pPr eaLnBrk="0" hangingPunct="0"/>
            <a:endParaRPr lang="cs-CZ" sz="900"/>
          </a:p>
          <a:p>
            <a:pPr eaLnBrk="0" hangingPunct="0"/>
            <a:r>
              <a:rPr lang="cs-CZ" sz="1100">
                <a:latin typeface="Calibri" pitchFamily="34" charset="0"/>
                <a:cs typeface="Times New Roman" pitchFamily="18" charset="0"/>
              </a:rPr>
              <a:t>STRUČNÁ ANOTACE (OBSAH, DATUM PILOTÁŽE):8. 3. 2011</a:t>
            </a:r>
            <a:endParaRPr lang="cs-CZ" sz="900"/>
          </a:p>
          <a:p>
            <a:pPr eaLnBrk="0" hangingPunct="0"/>
            <a:r>
              <a:rPr lang="cs-CZ" sz="1100">
                <a:latin typeface="Calibri" pitchFamily="34" charset="0"/>
                <a:cs typeface="Times New Roman" pitchFamily="18" charset="0"/>
              </a:rPr>
              <a:t>Prezentace i pracovní list. Žáci doplňují a dokreslují podle pokynů předkreslený obličej – např. – velká červená pusa. </a:t>
            </a:r>
          </a:p>
          <a:p>
            <a:pPr eaLnBrk="0" hangingPunct="0"/>
            <a:endParaRPr lang="cs-CZ" sz="900"/>
          </a:p>
          <a:p>
            <a:pPr eaLnBrk="0" hangingPunct="0"/>
            <a:r>
              <a:rPr lang="cs-CZ" sz="1100">
                <a:latin typeface="Calibri" pitchFamily="34" charset="0"/>
                <a:cs typeface="Times New Roman" pitchFamily="18" charset="0"/>
              </a:rPr>
              <a:t>VZDĚLÁVACÍ PŘEDMĚT (VE KTERÉM BYL MATERIÁL ODUČEN): prvouka</a:t>
            </a:r>
          </a:p>
          <a:p>
            <a:pPr eaLnBrk="0" hangingPunct="0"/>
            <a:endParaRPr lang="cs-CZ" sz="900"/>
          </a:p>
          <a:p>
            <a:pPr eaLnBrk="0" hangingPunct="0"/>
            <a:r>
              <a:rPr lang="cs-CZ" sz="1100">
                <a:latin typeface="Calibri" pitchFamily="34" charset="0"/>
                <a:cs typeface="Times New Roman" pitchFamily="18" charset="0"/>
              </a:rPr>
              <a:t>KLÍČOVÉ KOMPETENCE:</a:t>
            </a:r>
          </a:p>
          <a:p>
            <a:pPr eaLnBrk="0" hangingPunct="0"/>
            <a:r>
              <a:rPr lang="cs-CZ" sz="1100">
                <a:latin typeface="Calibri" pitchFamily="34" charset="0"/>
                <a:cs typeface="Times New Roman" pitchFamily="18" charset="0"/>
              </a:rPr>
              <a:t>- Používá základní pojmy z různých vzdělávacích oblastí</a:t>
            </a:r>
            <a:endParaRPr lang="cs-CZ" sz="900"/>
          </a:p>
          <a:p>
            <a:pPr eaLnBrk="0" hangingPunct="0"/>
            <a:r>
              <a:rPr lang="cs-CZ" sz="1100">
                <a:latin typeface="Calibri" pitchFamily="34" charset="0"/>
                <a:cs typeface="Times New Roman" pitchFamily="18" charset="0"/>
              </a:rPr>
              <a:t>- Chápe obecně používané termíny, znaky a symboly</a:t>
            </a:r>
            <a:endParaRPr lang="cs-CZ" sz="900"/>
          </a:p>
          <a:p>
            <a:pPr eaLnBrk="0" hangingPunct="0">
              <a:buFontTx/>
              <a:buChar char="-"/>
            </a:pPr>
            <a:r>
              <a:rPr lang="cs-CZ" sz="1100">
                <a:cs typeface="Times New Roman" pitchFamily="18" charset="0"/>
              </a:rPr>
              <a:t> R</a:t>
            </a:r>
            <a:r>
              <a:rPr lang="cs-CZ" sz="1100">
                <a:latin typeface="Calibri" pitchFamily="34" charset="0"/>
                <a:cs typeface="Times New Roman" pitchFamily="18" charset="0"/>
              </a:rPr>
              <a:t>ozumí obsahu sdělení a přiměřeně na něj reaguje</a:t>
            </a:r>
          </a:p>
          <a:p>
            <a:pPr eaLnBrk="0" hangingPunct="0"/>
            <a:endParaRPr lang="cs-CZ" sz="900"/>
          </a:p>
          <a:p>
            <a:pPr eaLnBrk="0" hangingPunct="0"/>
            <a:r>
              <a:rPr lang="cs-CZ" sz="1100">
                <a:latin typeface="Calibri" pitchFamily="34" charset="0"/>
                <a:cs typeface="Times New Roman" pitchFamily="18" charset="0"/>
              </a:rPr>
              <a:t>MEZIPŘEDMĚTOVÉ VZTAHY: matematika, výtvarná výchova</a:t>
            </a:r>
          </a:p>
          <a:p>
            <a:pPr eaLnBrk="0" hangingPunct="0"/>
            <a:endParaRPr lang="cs-CZ" sz="900"/>
          </a:p>
          <a:p>
            <a:pPr eaLnBrk="0" hangingPunct="0"/>
            <a:r>
              <a:rPr lang="cs-CZ" sz="1100">
                <a:latin typeface="Calibri" pitchFamily="34" charset="0"/>
                <a:cs typeface="Times New Roman" pitchFamily="18" charset="0"/>
              </a:rPr>
              <a:t>OČEKÁVANÝ VÝSTUP:</a:t>
            </a:r>
          </a:p>
          <a:p>
            <a:pPr eaLnBrk="0" hangingPunct="0">
              <a:buFontTx/>
              <a:buChar char="-"/>
            </a:pPr>
            <a:r>
              <a:rPr lang="cs-CZ" sz="1100">
                <a:cs typeface="Times New Roman" pitchFamily="18" charset="0"/>
              </a:rPr>
              <a:t> </a:t>
            </a:r>
            <a:r>
              <a:rPr lang="cs-CZ" sz="1100">
                <a:latin typeface="Calibri" pitchFamily="34" charset="0"/>
                <a:cs typeface="Times New Roman" pitchFamily="18" charset="0"/>
              </a:rPr>
              <a:t>Pojmenovat hlavní části lidského těla</a:t>
            </a:r>
          </a:p>
          <a:p>
            <a:pPr eaLnBrk="0" hangingPunct="0">
              <a:buFontTx/>
              <a:buChar char="-"/>
            </a:pPr>
            <a:endParaRPr lang="cs-CZ" sz="900"/>
          </a:p>
          <a:p>
            <a:pPr eaLnBrk="0" hangingPunct="0"/>
            <a:r>
              <a:rPr lang="cs-CZ" sz="1100">
                <a:latin typeface="Calibri" pitchFamily="34" charset="0"/>
                <a:cs typeface="Times New Roman" pitchFamily="18" charset="0"/>
              </a:rPr>
              <a:t>TYPICKÁ VĚKOVÁ SKUPINA: 1.- 3. ročník, základní škola praktická</a:t>
            </a:r>
          </a:p>
          <a:p>
            <a:pPr eaLnBrk="0" hangingPunct="0"/>
            <a:endParaRPr lang="cs-CZ" sz="1100">
              <a:latin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100">
              <a:latin typeface="Calibri" pitchFamily="34" charset="0"/>
              <a:cs typeface="Times New Roman" pitchFamily="18" charset="0"/>
            </a:endParaRPr>
          </a:p>
          <a:p>
            <a:pPr eaLnBrk="0" hangingPunct="0"/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DOKRESLI PODLE NÁVODU OBLIČEJ HOLČIČKY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15363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DLOUHÉ ŽLUTÉ VLASY</a:t>
            </a:r>
          </a:p>
          <a:p>
            <a:r>
              <a:rPr lang="cs-CZ" smtClean="0"/>
              <a:t>MODRÉ OČI, ČERNÉ ŘASY</a:t>
            </a:r>
          </a:p>
          <a:p>
            <a:r>
              <a:rPr lang="cs-CZ" smtClean="0"/>
              <a:t>HNĚDÉ OBOČÍ</a:t>
            </a:r>
          </a:p>
          <a:p>
            <a:r>
              <a:rPr lang="cs-CZ" smtClean="0"/>
              <a:t>VELKOU ČERVENOU PUSU</a:t>
            </a:r>
          </a:p>
          <a:p>
            <a:r>
              <a:rPr lang="cs-CZ" smtClean="0"/>
              <a:t>RŮŽOVÉ TVÁŘE</a:t>
            </a:r>
          </a:p>
          <a:p>
            <a:r>
              <a:rPr lang="cs-CZ" smtClean="0"/>
              <a:t>ORANŽOVÝ NOS</a:t>
            </a:r>
          </a:p>
          <a:p>
            <a:r>
              <a:rPr lang="cs-CZ" smtClean="0"/>
              <a:t>MALÉ RŮŽOVÉ UŠI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Obrázek 1" descr="OBLIČEJ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24075" y="325438"/>
            <a:ext cx="4652963" cy="5767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Odkazy a citace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17411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193</Words>
  <Application>Microsoft Office PowerPoint</Application>
  <PresentationFormat>Předvádění na obrazovce (4:3)</PresentationFormat>
  <Paragraphs>36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9" baseType="lpstr">
      <vt:lpstr>Calibri</vt:lpstr>
      <vt:lpstr>Arial</vt:lpstr>
      <vt:lpstr>Times New Roman</vt:lpstr>
      <vt:lpstr>Motiv sady Office</vt:lpstr>
      <vt:lpstr>Základní škola, Hořice, Husova 11 VY_32_INOVACE 1_54 </vt:lpstr>
      <vt:lpstr>Snímek 2</vt:lpstr>
      <vt:lpstr>DOKRESLI PODLE NÁVODU OBLIČEJ HOLČIČKY</vt:lpstr>
      <vt:lpstr>Snímek 4</vt:lpstr>
      <vt:lpstr>Odkazy a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škola, Hořice, Husova 11 VY_32_sada 1_01 </dc:title>
  <cp:lastModifiedBy>SlamovaLi</cp:lastModifiedBy>
  <cp:revision>6</cp:revision>
  <dcterms:modified xsi:type="dcterms:W3CDTF">2012-04-20T09:38:56Z</dcterms:modified>
</cp:coreProperties>
</file>