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392" y="-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90E6AF0-BECD-4281-A7D5-F4E6D757525B}" type="datetimeFigureOut">
              <a:rPr lang="cs-CZ" smtClean="0"/>
              <a:t>19.4.2019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B7048B8-29EE-4B63-BCC0-42211DAD1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0E6AF0-BECD-4281-A7D5-F4E6D757525B}" type="datetimeFigureOut">
              <a:rPr lang="cs-CZ" smtClean="0"/>
              <a:t>19.4.2019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7048B8-29EE-4B63-BCC0-42211DAD1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90E6AF0-BECD-4281-A7D5-F4E6D757525B}" type="datetimeFigureOut">
              <a:rPr lang="cs-CZ" smtClean="0"/>
              <a:t>19.4.2019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B7048B8-29EE-4B63-BCC0-42211DAD1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0E6AF0-BECD-4281-A7D5-F4E6D757525B}" type="datetimeFigureOut">
              <a:rPr lang="cs-CZ" smtClean="0"/>
              <a:t>19.4.2019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7048B8-29EE-4B63-BCC0-42211DAD1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0E6AF0-BECD-4281-A7D5-F4E6D757525B}" type="datetimeFigureOut">
              <a:rPr lang="cs-CZ" smtClean="0"/>
              <a:t>19.4.2019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7048B8-29EE-4B63-BCC0-42211DAD1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0E6AF0-BECD-4281-A7D5-F4E6D757525B}" type="datetimeFigureOut">
              <a:rPr lang="cs-CZ" smtClean="0"/>
              <a:t>19.4.2019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7048B8-29EE-4B63-BCC0-42211DAD1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90E6AF0-BECD-4281-A7D5-F4E6D757525B}" type="datetimeFigureOut">
              <a:rPr lang="cs-CZ" smtClean="0"/>
              <a:t>19.4.2019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7048B8-29EE-4B63-BCC0-42211DAD1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0E6AF0-BECD-4281-A7D5-F4E6D757525B}" type="datetimeFigureOut">
              <a:rPr lang="cs-CZ" smtClean="0"/>
              <a:t>19.4.2019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7048B8-29EE-4B63-BCC0-42211DAD1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0E6AF0-BECD-4281-A7D5-F4E6D757525B}" type="datetimeFigureOut">
              <a:rPr lang="cs-CZ" smtClean="0"/>
              <a:t>19.4.2019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7048B8-29EE-4B63-BCC0-42211DAD1BB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0E6AF0-BECD-4281-A7D5-F4E6D757525B}" type="datetimeFigureOut">
              <a:rPr lang="cs-CZ" smtClean="0"/>
              <a:t>19.4.2019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7048B8-29EE-4B63-BCC0-42211DAD1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90E6AF0-BECD-4281-A7D5-F4E6D757525B}" type="datetimeFigureOut">
              <a:rPr lang="cs-CZ" smtClean="0"/>
              <a:t>19.4.2019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B7048B8-29EE-4B63-BCC0-42211DAD1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90E6AF0-BECD-4281-A7D5-F4E6D757525B}" type="datetimeFigureOut">
              <a:rPr lang="cs-CZ" smtClean="0"/>
              <a:t>19.4.2019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B7048B8-29EE-4B63-BCC0-42211DAD1BB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cs.wikipedia.org/wiki/Barnardova_%C5%A1ipka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0" dirty="0" err="1" smtClean="0"/>
              <a:t>Barnardova</a:t>
            </a:r>
            <a:r>
              <a:rPr lang="cs-CZ" b="0" dirty="0" smtClean="0"/>
              <a:t> </a:t>
            </a:r>
            <a:r>
              <a:rPr lang="cs-CZ" b="0" dirty="0" smtClean="0"/>
              <a:t>šipka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Barnardova</a:t>
            </a:r>
            <a:r>
              <a:rPr lang="cs-CZ" dirty="0" smtClean="0"/>
              <a:t> šipka (nebo </a:t>
            </a:r>
            <a:r>
              <a:rPr lang="cs-CZ" dirty="0" err="1" smtClean="0"/>
              <a:t>Barnardova</a:t>
            </a:r>
            <a:r>
              <a:rPr lang="cs-CZ" dirty="0" smtClean="0"/>
              <a:t> hvězda) je hvězda v souhvězdí </a:t>
            </a:r>
            <a:r>
              <a:rPr lang="cs-CZ" dirty="0" err="1" smtClean="0"/>
              <a:t>Hadonoše</a:t>
            </a:r>
            <a:endParaRPr lang="cs-CZ" dirty="0" smtClean="0"/>
          </a:p>
          <a:p>
            <a:r>
              <a:rPr lang="cs-CZ" dirty="0" smtClean="0"/>
              <a:t>Hvězda vzdálená od Země necelých šest světelných let je málo hmotným červeným trpaslíkem spektrální třídy M4 a  čtvrtou nejbližší hvězdou od Slunce (po třech hvězdách soustavy Alfa </a:t>
            </a:r>
            <a:r>
              <a:rPr lang="cs-CZ" dirty="0" err="1" smtClean="0"/>
              <a:t>Centauri</a:t>
            </a:r>
            <a:r>
              <a:rPr lang="cs-CZ" dirty="0" smtClean="0"/>
              <a:t>)</a:t>
            </a:r>
          </a:p>
          <a:p>
            <a:r>
              <a:rPr lang="cs-CZ" dirty="0" smtClean="0"/>
              <a:t>Přes svou blízkost se řadí mezi hvězdy jen deváté </a:t>
            </a:r>
            <a:r>
              <a:rPr lang="cs-CZ" dirty="0" smtClean="0"/>
              <a:t>magnitudy</a:t>
            </a:r>
          </a:p>
          <a:p>
            <a:r>
              <a:rPr lang="cs-CZ" dirty="0" smtClean="0"/>
              <a:t>Rychlost jejího pohybu v roce 1916 změřil astronom Edward </a:t>
            </a:r>
            <a:r>
              <a:rPr lang="cs-CZ" dirty="0" err="1" smtClean="0"/>
              <a:t>Emerson</a:t>
            </a:r>
            <a:r>
              <a:rPr lang="cs-CZ" dirty="0" smtClean="0"/>
              <a:t> </a:t>
            </a:r>
            <a:r>
              <a:rPr lang="cs-CZ" dirty="0" err="1" smtClean="0"/>
              <a:t>Barnard</a:t>
            </a:r>
            <a:endParaRPr lang="cs-CZ" dirty="0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Až do té doby se nejrychlejším známým pohybem po obloze vyznačovala </a:t>
            </a:r>
            <a:r>
              <a:rPr lang="cs-CZ" dirty="0" err="1" smtClean="0"/>
              <a:t>Kapteynova</a:t>
            </a:r>
            <a:r>
              <a:rPr lang="cs-CZ" dirty="0" smtClean="0"/>
              <a:t> hvězda, </a:t>
            </a:r>
            <a:r>
              <a:rPr lang="cs-CZ" dirty="0" smtClean="0"/>
              <a:t>která </a:t>
            </a:r>
            <a:r>
              <a:rPr lang="cs-CZ" dirty="0" smtClean="0"/>
              <a:t>se nachází poblíž hvězdy 66 </a:t>
            </a:r>
            <a:r>
              <a:rPr lang="cs-CZ" dirty="0" err="1" smtClean="0"/>
              <a:t>Oph</a:t>
            </a:r>
            <a:endParaRPr lang="cs-CZ" dirty="0" smtClean="0"/>
          </a:p>
          <a:p>
            <a:r>
              <a:rPr lang="cs-CZ" dirty="0" smtClean="0"/>
              <a:t>Přes velmi vysoké stáří </a:t>
            </a:r>
            <a:r>
              <a:rPr lang="cs-CZ" dirty="0" err="1" smtClean="0"/>
              <a:t>Barnardovy</a:t>
            </a:r>
            <a:r>
              <a:rPr lang="cs-CZ" dirty="0" smtClean="0"/>
              <a:t> šipky se na ní dají pozorovat erupce, je eruptivní proměnnou hvězdou typu UV </a:t>
            </a:r>
            <a:r>
              <a:rPr lang="cs-CZ" dirty="0" err="1" smtClean="0"/>
              <a:t>Ceti</a:t>
            </a:r>
            <a:endParaRPr lang="cs-CZ" dirty="0" smtClean="0"/>
          </a:p>
          <a:p>
            <a:r>
              <a:rPr lang="cs-CZ" dirty="0" smtClean="0"/>
              <a:t>V roce 1963 přijala řada astronomů domněnku Petera van de Kampa, že objevil odchylku v pohybu </a:t>
            </a:r>
            <a:r>
              <a:rPr lang="cs-CZ" dirty="0" err="1" smtClean="0"/>
              <a:t>Barnardovy</a:t>
            </a:r>
            <a:r>
              <a:rPr lang="cs-CZ" dirty="0" smtClean="0"/>
              <a:t> šipky, ze které mělo vyplývat, že hvězdu obíhá jedna nebo více planet o hmotnosti Jupitera</a:t>
            </a:r>
            <a:endParaRPr lang="cs-CZ" dirty="0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Data nezávisle získaná v sedmdesátých letech však žádné odchylky pohybu nepotvrdila, nicméně nevyloučila existenci planet terestrického typu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Jedná se o chladnou </a:t>
            </a:r>
            <a:r>
              <a:rPr lang="cs-CZ" dirty="0" err="1" smtClean="0"/>
              <a:t>superzemi</a:t>
            </a:r>
            <a:r>
              <a:rPr lang="cs-CZ" dirty="0" smtClean="0"/>
              <a:t> o hmotnosti nejméně 3,2 </a:t>
            </a:r>
            <a:r>
              <a:rPr lang="cs-CZ" dirty="0" smtClean="0"/>
              <a:t>Země</a:t>
            </a:r>
          </a:p>
          <a:p>
            <a:r>
              <a:rPr lang="cs-CZ" dirty="0" smtClean="0"/>
              <a:t>V době největšího rozšíření domněnky o hypotetických planetách si hvězdu oblíbili autoři science fiction a stala se cílem projektu </a:t>
            </a:r>
            <a:r>
              <a:rPr lang="cs-CZ" dirty="0" err="1" smtClean="0"/>
              <a:t>Daedalus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SnÃ­mek Barnardovy Å¡ipk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0"/>
            <a:ext cx="2428860" cy="1610245"/>
          </a:xfrm>
          <a:prstGeom prst="rect">
            <a:avLst/>
          </a:prstGeom>
          <a:noFill/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Fyzikální </a:t>
            </a:r>
            <a:r>
              <a:rPr lang="cs-CZ" dirty="0" smtClean="0"/>
              <a:t>vlastnosti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Barnardova</a:t>
            </a:r>
            <a:r>
              <a:rPr lang="cs-CZ" dirty="0" smtClean="0"/>
              <a:t> hvězda – červený trpaslík spektrální třídy M4 – svítí příliš slabě na to, aby ji bylo možné pozorovat bez </a:t>
            </a:r>
            <a:r>
              <a:rPr lang="cs-CZ" dirty="0" smtClean="0"/>
              <a:t>dalekohledu</a:t>
            </a:r>
          </a:p>
          <a:p>
            <a:r>
              <a:rPr lang="cs-CZ" dirty="0" smtClean="0"/>
              <a:t>Má zdánlivou hvězdnou velikost 9,54 </a:t>
            </a:r>
            <a:r>
              <a:rPr lang="cs-CZ" dirty="0" err="1" smtClean="0"/>
              <a:t>mag</a:t>
            </a:r>
            <a:r>
              <a:rPr lang="cs-CZ" dirty="0" smtClean="0"/>
              <a:t>,[1] kdežto nejjasnější hvězda oblohy, </a:t>
            </a:r>
            <a:r>
              <a:rPr lang="cs-CZ" dirty="0" err="1" smtClean="0"/>
              <a:t>Sirius</a:t>
            </a:r>
            <a:r>
              <a:rPr lang="cs-CZ" dirty="0" smtClean="0"/>
              <a:t>, -1,5 </a:t>
            </a:r>
            <a:r>
              <a:rPr lang="cs-CZ" dirty="0" err="1" smtClean="0"/>
              <a:t>mag</a:t>
            </a:r>
            <a:r>
              <a:rPr lang="cs-CZ" dirty="0" smtClean="0"/>
              <a:t> [10]a nejslabší hvězda pozorovatelná pouhým okem 6 </a:t>
            </a:r>
            <a:r>
              <a:rPr lang="cs-CZ" dirty="0" err="1" smtClean="0"/>
              <a:t>mag</a:t>
            </a:r>
            <a:r>
              <a:rPr lang="cs-CZ" dirty="0" smtClean="0"/>
              <a:t>; proto magnituda 9,54 je pouze 1/27 jasnosti nejslabší hvězdy pozorovatelné pouhým okem za dobrých světelných </a:t>
            </a:r>
            <a:r>
              <a:rPr lang="cs-CZ" dirty="0" smtClean="0"/>
              <a:t>podmínek</a:t>
            </a:r>
            <a:endParaRPr lang="cs-CZ" dirty="0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Fyzikální vlastnosti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Při stáří mezi 7 až 12 miliardami let je výrazně starší hvězdou než Slunce a pravděpodobně patří mezi nejstarší hvězdy v naší </a:t>
            </a:r>
            <a:r>
              <a:rPr lang="cs-CZ" dirty="0" smtClean="0"/>
              <a:t>galaxii</a:t>
            </a:r>
          </a:p>
          <a:p>
            <a:r>
              <a:rPr lang="cs-CZ" dirty="0" smtClean="0"/>
              <a:t>V roce 2003 byly u </a:t>
            </a:r>
            <a:r>
              <a:rPr lang="cs-CZ" dirty="0" err="1" smtClean="0"/>
              <a:t>Barnardovy</a:t>
            </a:r>
            <a:r>
              <a:rPr lang="cs-CZ" dirty="0" smtClean="0"/>
              <a:t> hvězdy zjištěny první změny v radiální rychlosti způsobené jejím </a:t>
            </a:r>
            <a:r>
              <a:rPr lang="cs-CZ" dirty="0" smtClean="0"/>
              <a:t>pohybem</a:t>
            </a:r>
          </a:p>
          <a:p>
            <a:r>
              <a:rPr lang="cs-CZ" dirty="0" smtClean="0"/>
              <a:t>Vlastní pohyb </a:t>
            </a:r>
            <a:r>
              <a:rPr lang="cs-CZ" dirty="0" err="1" smtClean="0"/>
              <a:t>Barnardovy</a:t>
            </a:r>
            <a:r>
              <a:rPr lang="cs-CZ" dirty="0" smtClean="0"/>
              <a:t> hvězdy po obloze je 10,4 obloukových sekund ročně a její vlastní boční pohyb odpovídá rychlosti 90 </a:t>
            </a:r>
            <a:r>
              <a:rPr lang="cs-CZ" dirty="0" smtClean="0"/>
              <a:t>km/s</a:t>
            </a:r>
          </a:p>
          <a:p>
            <a:r>
              <a:rPr lang="cs-CZ" dirty="0" smtClean="0"/>
              <a:t>Za lidský život se </a:t>
            </a:r>
            <a:r>
              <a:rPr lang="cs-CZ" dirty="0" err="1" smtClean="0"/>
              <a:t>Barnardova</a:t>
            </a:r>
            <a:r>
              <a:rPr lang="cs-CZ" dirty="0" smtClean="0"/>
              <a:t> hvězda na pozemské obloze přemístí o čtvrtinu úhlového </a:t>
            </a:r>
            <a:r>
              <a:rPr lang="cs-CZ" dirty="0" smtClean="0"/>
              <a:t>průměru Měsíce</a:t>
            </a:r>
            <a:endParaRPr lang="cs-CZ" dirty="0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Fyzikální vlastnosti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Radiální rychlost </a:t>
            </a:r>
            <a:r>
              <a:rPr lang="cs-CZ" dirty="0" err="1" smtClean="0"/>
              <a:t>Barnardovy</a:t>
            </a:r>
            <a:r>
              <a:rPr lang="cs-CZ" dirty="0" smtClean="0"/>
              <a:t> hvězdy vůči Slunci lze určit z jejího modrého </a:t>
            </a:r>
            <a:r>
              <a:rPr lang="cs-CZ" dirty="0" smtClean="0"/>
              <a:t>posunu</a:t>
            </a:r>
          </a:p>
          <a:p>
            <a:r>
              <a:rPr lang="pl-PL" dirty="0" smtClean="0"/>
              <a:t>V katalogu SIMBAD je uvedena rychlost 106,8 </a:t>
            </a:r>
            <a:r>
              <a:rPr lang="pl-PL" dirty="0" smtClean="0"/>
              <a:t>km/s</a:t>
            </a:r>
          </a:p>
          <a:p>
            <a:r>
              <a:rPr lang="cs-CZ" dirty="0" smtClean="0"/>
              <a:t>Nicméně ani v této době nebude nejbližší hvězdou Slunci, protože blíž k němu už bude </a:t>
            </a:r>
            <a:r>
              <a:rPr lang="cs-CZ" dirty="0" err="1" smtClean="0"/>
              <a:t>Proxima</a:t>
            </a:r>
            <a:r>
              <a:rPr lang="cs-CZ" dirty="0" smtClean="0"/>
              <a:t> </a:t>
            </a:r>
            <a:r>
              <a:rPr lang="cs-CZ" dirty="0" err="1" smtClean="0"/>
              <a:t>Centauri</a:t>
            </a:r>
            <a:endParaRPr lang="cs-CZ" dirty="0" smtClean="0"/>
          </a:p>
          <a:p>
            <a:r>
              <a:rPr lang="cs-CZ" dirty="0" err="1" smtClean="0"/>
              <a:t>Barnardova</a:t>
            </a:r>
            <a:r>
              <a:rPr lang="cs-CZ" dirty="0" smtClean="0"/>
              <a:t> hvězda je zhruba 180krát hmotnější než Jupiter, její poloměr je ale větší pouze 1,5 až 2,0krát, což odpovídá velikosti hnědého trpaslíka</a:t>
            </a:r>
            <a:endParaRPr lang="cs-CZ" dirty="0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Fyzikální vlastnosti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Její efektivní teplota je 3134±102 </a:t>
            </a:r>
            <a:r>
              <a:rPr lang="cs-CZ" dirty="0" smtClean="0"/>
              <a:t>Kelvinů</a:t>
            </a:r>
          </a:p>
          <a:p>
            <a:r>
              <a:rPr lang="cs-CZ" dirty="0" err="1" smtClean="0"/>
              <a:t>Barnardova</a:t>
            </a:r>
            <a:r>
              <a:rPr lang="cs-CZ" dirty="0" smtClean="0"/>
              <a:t> hvězda má tak malou jasnost, že kdyby byla ve stejné vzdálenosti od Země jako Slunce, byla by jen 100krát jasnější než úplněk, což je srovnatelné s jasností Slunce ve vzdálenosti 80 astronomických </a:t>
            </a:r>
            <a:r>
              <a:rPr lang="cs-CZ" dirty="0" smtClean="0"/>
              <a:t>jednotek</a:t>
            </a:r>
          </a:p>
          <a:p>
            <a:r>
              <a:rPr lang="pt-BR" dirty="0" smtClean="0"/>
              <a:t>Barnardova hvězda má metalicitu mezi -0,5 a -</a:t>
            </a:r>
            <a:r>
              <a:rPr lang="pt-BR" dirty="0" smtClean="0"/>
              <a:t>1,0</a:t>
            </a:r>
            <a:endParaRPr lang="cs-CZ" dirty="0" smtClean="0"/>
          </a:p>
          <a:p>
            <a:r>
              <a:rPr lang="cs-CZ" dirty="0" err="1" smtClean="0"/>
              <a:t>Metalicita</a:t>
            </a:r>
            <a:r>
              <a:rPr lang="cs-CZ" dirty="0" smtClean="0"/>
              <a:t>, podíl hmoty hvězdy z chemických prvků těžších než helium, pomáhá klasifikovat hvězdy ve vztahu k celé galaktické populaci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9458" name="Picture 2" descr="https://upload.wikimedia.org/wikipedia/commons/thumb/6/6c/Barnard2005.gif/220px-Barnard2005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48500" y="0"/>
            <a:ext cx="2095500" cy="1857376"/>
          </a:xfrm>
          <a:prstGeom prst="rect">
            <a:avLst/>
          </a:prstGeom>
          <a:noFill/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Hledání planet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 průběhu deseti let, přibližně mezi lety 1963 až 1973, značný počet astronomů přijal domněnku nizozemského astronoma Petera van de Kampa, že pomocí astrometrie objevil odchylky v pohybu </a:t>
            </a:r>
            <a:r>
              <a:rPr lang="cs-CZ" dirty="0" err="1" smtClean="0"/>
              <a:t>Barnardovy</a:t>
            </a:r>
            <a:r>
              <a:rPr lang="cs-CZ" dirty="0" smtClean="0"/>
              <a:t> hvězdy a že ji obíhá jedna nebo více planet o hmotnosti </a:t>
            </a:r>
            <a:r>
              <a:rPr lang="cs-CZ" dirty="0" smtClean="0"/>
              <a:t>Jupitera</a:t>
            </a:r>
          </a:p>
          <a:p>
            <a:r>
              <a:rPr lang="cs-CZ" dirty="0" smtClean="0"/>
              <a:t>Van de Kamp pozoroval hvězdu od roku 1938 a snažil se společně s kolegy na observatoři v </a:t>
            </a:r>
            <a:r>
              <a:rPr lang="cs-CZ" dirty="0" err="1" smtClean="0"/>
              <a:t>Swarthmore</a:t>
            </a:r>
            <a:r>
              <a:rPr lang="cs-CZ" dirty="0" smtClean="0"/>
              <a:t> College najít nepatrné odchylky jednoho </a:t>
            </a:r>
            <a:r>
              <a:rPr lang="cs-CZ" dirty="0" err="1" smtClean="0"/>
              <a:t>mikrometruv</a:t>
            </a:r>
            <a:r>
              <a:rPr lang="cs-CZ" dirty="0" smtClean="0"/>
              <a:t> pohybu hvězdy na fotografické desce</a:t>
            </a:r>
            <a:endParaRPr lang="cs-CZ" dirty="0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Hledání planet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George</a:t>
            </a:r>
            <a:r>
              <a:rPr lang="cs-CZ" dirty="0" smtClean="0"/>
              <a:t> </a:t>
            </a:r>
            <a:r>
              <a:rPr lang="cs-CZ" dirty="0" err="1" smtClean="0"/>
              <a:t>Gatewood</a:t>
            </a:r>
            <a:r>
              <a:rPr lang="cs-CZ" dirty="0" smtClean="0"/>
              <a:t> a Heinrich </a:t>
            </a:r>
            <a:r>
              <a:rPr lang="cs-CZ" dirty="0" err="1" smtClean="0"/>
              <a:t>Eichhorn</a:t>
            </a:r>
            <a:r>
              <a:rPr lang="cs-CZ" dirty="0" smtClean="0"/>
              <a:t> pořídili fotografické desky pomocí novější měřící techniky a nepodařilo se jim planety </a:t>
            </a:r>
            <a:r>
              <a:rPr lang="cs-CZ" dirty="0" smtClean="0"/>
              <a:t>ověřit</a:t>
            </a:r>
          </a:p>
          <a:p>
            <a:r>
              <a:rPr lang="cs-CZ" dirty="0" smtClean="0"/>
              <a:t>V dalším článku, který zveřejnil John L. </a:t>
            </a:r>
            <a:r>
              <a:rPr lang="cs-CZ" dirty="0" err="1" smtClean="0"/>
              <a:t>Hershey</a:t>
            </a:r>
            <a:r>
              <a:rPr lang="cs-CZ" dirty="0" smtClean="0"/>
              <a:t> z observatoře v </a:t>
            </a:r>
            <a:r>
              <a:rPr lang="cs-CZ" dirty="0" err="1" smtClean="0"/>
              <a:t>Swarthmore</a:t>
            </a:r>
            <a:r>
              <a:rPr lang="cs-CZ" dirty="0" smtClean="0"/>
              <a:t> o čtyři měsíce dříve, se tvrdí, že za objevem je chyba dalekohledu, změna hliníkového uchycení čočky za kovové a změna fotografické </a:t>
            </a:r>
            <a:r>
              <a:rPr lang="cs-CZ" dirty="0" smtClean="0"/>
              <a:t>emulze</a:t>
            </a:r>
          </a:p>
        </p:txBody>
      </p:sp>
      <p:pic>
        <p:nvPicPr>
          <p:cNvPr id="22530" name="Picture 2" descr="https://upload.wikimedia.org/wikipedia/commons/thumb/6/68/RedDwarfPlanet.jpg/330px-RedDwarfPlane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8" y="4817928"/>
            <a:ext cx="2714612" cy="2040072"/>
          </a:xfrm>
          <a:prstGeom prst="rect">
            <a:avLst/>
          </a:prstGeom>
          <a:noFill/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©Jiří Balcar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https://cs.wikipedia.org/wiki/Barnardova_%C5%A1ipka</a:t>
            </a:r>
            <a:endParaRPr lang="cs-CZ" dirty="0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27</TotalTime>
  <Words>73</Words>
  <Application>Microsoft Office PowerPoint</Application>
  <PresentationFormat>Předvádění na obrazovce (4:3)</PresentationFormat>
  <Paragraphs>40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Barnardova šipka</vt:lpstr>
      <vt:lpstr>Základní informace</vt:lpstr>
      <vt:lpstr>Základní informace</vt:lpstr>
      <vt:lpstr>Základní informace</vt:lpstr>
      <vt:lpstr>Fyzikální vlastnosti</vt:lpstr>
      <vt:lpstr>Fyzikální vlastnosti</vt:lpstr>
      <vt:lpstr>Fyzikální vlastnosti</vt:lpstr>
      <vt:lpstr>Fyzikální vlastnosti</vt:lpstr>
      <vt:lpstr>Hledání planet</vt:lpstr>
      <vt:lpstr>Hledání planet</vt:lpstr>
      <vt:lpstr>©Jiří Balcar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Barnardova šipka</dc:title>
  <dc:creator>Věra</dc:creator>
  <cp:lastModifiedBy>Věra</cp:lastModifiedBy>
  <cp:revision>3</cp:revision>
  <dcterms:created xsi:type="dcterms:W3CDTF">2019-04-19T07:06:18Z</dcterms:created>
  <dcterms:modified xsi:type="dcterms:W3CDTF">2019-04-19T07:33:54Z</dcterms:modified>
</cp:coreProperties>
</file>