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9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7010400" cy="9296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84" autoAdjust="0"/>
    <p:restoredTop sz="94660"/>
  </p:normalViewPr>
  <p:slideViewPr>
    <p:cSldViewPr snapToGrid="0">
      <p:cViewPr>
        <p:scale>
          <a:sx n="103" d="100"/>
          <a:sy n="103" d="100"/>
        </p:scale>
        <p:origin x="-246" y="11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8D91A-A2EE-4B54-B3C6-F6C67903BA9C}" type="datetime1">
              <a:rPr lang="en-US" smtClean="0"/>
              <a:pPr/>
              <a:t>4/25/2019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9A7B8-0EC4-44C9-AFEF-25E144F11C06}" type="datetime1">
              <a:rPr lang="en-US" smtClean="0"/>
              <a:pPr/>
              <a:t>4/25/2019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B47B5-C739-4DAE-AACD-CC58CA843AC4}" type="datetime1">
              <a:rPr lang="en-US" smtClean="0"/>
              <a:pPr/>
              <a:t>4/25/2019</a:t>
            </a:fld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2AE48-94E6-46E0-BE32-5F0716DE9115}" type="datetime1">
              <a:rPr lang="en-US" smtClean="0"/>
              <a:pPr/>
              <a:t>4/25/2019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4C285-8BCE-48FC-97D9-E2837AF38351}" type="datetime1">
              <a:rPr lang="en-US" smtClean="0"/>
              <a:pPr/>
              <a:t>4/25/2019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0D3E6-EF16-4488-94A4-211508FE4682}" type="datetime1">
              <a:rPr lang="en-US" smtClean="0"/>
              <a:pPr/>
              <a:t>4/25/2019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77FB3B-20DA-4D0E-BF16-8262B7156612}" type="datetime1">
              <a:rPr lang="en-US" smtClean="0"/>
              <a:pPr/>
              <a:t>4/25/2019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73C2C-6BD0-40EC-8D8D-4D51F089C5EB}" type="datetime1">
              <a:rPr lang="en-US" smtClean="0"/>
              <a:pPr/>
              <a:t>4/25/2019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77F5C-EDA7-4864-9756-35769B0E62CF}" type="datetime1">
              <a:rPr lang="en-US" smtClean="0"/>
              <a:pPr/>
              <a:t>4/25/2019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9785C6-EBAF-49D5-AD4D-BABF4DFAAD59}" type="datetime1">
              <a:rPr lang="en-US" smtClean="0"/>
              <a:pPr/>
              <a:t>4/25/2019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04122-9A3A-4FD8-98B8-22631F32846C}" type="datetime1">
              <a:rPr lang="en-US" smtClean="0"/>
              <a:pPr/>
              <a:t>4/25/2019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88B99C93-F56F-46AB-9EB8-53614A95B15F}" type="datetime1">
              <a:rPr lang="en-US" smtClean="0"/>
              <a:pPr/>
              <a:t>4/25/2019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30" r:id="rId1"/>
    <p:sldLayoutId id="2147483831" r:id="rId2"/>
    <p:sldLayoutId id="2147483832" r:id="rId3"/>
    <p:sldLayoutId id="2147483833" r:id="rId4"/>
    <p:sldLayoutId id="2147483834" r:id="rId5"/>
    <p:sldLayoutId id="2147483835" r:id="rId6"/>
    <p:sldLayoutId id="2147483836" r:id="rId7"/>
    <p:sldLayoutId id="2147483837" r:id="rId8"/>
    <p:sldLayoutId id="2147483838" r:id="rId9"/>
    <p:sldLayoutId id="2147483839" r:id="rId10"/>
    <p:sldLayoutId id="2147483840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cs.wikipedia.org/wiki/Leonardo_da_Vinci#/media/File:Leonard" TargetMode="External"/><Relationship Id="rId2" Type="http://schemas.openxmlformats.org/officeDocument/2006/relationships/hyperlink" Target="https://cs.wikipedia.org/wiki/Leonardo_da_Vinci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cs.wikipedia.org/wiki/Leonardo_da_Vinci#/media/File:Leonardo_da_Vinci_(1452-1519)_-_The_Last_Supper_(1495-1498).jpg" TargetMode="External"/><Relationship Id="rId5" Type="http://schemas.openxmlformats.org/officeDocument/2006/relationships/hyperlink" Target="https://cs.wikipedia.org/wiki/Leonardo_da_Vinci#/media/File:Leonardo_da_Vinci_040.jpg" TargetMode="External"/><Relationship Id="rId4" Type="http://schemas.openxmlformats.org/officeDocument/2006/relationships/hyperlink" Target="https://cs.wikipedia.org/wiki/Leonardo_da_Vinci#/media/File:Mona_Lisa,_by_Leonardo_da_Vinci,_from_C2RMF_retouched.jpgo_da_Vinci_-_presumed_self-portrait_-_WGA12798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Leonardo da vinci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3626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Tm="3689">
        <p14:doors dir="vert"/>
      </p:transition>
    </mc:Choice>
    <mc:Fallback xmlns="">
      <p:transition spd="slow" advTm="3689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Byl nemanželským synem notáře Piera a venkovanky </a:t>
            </a:r>
            <a:r>
              <a:rPr lang="cs-CZ" dirty="0" smtClean="0"/>
              <a:t>Cathariny</a:t>
            </a:r>
          </a:p>
          <a:p>
            <a:r>
              <a:rPr lang="cs-CZ" dirty="0" smtClean="0"/>
              <a:t>Narodil </a:t>
            </a:r>
            <a:r>
              <a:rPr lang="cs-CZ" dirty="0"/>
              <a:t>se dne 15. dubna 1452 ve 22.30 hod. v horské vesnici Anchiano u </a:t>
            </a:r>
            <a:r>
              <a:rPr lang="cs-CZ" dirty="0" smtClean="0"/>
              <a:t>města</a:t>
            </a:r>
          </a:p>
          <a:p>
            <a:r>
              <a:rPr lang="cs-CZ" dirty="0" smtClean="0"/>
              <a:t>O </a:t>
            </a:r>
            <a:r>
              <a:rPr lang="cs-CZ" dirty="0"/>
              <a:t>jeho dětství se nedochovaly žádné zápisy, a tak se o jeho mladických letech můžeme pouze </a:t>
            </a:r>
            <a:r>
              <a:rPr lang="cs-CZ" dirty="0" smtClean="0"/>
              <a:t>dohadovat</a:t>
            </a:r>
          </a:p>
          <a:p>
            <a:r>
              <a:rPr lang="cs-CZ" dirty="0" smtClean="0"/>
              <a:t>O </a:t>
            </a:r>
            <a:r>
              <a:rPr lang="cs-CZ" dirty="0"/>
              <a:t>mladém Leonardovi se ví jen tolik, že byl příjemného vzhledu a oplýval tak neobyčejnou sílou, že dokázal ohýbat železné </a:t>
            </a:r>
            <a:r>
              <a:rPr lang="cs-CZ" dirty="0" smtClean="0"/>
              <a:t>pruty</a:t>
            </a:r>
          </a:p>
          <a:p>
            <a:r>
              <a:rPr lang="cs-CZ" dirty="0" smtClean="0"/>
              <a:t>1457–1466 </a:t>
            </a:r>
            <a:r>
              <a:rPr lang="cs-CZ" dirty="0"/>
              <a:t>chodil ve Vinci do </a:t>
            </a:r>
            <a:r>
              <a:rPr lang="cs-CZ" dirty="0" smtClean="0"/>
              <a:t>školy</a:t>
            </a:r>
            <a:endParaRPr lang="cs-CZ" dirty="0"/>
          </a:p>
          <a:p>
            <a:r>
              <a:rPr lang="cs-CZ" dirty="0"/>
              <a:t>1466 se </a:t>
            </a:r>
            <a:r>
              <a:rPr lang="cs-CZ" dirty="0" smtClean="0"/>
              <a:t>přestěhoval </a:t>
            </a:r>
            <a:r>
              <a:rPr lang="cs-CZ" dirty="0"/>
              <a:t>s otcem do Florencie.</a:t>
            </a:r>
          </a:p>
        </p:txBody>
      </p:sp>
    </p:spTree>
    <p:extLst>
      <p:ext uri="{BB962C8B-B14F-4D97-AF65-F5344CB8AC3E}">
        <p14:creationId xmlns:p14="http://schemas.microsoft.com/office/powerpoint/2010/main" val="2550828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Tm="7688">
        <p14:doors dir="vert"/>
      </p:transition>
    </mc:Choice>
    <mc:Fallback xmlns="">
      <p:transition spd="slow" advTm="7688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MALíř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Leonardovo dílo je neobyčejně rozmanité a ovlivnilo umění i vědu na celém </a:t>
            </a:r>
            <a:r>
              <a:rPr lang="cs-CZ" dirty="0" smtClean="0"/>
              <a:t>světě</a:t>
            </a:r>
          </a:p>
          <a:p>
            <a:r>
              <a:rPr lang="cs-CZ" dirty="0" smtClean="0"/>
              <a:t>Podle </a:t>
            </a:r>
            <a:r>
              <a:rPr lang="cs-CZ" dirty="0"/>
              <a:t>nových poznatků vytvořil Leonardo kolem roku 1500 obraz Salvator Mundi (Spasitel světa), který je v současnosti jediným jeho malířským dílem nacházejícím se v soukromém majetku. </a:t>
            </a:r>
            <a:endParaRPr lang="cs-CZ" dirty="0" smtClean="0"/>
          </a:p>
          <a:p>
            <a:r>
              <a:rPr lang="cs-CZ" dirty="0" smtClean="0"/>
              <a:t>Všech </a:t>
            </a:r>
            <a:r>
              <a:rPr lang="cs-CZ" dirty="0"/>
              <a:t>16 dalších známých obrazů se nalézá ve veřejných </a:t>
            </a:r>
            <a:r>
              <a:rPr lang="cs-CZ" dirty="0" smtClean="0"/>
              <a:t>muzeích</a:t>
            </a:r>
          </a:p>
          <a:p>
            <a:r>
              <a:rPr lang="cs-CZ" dirty="0" smtClean="0"/>
              <a:t>Jeho </a:t>
            </a:r>
            <a:r>
              <a:rPr lang="cs-CZ" dirty="0"/>
              <a:t>předposledním majitelem byl rusko-kyperský miliardář Dmitrij Rybolovlev, který obraz koupil od obchodníka Yvese Bouviera za 127,5 milionu </a:t>
            </a:r>
            <a:r>
              <a:rPr lang="cs-CZ" dirty="0" smtClean="0"/>
              <a:t>dolarů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3335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Tm="8029">
        <p14:doors dir="vert"/>
      </p:transition>
    </mc:Choice>
    <mc:Fallback xmlns="">
      <p:transition spd="slow" advTm="8029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Významná díla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Madona ve skalách (1483–1493)</a:t>
            </a:r>
          </a:p>
          <a:p>
            <a:r>
              <a:rPr lang="cs-CZ" dirty="0"/>
              <a:t>Poslední večeře (</a:t>
            </a:r>
            <a:r>
              <a:rPr lang="cs-CZ" dirty="0" smtClean="0"/>
              <a:t>1495–1498)</a:t>
            </a:r>
          </a:p>
          <a:p>
            <a:r>
              <a:rPr lang="cs-CZ" dirty="0" smtClean="0"/>
              <a:t>Sala </a:t>
            </a:r>
            <a:r>
              <a:rPr lang="cs-CZ" dirty="0"/>
              <a:t>delle Asse (</a:t>
            </a:r>
            <a:r>
              <a:rPr lang="cs-CZ" dirty="0" smtClean="0"/>
              <a:t>1498–1499)</a:t>
            </a:r>
          </a:p>
          <a:p>
            <a:r>
              <a:rPr lang="cs-CZ" dirty="0" smtClean="0"/>
              <a:t>Svatá </a:t>
            </a:r>
            <a:r>
              <a:rPr lang="cs-CZ" dirty="0"/>
              <a:t>rodina se svatou Annou (1501–1507)</a:t>
            </a:r>
          </a:p>
          <a:p>
            <a:r>
              <a:rPr lang="cs-CZ" dirty="0"/>
              <a:t>Bitva u Anghiari (1505)</a:t>
            </a:r>
          </a:p>
          <a:p>
            <a:r>
              <a:rPr lang="cs-CZ" dirty="0"/>
              <a:t>Mona Lisa (La Gioconda) (</a:t>
            </a:r>
            <a:r>
              <a:rPr lang="cs-CZ" dirty="0" smtClean="0"/>
              <a:t>1503–1506)</a:t>
            </a:r>
          </a:p>
          <a:p>
            <a:r>
              <a:rPr lang="cs-CZ" dirty="0" smtClean="0"/>
              <a:t>Dáma </a:t>
            </a:r>
            <a:r>
              <a:rPr lang="cs-CZ" dirty="0"/>
              <a:t>s hranostajem (</a:t>
            </a:r>
            <a:r>
              <a:rPr lang="cs-CZ" dirty="0" smtClean="0"/>
              <a:t>1488–1490)</a:t>
            </a:r>
          </a:p>
          <a:p>
            <a:r>
              <a:rPr lang="cs-CZ" dirty="0" smtClean="0"/>
              <a:t>Salvator </a:t>
            </a:r>
            <a:r>
              <a:rPr lang="cs-CZ" dirty="0"/>
              <a:t>Mundi (Spasitel světa, kolem roku </a:t>
            </a:r>
            <a:r>
              <a:rPr lang="cs-CZ" dirty="0" smtClean="0"/>
              <a:t>1500)</a:t>
            </a:r>
          </a:p>
          <a:p>
            <a:r>
              <a:rPr lang="cs-CZ" dirty="0" smtClean="0"/>
              <a:t>Portrét </a:t>
            </a:r>
            <a:r>
              <a:rPr lang="cs-CZ" dirty="0"/>
              <a:t>dámy zvaný La Belle </a:t>
            </a:r>
            <a:r>
              <a:rPr lang="cs-CZ" dirty="0" smtClean="0"/>
              <a:t>Ferronière</a:t>
            </a:r>
          </a:p>
          <a:p>
            <a:r>
              <a:rPr lang="cs-CZ" dirty="0" smtClean="0"/>
              <a:t>Portrét </a:t>
            </a:r>
            <a:r>
              <a:rPr lang="cs-CZ" dirty="0"/>
              <a:t>Ginevry de 'Benci (</a:t>
            </a:r>
            <a:r>
              <a:rPr lang="cs-CZ" dirty="0" smtClean="0"/>
              <a:t>1474–1476)</a:t>
            </a:r>
          </a:p>
          <a:p>
            <a:r>
              <a:rPr lang="cs-CZ" dirty="0" smtClean="0"/>
              <a:t>Portrét </a:t>
            </a:r>
            <a:r>
              <a:rPr lang="cs-CZ" dirty="0"/>
              <a:t>hudebníka (</a:t>
            </a:r>
            <a:r>
              <a:rPr lang="cs-CZ" dirty="0" smtClean="0"/>
              <a:t>1490)</a:t>
            </a:r>
          </a:p>
          <a:p>
            <a:r>
              <a:rPr lang="cs-CZ" dirty="0" smtClean="0"/>
              <a:t>Vitruviánský muž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648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Tm="4176">
        <p14:doors dir="vert"/>
      </p:transition>
    </mc:Choice>
    <mc:Fallback xmlns="">
      <p:transition spd="slow" advTm="4176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s://upload.wikimedia.org/wikipedia/commons/thumb/e/ec/Mona_Lisa%2C_by_Leonardo_da_Vinci%2C_from_C2RMF_retouched.jpg/220px-Mona_Lisa%2C_by_Leonardo_da_Vinci%2C_from_C2RMF_retouche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8700" y="150235"/>
            <a:ext cx="2095500" cy="3124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s://upload.wikimedia.org/wikipedia/commons/thumb/7/74/Leonardo_da_Vinci_040.jpg/220px-Leonardo_da_Vinci_04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4200" y="150235"/>
            <a:ext cx="2095500" cy="2543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s://upload.wikimedia.org/wikipedia/commons/thumb/0/08/Leonardo_da_Vinci_%281452-1519%29_-_The_Last_Supper_%281495-1498%29.jpg/440px-Leonardo_da_Vinci_%281452-1519%29_-_The_Last_Supper_%281495-1498%29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3483985"/>
            <a:ext cx="4191000" cy="2181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s://upload.wikimedia.org/wikipedia/commons/thumb/1/1f/Leonardo_da_Vinci_or_Boltraffio_%28attrib%29_Salvator_Mundi_circa_1500.jpg/220px-Leonardo_da_Vinci_or_Boltraffio_%28attrib%29_Salvator_Mundi_circa_1500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9700" y="150235"/>
            <a:ext cx="2095500" cy="2724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s://upload.wikimedia.org/wikipedia/commons/thumb/b/b4/La_Belle_Ferronni%C3%A8re.jpg/220px-La_Belle_Ferronni%C3%A8re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6575" y="3274436"/>
            <a:ext cx="2095500" cy="304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Leonardo da Vinci - presumed self-portrait - WGA12798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150235"/>
            <a:ext cx="2143125" cy="3333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https://upload.wikimedia.org/wikipedia/commons/thumb/8/8f/Leonardo_da_Vinci_-_Lady_with_an_Ermine.jpg/220px-Leonardo_da_Vinci_-_Lady_with_an_Ermine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2075" y="2874386"/>
            <a:ext cx="2095500" cy="2847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3207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Tm="4055">
        <p14:doors dir="vert"/>
      </p:transition>
    </mc:Choice>
    <mc:Fallback xmlns="">
      <p:transition spd="slow" advTm="4055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36456" y="3011055"/>
            <a:ext cx="7696200" cy="1484745"/>
          </a:xfrm>
        </p:spPr>
        <p:txBody>
          <a:bodyPr/>
          <a:lstStyle/>
          <a:p>
            <a:r>
              <a:rPr lang="cs-CZ" sz="2000" dirty="0" smtClean="0"/>
              <a:t>©Jiří </a:t>
            </a:r>
            <a:r>
              <a:rPr lang="cs-CZ" sz="2000" dirty="0" err="1" smtClean="0"/>
              <a:t>balcaR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A9</a:t>
            </a:r>
            <a:endParaRPr lang="cs-CZ" sz="20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2014963"/>
          </a:xfrm>
        </p:spPr>
        <p:txBody>
          <a:bodyPr>
            <a:normAutofit fontScale="92500" lnSpcReduction="10000"/>
          </a:bodyPr>
          <a:lstStyle/>
          <a:p>
            <a:endParaRPr lang="cs-CZ" sz="1100" dirty="0" smtClean="0">
              <a:hlinkClick r:id="rId2"/>
            </a:endParaRPr>
          </a:p>
          <a:p>
            <a:endParaRPr lang="cs-CZ" sz="1100" dirty="0">
              <a:hlinkClick r:id="rId2"/>
            </a:endParaRPr>
          </a:p>
          <a:p>
            <a:endParaRPr lang="cs-CZ" sz="1100" dirty="0" smtClean="0">
              <a:hlinkClick r:id="rId2"/>
            </a:endParaRPr>
          </a:p>
          <a:p>
            <a:r>
              <a:rPr lang="cs-CZ" sz="1100" dirty="0" smtClean="0">
                <a:hlinkClick r:id="rId2"/>
              </a:rPr>
              <a:t>https</a:t>
            </a:r>
            <a:r>
              <a:rPr lang="cs-CZ" sz="1100" dirty="0">
                <a:hlinkClick r:id="rId2"/>
              </a:rPr>
              <a:t>://</a:t>
            </a:r>
            <a:r>
              <a:rPr lang="cs-CZ" sz="1100" dirty="0" smtClean="0">
                <a:hlinkClick r:id="rId2"/>
              </a:rPr>
              <a:t>cs.wikipedia.org/wiki/Leonardo_da_Vinci</a:t>
            </a:r>
            <a:endParaRPr lang="cs-CZ" sz="1100" dirty="0" smtClean="0"/>
          </a:p>
          <a:p>
            <a:r>
              <a:rPr lang="cs-CZ" sz="1100" dirty="0">
                <a:hlinkClick r:id="rId3"/>
              </a:rPr>
              <a:t>https://cs.wikipedia.org/wiki/Leonardo_da_Vinci#/</a:t>
            </a:r>
            <a:r>
              <a:rPr lang="cs-CZ" sz="1100" dirty="0" smtClean="0">
                <a:hlinkClick r:id="rId3"/>
              </a:rPr>
              <a:t>media/File:Leonard</a:t>
            </a:r>
            <a:endParaRPr lang="cs-CZ" sz="1100" dirty="0" smtClean="0"/>
          </a:p>
          <a:p>
            <a:r>
              <a:rPr lang="cs-CZ" sz="1100" dirty="0">
                <a:hlinkClick r:id="rId4"/>
              </a:rPr>
              <a:t>https://cs.wikipedia.org/wiki/Leonardo_da_Vinci#/media/File:Mona_Lisa,_by_Leonardo_da_Vinci,_from_C2RMF_retouched.jpgo_da_Vinci_-_presumed_self-portrait_-_</a:t>
            </a:r>
            <a:r>
              <a:rPr lang="cs-CZ" sz="1100" dirty="0" smtClean="0">
                <a:hlinkClick r:id="rId4"/>
              </a:rPr>
              <a:t>WGA12798.jpg</a:t>
            </a:r>
            <a:endParaRPr lang="cs-CZ" sz="1100" dirty="0" smtClean="0"/>
          </a:p>
          <a:p>
            <a:r>
              <a:rPr lang="cs-CZ" sz="1100" dirty="0">
                <a:hlinkClick r:id="rId5"/>
              </a:rPr>
              <a:t>https://cs.wikipedia.org/wiki/Leonardo_da_Vinci#/</a:t>
            </a:r>
            <a:r>
              <a:rPr lang="cs-CZ" sz="1100" dirty="0" smtClean="0">
                <a:hlinkClick r:id="rId5"/>
              </a:rPr>
              <a:t>media/File:Leonardo_da_Vinci_040.jpg</a:t>
            </a:r>
            <a:endParaRPr lang="cs-CZ" sz="1100" dirty="0" smtClean="0"/>
          </a:p>
          <a:p>
            <a:r>
              <a:rPr lang="cs-CZ" sz="1100" dirty="0">
                <a:hlinkClick r:id="rId6"/>
              </a:rPr>
              <a:t>https://cs.wikipedia.org/wiki/Leonardo_da_Vinci#/media/File:Leonardo_da_Vinci_(1452-1519)_-_The_Last_Supper_(1495-1498).</a:t>
            </a:r>
            <a:r>
              <a:rPr lang="cs-CZ" sz="1100" dirty="0" smtClean="0">
                <a:hlinkClick r:id="rId6"/>
              </a:rPr>
              <a:t>jpg</a:t>
            </a:r>
            <a:endParaRPr lang="cs-CZ" sz="1100" dirty="0" smtClean="0"/>
          </a:p>
          <a:p>
            <a:endParaRPr lang="cs-CZ" sz="1100" dirty="0"/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5581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Tm="4148">
        <p14:doors dir="vert"/>
      </p:transition>
    </mc:Choice>
    <mc:Fallback xmlns="">
      <p:transition spd="slow" advTm="4148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othecary">
  <a:themeElements>
    <a:clrScheme name="Apothecary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Apothecary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pothecary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33</TotalTime>
  <Words>277</Words>
  <Application>Microsoft Office PowerPoint</Application>
  <PresentationFormat>Předvádění na obrazovce (4:3)</PresentationFormat>
  <Paragraphs>38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Apothecary</vt:lpstr>
      <vt:lpstr>Leonardo da vinci</vt:lpstr>
      <vt:lpstr>Život</vt:lpstr>
      <vt:lpstr>MALíř</vt:lpstr>
      <vt:lpstr>Významná díla</vt:lpstr>
      <vt:lpstr>Prezentace aplikace PowerPoint</vt:lpstr>
      <vt:lpstr>©Jiří balcaR A9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Iva Pižlová</dc:creator>
  <cp:lastModifiedBy>Tucimova</cp:lastModifiedBy>
  <cp:revision>7</cp:revision>
  <dcterms:created xsi:type="dcterms:W3CDTF">2014-09-16T21:28:43Z</dcterms:created>
  <dcterms:modified xsi:type="dcterms:W3CDTF">2019-04-25T13:22:41Z</dcterms:modified>
</cp:coreProperties>
</file>