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>
        <p:scale>
          <a:sx n="103" d="100"/>
          <a:sy n="103" d="100"/>
        </p:scale>
        <p:origin x="-246" y="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4/25/2019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8E80666-FB37-4B36-9149-507F3B0178E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Michelangelo_Buonarroti#/media/File:Miguel_%C3%81ngel,_por_Daniele_da_Volterra_(detalle).jpg" TargetMode="External"/><Relationship Id="rId7" Type="http://schemas.openxmlformats.org/officeDocument/2006/relationships/hyperlink" Target="https://cs.wikipedia.org/wiki/Michelangelo_Buonarroti#/media/File:%27Moses%27_by_Michelangelo_JBU160.jpg" TargetMode="External"/><Relationship Id="rId2" Type="http://schemas.openxmlformats.org/officeDocument/2006/relationships/hyperlink" Target="https://cs.wikipedia.org/wiki/Michelangelo_Buonarrot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Michelangelo_Buonarroti#/media/File:Michelangelo%27s_Pieta_5450_cropncleaned_edit.jpg" TargetMode="External"/><Relationship Id="rId5" Type="http://schemas.openxmlformats.org/officeDocument/2006/relationships/hyperlink" Target="https://cs.wikipedia.org/wiki/Michelangelo_Buonarroti#/media/File:Rome_Sistine_Chapel_01.jpg" TargetMode="External"/><Relationship Id="rId4" Type="http://schemas.openxmlformats.org/officeDocument/2006/relationships/hyperlink" Target="https://cs.wikipedia.org/wiki/Michelangelo_Buonarroti#/media/File:%27David%27_by_Michelangelo_JBU0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Michelangelo </a:t>
            </a:r>
            <a:r>
              <a:rPr lang="en-US" dirty="0" err="1"/>
              <a:t>Buonarroti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45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3629">
        <p14:prism isContent="1" isInverted="1"/>
      </p:transition>
    </mc:Choice>
    <mc:Fallback xmlns="">
      <p:transition spd="slow" advTm="3629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Narodil </a:t>
            </a:r>
            <a:r>
              <a:rPr lang="cs-CZ" dirty="0"/>
              <a:t>se jako druhý z pěti synů Florenťana </a:t>
            </a:r>
            <a:r>
              <a:rPr lang="cs-CZ" dirty="0" err="1"/>
              <a:t>Lodovica</a:t>
            </a:r>
            <a:r>
              <a:rPr lang="cs-CZ" dirty="0"/>
              <a:t> Di Leonardo </a:t>
            </a:r>
            <a:r>
              <a:rPr lang="cs-CZ" dirty="0" err="1"/>
              <a:t>Buonarroti</a:t>
            </a:r>
            <a:r>
              <a:rPr lang="cs-CZ" dirty="0"/>
              <a:t> Simoni </a:t>
            </a:r>
            <a:r>
              <a:rPr lang="cs-CZ" dirty="0" smtClean="0"/>
              <a:t>a </a:t>
            </a:r>
            <a:r>
              <a:rPr lang="cs-CZ" dirty="0"/>
              <a:t>Francesky di Neri di </a:t>
            </a:r>
            <a:r>
              <a:rPr lang="cs-CZ" dirty="0" err="1"/>
              <a:t>Miniato</a:t>
            </a:r>
            <a:r>
              <a:rPr lang="cs-CZ" dirty="0"/>
              <a:t>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smtClean="0"/>
              <a:t>Sera</a:t>
            </a:r>
          </a:p>
          <a:p>
            <a:r>
              <a:rPr lang="cs-CZ" dirty="0" smtClean="0"/>
              <a:t>Michelangelův </a:t>
            </a:r>
            <a:r>
              <a:rPr lang="cs-CZ" dirty="0"/>
              <a:t>otec byl proti tomu, aby se jeho syn učil malovat, chtěl, aby se stal </a:t>
            </a:r>
            <a:r>
              <a:rPr lang="cs-CZ" dirty="0" smtClean="0"/>
              <a:t>obchodníkem</a:t>
            </a:r>
          </a:p>
          <a:p>
            <a:r>
              <a:rPr lang="cs-CZ" dirty="0" smtClean="0"/>
              <a:t>Nadaného </a:t>
            </a:r>
            <a:r>
              <a:rPr lang="cs-CZ" dirty="0"/>
              <a:t>patnáctiletého mladíka si brzy povšiml florentský vládce z rodu Medici Lorenzo Nádherný a přivedl ho do medicejského paláce, kde se setkávali významní florentští umělci, literáti a učenci, kterých bylo v té době plné město. </a:t>
            </a:r>
            <a:r>
              <a:rPr lang="cs-CZ" dirty="0" err="1"/>
              <a:t>Michelangelo</a:t>
            </a:r>
            <a:r>
              <a:rPr lang="cs-CZ" dirty="0"/>
              <a:t> žil poté v paláci až do Lorenzovy smrti v roce </a:t>
            </a:r>
            <a:r>
              <a:rPr lang="cs-CZ" dirty="0" smtClean="0"/>
              <a:t>1492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84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7853">
        <p14:prism isContent="1" isInverted="1"/>
      </p:transition>
    </mc:Choice>
    <mc:Fallback xmlns="">
      <p:transition spd="slow" advTm="7853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/>
              <a:t>Michelangelo</a:t>
            </a:r>
            <a:r>
              <a:rPr lang="cs-CZ" dirty="0"/>
              <a:t> byl geniálním umělcem, posedlým hledáním dokonalosti a snahou dokázat, že je </a:t>
            </a:r>
            <a:r>
              <a:rPr lang="cs-CZ" dirty="0" smtClean="0"/>
              <a:t>nejlepší</a:t>
            </a:r>
          </a:p>
          <a:p>
            <a:r>
              <a:rPr lang="cs-CZ" dirty="0" smtClean="0"/>
              <a:t>Podobu </a:t>
            </a:r>
            <a:r>
              <a:rPr lang="cs-CZ" dirty="0"/>
              <a:t>svých děl měl promyšlenou dříve, než na nich začal </a:t>
            </a:r>
            <a:r>
              <a:rPr lang="cs-CZ" dirty="0" smtClean="0"/>
              <a:t>pracovat</a:t>
            </a:r>
          </a:p>
          <a:p>
            <a:r>
              <a:rPr lang="cs-CZ" dirty="0" smtClean="0"/>
              <a:t>Socha Davida byla z kamenného bloku </a:t>
            </a:r>
            <a:r>
              <a:rPr lang="cs-CZ" dirty="0"/>
              <a:t>nevhodných rozměrů (5 m vysoký, o základně 1 x 1 m) s mnoha kazy a usazeninami, který stál 40 let bez využití před </a:t>
            </a:r>
            <a:r>
              <a:rPr lang="cs-CZ" dirty="0" smtClean="0"/>
              <a:t>florentskou</a:t>
            </a:r>
            <a:endParaRPr lang="cs-CZ" dirty="0"/>
          </a:p>
          <a:p>
            <a:r>
              <a:rPr lang="cs-CZ" dirty="0"/>
              <a:t>Žil střídavě ve Florencii a v Římě, zpočátku působil krátce v </a:t>
            </a:r>
            <a:r>
              <a:rPr lang="cs-CZ" dirty="0" err="1" smtClean="0"/>
              <a:t>Bologni</a:t>
            </a:r>
            <a:endParaRPr lang="cs-CZ" dirty="0" smtClean="0"/>
          </a:p>
          <a:p>
            <a:r>
              <a:rPr lang="cs-CZ" dirty="0" smtClean="0"/>
              <a:t>Nikdy </a:t>
            </a:r>
            <a:r>
              <a:rPr lang="cs-CZ" dirty="0"/>
              <a:t>se neoženil a neměl </a:t>
            </a:r>
            <a:r>
              <a:rPr lang="cs-CZ" dirty="0" smtClean="0"/>
              <a:t>děti</a:t>
            </a:r>
          </a:p>
          <a:p>
            <a:r>
              <a:rPr lang="cs-CZ" dirty="0" smtClean="0"/>
              <a:t>Ke </a:t>
            </a:r>
            <a:r>
              <a:rPr lang="cs-CZ" dirty="0"/>
              <a:t>stáru psal oslavné básně na mužskou krásu, z čehož se dnes usuzuje, že byl </a:t>
            </a:r>
            <a:r>
              <a:rPr lang="cs-CZ" dirty="0" smtClean="0"/>
              <a:t>homosexuál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02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7842">
        <p14:prism isContent="1" isInverted="1"/>
      </p:transition>
    </mc:Choice>
    <mc:Fallback xmlns="">
      <p:transition spd="slow" advTm="784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sochy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/>
              <a:t>Pieta </a:t>
            </a:r>
            <a:r>
              <a:rPr lang="cs-CZ" dirty="0" smtClean="0"/>
              <a:t>(1498–1499</a:t>
            </a:r>
            <a:r>
              <a:rPr lang="cs-CZ" dirty="0"/>
              <a:t>)</a:t>
            </a:r>
          </a:p>
          <a:p>
            <a:r>
              <a:rPr lang="cs-CZ" dirty="0"/>
              <a:t>David </a:t>
            </a:r>
            <a:r>
              <a:rPr lang="cs-CZ" dirty="0" smtClean="0"/>
              <a:t>(1501–1504)</a:t>
            </a:r>
            <a:endParaRPr lang="cs-CZ" dirty="0"/>
          </a:p>
          <a:p>
            <a:r>
              <a:rPr lang="cs-CZ" dirty="0"/>
              <a:t>Vzkříšený </a:t>
            </a:r>
            <a:r>
              <a:rPr lang="cs-CZ" dirty="0" smtClean="0"/>
              <a:t>Ježíš</a:t>
            </a:r>
          </a:p>
          <a:p>
            <a:r>
              <a:rPr lang="cs-CZ" dirty="0" smtClean="0"/>
              <a:t>Mojžíš (1514–1516</a:t>
            </a:r>
            <a:r>
              <a:rPr lang="cs-CZ" dirty="0"/>
              <a:t>)</a:t>
            </a:r>
          </a:p>
          <a:p>
            <a:r>
              <a:rPr lang="cs-CZ" dirty="0"/>
              <a:t>Pieta s Josefem </a:t>
            </a:r>
            <a:r>
              <a:rPr lang="cs-CZ" dirty="0" err="1" smtClean="0"/>
              <a:t>Aritmatejským</a:t>
            </a:r>
            <a:endParaRPr lang="cs-CZ" dirty="0" smtClean="0"/>
          </a:p>
          <a:p>
            <a:r>
              <a:rPr lang="cs-CZ" dirty="0" smtClean="0"/>
              <a:t>Pieta </a:t>
            </a:r>
            <a:r>
              <a:rPr lang="cs-CZ" dirty="0"/>
              <a:t>di </a:t>
            </a:r>
            <a:r>
              <a:rPr lang="cs-CZ" dirty="0" err="1" smtClean="0"/>
              <a:t>Palestrina</a:t>
            </a:r>
            <a:endParaRPr lang="cs-CZ" dirty="0" smtClean="0"/>
          </a:p>
          <a:p>
            <a:r>
              <a:rPr lang="cs-CZ" dirty="0" err="1" smtClean="0"/>
              <a:t>Pietà</a:t>
            </a:r>
            <a:r>
              <a:rPr lang="cs-CZ" dirty="0" smtClean="0"/>
              <a:t> </a:t>
            </a:r>
            <a:r>
              <a:rPr lang="cs-CZ" dirty="0" err="1" smtClean="0"/>
              <a:t>Rondanini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93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40">
        <p14:prism isContent="1"/>
      </p:transition>
    </mc:Choice>
    <mc:Fallback xmlns="">
      <p:transition spd="slow" advTm="414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iguel Ãngel, por Daniele da Volterra (detalle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397" y="944561"/>
            <a:ext cx="2143125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upload.wikimedia.org/wikipedia/commons/thumb/f/f4/Michelangelo01.jpg/220px-Michelangelo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522" y="944561"/>
            <a:ext cx="20955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upload.wikimedia.org/wikipedia/commons/thumb/2/24/%27David%27_by_Michelangelo_JBU0001.JPG/220px-%27David%27_by_Michelangelo_JBU00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022" y="944562"/>
            <a:ext cx="20955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upload.wikimedia.org/wikipedia/commons/thumb/2/24/Rome_Sistine_Chapel_01.jpg/220px-Rome_Sistine_Chapel_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397" y="3421063"/>
            <a:ext cx="2095500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upload.wikimedia.org/wikipedia/commons/thumb/1/1f/Michelangelo%27s_Pieta_5450_cropncleaned_edit.jpg/220px-Michelangelo%27s_Pieta_5450_cropncleaned_edi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397" y="4087812"/>
            <a:ext cx="2095500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s://upload.wikimedia.org/wikipedia/commons/thumb/7/70/%27Moses%27_by_Michelangelo_JBU160.jpg/220px-%27Moses%27_by_Michelangelo_JBU16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897" y="3421063"/>
            <a:ext cx="20955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189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10">
        <p14:prism isContent="1"/>
      </p:transition>
    </mc:Choice>
    <mc:Fallback xmlns="">
      <p:transition spd="slow" advTm="401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©Jiří </a:t>
            </a:r>
            <a:r>
              <a:rPr lang="cs-CZ" dirty="0" smtClean="0"/>
              <a:t>Balcar A9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1100" dirty="0">
                <a:hlinkClick r:id="rId2"/>
              </a:rPr>
              <a:t>https://</a:t>
            </a:r>
            <a:r>
              <a:rPr lang="cs-CZ" sz="1100" dirty="0" smtClean="0">
                <a:hlinkClick r:id="rId2"/>
              </a:rPr>
              <a:t>cs.wikipedia.org/wiki/Michelangelo_Buonarroti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https://cs.wikipedia.org/wiki/Michelangelo_Buonarroti#/media/File:Miguel_%C3%81ngel,_por_Daniele_da_Volterra_(detalle).</a:t>
            </a:r>
            <a:r>
              <a:rPr lang="cs-CZ" sz="1100" dirty="0" smtClean="0">
                <a:hlinkClick r:id="rId3"/>
              </a:rPr>
              <a:t>jpg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https://cs.wikipedia.org/wiki/Michelangelo_Buonarroti#/media/File:%</a:t>
            </a:r>
            <a:r>
              <a:rPr lang="cs-CZ" sz="1100" dirty="0" smtClean="0">
                <a:hlinkClick r:id="rId4"/>
              </a:rPr>
              <a:t>27David%27_by_Michelangelo_JBU0001.JPG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https://cs.wikipedia.org/wiki/Michelangelo_Buonarroti#/</a:t>
            </a:r>
            <a:r>
              <a:rPr lang="cs-CZ" sz="1100" dirty="0" smtClean="0">
                <a:hlinkClick r:id="rId5"/>
              </a:rPr>
              <a:t>media/File:Rome_Sistine_Chapel_01.jpg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https://cs.wikipedia.org/wiki/Michelangelo_Buonarroti#/</a:t>
            </a:r>
            <a:r>
              <a:rPr lang="cs-CZ" sz="1100" dirty="0" smtClean="0">
                <a:hlinkClick r:id="rId6"/>
              </a:rPr>
              <a:t>media/File:Michelangelo%27s_Pieta_5450_cropncleaned_edit.jpg</a:t>
            </a:r>
            <a:endParaRPr lang="cs-CZ" sz="1100" dirty="0" smtClean="0"/>
          </a:p>
          <a:p>
            <a:r>
              <a:rPr lang="cs-CZ" sz="1100">
                <a:hlinkClick r:id="rId7"/>
              </a:rPr>
              <a:t>https://cs.wikipedia.org/wiki/Michelangelo_Buonarroti#/media/File</a:t>
            </a:r>
            <a:r>
              <a:rPr lang="cs-CZ" sz="1100">
                <a:hlinkClick r:id="rId7"/>
              </a:rPr>
              <a:t>:%</a:t>
            </a:r>
            <a:r>
              <a:rPr lang="cs-CZ" sz="1100" smtClean="0">
                <a:hlinkClick r:id="rId7"/>
              </a:rPr>
              <a:t>27Moses%27_by_Michelangelo_JBU160.jpg</a:t>
            </a:r>
            <a:endParaRPr lang="cs-CZ" sz="1100" smtClean="0"/>
          </a:p>
          <a:p>
            <a:pPr marL="45720" indent="0">
              <a:buNone/>
            </a:pPr>
            <a:endParaRPr lang="cs-CZ" sz="11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1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5">
        <p14:prism isContent="1"/>
      </p:transition>
    </mc:Choice>
    <mc:Fallback xmlns="">
      <p:transition spd="slow" advTm="4045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</TotalTime>
  <Words>262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Slipstream</vt:lpstr>
      <vt:lpstr>Michelangelo Buonarroti</vt:lpstr>
      <vt:lpstr>Život</vt:lpstr>
      <vt:lpstr>Sochař</vt:lpstr>
      <vt:lpstr>Významné sochy</vt:lpstr>
      <vt:lpstr>Prezentace aplikace PowerPoint</vt:lpstr>
      <vt:lpstr>©Jiří Balcar A9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Iva Pižlová</dc:creator>
  <cp:lastModifiedBy>Tucimova</cp:lastModifiedBy>
  <cp:revision>6</cp:revision>
  <dcterms:created xsi:type="dcterms:W3CDTF">2014-09-16T21:39:42Z</dcterms:created>
  <dcterms:modified xsi:type="dcterms:W3CDTF">2019-04-25T13:13:43Z</dcterms:modified>
</cp:coreProperties>
</file>