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D16EE-6537-4CA3-906C-F795A1ADCB97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B34DF24-7BB9-458F-905E-A64AA549361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D16EE-6537-4CA3-906C-F795A1ADCB97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B34DF24-7BB9-458F-905E-A64AA549361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D16EE-6537-4CA3-906C-F795A1ADCB97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4DF24-7BB9-458F-905E-A64AA549361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D16EE-6537-4CA3-906C-F795A1ADCB97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4DF24-7BB9-458F-905E-A64AA549361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D16EE-6537-4CA3-906C-F795A1ADCB97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B34DF24-7BB9-458F-905E-A64AA549361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D16EE-6537-4CA3-906C-F795A1ADCB97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4DF24-7BB9-458F-905E-A64AA549361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D16EE-6537-4CA3-906C-F795A1ADCB97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4DF24-7BB9-458F-905E-A64AA549361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D16EE-6537-4CA3-906C-F795A1ADCB97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4DF24-7BB9-458F-905E-A64AA549361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D16EE-6537-4CA3-906C-F795A1ADCB97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4DF24-7BB9-458F-905E-A64AA549361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D16EE-6537-4CA3-906C-F795A1ADCB97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4DF24-7BB9-458F-905E-A64AA549361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D16EE-6537-4CA3-906C-F795A1ADCB97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4DF24-7BB9-458F-905E-A64AA549361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9CD16EE-6537-4CA3-906C-F795A1ADCB97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B34DF24-7BB9-458F-905E-A64AA549361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Ospedale_degli_Innocenti" TargetMode="External"/><Relationship Id="rId3" Type="http://schemas.openxmlformats.org/officeDocument/2006/relationships/hyperlink" Target="https://cs.wikipedia.org/wiki/El_Escorial" TargetMode="External"/><Relationship Id="rId7" Type="http://schemas.openxmlformats.org/officeDocument/2006/relationships/hyperlink" Target="https://cs.wikipedia.org/wiki/Pieter_Brueghel" TargetMode="External"/><Relationship Id="rId2" Type="http://schemas.openxmlformats.org/officeDocument/2006/relationships/hyperlink" Target="https://cs.wikipedia.org/wiki/Mona_Lisa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cs.wikipedia.org/wiki/Hans_Holbein_mlad%C5%A1%C3%AD" TargetMode="External"/><Relationship Id="rId11" Type="http://schemas.openxmlformats.org/officeDocument/2006/relationships/hyperlink" Target="https://cs.wikipedia.org/wiki/Tizian" TargetMode="External"/><Relationship Id="rId5" Type="http://schemas.openxmlformats.org/officeDocument/2006/relationships/hyperlink" Target="https://cs.wikipedia.org/wiki/Z%C3%A1mek_Chambord" TargetMode="External"/><Relationship Id="rId10" Type="http://schemas.openxmlformats.org/officeDocument/2006/relationships/hyperlink" Target="https://cs.wikipedia.org/wiki/Sandro_Botticelli" TargetMode="External"/><Relationship Id="rId4" Type="http://schemas.openxmlformats.org/officeDocument/2006/relationships/hyperlink" Target="https://cs.wikipedia.org/wiki/Albrecht_D%C3%BCrer" TargetMode="External"/><Relationship Id="rId9" Type="http://schemas.openxmlformats.org/officeDocument/2006/relationships/hyperlink" Target="https://cs.wikipedia.org/wiki/Leonardo_da_Vinc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Renesance ve světě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0519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Tiziano vecelli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Tiziano </a:t>
            </a:r>
            <a:r>
              <a:rPr lang="cs-CZ" dirty="0" smtClean="0"/>
              <a:t>Vecelli, stručně </a:t>
            </a:r>
            <a:r>
              <a:rPr lang="cs-CZ" dirty="0"/>
              <a:t>Tizian nebo také Titian </a:t>
            </a:r>
            <a:r>
              <a:rPr lang="cs-CZ" dirty="0" smtClean="0"/>
              <a:t>byl </a:t>
            </a:r>
            <a:r>
              <a:rPr lang="cs-CZ" dirty="0"/>
              <a:t>benátský pozdně renesanční </a:t>
            </a:r>
            <a:r>
              <a:rPr lang="cs-CZ" dirty="0" smtClean="0"/>
              <a:t>malíř</a:t>
            </a:r>
          </a:p>
          <a:p>
            <a:r>
              <a:rPr lang="cs-CZ" dirty="0"/>
              <a:t>Jeho obraz Apollo a Marsyas je nejcennějším uměleckým dílem na území </a:t>
            </a:r>
            <a:r>
              <a:rPr lang="cs-CZ" dirty="0" smtClean="0"/>
              <a:t>Česka</a:t>
            </a:r>
          </a:p>
          <a:p>
            <a:r>
              <a:rPr lang="cs-CZ" dirty="0"/>
              <a:t>V deseti letech vstoupil spolu s bratrem Francescem do učení k mozaikáři Sebastianovi Zuccatovi v Benátkách, pak byl u Gentileho a později se učil u Giovanni Belliniho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7643"/>
            <a:ext cx="3456384" cy="47006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2988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Sandro Botticelli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Alessandro </a:t>
            </a:r>
            <a:r>
              <a:rPr lang="cs-CZ" dirty="0"/>
              <a:t>di Mariano Filipepi, známý jako Sandro Botticelli </a:t>
            </a:r>
            <a:r>
              <a:rPr lang="cs-CZ" dirty="0" smtClean="0"/>
              <a:t>byl </a:t>
            </a:r>
            <a:r>
              <a:rPr lang="cs-CZ" dirty="0"/>
              <a:t>italský renesanční malíř, představitel florentské školy</a:t>
            </a:r>
            <a:r>
              <a:rPr lang="cs-CZ" dirty="0" smtClean="0"/>
              <a:t>.</a:t>
            </a:r>
          </a:p>
          <a:p>
            <a:r>
              <a:rPr lang="cs-CZ" dirty="0"/>
              <a:t>Datum ani rok narození Botticelliho nejsou známé, nejčastěji se uvádí roky 1444 a 1445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28800"/>
            <a:ext cx="4292085" cy="4699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71527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58C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58C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Leonardo Da Vinci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Leonardo da Vinci, rodným jménem Leonardo di ser </a:t>
            </a:r>
            <a:r>
              <a:rPr lang="cs-CZ" dirty="0" smtClean="0"/>
              <a:t>byl </a:t>
            </a:r>
            <a:r>
              <a:rPr lang="cs-CZ" dirty="0"/>
              <a:t>italský malíř, čelný představitel renesanční malby, mimo jiné autor nejslavnějšího obrazu všech dob, portrétu zvaného Mona </a:t>
            </a:r>
            <a:r>
              <a:rPr lang="cs-CZ" dirty="0" smtClean="0"/>
              <a:t>Lisa</a:t>
            </a:r>
          </a:p>
          <a:p>
            <a:r>
              <a:rPr lang="cs-CZ" dirty="0"/>
              <a:t>Proslul také jako všestranná renesanční osobnost: vedle malířství byl i sochař, architekt, přírodovědec, hudebník, spisovatel, vynálezce a konstruktér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7966"/>
            <a:ext cx="3024335" cy="47045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2795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Ospedale degli Innocenti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Ospedale degli Innocenti </a:t>
            </a:r>
            <a:r>
              <a:rPr lang="cs-CZ" dirty="0" smtClean="0"/>
              <a:t>se </a:t>
            </a:r>
            <a:r>
              <a:rPr lang="cs-CZ" dirty="0"/>
              <a:t>nachází na náměstí Piazza Santissima Annunziata ve </a:t>
            </a:r>
            <a:r>
              <a:rPr lang="cs-CZ" dirty="0" smtClean="0"/>
              <a:t>Florencii</a:t>
            </a:r>
          </a:p>
          <a:p>
            <a:r>
              <a:rPr lang="cs-CZ" dirty="0"/>
              <a:t>Je prvním sirotčincem v Evropě a jednou z prvních renesančních staveb, navrženou Filippem </a:t>
            </a:r>
            <a:r>
              <a:rPr lang="cs-CZ" dirty="0" smtClean="0"/>
              <a:t>Brunelleschim</a:t>
            </a:r>
          </a:p>
          <a:p>
            <a:r>
              <a:rPr lang="cs-CZ" dirty="0"/>
              <a:t>Název byl inspirován biblickým příběhem o zabíjení neviňátek</a:t>
            </a: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906" y="2276872"/>
            <a:ext cx="4413094" cy="33186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7154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Pieter Brueghel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643093"/>
            <a:ext cx="3672408" cy="4406890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Pieter Bruegel starší </a:t>
            </a:r>
            <a:r>
              <a:rPr lang="cs-CZ" dirty="0" smtClean="0"/>
              <a:t>byl </a:t>
            </a:r>
            <a:r>
              <a:rPr lang="cs-CZ" dirty="0"/>
              <a:t>vlámský malíř, zakladatel dynastie umělců, jejichž vliv zasahoval až do 17. </a:t>
            </a:r>
            <a:r>
              <a:rPr lang="cs-CZ" dirty="0" smtClean="0"/>
              <a:t>století</a:t>
            </a:r>
          </a:p>
          <a:p>
            <a:r>
              <a:rPr lang="cs-CZ" dirty="0"/>
              <a:t>Maloval hlavně žánrové obrazy ze selského života zasazené do svébytně ztvárněných krajin, ale také biblické příběhy, alegorie a další</a:t>
            </a:r>
          </a:p>
        </p:txBody>
      </p:sp>
    </p:spTree>
    <p:extLst>
      <p:ext uri="{BB962C8B-B14F-4D97-AF65-F5344CB8AC3E}">
        <p14:creationId xmlns:p14="http://schemas.microsoft.com/office/powerpoint/2010/main" val="619837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EE29C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effectLst/>
              </a:rPr>
              <a:t>Hans Holbein </a:t>
            </a:r>
            <a:r>
              <a:rPr lang="cs-CZ" dirty="0" smtClean="0">
                <a:effectLst/>
              </a:rPr>
              <a:t>mladší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00" y="1628800"/>
            <a:ext cx="4536504" cy="4536504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Hans Holbein </a:t>
            </a:r>
            <a:r>
              <a:rPr lang="cs-CZ" dirty="0" smtClean="0"/>
              <a:t>mladší byl</a:t>
            </a:r>
            <a:r>
              <a:rPr lang="cs-CZ" dirty="0"/>
              <a:t> německý </a:t>
            </a:r>
            <a:r>
              <a:rPr lang="cs-CZ" dirty="0" smtClean="0"/>
              <a:t>renesanční malíř </a:t>
            </a:r>
            <a:r>
              <a:rPr lang="cs-CZ" dirty="0"/>
              <a:t>a grafik, syn Hanse Holbeina staršího, ve své </a:t>
            </a:r>
            <a:r>
              <a:rPr lang="cs-CZ" dirty="0" smtClean="0"/>
              <a:t>tvorbě ovlivněný</a:t>
            </a:r>
            <a:r>
              <a:rPr lang="cs-CZ" dirty="0"/>
              <a:t> Albrechtem Dürerem a Leonardem da </a:t>
            </a:r>
            <a:r>
              <a:rPr lang="cs-CZ" dirty="0" smtClean="0"/>
              <a:t>Vincim</a:t>
            </a:r>
          </a:p>
          <a:p>
            <a:r>
              <a:rPr lang="cs-CZ" dirty="0"/>
              <a:t>Vytvořil řadu portrétů a dřevořezů, stal se dvorním malířem anglického krále Jindřicha VIII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3676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Zámek Chambord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256560"/>
            <a:ext cx="4608512" cy="3428733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Zámek </a:t>
            </a:r>
            <a:r>
              <a:rPr lang="cs-CZ" dirty="0" smtClean="0"/>
              <a:t>Chambord je </a:t>
            </a:r>
            <a:r>
              <a:rPr lang="cs-CZ" dirty="0"/>
              <a:t>největší ze zámků </a:t>
            </a:r>
            <a:r>
              <a:rPr lang="cs-CZ" dirty="0" smtClean="0"/>
              <a:t>na </a:t>
            </a:r>
            <a:r>
              <a:rPr lang="cs-CZ" dirty="0"/>
              <a:t>Loiře ve střední </a:t>
            </a:r>
            <a:r>
              <a:rPr lang="cs-CZ" dirty="0" smtClean="0"/>
              <a:t>Francii</a:t>
            </a:r>
          </a:p>
          <a:p>
            <a:r>
              <a:rPr lang="cs-CZ" dirty="0" smtClean="0"/>
              <a:t>Byl </a:t>
            </a:r>
            <a:r>
              <a:rPr lang="cs-CZ" dirty="0"/>
              <a:t>postaven v letech 1519 až 1547 na objednávku Františka I. v zátoce řeky Cosson, levého přítoku </a:t>
            </a:r>
            <a:r>
              <a:rPr lang="cs-CZ" dirty="0" smtClean="0"/>
              <a:t>Loiry</a:t>
            </a:r>
          </a:p>
          <a:p>
            <a:r>
              <a:rPr lang="cs-CZ" dirty="0" smtClean="0"/>
              <a:t>Zámek </a:t>
            </a:r>
            <a:r>
              <a:rPr lang="cs-CZ" dirty="0"/>
              <a:t>leží asi 14 km východně od města Blois v departementu </a:t>
            </a:r>
            <a:r>
              <a:rPr lang="cs-CZ" dirty="0" smtClean="0"/>
              <a:t>Loir-et-Cher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8195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effectLst/>
              </a:rPr>
              <a:t>Albrecht </a:t>
            </a:r>
            <a:r>
              <a:rPr lang="cs-CZ" dirty="0" smtClean="0">
                <a:effectLst/>
              </a:rPr>
              <a:t>Dürer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Albrecht Dürer </a:t>
            </a:r>
            <a:r>
              <a:rPr lang="cs-CZ" dirty="0" smtClean="0"/>
              <a:t>byl </a:t>
            </a:r>
            <a:r>
              <a:rPr lang="cs-CZ" dirty="0"/>
              <a:t>německý malíř, grafik a teoretik umění evropského </a:t>
            </a:r>
            <a:r>
              <a:rPr lang="cs-CZ" dirty="0" smtClean="0"/>
              <a:t>formátu</a:t>
            </a:r>
          </a:p>
          <a:p>
            <a:r>
              <a:rPr lang="cs-CZ" dirty="0"/>
              <a:t>Do jeho velkolepého díla patří více než 1100 kreseb, 34 akvarelů, 108 mědirytů a leptů, kolem 246 dřevořezů a 188 maleb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65794"/>
            <a:ext cx="3240359" cy="43348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946358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E75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E75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 Escorial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El </a:t>
            </a:r>
            <a:r>
              <a:rPr lang="cs-CZ" dirty="0" smtClean="0"/>
              <a:t>Escorial je </a:t>
            </a:r>
            <a:r>
              <a:rPr lang="cs-CZ" dirty="0"/>
              <a:t>monumentální stavba, která sloužila jako královské sídlo a klášter, zasvěcený sv. Vavřinci z Escorialu na paměť vítězství Španělska nad Francií v bitvě u St. </a:t>
            </a:r>
            <a:r>
              <a:rPr lang="cs-CZ" dirty="0" smtClean="0"/>
              <a:t>Quentinu</a:t>
            </a:r>
          </a:p>
          <a:p>
            <a:r>
              <a:rPr lang="cs-CZ" dirty="0"/>
              <a:t>Stavba stojí zhruba 45 km severozápadně od Madridu, na úpatí Sierra de Guadarrama v nadmořské výšce 1028 m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83" y="2420888"/>
            <a:ext cx="4465617" cy="30008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9996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Mona Lisa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Mona Lisa, též označovaná </a:t>
            </a:r>
            <a:r>
              <a:rPr lang="cs-CZ" dirty="0" smtClean="0"/>
              <a:t>La Gioconda, </a:t>
            </a:r>
            <a:r>
              <a:rPr lang="cs-CZ" dirty="0"/>
              <a:t>je patrně nejslavnější portrét všech dob, který na počátku 16</a:t>
            </a:r>
            <a:r>
              <a:rPr lang="cs-CZ" dirty="0" smtClean="0"/>
              <a:t>. století během </a:t>
            </a:r>
            <a:r>
              <a:rPr lang="cs-CZ" dirty="0"/>
              <a:t>svého florentského pobytu namaloval Leonardo da </a:t>
            </a:r>
            <a:r>
              <a:rPr lang="cs-CZ" dirty="0" smtClean="0"/>
              <a:t>Vinci</a:t>
            </a:r>
          </a:p>
          <a:p>
            <a:r>
              <a:rPr lang="cs-CZ" dirty="0"/>
              <a:t>Jde o malbu olejem na dřevo topolu s využitím techniky sfumato o rozměrech 77 × 53 cm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15907"/>
            <a:ext cx="3168352" cy="47271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5763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B2E389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E389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381000" y="188640"/>
            <a:ext cx="8458200" cy="2706960"/>
          </a:xfrm>
        </p:spPr>
        <p:txBody>
          <a:bodyPr>
            <a:normAutofit fontScale="85000" lnSpcReduction="20000"/>
          </a:bodyPr>
          <a:lstStyle/>
          <a:p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cs.wikipedia.org/wiki/Mona_Lisa</a:t>
            </a:r>
            <a:endParaRPr lang="cs-CZ" dirty="0" smtClean="0"/>
          </a:p>
          <a:p>
            <a:r>
              <a:rPr lang="cs-CZ" dirty="0">
                <a:hlinkClick r:id="rId3"/>
              </a:rPr>
              <a:t>https://</a:t>
            </a:r>
            <a:r>
              <a:rPr lang="cs-CZ" dirty="0" smtClean="0">
                <a:hlinkClick r:id="rId3"/>
              </a:rPr>
              <a:t>cs.wikipedia.org/wiki/El_Escorial</a:t>
            </a:r>
            <a:endParaRPr lang="cs-CZ" dirty="0" smtClean="0"/>
          </a:p>
          <a:p>
            <a:r>
              <a:rPr lang="cs-CZ" dirty="0">
                <a:hlinkClick r:id="rId4"/>
              </a:rPr>
              <a:t>https://</a:t>
            </a:r>
            <a:r>
              <a:rPr lang="cs-CZ" dirty="0" smtClean="0">
                <a:hlinkClick r:id="rId4"/>
              </a:rPr>
              <a:t>cs.wikipedia.org/wiki/Albrecht_D%C3%BCrer</a:t>
            </a:r>
            <a:endParaRPr lang="cs-CZ" dirty="0" smtClean="0"/>
          </a:p>
          <a:p>
            <a:r>
              <a:rPr lang="cs-CZ" dirty="0">
                <a:hlinkClick r:id="rId5"/>
              </a:rPr>
              <a:t>https://</a:t>
            </a:r>
            <a:r>
              <a:rPr lang="cs-CZ" dirty="0" smtClean="0">
                <a:hlinkClick r:id="rId5"/>
              </a:rPr>
              <a:t>cs.wikipedia.org/wiki/Z%C3%A1mek_Chambord</a:t>
            </a:r>
            <a:endParaRPr lang="cs-CZ" dirty="0" smtClean="0"/>
          </a:p>
          <a:p>
            <a:r>
              <a:rPr lang="cs-CZ" dirty="0">
                <a:hlinkClick r:id="rId6"/>
              </a:rPr>
              <a:t>https://</a:t>
            </a:r>
            <a:r>
              <a:rPr lang="cs-CZ" dirty="0" smtClean="0">
                <a:hlinkClick r:id="rId6"/>
              </a:rPr>
              <a:t>cs.wikipedia.org/wiki/Hans_Holbein_mlad%C5%A1%C3%AD</a:t>
            </a:r>
            <a:endParaRPr lang="cs-CZ" dirty="0" smtClean="0"/>
          </a:p>
          <a:p>
            <a:r>
              <a:rPr lang="cs-CZ" dirty="0">
                <a:hlinkClick r:id="rId7"/>
              </a:rPr>
              <a:t>https://</a:t>
            </a:r>
            <a:r>
              <a:rPr lang="cs-CZ" dirty="0" smtClean="0">
                <a:hlinkClick r:id="rId7"/>
              </a:rPr>
              <a:t>cs.wikipedia.org/wiki/Pieter_Brueghel</a:t>
            </a:r>
            <a:endParaRPr lang="cs-CZ" dirty="0" smtClean="0"/>
          </a:p>
          <a:p>
            <a:r>
              <a:rPr lang="cs-CZ" dirty="0">
                <a:hlinkClick r:id="rId8"/>
              </a:rPr>
              <a:t>https://</a:t>
            </a:r>
            <a:r>
              <a:rPr lang="cs-CZ" dirty="0" smtClean="0">
                <a:hlinkClick r:id="rId8"/>
              </a:rPr>
              <a:t>cs.wikipedia.org/wiki/Ospedale_degli_Innocenti</a:t>
            </a:r>
            <a:endParaRPr lang="cs-CZ" dirty="0" smtClean="0"/>
          </a:p>
          <a:p>
            <a:r>
              <a:rPr lang="cs-CZ" dirty="0">
                <a:hlinkClick r:id="rId9"/>
              </a:rPr>
              <a:t>https://</a:t>
            </a:r>
            <a:r>
              <a:rPr lang="cs-CZ" dirty="0" smtClean="0">
                <a:hlinkClick r:id="rId9"/>
              </a:rPr>
              <a:t>cs.wikipedia.org/wiki/Leonardo_da_Vinci</a:t>
            </a:r>
            <a:endParaRPr lang="cs-CZ" dirty="0" smtClean="0"/>
          </a:p>
          <a:p>
            <a:r>
              <a:rPr lang="cs-CZ" dirty="0">
                <a:hlinkClick r:id="rId10"/>
              </a:rPr>
              <a:t>https://</a:t>
            </a:r>
            <a:r>
              <a:rPr lang="cs-CZ" dirty="0" smtClean="0">
                <a:hlinkClick r:id="rId10"/>
              </a:rPr>
              <a:t>cs.wikipedia.org/wiki/Sandro_Botticelli</a:t>
            </a:r>
            <a:endParaRPr lang="cs-CZ" dirty="0" smtClean="0"/>
          </a:p>
          <a:p>
            <a:r>
              <a:rPr lang="cs-CZ" dirty="0">
                <a:hlinkClick r:id="rId11"/>
              </a:rPr>
              <a:t>https://cs.wikipedia.org/wiki/Tizian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©Jiří Balcar, A9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2454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62 0.03655 L -0.05955 0.10364 C -0.06857 0.11752 -0.07361 0.13857 -0.07361 0.16054 C -0.07361 0.18552 -0.06857 0.20565 -0.05955 0.21953 L -0.01962 0.28661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08" y="124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47</TotalTime>
  <Words>418</Words>
  <Application>Microsoft Office PowerPoint</Application>
  <PresentationFormat>Předvádění na obrazovce (4:3)</PresentationFormat>
  <Paragraphs>45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Renesance ve světě</vt:lpstr>
      <vt:lpstr>Tiziano vecelli</vt:lpstr>
      <vt:lpstr>Sandro Botticelli</vt:lpstr>
      <vt:lpstr>Leonardo Da Vinci</vt:lpstr>
      <vt:lpstr>Ospedale degli Innocenti</vt:lpstr>
      <vt:lpstr>Pieter Brueghel</vt:lpstr>
      <vt:lpstr>Hans Holbein mladší</vt:lpstr>
      <vt:lpstr>Zámek Chambord</vt:lpstr>
      <vt:lpstr>Albrecht Dürer</vt:lpstr>
      <vt:lpstr>El Escorial</vt:lpstr>
      <vt:lpstr>Mona Lisa</vt:lpstr>
      <vt:lpstr>©Jiří Balcar, A9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Renesance ve světě</dc:title>
  <dc:creator>Iva Pižlová</dc:creator>
  <cp:lastModifiedBy>Iva Pižlová</cp:lastModifiedBy>
  <cp:revision>5</cp:revision>
  <dcterms:created xsi:type="dcterms:W3CDTF">2019-04-01T09:14:32Z</dcterms:created>
  <dcterms:modified xsi:type="dcterms:W3CDTF">2019-04-03T11:01:18Z</dcterms:modified>
</cp:coreProperties>
</file>