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ABC32"/>
    <a:srgbClr val="2A5A06"/>
    <a:srgbClr val="FF9E1D"/>
    <a:srgbClr val="D68B1C"/>
    <a:srgbClr val="D09622"/>
    <a:srgbClr val="CC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152705" cy="1527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01670" y="3734410"/>
            <a:ext cx="7329840" cy="1527050"/>
          </a:xfrm>
          <a:effectLst/>
        </p:spPr>
        <p:txBody>
          <a:bodyPr>
            <a:normAutofit/>
          </a:bodyPr>
          <a:lstStyle>
            <a:lvl1pPr algn="l"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Click to edit </a:t>
            </a:r>
            <a:br>
              <a:rPr lang="en-US" dirty="0" smtClean="0"/>
            </a:br>
            <a:r>
              <a:rPr lang="en-US" dirty="0" smtClean="0"/>
              <a:t>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1670" y="5414165"/>
            <a:ext cx="7329840" cy="458115"/>
          </a:xfrm>
        </p:spPr>
        <p:txBody>
          <a:bodyPr>
            <a:normAutofit/>
          </a:bodyPr>
          <a:lstStyle>
            <a:lvl1pPr marL="0" indent="0" algn="l">
              <a:buNone/>
              <a:defRPr sz="2800">
                <a:solidFill>
                  <a:srgbClr val="7ABC3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3875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965" y="1443835"/>
            <a:ext cx="8229600" cy="610820"/>
          </a:xfrm>
          <a:solidFill>
            <a:srgbClr val="7ABC32"/>
          </a:solidFill>
        </p:spPr>
        <p:txBody>
          <a:bodyPr>
            <a:normAutofit/>
          </a:bodyPr>
          <a:lstStyle>
            <a:lvl1pPr algn="l"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65" y="2054655"/>
            <a:ext cx="8229600" cy="3918803"/>
          </a:xfrm>
        </p:spPr>
        <p:txBody>
          <a:bodyPr/>
          <a:lstStyle>
            <a:lvl1pPr>
              <a:defRPr sz="2800">
                <a:solidFill>
                  <a:srgbClr val="002060"/>
                </a:solidFill>
              </a:defRPr>
            </a:lvl1pPr>
            <a:lvl2pPr>
              <a:defRPr>
                <a:solidFill>
                  <a:srgbClr val="002060"/>
                </a:solidFill>
              </a:defRPr>
            </a:lvl2pPr>
            <a:lvl3pPr>
              <a:defRPr>
                <a:solidFill>
                  <a:srgbClr val="002060"/>
                </a:solidFill>
              </a:defRPr>
            </a:lvl3pPr>
            <a:lvl4pPr>
              <a:defRPr>
                <a:solidFill>
                  <a:srgbClr val="002060"/>
                </a:solidFill>
              </a:defRPr>
            </a:lvl4pPr>
            <a:lvl5pPr>
              <a:defRPr>
                <a:solidFill>
                  <a:srgbClr val="002060"/>
                </a:solidFill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4471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6014" y="374901"/>
            <a:ext cx="6558080" cy="610820"/>
          </a:xfrm>
          <a:solidFill>
            <a:srgbClr val="7ABC32"/>
          </a:solidFill>
        </p:spPr>
        <p:txBody>
          <a:bodyPr>
            <a:normAutofit/>
          </a:bodyPr>
          <a:lstStyle>
            <a:lvl1pPr algn="l"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76015" y="1138425"/>
            <a:ext cx="6558080" cy="4275740"/>
          </a:xfrm>
        </p:spPr>
        <p:txBody>
          <a:bodyPr/>
          <a:lstStyle>
            <a:lvl1pPr>
              <a:defRPr sz="2800">
                <a:solidFill>
                  <a:srgbClr val="002060"/>
                </a:solidFill>
              </a:defRPr>
            </a:lvl1pPr>
            <a:lvl2pPr>
              <a:defRPr>
                <a:solidFill>
                  <a:srgbClr val="002060"/>
                </a:solidFill>
              </a:defRPr>
            </a:lvl2pPr>
            <a:lvl3pPr>
              <a:defRPr>
                <a:solidFill>
                  <a:srgbClr val="002060"/>
                </a:solidFill>
              </a:defRPr>
            </a:lvl3pPr>
            <a:lvl4pPr>
              <a:defRPr>
                <a:solidFill>
                  <a:srgbClr val="002060"/>
                </a:solidFill>
              </a:defRPr>
            </a:lvl4pPr>
            <a:lvl5pPr>
              <a:defRPr>
                <a:solidFill>
                  <a:srgbClr val="002060"/>
                </a:solidFill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391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3441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3014"/>
            <a:ext cx="8229600" cy="58462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6791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965" y="1522475"/>
            <a:ext cx="8229600" cy="532180"/>
          </a:xfrm>
          <a:solidFill>
            <a:srgbClr val="7ABC32"/>
          </a:solidFill>
        </p:spPr>
        <p:txBody>
          <a:bodyPr>
            <a:normAutofit/>
          </a:bodyPr>
          <a:lstStyle>
            <a:lvl1pPr algn="l"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48965" y="2054654"/>
            <a:ext cx="404018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rgbClr val="002060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8965" y="2684517"/>
            <a:ext cx="4040188" cy="3035058"/>
          </a:xfrm>
        </p:spPr>
        <p:txBody>
          <a:bodyPr/>
          <a:lstStyle>
            <a:lvl1pPr>
              <a:defRPr sz="2400">
                <a:solidFill>
                  <a:srgbClr val="002060"/>
                </a:solidFill>
              </a:defRPr>
            </a:lvl1pPr>
            <a:lvl2pPr>
              <a:defRPr sz="2000">
                <a:solidFill>
                  <a:srgbClr val="002060"/>
                </a:solidFill>
              </a:defRPr>
            </a:lvl2pPr>
            <a:lvl3pPr>
              <a:defRPr sz="1800">
                <a:solidFill>
                  <a:srgbClr val="002060"/>
                </a:solidFill>
              </a:defRPr>
            </a:lvl3pPr>
            <a:lvl4pPr>
              <a:defRPr sz="1600">
                <a:solidFill>
                  <a:srgbClr val="002060"/>
                </a:solidFill>
              </a:defRPr>
            </a:lvl4pPr>
            <a:lvl5pPr>
              <a:defRPr sz="1600">
                <a:solidFill>
                  <a:srgbClr val="002060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36790" y="2054654"/>
            <a:ext cx="4041775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rgbClr val="002060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36790" y="2684517"/>
            <a:ext cx="4041775" cy="3035058"/>
          </a:xfrm>
        </p:spPr>
        <p:txBody>
          <a:bodyPr/>
          <a:lstStyle>
            <a:lvl1pPr>
              <a:defRPr sz="2400">
                <a:solidFill>
                  <a:srgbClr val="002060"/>
                </a:solidFill>
              </a:defRPr>
            </a:lvl1pPr>
            <a:lvl2pPr>
              <a:defRPr sz="2000">
                <a:solidFill>
                  <a:srgbClr val="002060"/>
                </a:solidFill>
              </a:defRPr>
            </a:lvl2pPr>
            <a:lvl3pPr>
              <a:defRPr sz="1800">
                <a:solidFill>
                  <a:srgbClr val="002060"/>
                </a:solidFill>
              </a:defRPr>
            </a:lvl3pPr>
            <a:lvl4pPr>
              <a:defRPr sz="1600">
                <a:solidFill>
                  <a:srgbClr val="002060"/>
                </a:solidFill>
              </a:defRPr>
            </a:lvl4pPr>
            <a:lvl5pPr>
              <a:defRPr sz="1600">
                <a:solidFill>
                  <a:srgbClr val="002060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3/26/2019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2911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3/26/2019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7731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3/26/2019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864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452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607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665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3/26/2019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3609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74F12-AA26-4AC8-9962-C36BB8F32554}" type="datetimeFigureOut">
              <a:rPr lang="en-US" smtClean="0"/>
              <a:pPr/>
              <a:t>3/26/2019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039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effectLst>
                  <a:glow rad="558800">
                    <a:schemeClr val="bg2">
                      <a:lumMod val="90000"/>
                      <a:alpha val="68000"/>
                    </a:schemeClr>
                  </a:glow>
                  <a:outerShdw blurRad="266700" dist="774700" dir="7800000" sx="114000" sy="114000" rotWithShape="0">
                    <a:schemeClr val="accent2">
                      <a:lumMod val="75000"/>
                      <a:alpha val="59000"/>
                    </a:schemeClr>
                  </a:outerShdw>
                  <a:reflection blurRad="546100" stA="42000" endPos="41000" dist="609600" dir="5400000" sy="-100000" algn="bl" rotWithShape="0"/>
                </a:effectLst>
              </a:rPr>
              <a:t>Nositelé signálů</a:t>
            </a:r>
            <a:endParaRPr lang="en-US" dirty="0">
              <a:effectLst>
                <a:glow rad="558800">
                  <a:schemeClr val="bg2">
                    <a:lumMod val="90000"/>
                    <a:alpha val="68000"/>
                  </a:schemeClr>
                </a:glow>
                <a:outerShdw blurRad="266700" dist="774700" dir="7800000" sx="114000" sy="114000" rotWithShape="0">
                  <a:schemeClr val="accent2">
                    <a:lumMod val="75000"/>
                    <a:alpha val="59000"/>
                  </a:schemeClr>
                </a:outerShdw>
                <a:reflection blurRad="546100" stA="42000" endPos="41000" dist="609600" dir="5400000" sy="-100000" algn="bl" rotWithShape="0"/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920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5460">
        <p14:gallery dir="r"/>
      </p:transition>
    </mc:Choice>
    <mc:Fallback xmlns="">
      <p:transition spd="slow" advTm="546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Obvodová nervová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 smtClean="0"/>
              <a:t>Obvodová nervová soustava</a:t>
            </a:r>
            <a:r>
              <a:rPr lang="cs-CZ" dirty="0" smtClean="0"/>
              <a:t> zahrnuje všechny části nervové soustavy</a:t>
            </a:r>
          </a:p>
          <a:p>
            <a:r>
              <a:rPr lang="cs-CZ" dirty="0" smtClean="0"/>
              <a:t>Patří sem dva typy nervových vláken – </a:t>
            </a:r>
            <a:r>
              <a:rPr lang="cs-CZ" b="1" u="sng" dirty="0" smtClean="0"/>
              <a:t>dostředivá</a:t>
            </a:r>
            <a:r>
              <a:rPr lang="cs-CZ" dirty="0" smtClean="0"/>
              <a:t> (smyslová, senzorická), vedoucí vzruchy z receptorů do centrální nervové soustavy, a </a:t>
            </a:r>
            <a:r>
              <a:rPr lang="cs-CZ" b="1" u="sng" dirty="0" smtClean="0"/>
              <a:t>odstředivá</a:t>
            </a:r>
            <a:r>
              <a:rPr lang="cs-CZ" dirty="0" smtClean="0"/>
              <a:t> (motorická)</a:t>
            </a:r>
          </a:p>
          <a:p>
            <a:r>
              <a:rPr lang="cs-CZ" dirty="0"/>
              <a:t>Z nervových vláken se </a:t>
            </a:r>
            <a:r>
              <a:rPr lang="cs-CZ" dirty="0" smtClean="0"/>
              <a:t>skládají </a:t>
            </a:r>
          </a:p>
          <a:p>
            <a:pPr marL="0" indent="0">
              <a:buNone/>
            </a:pPr>
            <a:r>
              <a:rPr lang="cs-CZ" b="1" dirty="0" smtClean="0"/>
              <a:t>    </a:t>
            </a:r>
            <a:r>
              <a:rPr lang="cs-CZ" b="1" u="sng" dirty="0" smtClean="0"/>
              <a:t>nervy</a:t>
            </a:r>
            <a:r>
              <a:rPr lang="cs-CZ" dirty="0" smtClean="0"/>
              <a:t> </a:t>
            </a:r>
            <a:r>
              <a:rPr lang="cs-CZ" dirty="0"/>
              <a:t>– </a:t>
            </a:r>
            <a:r>
              <a:rPr lang="cs-CZ" b="1" u="sng" dirty="0" smtClean="0"/>
              <a:t>míšní</a:t>
            </a:r>
            <a:r>
              <a:rPr lang="cs-CZ" dirty="0" smtClean="0"/>
              <a:t>,</a:t>
            </a:r>
            <a:r>
              <a:rPr lang="cs-CZ" b="1" u="sng" dirty="0" smtClean="0"/>
              <a:t> </a:t>
            </a:r>
            <a:r>
              <a:rPr lang="cs-CZ" b="1" u="sng" dirty="0"/>
              <a:t>mozkové</a:t>
            </a:r>
            <a:r>
              <a:rPr lang="cs-CZ" dirty="0"/>
              <a:t> (hlavové) a 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b="1" u="sng" dirty="0" smtClean="0"/>
              <a:t>útrobní</a:t>
            </a:r>
            <a:r>
              <a:rPr lang="cs-CZ" dirty="0"/>
              <a:t> </a:t>
            </a:r>
            <a:r>
              <a:rPr lang="cs-CZ" dirty="0" smtClean="0"/>
              <a:t>(autonomní</a:t>
            </a:r>
            <a:r>
              <a:rPr lang="cs-CZ" dirty="0"/>
              <a:t>, vegetativní)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2575" y="4207790"/>
            <a:ext cx="2281425" cy="265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946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11952">
        <p14:gallery dir="r"/>
      </p:transition>
    </mc:Choice>
    <mc:Fallback xmlns="">
      <p:transition spd="slow" advTm="1195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Nervy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 mozku vystupuje </a:t>
            </a:r>
            <a:r>
              <a:rPr lang="cs-CZ" b="1" u="sng" dirty="0" smtClean="0"/>
              <a:t>12 párů mozkových nervů</a:t>
            </a:r>
          </a:p>
          <a:p>
            <a:r>
              <a:rPr lang="cs-CZ" dirty="0" smtClean="0"/>
              <a:t>Z míchy vystupuje </a:t>
            </a:r>
            <a:r>
              <a:rPr lang="cs-CZ" b="1" u="sng" dirty="0" smtClean="0"/>
              <a:t>31 párů míšních nervů</a:t>
            </a:r>
          </a:p>
          <a:p>
            <a:r>
              <a:rPr lang="cs-CZ" b="1" u="sng" dirty="0" smtClean="0"/>
              <a:t>Útrobní (vegetativní, autonomní)</a:t>
            </a:r>
            <a:r>
              <a:rPr lang="cs-CZ" dirty="0" smtClean="0"/>
              <a:t> nervy nelze ovládat vůlí</a:t>
            </a:r>
          </a:p>
          <a:p>
            <a:r>
              <a:rPr lang="cs-CZ" dirty="0" smtClean="0"/>
              <a:t>Rozdělují se na dva </a:t>
            </a:r>
            <a:r>
              <a:rPr lang="cs-CZ" dirty="0" smtClean="0"/>
              <a:t>typy</a:t>
            </a:r>
          </a:p>
          <a:p>
            <a:pPr marL="0" indent="0">
              <a:buNone/>
            </a:pPr>
            <a:r>
              <a:rPr lang="cs-CZ" dirty="0" smtClean="0"/>
              <a:t>– </a:t>
            </a:r>
            <a:r>
              <a:rPr lang="cs-CZ" b="1" u="sng" dirty="0" smtClean="0"/>
              <a:t>sympatikus</a:t>
            </a:r>
            <a:r>
              <a:rPr lang="cs-CZ" dirty="0" smtClean="0"/>
              <a:t> </a:t>
            </a:r>
            <a:r>
              <a:rPr lang="cs-CZ" dirty="0" smtClean="0"/>
              <a:t>a </a:t>
            </a:r>
            <a:r>
              <a:rPr lang="cs-CZ" b="1" u="sng" dirty="0" smtClean="0"/>
              <a:t>parasympatikus</a:t>
            </a:r>
            <a:endParaRPr lang="cs-CZ" b="1" u="sng" dirty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5525" y="3515007"/>
            <a:ext cx="3808475" cy="3342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628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12079">
        <p14:gallery dir="r"/>
      </p:transition>
    </mc:Choice>
    <mc:Fallback xmlns="">
      <p:transition spd="slow" advTm="1207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Úrazy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úrazech může dojít k </a:t>
            </a:r>
            <a:r>
              <a:rPr lang="cs-CZ" b="1" u="sng" dirty="0" smtClean="0"/>
              <a:t>přerušení nervů</a:t>
            </a:r>
            <a:r>
              <a:rPr lang="cs-CZ" dirty="0" smtClean="0"/>
              <a:t> ovládajících kosterní svalovinu</a:t>
            </a:r>
          </a:p>
          <a:p>
            <a:r>
              <a:rPr lang="cs-CZ" b="1" u="sng" dirty="0" smtClean="0"/>
              <a:t>Obrna lícního nervu</a:t>
            </a:r>
            <a:r>
              <a:rPr lang="cs-CZ" dirty="0" smtClean="0"/>
              <a:t> se projevuje ochrnutím mimických svalů na příslušné straně obličeje</a:t>
            </a:r>
          </a:p>
          <a:p>
            <a:r>
              <a:rPr lang="cs-CZ" b="1" u="sng" dirty="0" smtClean="0"/>
              <a:t>Bolest trojklanného nervu</a:t>
            </a:r>
            <a:r>
              <a:rPr lang="cs-CZ" dirty="0" smtClean="0"/>
              <a:t> je považována za jednu z nejhorších bolestí</a:t>
            </a:r>
          </a:p>
          <a:p>
            <a:r>
              <a:rPr lang="cs-CZ" dirty="0" smtClean="0"/>
              <a:t>V tropech se stále ještě vyskytuje </a:t>
            </a:r>
            <a:r>
              <a:rPr lang="cs-CZ" b="1" u="sng" dirty="0" smtClean="0"/>
              <a:t>malomocenství</a:t>
            </a:r>
            <a:r>
              <a:rPr lang="cs-CZ" dirty="0" smtClean="0"/>
              <a:t> (lepra)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9639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11911">
        <p14:gallery dir="r"/>
      </p:transition>
    </mc:Choice>
    <mc:Fallback xmlns="">
      <p:transition spd="slow" advTm="11911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i="1" u="sng" dirty="0" smtClean="0">
                <a:effectLst>
                  <a:glow rad="25400">
                    <a:schemeClr val="tx2">
                      <a:lumMod val="75000"/>
                      <a:alpha val="53000"/>
                    </a:schemeClr>
                  </a:glow>
                  <a:innerShdw blurRad="584200" dist="1524000" dir="9060000">
                    <a:schemeClr val="accent1">
                      <a:lumMod val="60000"/>
                      <a:lumOff val="40000"/>
                      <a:alpha val="37000"/>
                    </a:schemeClr>
                  </a:innerShdw>
                  <a:reflection blurRad="469900" stA="36000" endPos="34000" dist="292100" dir="5400000" sy="-100000" algn="bl" rotWithShape="0"/>
                </a:effectLst>
              </a:rPr>
              <a:t>Děkuji za pozornost</a:t>
            </a:r>
            <a:endParaRPr lang="cs-CZ" b="1" i="1" u="sng" dirty="0">
              <a:effectLst>
                <a:glow rad="25400">
                  <a:schemeClr val="tx2">
                    <a:lumMod val="75000"/>
                    <a:alpha val="53000"/>
                  </a:schemeClr>
                </a:glow>
                <a:innerShdw blurRad="584200" dist="1524000" dir="9060000">
                  <a:schemeClr val="accent1">
                    <a:lumMod val="60000"/>
                    <a:lumOff val="40000"/>
                    <a:alpha val="37000"/>
                  </a:schemeClr>
                </a:innerShdw>
                <a:reflection blurRad="469900" stA="36000" endPos="34000" dist="29210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©Jiří </a:t>
            </a:r>
            <a:r>
              <a:rPr lang="cs-CZ" dirty="0"/>
              <a:t>Balcar A9</a:t>
            </a:r>
          </a:p>
        </p:txBody>
      </p:sp>
    </p:spTree>
    <p:extLst>
      <p:ext uri="{BB962C8B-B14F-4D97-AF65-F5344CB8AC3E}">
        <p14:creationId xmlns:p14="http://schemas.microsoft.com/office/powerpoint/2010/main" val="2252179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569</TotalTime>
  <Words>146</Words>
  <Application>Microsoft Office PowerPoint</Application>
  <PresentationFormat>Předvádění na obrazovce (4:3)</PresentationFormat>
  <Paragraphs>20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Office Theme</vt:lpstr>
      <vt:lpstr>Nositelé signálů</vt:lpstr>
      <vt:lpstr>Obvodová nervová soustava</vt:lpstr>
      <vt:lpstr>Nervy</vt:lpstr>
      <vt:lpstr>Úrazy</vt:lpstr>
      <vt:lpstr>Děkuji za pozornost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Julian</dc:creator>
  <cp:lastModifiedBy>Iva Pižlová</cp:lastModifiedBy>
  <cp:revision>33</cp:revision>
  <dcterms:created xsi:type="dcterms:W3CDTF">2013-08-21T19:17:07Z</dcterms:created>
  <dcterms:modified xsi:type="dcterms:W3CDTF">2019-03-26T11:32:47Z</dcterms:modified>
</cp:coreProperties>
</file>