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2" r:id="rId6"/>
    <p:sldId id="263" r:id="rId7"/>
    <p:sldId id="265" r:id="rId8"/>
    <p:sldId id="267" r:id="rId9"/>
    <p:sldId id="266" r:id="rId10"/>
    <p:sldId id="273" r:id="rId11"/>
    <p:sldId id="268" r:id="rId12"/>
    <p:sldId id="269" r:id="rId13"/>
    <p:sldId id="270" r:id="rId14"/>
    <p:sldId id="274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737" autoAdjust="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C62FFE1-E9F8-4B1B-AEDA-E063F7E0AD9E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5A8F9-147C-4932-B647-69DCD9C00D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D1850-4434-4184-88B9-7B8388EB89A9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1056F-A916-4782-8F5B-58E8C14605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18C70-0E35-4A5F-8AB3-9C77F99AA430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B2F2F-CFC9-42F5-BBBD-3935110C2C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CD7CE-E99E-4E80-9B64-9411D947334D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56E65-BDCE-4117-B1C6-3FE7385CDF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235D2-2330-4119-A82D-8FFA23898136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E7ED8-7AFA-4A31-A1A7-51E5AEA4A4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C35BD-ED8D-4AA4-9ACA-B8A237C424F1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9054C-D485-448B-B327-E017A5A067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A312A-8AAF-45B8-9900-ACB266C06746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B65E1-903D-47B0-8246-2359851AD9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4246E-5F39-4373-AECA-93D83EA98694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D5831-9A74-496A-8968-5ED2B0FD30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4DAB-1E1E-4E84-BF8B-F29E05D232C4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6BD4D-5C91-484A-BC47-C7F3CBB84B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C42A5-8DA7-4860-BB8E-3C5A7244E01B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29056-1FFD-48AE-891D-053E5E377E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2047A-E27B-4706-859C-A757EF50563A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76362-EFCA-425E-9F4A-2D6ACE2C33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70F5A-DA16-4AB3-A49B-1F6C3F91E3BA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5D37F-C6EB-490B-A2F4-603BC2E106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6"/>
          <p:cNvPicPr>
            <a:picLocks/>
          </p:cNvPicPr>
          <p:nvPr userDrawn="1">
            <p:custDataLst>
              <p:tags r:id="rId1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5575" y="1524000"/>
            <a:ext cx="804863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2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6"/>
          <p:cNvPicPr>
            <a:picLocks/>
          </p:cNvPicPr>
          <p:nvPr userDrawn="1">
            <p:custDataLst>
              <p:tags r:id="rId1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5575" y="1524000"/>
            <a:ext cx="804863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8B4949-0071-411D-B92B-9206CF7DA017}" type="datetimeFigureOut">
              <a:rPr lang="cs-CZ"/>
              <a:pPr>
                <a:defRPr/>
              </a:pPr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0F8220-8086-4415-B8D0-E138B267C9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62" r:id="rId12"/>
    <p:sldLayoutId id="2147483663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772400" cy="1439863"/>
          </a:xfrm>
        </p:spPr>
        <p:txBody>
          <a:bodyPr/>
          <a:lstStyle/>
          <a:p>
            <a:r>
              <a:rPr lang="cs-CZ" smtClean="0"/>
              <a:t>ŠABLONAIII/2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200" smtClean="0"/>
              <a:t>CO JSME SE VE FYZICE NAUČILI</a:t>
            </a:r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141663"/>
            <a:ext cx="8280400" cy="35274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HELENA MESNEROVÁ –ZŠ HORNÍ SLAVKOV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VY_32_INOVACE_138_CO JSME SE VE FYZICE NAUČILI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4941888"/>
            <a:ext cx="6096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188" y="1989138"/>
          <a:ext cx="8424862" cy="38989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275596"/>
                <a:gridCol w="4149340"/>
              </a:tblGrid>
              <a:tr h="3899232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Vyjádřený</a:t>
                      </a:r>
                      <a:r>
                        <a:rPr lang="cs-CZ" sz="3200" baseline="0" dirty="0" smtClean="0"/>
                        <a:t> obrázkem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Název zákona a jeho slovní vyjádření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492375"/>
            <a:ext cx="33845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188" y="1989138"/>
          <a:ext cx="8424862" cy="3898900"/>
        </p:xfrm>
        <a:graphic>
          <a:graphicData uri="http://schemas.openxmlformats.org/drawingml/2006/table">
            <a:tbl>
              <a:tblPr/>
              <a:tblGrid>
                <a:gridCol w="4276725"/>
                <a:gridCol w="4148137"/>
              </a:tblGrid>
              <a:tr h="3898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Vyjádřený obrázkem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Název zákona a jeho slovní vyjádření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Pascalův zákon: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Vnější tlaková síla vyvolá v uzavřené nádobě tlak,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který je ve všech místech nádoby stejný.Nikam se neztrácí.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</a:tr>
            </a:tbl>
          </a:graphicData>
        </a:graphic>
      </p:graphicFrame>
      <p:pic>
        <p:nvPicPr>
          <p:cNvPr id="184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492375"/>
            <a:ext cx="33845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188" y="1628775"/>
          <a:ext cx="7777162" cy="49688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88432"/>
                <a:gridCol w="3888432"/>
              </a:tblGrid>
              <a:tr h="496855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Vyjádřený obrázkem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 zákona a jeho slovní vyjádření.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194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3033713"/>
            <a:ext cx="3455987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188" y="1628775"/>
          <a:ext cx="7777162" cy="49688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88432"/>
                <a:gridCol w="3888432"/>
              </a:tblGrid>
              <a:tr h="496855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Vyjádřený obrázkem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 zákona a jeho slovní vyjádření.                                    </a:t>
                      </a:r>
                    </a:p>
                    <a:p>
                      <a:endParaRPr lang="cs-CZ" sz="2400" dirty="0" smtClean="0"/>
                    </a:p>
                    <a:p>
                      <a:r>
                        <a:rPr lang="cs-CZ" sz="2400" dirty="0" smtClean="0"/>
                        <a:t>Zákon akce a reakce: proti každé akci vždy působí stejná reakce.</a:t>
                      </a:r>
                    </a:p>
                    <a:p>
                      <a:r>
                        <a:rPr lang="cs-CZ" sz="2400" dirty="0" smtClean="0"/>
                        <a:t>Jinak: vzájemná působení dvou těles jsou vždy stejně velká a míří na opačné strany.</a:t>
                      </a:r>
                      <a:endParaRPr lang="cs-CZ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04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3033713"/>
            <a:ext cx="3455987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288" y="1557338"/>
          <a:ext cx="8208962" cy="5184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2310"/>
                <a:gridCol w="4186602"/>
              </a:tblGrid>
              <a:tr h="518457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Vyjádřený</a:t>
                      </a:r>
                      <a:r>
                        <a:rPr lang="cs-CZ" sz="3200" baseline="0" dirty="0" smtClean="0"/>
                        <a:t> obrázkem.</a:t>
                      </a:r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Název zákona a jeho slovní vyjádření.</a:t>
                      </a:r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pic>
        <p:nvPicPr>
          <p:cNvPr id="215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565400"/>
            <a:ext cx="32861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288" y="1557338"/>
          <a:ext cx="8208962" cy="5184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2310"/>
                <a:gridCol w="4186602"/>
              </a:tblGrid>
              <a:tr h="518457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Vyjádřený</a:t>
                      </a:r>
                      <a:r>
                        <a:rPr lang="cs-CZ" sz="3200" baseline="0" dirty="0" smtClean="0"/>
                        <a:t> obrázkem.</a:t>
                      </a:r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Název zákona a jeho slovní vyjádření.</a:t>
                      </a:r>
                    </a:p>
                    <a:p>
                      <a:endParaRPr lang="cs-CZ" sz="3200" dirty="0" smtClean="0"/>
                    </a:p>
                    <a:p>
                      <a:r>
                        <a:rPr lang="cs-CZ" sz="3200" dirty="0" smtClean="0"/>
                        <a:t>Zákon odrazu světla:</a:t>
                      </a:r>
                    </a:p>
                    <a:p>
                      <a:r>
                        <a:rPr lang="cs-CZ" sz="3200" dirty="0" smtClean="0"/>
                        <a:t>Velikost úhlu odrazu se rovná velikosti úhlu dopadu.</a:t>
                      </a:r>
                      <a:endParaRPr lang="cs-CZ" sz="3200" dirty="0"/>
                    </a:p>
                  </a:txBody>
                  <a:tcPr>
                    <a:lnL w="12700" cmpd="sng">
                      <a:noFill/>
                    </a:lnL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pic>
        <p:nvPicPr>
          <p:cNvPr id="2253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565400"/>
            <a:ext cx="32861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642350" cy="5184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4320480"/>
              </a:tblGrid>
              <a:tr h="518457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Vyjádřený obrázkem.</a:t>
                      </a:r>
                      <a:endParaRPr lang="cs-CZ" sz="3200" dirty="0"/>
                    </a:p>
                  </a:txBody>
                  <a:tcP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Název zákona a jeho vyjádření slovy:</a:t>
                      </a:r>
                    </a:p>
                    <a:p>
                      <a:endParaRPr lang="cs-CZ" sz="3200" dirty="0" smtClean="0"/>
                    </a:p>
                    <a:p>
                      <a:endParaRPr lang="cs-CZ" sz="32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pic>
        <p:nvPicPr>
          <p:cNvPr id="235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562225"/>
            <a:ext cx="4176713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50825" y="1412875"/>
          <a:ext cx="8642350" cy="5184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4320480"/>
              </a:tblGrid>
              <a:tr h="518457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Vyjádřený obrázkem.</a:t>
                      </a:r>
                      <a:endParaRPr lang="cs-CZ" sz="3200" dirty="0"/>
                    </a:p>
                  </a:txBody>
                  <a:tcP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Název zákona a jeho vyjádření slovy:</a:t>
                      </a:r>
                    </a:p>
                    <a:p>
                      <a:endParaRPr lang="cs-CZ" sz="3200" dirty="0" smtClean="0"/>
                    </a:p>
                    <a:p>
                      <a:r>
                        <a:rPr lang="cs-CZ" sz="3200" dirty="0" smtClean="0"/>
                        <a:t>Archimedův zákon: těleso ponořené do kapaliny je nadlehčováno </a:t>
                      </a:r>
                      <a:r>
                        <a:rPr lang="cs-CZ" sz="3200" dirty="0" err="1" smtClean="0"/>
                        <a:t>silou,která</a:t>
                      </a:r>
                      <a:r>
                        <a:rPr lang="cs-CZ" sz="3200" dirty="0" smtClean="0"/>
                        <a:t> se rovná tíze kapaliny tělesem vytlačené.</a:t>
                      </a:r>
                      <a:endParaRPr lang="cs-CZ" sz="3200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pic>
        <p:nvPicPr>
          <p:cNvPr id="245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562225"/>
            <a:ext cx="4176713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850" y="1268413"/>
          <a:ext cx="8280400" cy="5400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76465"/>
              </a:tblGrid>
              <a:tr h="5400600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002060"/>
                          </a:solidFill>
                        </a:rPr>
                        <a:t>Vyjádřený obrázkem</a:t>
                      </a:r>
                      <a:endParaRPr lang="cs-CZ" sz="3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rgbClr val="002060"/>
                          </a:solidFill>
                        </a:rPr>
                        <a:t>Název zákona a jeho slovní vyjádření</a:t>
                      </a:r>
                      <a:endParaRPr lang="cs-CZ" sz="3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pic>
        <p:nvPicPr>
          <p:cNvPr id="256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213100"/>
            <a:ext cx="400367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Fyzikální zákon .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8313" y="1484313"/>
          <a:ext cx="8513762" cy="5184775"/>
        </p:xfrm>
        <a:graphic>
          <a:graphicData uri="http://schemas.openxmlformats.org/drawingml/2006/table">
            <a:tbl>
              <a:tblPr/>
              <a:tblGrid>
                <a:gridCol w="4221162"/>
                <a:gridCol w="4292600"/>
              </a:tblGrid>
              <a:tr h="5184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Calibri" pitchFamily="34" charset="0"/>
                        </a:rPr>
                        <a:t>Vyjádřený obrázkem</a:t>
                      </a:r>
                      <a:endParaRPr kumimoji="0" lang="cs-CZ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zákona a jeho slovní vyjádření:                               Každé těleso setrvává v relativním klidu nebo v rovnoměrném přímočarém pohybu, dokud není přinuceno silovým působením jiných těles tento stav změnit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=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ZÁKON SETRVAČNOSTI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pic>
        <p:nvPicPr>
          <p:cNvPr id="266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8263"/>
            <a:ext cx="3959225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52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853136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Vyjádřený</a:t>
                      </a:r>
                      <a:r>
                        <a:rPr lang="cs-CZ" sz="3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vztahem:</a:t>
                      </a:r>
                    </a:p>
                    <a:p>
                      <a:endParaRPr lang="cs-CZ" sz="3200" baseline="0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sz="4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I=U:R</a:t>
                      </a:r>
                      <a:endParaRPr lang="cs-CZ" sz="4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Název zákona a jeho slovní vyjádření-</a:t>
                      </a:r>
                      <a:endParaRPr lang="cs-CZ" sz="32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pic>
        <p:nvPicPr>
          <p:cNvPr id="27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100" y="3500438"/>
            <a:ext cx="3341688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/>
              <a:t>Fyzikální zákon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52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853136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Vyjádřený</a:t>
                      </a:r>
                      <a:r>
                        <a:rPr lang="cs-CZ" sz="3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vztahem:</a:t>
                      </a:r>
                    </a:p>
                    <a:p>
                      <a:endParaRPr lang="cs-CZ" sz="3200" baseline="0" dirty="0" smtClean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  <a:p>
                      <a:r>
                        <a:rPr lang="cs-CZ" sz="44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I=U:R</a:t>
                      </a:r>
                      <a:endParaRPr lang="cs-CZ" sz="44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Název zákona a jeho slovní vyjádření-</a:t>
                      </a:r>
                    </a:p>
                    <a:p>
                      <a:endParaRPr lang="cs-CZ" sz="3200" dirty="0" smtClean="0"/>
                    </a:p>
                    <a:p>
                      <a:r>
                        <a:rPr lang="cs-CZ" sz="3200" dirty="0" smtClean="0">
                          <a:solidFill>
                            <a:srgbClr val="002060"/>
                          </a:solidFill>
                        </a:rPr>
                        <a:t>Ohmův</a:t>
                      </a:r>
                      <a:r>
                        <a:rPr lang="cs-CZ" sz="3200" baseline="0" dirty="0" smtClean="0">
                          <a:solidFill>
                            <a:srgbClr val="002060"/>
                          </a:solidFill>
                        </a:rPr>
                        <a:t> zákon:</a:t>
                      </a:r>
                    </a:p>
                    <a:p>
                      <a:r>
                        <a:rPr lang="cs-CZ" sz="3200" baseline="0" dirty="0" smtClean="0">
                          <a:solidFill>
                            <a:srgbClr val="002060"/>
                          </a:solidFill>
                        </a:rPr>
                        <a:t>Elektrický proud je </a:t>
                      </a:r>
                      <a:r>
                        <a:rPr lang="cs-CZ" sz="3200" baseline="0" dirty="0" err="1" smtClean="0">
                          <a:solidFill>
                            <a:srgbClr val="002060"/>
                          </a:solidFill>
                        </a:rPr>
                        <a:t>přímoúměrný</a:t>
                      </a:r>
                      <a:r>
                        <a:rPr lang="cs-CZ" sz="3200" baseline="0" dirty="0" smtClean="0">
                          <a:solidFill>
                            <a:srgbClr val="002060"/>
                          </a:solidFill>
                        </a:rPr>
                        <a:t> velikosti napětí na jeho koncích</a:t>
                      </a:r>
                      <a:endParaRPr lang="cs-CZ" sz="32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pic>
        <p:nvPicPr>
          <p:cNvPr id="286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716338"/>
            <a:ext cx="3660775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Obdélník 1"/>
          <p:cNvSpPr>
            <a:spLocks noChangeArrowheads="1"/>
          </p:cNvSpPr>
          <p:nvPr/>
        </p:nvSpPr>
        <p:spPr bwMode="auto">
          <a:xfrm>
            <a:off x="468313" y="2346325"/>
            <a:ext cx="653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http://t2.gstatic.com/images?q=tbn:ANd9GcSMTuFT7cXVH8_7Bll0sr29bIuq74gUxV7YMHv1Os1zlDWTuLkx_Q</a:t>
            </a:r>
          </a:p>
        </p:txBody>
      </p:sp>
      <p:sp>
        <p:nvSpPr>
          <p:cNvPr id="29698" name="Obdélník 2"/>
          <p:cNvSpPr>
            <a:spLocks noChangeArrowheads="1"/>
          </p:cNvSpPr>
          <p:nvPr/>
        </p:nvSpPr>
        <p:spPr bwMode="auto">
          <a:xfrm>
            <a:off x="323850" y="1700213"/>
            <a:ext cx="87137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http://t3.gstatic.com/images?q=tbn:ANd9GcRPg9MWz5lR6pbyPePQfs8cKgd3qeLjAmQg5mXRDbmYsGf4uXPH</a:t>
            </a:r>
          </a:p>
        </p:txBody>
      </p:sp>
      <p:sp>
        <p:nvSpPr>
          <p:cNvPr id="29699" name="Obdélník 3"/>
          <p:cNvSpPr>
            <a:spLocks noChangeArrowheads="1"/>
          </p:cNvSpPr>
          <p:nvPr/>
        </p:nvSpPr>
        <p:spPr bwMode="auto">
          <a:xfrm>
            <a:off x="323850" y="3140075"/>
            <a:ext cx="6678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http://t2.gstatic.com/images?q=tbn:ANd9GcTmQgbEcsmdZlTbmEWthvt9U0exqkDAFcZkCC3MMyIM65nNIuXK</a:t>
            </a:r>
          </a:p>
        </p:txBody>
      </p:sp>
      <p:sp>
        <p:nvSpPr>
          <p:cNvPr id="29700" name="Obdélník 4"/>
          <p:cNvSpPr>
            <a:spLocks noChangeArrowheads="1"/>
          </p:cNvSpPr>
          <p:nvPr/>
        </p:nvSpPr>
        <p:spPr bwMode="auto">
          <a:xfrm>
            <a:off x="323850" y="3932238"/>
            <a:ext cx="66786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http://t1.gstatic.com/images?q=tbn:ANd9GcS0bRq8BBJ0F14w3CCjMIHIdc0ETD2OTeIl7R451ISw4DEyd7d94A</a:t>
            </a:r>
          </a:p>
        </p:txBody>
      </p:sp>
      <p:sp>
        <p:nvSpPr>
          <p:cNvPr id="29701" name="Obdélník 5"/>
          <p:cNvSpPr>
            <a:spLocks noChangeArrowheads="1"/>
          </p:cNvSpPr>
          <p:nvPr/>
        </p:nvSpPr>
        <p:spPr bwMode="auto">
          <a:xfrm>
            <a:off x="468313" y="5011738"/>
            <a:ext cx="653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http://t3.gstatic.com/images?q=tbn:ANd9GcT7NY31lA2a3Q1ntMz7a9oBPrhKcXPophwiF2SkPxpbnTgvBOJP</a:t>
            </a:r>
          </a:p>
        </p:txBody>
      </p:sp>
      <p:sp>
        <p:nvSpPr>
          <p:cNvPr id="29702" name="Obdélník 6"/>
          <p:cNvSpPr>
            <a:spLocks noChangeArrowheads="1"/>
          </p:cNvSpPr>
          <p:nvPr/>
        </p:nvSpPr>
        <p:spPr bwMode="auto">
          <a:xfrm>
            <a:off x="468313" y="5657850"/>
            <a:ext cx="72723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http://t2.gstatic.com/images?q=tbn:ANd9GcT8IasI0Xwh-tmnUuj41oFJLNRqMXdciQHHyQYLuzNAeMpZhO-x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755650" y="750888"/>
            <a:ext cx="1243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>
                <a:latin typeface="Calibri" pitchFamily="34" charset="0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257</Words>
  <Application>Microsoft Office PowerPoint</Application>
  <PresentationFormat>Předvádění na obrazovce (4:3)</PresentationFormat>
  <Paragraphs>64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3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Calibri</vt:lpstr>
      <vt:lpstr>Arial</vt:lpstr>
      <vt:lpstr>Motiv systému Office</vt:lpstr>
      <vt:lpstr>Motiv systému Office</vt:lpstr>
      <vt:lpstr>Motiv systému Office</vt:lpstr>
      <vt:lpstr>ŠABLONAIII/2 CO JSME SE VE FYZICE NAUČILI</vt:lpstr>
      <vt:lpstr>FYZIKÁLNÍ ZÁKON</vt:lpstr>
      <vt:lpstr>FYZIKÁLNÍ ZÁKON</vt:lpstr>
      <vt:lpstr>Fyzikální zákon</vt:lpstr>
      <vt:lpstr>Fyzikální zákon</vt:lpstr>
      <vt:lpstr>Fyzikální zákon</vt:lpstr>
      <vt:lpstr>Fyzikální zákon</vt:lpstr>
      <vt:lpstr>Fyzikální zákon</vt:lpstr>
      <vt:lpstr>Fyzikální zákon</vt:lpstr>
      <vt:lpstr>Fyzikální zákon</vt:lpstr>
      <vt:lpstr>Fyzikální zákon .</vt:lpstr>
      <vt:lpstr>Fyzikální zákon</vt:lpstr>
      <vt:lpstr>Fyzikální zákon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ŠABLONAIII/2 Jednoduché stroje</dc:title>
  <dc:creator>PC-12QP</dc:creator>
  <cp:lastModifiedBy>Maminka</cp:lastModifiedBy>
  <cp:revision>18</cp:revision>
  <dcterms:created xsi:type="dcterms:W3CDTF">2011-05-15T10:34:40Z</dcterms:created>
  <dcterms:modified xsi:type="dcterms:W3CDTF">2012-03-07T09:18:44Z</dcterms:modified>
</cp:coreProperties>
</file>