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4" r:id="rId2"/>
  </p:sldMasterIdLst>
  <p:notesMasterIdLst>
    <p:notesMasterId r:id="rId32"/>
  </p:notesMasterIdLst>
  <p:sldIdLst>
    <p:sldId id="268" r:id="rId3"/>
    <p:sldId id="257" r:id="rId4"/>
    <p:sldId id="305" r:id="rId5"/>
    <p:sldId id="270" r:id="rId6"/>
    <p:sldId id="330" r:id="rId7"/>
    <p:sldId id="319" r:id="rId8"/>
    <p:sldId id="318" r:id="rId9"/>
    <p:sldId id="322" r:id="rId10"/>
    <p:sldId id="331" r:id="rId11"/>
    <p:sldId id="332" r:id="rId12"/>
    <p:sldId id="333" r:id="rId13"/>
    <p:sldId id="334" r:id="rId14"/>
    <p:sldId id="336" r:id="rId15"/>
    <p:sldId id="337" r:id="rId16"/>
    <p:sldId id="338" r:id="rId17"/>
    <p:sldId id="339" r:id="rId18"/>
    <p:sldId id="340" r:id="rId19"/>
    <p:sldId id="342" r:id="rId20"/>
    <p:sldId id="343" r:id="rId21"/>
    <p:sldId id="344" r:id="rId22"/>
    <p:sldId id="345" r:id="rId23"/>
    <p:sldId id="346" r:id="rId24"/>
    <p:sldId id="347" r:id="rId25"/>
    <p:sldId id="348" r:id="rId26"/>
    <p:sldId id="271" r:id="rId27"/>
    <p:sldId id="328" r:id="rId28"/>
    <p:sldId id="335" r:id="rId29"/>
    <p:sldId id="341" r:id="rId30"/>
    <p:sldId id="273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35D9"/>
    <a:srgbClr val="4F6228"/>
    <a:srgbClr val="F5A10B"/>
    <a:srgbClr val="F6882E"/>
    <a:srgbClr val="EDE2F6"/>
    <a:srgbClr val="D5B8EA"/>
    <a:srgbClr val="7D9EC0"/>
    <a:srgbClr val="FFFFA4"/>
    <a:srgbClr val="FFFF8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A6BD22-ABDC-433C-9558-85A99CEA254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2C8724-2724-4D69-A63B-A646B8F9F1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18.7.2014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slide" Target="slide5.xml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3" Type="http://schemas.openxmlformats.org/officeDocument/2006/relationships/slide" Target="slide14.xml"/><Relationship Id="rId7" Type="http://schemas.openxmlformats.org/officeDocument/2006/relationships/slide" Target="slide1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slide" Target="slide10.xml"/><Relationship Id="rId5" Type="http://schemas.openxmlformats.org/officeDocument/2006/relationships/slide" Target="slide9.xml"/><Relationship Id="rId4" Type="http://schemas.openxmlformats.org/officeDocument/2006/relationships/slide" Target="slide8.xml"/><Relationship Id="rId9" Type="http://schemas.openxmlformats.org/officeDocument/2006/relationships/slide" Target="slide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5" Type="http://schemas.openxmlformats.org/officeDocument/2006/relationships/slide" Target="slide7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5" Type="http://schemas.openxmlformats.org/officeDocument/2006/relationships/slide" Target="slide7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5" Type="http://schemas.openxmlformats.org/officeDocument/2006/relationships/slide" Target="slide16.xml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2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6" Type="http://schemas.openxmlformats.org/officeDocument/2006/relationships/slide" Target="slide18.xml"/><Relationship Id="rId5" Type="http://schemas.openxmlformats.org/officeDocument/2006/relationships/image" Target="../media/image22.jpeg"/><Relationship Id="rId4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slide" Target="slide1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2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25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26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7" Type="http://schemas.openxmlformats.org/officeDocument/2006/relationships/image" Target="../media/image28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7.jpeg"/><Relationship Id="rId5" Type="http://schemas.openxmlformats.org/officeDocument/2006/relationships/image" Target="../media/image23.jpeg"/><Relationship Id="rId4" Type="http://schemas.openxmlformats.org/officeDocument/2006/relationships/image" Target="../media/image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slide" Target="slide25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25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slide" Target="slide26.xml"/><Relationship Id="rId3" Type="http://schemas.openxmlformats.org/officeDocument/2006/relationships/hyperlink" Target="http://commons.wikimedia.org/wiki/File:Parasol-1.jpg?uselang=cs" TargetMode="External"/><Relationship Id="rId7" Type="http://schemas.openxmlformats.org/officeDocument/2006/relationships/hyperlink" Target="http://commons.wikimedia.org/wiki/File:Leccinum_nigrescens.jpg?uselang=cs" TargetMode="External"/><Relationship Id="rId2" Type="http://schemas.openxmlformats.org/officeDocument/2006/relationships/hyperlink" Target="http://commons.wikimedia.org/wiki/File:Edible_Fungi.jpg?uselang=cs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ommons.wikimedia.org/wiki/File:2006-10-07_Boletus_aestivalis_cropped.jpg?uselang=cs" TargetMode="External"/><Relationship Id="rId5" Type="http://schemas.openxmlformats.org/officeDocument/2006/relationships/hyperlink" Target="http://commons.wikimedia.org/wiki/File:Boletus_regius_37212.jpg?uselang=cs" TargetMode="External"/><Relationship Id="rId4" Type="http://schemas.openxmlformats.org/officeDocument/2006/relationships/hyperlink" Target="http://commons.wikimedia.org/wiki/File:Steinpilz-1.jpg?uselang=cs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slide" Target="slide27.xml"/><Relationship Id="rId3" Type="http://schemas.openxmlformats.org/officeDocument/2006/relationships/hyperlink" Target="http://commons.wikimedia.org/wiki/File:Russ.ves.jpg?uselang=cs" TargetMode="External"/><Relationship Id="rId7" Type="http://schemas.openxmlformats.org/officeDocument/2006/relationships/hyperlink" Target="http://commons.wikimedia.org/wiki/File:Calocybe_gambosa_080420wb.jpg?uselang=cs" TargetMode="External"/><Relationship Id="rId2" Type="http://schemas.openxmlformats.org/officeDocument/2006/relationships/hyperlink" Target="http://commons.wikimedia.org/wiki/File:Kozak_brezovy_01_-_Jabkenicko.jpg?uselang=cs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ommons.wikimedia.org/wiki/File:Suillus_luteus_2.jpg?uselang=cs" TargetMode="External"/><Relationship Id="rId5" Type="http://schemas.openxmlformats.org/officeDocument/2006/relationships/hyperlink" Target="http://commons.wikimedia.org/wiki/File:Suillus_grevillei_LC0109.jpg?uselang=cs" TargetMode="External"/><Relationship Id="rId4" Type="http://schemas.openxmlformats.org/officeDocument/2006/relationships/hyperlink" Target="http://commons.wikimedia.org/wiki/File:Russula_cyanoxantha.JPG?uselang=cs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slide" Target="slide28.xml"/><Relationship Id="rId3" Type="http://schemas.openxmlformats.org/officeDocument/2006/relationships/hyperlink" Target="http://commons.wikimedia.org/wiki/File:Lactarius_deliciosus.jpg?uselang=cs" TargetMode="External"/><Relationship Id="rId7" Type="http://schemas.openxmlformats.org/officeDocument/2006/relationships/hyperlink" Target="http://commons.wikimedia.org/wiki/File:Satans-R%C3%B6hrling_Boletus_satanas.jpg?uselang=cs" TargetMode="External"/><Relationship Id="rId2" Type="http://schemas.openxmlformats.org/officeDocument/2006/relationships/hyperlink" Target="http://commons.wikimedia.org/wiki/File:Leccinum_versipelle.jpg?uselang=cs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ommons.wikimedia.org/wiki/File:Amanita_phalloides.jpg?uselang=cs" TargetMode="External"/><Relationship Id="rId5" Type="http://schemas.openxmlformats.org/officeDocument/2006/relationships/hyperlink" Target="http://commons.wikimedia.org/wiki/File:2006-09-14_Tylopilus_felleus_crop.jpg?uselang=cs" TargetMode="External"/><Relationship Id="rId4" Type="http://schemas.openxmlformats.org/officeDocument/2006/relationships/hyperlink" Target="http://commons.wikimedia.org/wiki/File:Cantharellus_cibarius_-_Lindsey.jpg?uselang=cs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ntoloma_Sinuatum_1.JPG?uselang=cs" TargetMode="External"/><Relationship Id="rId7" Type="http://schemas.openxmlformats.org/officeDocument/2006/relationships/slide" Target="slide29.xml"/><Relationship Id="rId2" Type="http://schemas.openxmlformats.org/officeDocument/2006/relationships/hyperlink" Target="http://commons.wikimedia.org/wiki/File:Boletus_rhodoxanthus.JPG?uselang=cs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ommons.wikimedia.org/wiki/File:Amanita_citrina_PL.jpg?uselang=cs" TargetMode="External"/><Relationship Id="rId5" Type="http://schemas.openxmlformats.org/officeDocument/2006/relationships/hyperlink" Target="http://commons.wikimedia.org/wiki/File:2008-10_Amanita_pantherina_cropped.jpg?uselang=cs" TargetMode="External"/><Relationship Id="rId4" Type="http://schemas.openxmlformats.org/officeDocument/2006/relationships/hyperlink" Target="http://commons.wikimedia.org/wiki/File:Amanita_muscaria_3_vliegenzwammen_op_rij.jpg?uselang=cs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75100" y="2516703"/>
            <a:ext cx="73392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Houby s plodnicemi</a:t>
            </a:r>
          </a:p>
          <a:p>
            <a:pPr algn="ctr"/>
            <a:endParaRPr lang="cs-CZ" sz="3600" b="1" dirty="0" smtClean="0"/>
          </a:p>
          <a:p>
            <a:pPr algn="ctr"/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0978" y="4355812"/>
            <a:ext cx="2710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Mgr. Jitka </a:t>
            </a:r>
            <a:r>
              <a:rPr lang="cs-CZ" dirty="0" err="1" smtClean="0"/>
              <a:t>Trifanová</a:t>
            </a:r>
            <a:endParaRPr lang="cs-CZ" dirty="0"/>
          </a:p>
        </p:txBody>
      </p:sp>
      <p:pic>
        <p:nvPicPr>
          <p:cNvPr id="1029" name="Picture 5" descr="\\srv\users$\trifanova\PROJEKT EU peníze školám\Logo škola\Logo šk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072036"/>
            <a:ext cx="2304256" cy="8052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24128" y="4365104"/>
            <a:ext cx="18576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Datum: 2. 8. 2013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8462" y="6093296"/>
            <a:ext cx="5509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Základní škola a Praktická škola Velké Meziříčí, Poštovní 1663/3, 594 01 Velké Meziříčí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96030" y="6320353"/>
            <a:ext cx="15680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www.</a:t>
            </a:r>
            <a:r>
              <a:rPr lang="cs-CZ" sz="1200" dirty="0" err="1" smtClean="0"/>
              <a:t>zsspecialnivm.cz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42860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8" y="265824"/>
          <a:ext cx="8496944" cy="6259520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088232"/>
                <a:gridCol w="6408712"/>
              </a:tblGrid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Registrační číslo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CZ.1.07/1.4.00/21.3814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Moderní</a:t>
                      </a:r>
                      <a:r>
                        <a:rPr lang="cs-CZ" sz="1400" baseline="0" dirty="0" smtClean="0"/>
                        <a:t> škola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Šablona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V/2 Inovace a zkvalitnění výuky v</a:t>
                      </a:r>
                      <a:r>
                        <a:rPr lang="cs-CZ" sz="1400" baseline="0" dirty="0" smtClean="0"/>
                        <a:t> oblasti přírodních věd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Číslo materiálu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0" dirty="0" smtClean="0"/>
                        <a:t>VY_52_INOVACE_ 043</a:t>
                      </a:r>
                      <a:endParaRPr lang="cs-CZ" sz="1400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Houby</a:t>
                      </a:r>
                      <a:r>
                        <a:rPr lang="cs-CZ" sz="1400" b="1" baseline="0" dirty="0" smtClean="0"/>
                        <a:t> s plodnicemi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Autor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Jitka </a:t>
                      </a:r>
                      <a:r>
                        <a:rPr lang="cs-CZ" sz="1400" dirty="0" err="1" smtClean="0"/>
                        <a:t>Trifanová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Předmět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Člověk a příroda - přírodopis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Tematická oblast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Obecná biologie a genetika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6. 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Datum ověření, ověřil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7.1.2014, Mgr</a:t>
                      </a:r>
                      <a:r>
                        <a:rPr lang="cs-CZ" sz="1400" dirty="0" smtClean="0"/>
                        <a:t>. Michal </a:t>
                      </a:r>
                      <a:r>
                        <a:rPr lang="cs-CZ" sz="1400" dirty="0" err="1" smtClean="0"/>
                        <a:t>Koudelík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007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aseline="0" dirty="0" smtClean="0"/>
                        <a:t>Materiál obsahuje základní informace o houbách s plodnicemi. Seznamuje s jednotlivými částmi těla hub a s dělením hub na jedlé, nejedlé a jedovaté. V závěru materiálu je jednoduchý kvíz pro procvičení poznávání hub. </a:t>
                      </a:r>
                    </a:p>
                    <a:p>
                      <a:endParaRPr lang="cs-CZ" sz="1400" baseline="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4907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Metodický</a:t>
                      </a:r>
                      <a:r>
                        <a:rPr lang="cs-CZ" sz="1400" baseline="0" dirty="0" smtClean="0"/>
                        <a:t> návod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aseline="0" dirty="0" smtClean="0"/>
                        <a:t>Materiál je určen k výkladu učiva, jeho doplnění a procvičení ve vyučování i při domácí přípravě žáků. Animace jednotlivých snímků se spouští kliknutím myši nebo klávesou Enter. K další orientaci slouží oranžová tlačítka akcí.</a:t>
                      </a:r>
                      <a:endParaRPr lang="cs-CZ" sz="1400" dirty="0" smtClean="0"/>
                    </a:p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1760">
                <a:tc gridSpan="2">
                  <a:txBody>
                    <a:bodyPr/>
                    <a:lstStyle/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Prohlašuji, že při tvorbě výukového materiálu jsem respektoval(a) všeobecně užívané právní a morální zvyklosti, autorská a jiná práva třetích osob, zejména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práva duševního vlastnictví (např. práva k obchodní firmě, autorská práva k software, k filmovým, hudebním a fotografickým dílům nebo práva k ochranným známkám)</a:t>
                      </a:r>
                      <a:r>
                        <a:rPr lang="cs-CZ" sz="1000" baseline="0" dirty="0" smtClean="0"/>
                        <a:t> </a:t>
                      </a:r>
                      <a:r>
                        <a:rPr lang="cs-CZ" sz="1000" dirty="0" smtClean="0"/>
                        <a:t>dle zákona 121/2000 Sb. (autorský zákon). Nesu veškerou právní odpovědnost za obsah a původ svého díla.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endParaRPr lang="cs-CZ" sz="1000" dirty="0" smtClean="0"/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Houby s plodnicemi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791580" y="1412776"/>
            <a:ext cx="756084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Jsou typickou plodinou našich lesů.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791580" y="2492896"/>
            <a:ext cx="7560840" cy="144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Nemají zeleň listovou -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nemají schopnost </a:t>
            </a:r>
            <a:r>
              <a:rPr lang="cs-CZ" sz="3200" b="1" dirty="0" smtClean="0">
                <a:solidFill>
                  <a:schemeClr val="bg1"/>
                </a:solidFill>
              </a:rPr>
              <a:t>fotosyntézy.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5" name="Zaoblený obdélník 34">
            <a:hlinkClick r:id="rId3" action="ppaction://hlinksldjump"/>
          </p:cNvPr>
          <p:cNvSpPr/>
          <p:nvPr/>
        </p:nvSpPr>
        <p:spPr>
          <a:xfrm>
            <a:off x="7596336" y="1628800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OBRÁZEK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791580" y="4149080"/>
            <a:ext cx="756084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Živiny přijímají </a:t>
            </a:r>
            <a:r>
              <a:rPr lang="cs-CZ" sz="3200" b="1" dirty="0" smtClean="0">
                <a:solidFill>
                  <a:schemeClr val="bg1"/>
                </a:solidFill>
              </a:rPr>
              <a:t>podhoubím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791580" y="5265304"/>
            <a:ext cx="756084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Rozmnožují se </a:t>
            </a:r>
            <a:r>
              <a:rPr lang="cs-CZ" sz="3200" b="1" dirty="0" smtClean="0">
                <a:solidFill>
                  <a:schemeClr val="bg1"/>
                </a:solidFill>
              </a:rPr>
              <a:t>výtrusy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2" name="Zaoblený obdélník 11">
            <a:hlinkClick r:id="rId5" action="ppaction://hlinksldjump"/>
          </p:cNvPr>
          <p:cNvSpPr/>
          <p:nvPr/>
        </p:nvSpPr>
        <p:spPr>
          <a:xfrm>
            <a:off x="7740352" y="5517232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4" grpId="0" animBg="1"/>
      <p:bldP spid="35" grpId="0" animBg="1"/>
      <p:bldP spid="8" grpId="0" animBg="1"/>
      <p:bldP spid="11" grpId="0" animBg="1"/>
      <p:bldP spid="13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805264"/>
            <a:ext cx="8229600" cy="78296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Houby s plodnicemi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Documents and Settings\Uživatel\Plocha\houb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29071" y="548680"/>
            <a:ext cx="6885859" cy="522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589240"/>
            <a:ext cx="3312368" cy="78296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Bedla vysoká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Documents and Settings\Uživatel\Plocha\bedl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033" y="548680"/>
            <a:ext cx="3308871" cy="504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2052" name="Picture 4" descr="C:\Documents and Settings\Uživatel\Plocha\Hřib smrkový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548680"/>
            <a:ext cx="3434374" cy="504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5220072" y="5589240"/>
            <a:ext cx="3312368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Hřib smrkový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79752" y="764704"/>
            <a:ext cx="180000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Lupeny 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s výtrusy</a:t>
            </a:r>
            <a:endParaRPr lang="cs-CZ" sz="2800" b="1" dirty="0" smtClean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164288" y="692696"/>
            <a:ext cx="180000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Rourky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s výtrusy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179512" y="2708920"/>
            <a:ext cx="2160000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Prsten</a:t>
            </a:r>
            <a:endParaRPr lang="cs-CZ" sz="2800" b="1" dirty="0" smtClean="0">
              <a:solidFill>
                <a:schemeClr val="bg1"/>
              </a:solidFill>
            </a:endParaRPr>
          </a:p>
        </p:txBody>
      </p:sp>
      <p:sp>
        <p:nvSpPr>
          <p:cNvPr id="14" name="Pravá složená závorka 13"/>
          <p:cNvSpPr/>
          <p:nvPr/>
        </p:nvSpPr>
        <p:spPr>
          <a:xfrm>
            <a:off x="3779912" y="548680"/>
            <a:ext cx="504056" cy="4176464"/>
          </a:xfrm>
          <a:prstGeom prst="rightBrac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Levá složená závorka 15"/>
          <p:cNvSpPr/>
          <p:nvPr/>
        </p:nvSpPr>
        <p:spPr>
          <a:xfrm>
            <a:off x="4860032" y="548680"/>
            <a:ext cx="504000" cy="4176000"/>
          </a:xfrm>
          <a:prstGeom prst="leftBrac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672000" y="2276872"/>
            <a:ext cx="1800000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PLODNICE</a:t>
            </a:r>
          </a:p>
        </p:txBody>
      </p:sp>
      <p:sp>
        <p:nvSpPr>
          <p:cNvPr id="18" name="Pravá složená závorka 17"/>
          <p:cNvSpPr/>
          <p:nvPr/>
        </p:nvSpPr>
        <p:spPr>
          <a:xfrm>
            <a:off x="3779912" y="4725144"/>
            <a:ext cx="504056" cy="864096"/>
          </a:xfrm>
          <a:prstGeom prst="rightBrac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Levá složená závorka 18"/>
          <p:cNvSpPr/>
          <p:nvPr/>
        </p:nvSpPr>
        <p:spPr>
          <a:xfrm>
            <a:off x="4860032" y="4725144"/>
            <a:ext cx="504000" cy="864000"/>
          </a:xfrm>
          <a:prstGeom prst="leftBrac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3617894" y="4797152"/>
            <a:ext cx="1908212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PODHOUBÍ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3491880" y="3501008"/>
            <a:ext cx="2160000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Třeň (noha)</a:t>
            </a:r>
            <a:endParaRPr lang="cs-CZ" sz="2800" b="1" dirty="0" smtClean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492000" y="260648"/>
            <a:ext cx="2160000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Klobouk</a:t>
            </a:r>
            <a:endParaRPr lang="cs-CZ" sz="2800" b="1" dirty="0" smtClean="0">
              <a:solidFill>
                <a:schemeClr val="bg1"/>
              </a:solidFill>
            </a:endParaRPr>
          </a:p>
        </p:txBody>
      </p:sp>
      <p:cxnSp>
        <p:nvCxnSpPr>
          <p:cNvPr id="22" name="Přímá spojovací šipka 21"/>
          <p:cNvCxnSpPr>
            <a:stCxn id="9" idx="3"/>
          </p:cNvCxnSpPr>
          <p:nvPr/>
        </p:nvCxnSpPr>
        <p:spPr>
          <a:xfrm>
            <a:off x="5652000" y="620648"/>
            <a:ext cx="864216" cy="720120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9" idx="1"/>
          </p:cNvCxnSpPr>
          <p:nvPr/>
        </p:nvCxnSpPr>
        <p:spPr>
          <a:xfrm flipH="1">
            <a:off x="2267744" y="620648"/>
            <a:ext cx="1224256" cy="720120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10" idx="3"/>
          </p:cNvCxnSpPr>
          <p:nvPr/>
        </p:nvCxnSpPr>
        <p:spPr>
          <a:xfrm flipV="1">
            <a:off x="5651880" y="2564904"/>
            <a:ext cx="1368392" cy="1296104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10" idx="1"/>
          </p:cNvCxnSpPr>
          <p:nvPr/>
        </p:nvCxnSpPr>
        <p:spPr>
          <a:xfrm flipH="1" flipV="1">
            <a:off x="2123728" y="3645024"/>
            <a:ext cx="1368152" cy="215984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>
            <a:stCxn id="12" idx="2"/>
          </p:cNvCxnSpPr>
          <p:nvPr/>
        </p:nvCxnSpPr>
        <p:spPr>
          <a:xfrm flipH="1">
            <a:off x="7740352" y="1592696"/>
            <a:ext cx="323936" cy="396144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>
            <a:stCxn id="11" idx="2"/>
          </p:cNvCxnSpPr>
          <p:nvPr/>
        </p:nvCxnSpPr>
        <p:spPr>
          <a:xfrm>
            <a:off x="1079752" y="1664704"/>
            <a:ext cx="467912" cy="396144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>
            <a:stCxn id="13" idx="0"/>
          </p:cNvCxnSpPr>
          <p:nvPr/>
        </p:nvCxnSpPr>
        <p:spPr>
          <a:xfrm flipV="1">
            <a:off x="1259512" y="2204864"/>
            <a:ext cx="1008232" cy="504056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12" grpId="0" animBg="1"/>
      <p:bldP spid="13" grpId="0" animBg="1"/>
      <p:bldP spid="17" grpId="0" animBg="1"/>
      <p:bldP spid="20" grpId="0" animBg="1"/>
      <p:bldP spid="10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Dělení hub s plodnicemi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683568" y="2132856"/>
            <a:ext cx="360000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JEDLÉ</a:t>
            </a:r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2771800" y="4509120"/>
            <a:ext cx="360000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JEDOVATÉ</a:t>
            </a:r>
          </a:p>
        </p:txBody>
      </p:sp>
      <p:cxnSp>
        <p:nvCxnSpPr>
          <p:cNvPr id="15" name="Přímá spojovací šipka 14"/>
          <p:cNvCxnSpPr>
            <a:stCxn id="2" idx="2"/>
            <a:endCxn id="20" idx="0"/>
          </p:cNvCxnSpPr>
          <p:nvPr/>
        </p:nvCxnSpPr>
        <p:spPr>
          <a:xfrm flipH="1">
            <a:off x="2483568" y="1417638"/>
            <a:ext cx="2088432" cy="715218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2" idx="2"/>
            <a:endCxn id="13" idx="0"/>
          </p:cNvCxnSpPr>
          <p:nvPr/>
        </p:nvCxnSpPr>
        <p:spPr>
          <a:xfrm>
            <a:off x="4572000" y="1417638"/>
            <a:ext cx="2249996" cy="715218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2" idx="2"/>
            <a:endCxn id="14" idx="0"/>
          </p:cNvCxnSpPr>
          <p:nvPr/>
        </p:nvCxnSpPr>
        <p:spPr>
          <a:xfrm flipH="1">
            <a:off x="4571800" y="1417638"/>
            <a:ext cx="200" cy="3091482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aoblený obdélník 12"/>
          <p:cNvSpPr/>
          <p:nvPr/>
        </p:nvSpPr>
        <p:spPr>
          <a:xfrm>
            <a:off x="4716016" y="2132856"/>
            <a:ext cx="4211960" cy="144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NEJEDLÉ (NEPOŽIVATELNÉ) </a:t>
            </a:r>
          </a:p>
        </p:txBody>
      </p:sp>
      <p:sp>
        <p:nvSpPr>
          <p:cNvPr id="33" name="Srdce 32"/>
          <p:cNvSpPr/>
          <p:nvPr/>
        </p:nvSpPr>
        <p:spPr>
          <a:xfrm>
            <a:off x="539552" y="1844824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Násobení 33"/>
          <p:cNvSpPr/>
          <p:nvPr/>
        </p:nvSpPr>
        <p:spPr>
          <a:xfrm>
            <a:off x="8280504" y="1736904"/>
            <a:ext cx="828000" cy="828000"/>
          </a:xfrm>
          <a:prstGeom prst="mathMultiply">
            <a:avLst/>
          </a:prstGeom>
          <a:solidFill>
            <a:srgbClr val="FF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5" name="Picture 4" descr="C:\Documents and Settings\Uživatel\Plocha\lebka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4217647"/>
            <a:ext cx="828000" cy="79552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8" grpId="0" animBg="1"/>
      <p:bldP spid="14" grpId="0" animBg="1"/>
      <p:bldP spid="13" grpId="0" animBg="1"/>
      <p:bldP spid="33" grpId="0" animBg="1"/>
      <p:bldP spid="3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Jedlé houby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791580" y="3033056"/>
            <a:ext cx="216000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HŘIBY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3347864" y="3033056"/>
            <a:ext cx="216000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KOZÁKY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940152" y="3033056"/>
            <a:ext cx="252000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HOLUBINKY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55576" y="4293296"/>
            <a:ext cx="252000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KLOUZKY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779912" y="4329200"/>
            <a:ext cx="252000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ČIRŮVKY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55576" y="5553336"/>
            <a:ext cx="3960440" cy="9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DALŠÍ JEDLÉ HOUBY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18" name="Zaoblený obdélník 17">
            <a:hlinkClick r:id="rId4" action="ppaction://hlinksldjump"/>
          </p:cNvPr>
          <p:cNvSpPr/>
          <p:nvPr/>
        </p:nvSpPr>
        <p:spPr>
          <a:xfrm>
            <a:off x="2339752" y="2888840"/>
            <a:ext cx="79208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9" name="Zaoblený obdélník 18">
            <a:hlinkClick r:id="rId5" action="ppaction://hlinksldjump"/>
          </p:cNvPr>
          <p:cNvSpPr/>
          <p:nvPr/>
        </p:nvSpPr>
        <p:spPr>
          <a:xfrm>
            <a:off x="4860032" y="2888840"/>
            <a:ext cx="79208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1" name="Zaoblený obdélník 20">
            <a:hlinkClick r:id="rId6" action="ppaction://hlinksldjump"/>
          </p:cNvPr>
          <p:cNvSpPr/>
          <p:nvPr/>
        </p:nvSpPr>
        <p:spPr>
          <a:xfrm>
            <a:off x="7884368" y="2888840"/>
            <a:ext cx="79208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2" name="Zaoblený obdélník 21">
            <a:hlinkClick r:id="rId7" action="ppaction://hlinksldjump"/>
          </p:cNvPr>
          <p:cNvSpPr/>
          <p:nvPr/>
        </p:nvSpPr>
        <p:spPr>
          <a:xfrm>
            <a:off x="2699792" y="4112976"/>
            <a:ext cx="79208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3" name="Zaoblený obdélník 22">
            <a:hlinkClick r:id="rId8" action="ppaction://hlinksldjump"/>
          </p:cNvPr>
          <p:cNvSpPr/>
          <p:nvPr/>
        </p:nvSpPr>
        <p:spPr>
          <a:xfrm>
            <a:off x="5724128" y="4112976"/>
            <a:ext cx="79208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5" name="Zaoblený obdélník 24">
            <a:hlinkClick r:id="rId9" action="ppaction://hlinksldjump"/>
          </p:cNvPr>
          <p:cNvSpPr/>
          <p:nvPr/>
        </p:nvSpPr>
        <p:spPr>
          <a:xfrm>
            <a:off x="4139952" y="5373216"/>
            <a:ext cx="79208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6" name="Srdce 25"/>
          <p:cNvSpPr/>
          <p:nvPr/>
        </p:nvSpPr>
        <p:spPr>
          <a:xfrm>
            <a:off x="7956376" y="404664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755576" y="1412896"/>
            <a:ext cx="792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Sbíráme je a slouží jako chutná potravina nebo přísada do různých pokrmů.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8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5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67544" y="4653136"/>
            <a:ext cx="3960440" cy="78296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Hřib královský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4716016" y="4653136"/>
            <a:ext cx="396044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Hřib dubový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74" name="Picture 2" descr="C:\Documents and Settings\Uživatel\Plocha\hřib královský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700808"/>
            <a:ext cx="3960000" cy="297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3075" name="Picture 3" descr="C:\Documents and Settings\Uživatel\Plocha\hřib dubový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1340768"/>
            <a:ext cx="3960000" cy="3355078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7" name="Srdce 16"/>
          <p:cNvSpPr/>
          <p:nvPr/>
        </p:nvSpPr>
        <p:spPr>
          <a:xfrm>
            <a:off x="3851920" y="1412776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rdce 17"/>
          <p:cNvSpPr/>
          <p:nvPr/>
        </p:nvSpPr>
        <p:spPr>
          <a:xfrm>
            <a:off x="8100392" y="1052736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Uživatel\Plocha\kozák dubový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628800"/>
            <a:ext cx="3960000" cy="297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4099" name="Picture 3" descr="C:\Documents and Settings\Uživatel\Plocha\kozák březový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1628800"/>
            <a:ext cx="3960000" cy="297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Zaoblený obdélník 8">
            <a:hlinkClick r:id="rId5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67544" y="4653136"/>
            <a:ext cx="3960440" cy="78296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Kozák dubový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4716016" y="4653136"/>
            <a:ext cx="396044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Kozák březový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Srdce 16"/>
          <p:cNvSpPr/>
          <p:nvPr/>
        </p:nvSpPr>
        <p:spPr>
          <a:xfrm>
            <a:off x="3851920" y="1340768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rdce 17"/>
          <p:cNvSpPr/>
          <p:nvPr/>
        </p:nvSpPr>
        <p:spPr>
          <a:xfrm>
            <a:off x="8172400" y="1340768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67544" y="5157192"/>
            <a:ext cx="3960440" cy="78296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Holubinka mandlová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4716016" y="5157192"/>
            <a:ext cx="396044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Holubinka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namodralá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122" name="Picture 2" descr="C:\Documents and Settings\Uživatel\Plocha\holubinka mandlová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2574032"/>
            <a:ext cx="3960000" cy="259875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5123" name="Picture 3" descr="C:\Documents and Settings\Uživatel\Plocha\Holubinka namodralá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548680"/>
            <a:ext cx="3744416" cy="468052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7" name="Srdce 16"/>
          <p:cNvSpPr/>
          <p:nvPr/>
        </p:nvSpPr>
        <p:spPr>
          <a:xfrm>
            <a:off x="3851920" y="2276872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rdce 17"/>
          <p:cNvSpPr/>
          <p:nvPr/>
        </p:nvSpPr>
        <p:spPr>
          <a:xfrm>
            <a:off x="8028384" y="260648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Uživatel\Plocha\klouzek sličný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984" y="1384243"/>
            <a:ext cx="3960000" cy="3340901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6147" name="Picture 3" descr="C:\Documents and Settings\Uživatel\Plocha\klouzek obecný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456" y="1772816"/>
            <a:ext cx="3960000" cy="295515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Zaoblený obdélník 8">
            <a:hlinkClick r:id="rId5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67544" y="4653136"/>
            <a:ext cx="3960440" cy="78296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Klouzek sličný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4716016" y="4653136"/>
            <a:ext cx="396044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Klouzek obecný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Srdce 16"/>
          <p:cNvSpPr/>
          <p:nvPr/>
        </p:nvSpPr>
        <p:spPr>
          <a:xfrm>
            <a:off x="3851920" y="1124744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rdce 17"/>
          <p:cNvSpPr/>
          <p:nvPr/>
        </p:nvSpPr>
        <p:spPr>
          <a:xfrm>
            <a:off x="8100392" y="1484784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2591780" y="5454352"/>
            <a:ext cx="3960440" cy="78296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Čirůvka májovka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7170" name="Picture 2" descr="C:\Documents and Settings\Uživatel\Plocha\čirůvka májovk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7296" y="548680"/>
            <a:ext cx="7349409" cy="4896544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8" name="Srdce 17"/>
          <p:cNvSpPr/>
          <p:nvPr/>
        </p:nvSpPr>
        <p:spPr>
          <a:xfrm>
            <a:off x="7668344" y="260648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395536" y="5733256"/>
            <a:ext cx="3960440" cy="78296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Křemenáč březový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4932040" y="2780928"/>
            <a:ext cx="396044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Ryzec pravý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4716016" y="5805264"/>
            <a:ext cx="396044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Liška obecný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194" name="Picture 2" descr="C:\Documents and Settings\Uživatel\Plocha\křemenáč březový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836712"/>
            <a:ext cx="3709162" cy="4968552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8195" name="Picture 3" descr="C:\Documents and Settings\Uživatel\Plocha\ryzec pravý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1" y="548680"/>
            <a:ext cx="3119999" cy="234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8196" name="Picture 4" descr="C:\Documents and Settings\Uživatel\Plocha\liška obecná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8103" y="3501008"/>
            <a:ext cx="3524337" cy="234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8" name="Srdce 17"/>
          <p:cNvSpPr/>
          <p:nvPr/>
        </p:nvSpPr>
        <p:spPr>
          <a:xfrm>
            <a:off x="7956376" y="3212976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rdce 13"/>
          <p:cNvSpPr/>
          <p:nvPr/>
        </p:nvSpPr>
        <p:spPr>
          <a:xfrm>
            <a:off x="7812360" y="260648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rdce 16"/>
          <p:cNvSpPr/>
          <p:nvPr/>
        </p:nvSpPr>
        <p:spPr>
          <a:xfrm>
            <a:off x="3635896" y="548680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Nejedlé (nepoživatelné) houby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755576" y="1340768"/>
            <a:ext cx="792000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Nejsou jedovaté, ale pro svou hořkou nebo palčivou chuť se nedají jíst.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3167844" y="5949280"/>
            <a:ext cx="2808312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Hřib žlučník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Documents and Settings\TEMP\Plocha\hřib žluční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03748" y="2636912"/>
            <a:ext cx="4536504" cy="3494098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1" name="Násobení 10"/>
          <p:cNvSpPr/>
          <p:nvPr/>
        </p:nvSpPr>
        <p:spPr>
          <a:xfrm>
            <a:off x="8172400" y="152728"/>
            <a:ext cx="828000" cy="828000"/>
          </a:xfrm>
          <a:prstGeom prst="mathMultiply">
            <a:avLst/>
          </a:prstGeom>
          <a:solidFill>
            <a:srgbClr val="FF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6" grpId="0" animBg="1"/>
      <p:bldP spid="2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Jedovaté houby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7740352" y="6237352"/>
            <a:ext cx="1152000" cy="432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KVÍZ</a:t>
            </a:r>
            <a:endParaRPr lang="cs-CZ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755576" y="1592936"/>
            <a:ext cx="792000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Požití jedovatých hub může způsobit velmi závažné žaludeční potíže. 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pic>
        <p:nvPicPr>
          <p:cNvPr id="9" name="Picture 4" descr="C:\Documents and Settings\Uživatel\Plocha\lebka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56376" y="257207"/>
            <a:ext cx="828000" cy="79552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0" name="Zaoblený obdélník 9"/>
          <p:cNvSpPr/>
          <p:nvPr/>
        </p:nvSpPr>
        <p:spPr>
          <a:xfrm>
            <a:off x="755576" y="3140968"/>
            <a:ext cx="792000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Konzumace prudce jedovatých hub </a:t>
            </a:r>
          </a:p>
          <a:p>
            <a:pPr algn="ctr"/>
            <a:r>
              <a:rPr lang="cs-CZ" sz="3200" dirty="0" smtClean="0"/>
              <a:t>může způsobit i smrt!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55576" y="4689280"/>
            <a:ext cx="792000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Pokud houbaříme, musíme tyto houby bezpečně znát.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12" name="Zaoblený obdélník 11">
            <a:hlinkClick r:id="rId5" action="ppaction://hlinksldjump"/>
          </p:cNvPr>
          <p:cNvSpPr/>
          <p:nvPr/>
        </p:nvSpPr>
        <p:spPr>
          <a:xfrm>
            <a:off x="7740352" y="5373216"/>
            <a:ext cx="1152128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6" grpId="0" animBg="1"/>
      <p:bldP spid="10" grpId="0" animBg="1"/>
      <p:bldP spid="11" grpId="0" animBg="1"/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395536" y="5661248"/>
            <a:ext cx="3960440" cy="782960"/>
          </a:xfrm>
        </p:spPr>
        <p:txBody>
          <a:bodyPr>
            <a:normAutofit fontScale="90000"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Muchomůrka zelená (hlíznatá)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50" name="Picture 2" descr="C:\Documents and Settings\TEMP\Plocha\muchomůrka zelená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692696"/>
            <a:ext cx="3546939" cy="4940969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5" name="Zaoblený obdélník 14"/>
          <p:cNvSpPr/>
          <p:nvPr/>
        </p:nvSpPr>
        <p:spPr>
          <a:xfrm>
            <a:off x="4572000" y="692696"/>
            <a:ext cx="432048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Naše nejjedovatější houba!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572000" y="1988840"/>
            <a:ext cx="4320480" cy="37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Může se splést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 výbornou jedlou houbou holubinkou nazelenalou. Ta však nemá na třeni prsten a třeň není rozšířen v hlízu s pochvou.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pic>
        <p:nvPicPr>
          <p:cNvPr id="19" name="Picture 4" descr="C:\Documents and Settings\Uživatel\Plocha\lebka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404664"/>
            <a:ext cx="828000" cy="79552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  <p:bldP spid="1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TEMP\Plocha\hřib sata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205" y="404664"/>
            <a:ext cx="3847755" cy="252028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323528" y="2780928"/>
            <a:ext cx="3960440" cy="78296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Hřib satan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572000" y="404664"/>
            <a:ext cx="432048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Má světlý žlutohnědý povrch klobouku.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572000" y="3284984"/>
            <a:ext cx="4320480" cy="180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Třeň je velice tlustá,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až hlízovitá, zbarvená žlutočerveně.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pic>
        <p:nvPicPr>
          <p:cNvPr id="19" name="Picture 4" descr="C:\Documents and Settings\Uživatel\Plocha\lebka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71992" y="188640"/>
            <a:ext cx="828000" cy="79552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0" name="Zaoblený obdélník 9"/>
          <p:cNvSpPr/>
          <p:nvPr/>
        </p:nvSpPr>
        <p:spPr>
          <a:xfrm>
            <a:off x="4572000" y="1844824"/>
            <a:ext cx="4320480" cy="126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Zespoda je klobouk karmínově červený.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pic>
        <p:nvPicPr>
          <p:cNvPr id="1026" name="Picture 2" descr="C:\Documents and Settings\TEMP\Plocha\hřib nachový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645024"/>
            <a:ext cx="3360000" cy="252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2" name="Zaoblený obdélník 11"/>
          <p:cNvSpPr/>
          <p:nvPr/>
        </p:nvSpPr>
        <p:spPr>
          <a:xfrm>
            <a:off x="4572000" y="5265344"/>
            <a:ext cx="4320480" cy="72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100" dirty="0" smtClean="0">
                <a:solidFill>
                  <a:schemeClr val="bg1"/>
                </a:solidFill>
              </a:rPr>
              <a:t>Podobný je hřib nachový.</a:t>
            </a:r>
            <a:endParaRPr lang="cs-CZ" sz="3100" b="1" dirty="0" smtClean="0">
              <a:solidFill>
                <a:schemeClr val="bg1"/>
              </a:solidFill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323528" y="6030416"/>
            <a:ext cx="396044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Hřib nachový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4" name="Picture 4" descr="C:\Documents and Settings\Uživatel\Plocha\lebka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3425559"/>
            <a:ext cx="828000" cy="79552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9" name="Zaoblený obdélník 8">
            <a:hlinkClick r:id="rId6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0" grpId="0" animBg="1"/>
      <p:bldP spid="12" grpId="0" animBg="1"/>
      <p:bldP spid="13" grpId="0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TEMP\Plocha\závojenka olovová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764704"/>
            <a:ext cx="3510000" cy="4680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395536" y="5445224"/>
            <a:ext cx="3960440" cy="78296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Závojenka olovová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572000" y="692696"/>
            <a:ext cx="432048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Prudce jedovatá houba!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572000" y="1916832"/>
            <a:ext cx="4320480" cy="4032448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Klobouk má šedobílý až světle šedohnědý, na okrajích zvlněný. Šupiny na spodu klobouku jsou nejčastěji růžové.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Bývá zaměňována za jedlou májovku.</a:t>
            </a:r>
          </a:p>
        </p:txBody>
      </p:sp>
      <p:pic>
        <p:nvPicPr>
          <p:cNvPr id="19" name="Picture 4" descr="C:\Documents and Settings\Uživatel\Plocha\lebka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404664"/>
            <a:ext cx="828000" cy="79552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  <p:bldP spid="1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323528" y="4077072"/>
            <a:ext cx="3960440" cy="78296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Muchomůrka  červená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499992" y="548680"/>
            <a:ext cx="4320480" cy="144016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Vedle hřibu je to naše nejznámější houba. </a:t>
            </a:r>
          </a:p>
        </p:txBody>
      </p:sp>
      <p:pic>
        <p:nvPicPr>
          <p:cNvPr id="1026" name="Picture 2" descr="C:\Documents and Settings\TEMP\Plocha\muchomůrka červená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196752"/>
            <a:ext cx="3744416" cy="2808311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9" name="Picture 4" descr="C:\Documents and Settings\Uživatel\Plocha\lebka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833271"/>
            <a:ext cx="828000" cy="79552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0" name="Zaoblený obdélník 9"/>
          <p:cNvSpPr/>
          <p:nvPr/>
        </p:nvSpPr>
        <p:spPr>
          <a:xfrm>
            <a:off x="4572000" y="2132856"/>
            <a:ext cx="4320480" cy="381642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Klobouk má ohnivě červený, posázený bílými strupy.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Lupeny jsou bílé.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Třeň je rovněž bílý, dole hlízovitě rozšířený.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6" grpId="0" animBg="1"/>
      <p:bldP spid="1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395536" y="5085184"/>
            <a:ext cx="3960440" cy="78296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Muchomůrka  tygrovaná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572000" y="1124744"/>
            <a:ext cx="432048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Prudce jedovatá houba!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572000" y="2564904"/>
            <a:ext cx="4320480" cy="2592288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Podobá se muchomůrce červené. Její klobouk je však žlutohnědý.</a:t>
            </a:r>
          </a:p>
        </p:txBody>
      </p:sp>
      <p:pic>
        <p:nvPicPr>
          <p:cNvPr id="3074" name="Picture 2" descr="C:\Documents and Settings\TEMP\Plocha\muchomůrka tygrovaná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1147564"/>
            <a:ext cx="3307601" cy="393762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9" name="Picture 4" descr="C:\Documents and Settings\Uživatel\Plocha\lebka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833271"/>
            <a:ext cx="828000" cy="79552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  <p:bldP spid="1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ZAVŘÍT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395536" y="5742384"/>
            <a:ext cx="3960440" cy="78296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Muchomůrka  citrónová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572000" y="836712"/>
            <a:ext cx="4320480" cy="108000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Mírně jedovatá houba.</a:t>
            </a:r>
            <a:endParaRPr lang="cs-CZ" sz="3200" b="1" dirty="0" smtClean="0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572000" y="2132856"/>
            <a:ext cx="4320480" cy="2808312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bg1"/>
                </a:solidFill>
              </a:rPr>
              <a:t>Klobouk má zelenožlutý až citrónově žlutý. </a:t>
            </a:r>
          </a:p>
          <a:p>
            <a:pPr algn="ctr"/>
            <a:r>
              <a:rPr lang="cs-CZ" sz="3000" dirty="0" smtClean="0">
                <a:solidFill>
                  <a:schemeClr val="bg1"/>
                </a:solidFill>
              </a:rPr>
              <a:t>Mohla by být zaměněna za smrtelně jedovatou muchomůrku hlíznatou.</a:t>
            </a:r>
          </a:p>
        </p:txBody>
      </p:sp>
      <p:pic>
        <p:nvPicPr>
          <p:cNvPr id="2050" name="Picture 2" descr="C:\Documents and Settings\TEMP\Plocha\muchomůrka citronová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764704"/>
            <a:ext cx="3780420" cy="504056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9" name="Picture 4" descr="C:\Documents and Settings\Uživatel\Plocha\lebka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476672"/>
            <a:ext cx="828000" cy="79552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  <p:bldP spid="1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2843808" y="656744"/>
            <a:ext cx="3960440" cy="46800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Muchomůrka  citrónová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9" name="Picture 4" descr="C:\Documents and Settings\Uživatel\Plocha\lebka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56376" y="1337327"/>
            <a:ext cx="828000" cy="79552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0" name="Picture 2" descr="C:\Documents and Settings\TEMP\Plocha\závojenka olovová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3752" y="548680"/>
            <a:ext cx="1566000" cy="2088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2843808" y="1160800"/>
            <a:ext cx="3024336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Závojenka olovová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2843808" y="1664856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Hřib královský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" name="Násobení 13"/>
          <p:cNvSpPr/>
          <p:nvPr/>
        </p:nvSpPr>
        <p:spPr>
          <a:xfrm>
            <a:off x="7020272" y="1304856"/>
            <a:ext cx="828000" cy="828000"/>
          </a:xfrm>
          <a:prstGeom prst="mathMultiply">
            <a:avLst/>
          </a:prstGeom>
          <a:solidFill>
            <a:srgbClr val="FF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rdce 16"/>
          <p:cNvSpPr/>
          <p:nvPr/>
        </p:nvSpPr>
        <p:spPr>
          <a:xfrm>
            <a:off x="6084168" y="1412776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Picture 4" descr="C:\Documents and Settings\Uživatel\Plocha\liška obecná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2924944"/>
            <a:ext cx="2088000" cy="1386337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0" name="Nadpis 1"/>
          <p:cNvSpPr txBox="1">
            <a:spLocks/>
          </p:cNvSpPr>
          <p:nvPr/>
        </p:nvSpPr>
        <p:spPr>
          <a:xfrm>
            <a:off x="2843808" y="2852936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Klouzek obecný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2843808" y="3356992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Ryzec pravý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2843808" y="3861048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Liška obecná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5" name="Násobení 24"/>
          <p:cNvSpPr/>
          <p:nvPr/>
        </p:nvSpPr>
        <p:spPr>
          <a:xfrm>
            <a:off x="7056368" y="3105056"/>
            <a:ext cx="828000" cy="828000"/>
          </a:xfrm>
          <a:prstGeom prst="mathMultiply">
            <a:avLst/>
          </a:prstGeom>
          <a:solidFill>
            <a:srgbClr val="FF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rdce 25"/>
          <p:cNvSpPr/>
          <p:nvPr/>
        </p:nvSpPr>
        <p:spPr>
          <a:xfrm>
            <a:off x="6120264" y="3212976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Picture 2" descr="C:\Documents and Settings\TEMP\Plocha\hřib žlučník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4653136"/>
            <a:ext cx="2088000" cy="1608216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8" name="Nadpis 1"/>
          <p:cNvSpPr txBox="1">
            <a:spLocks/>
          </p:cNvSpPr>
          <p:nvPr/>
        </p:nvSpPr>
        <p:spPr>
          <a:xfrm>
            <a:off x="2915816" y="4653136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Hřib žlučník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9" name="Nadpis 1"/>
          <p:cNvSpPr txBox="1">
            <a:spLocks/>
          </p:cNvSpPr>
          <p:nvPr/>
        </p:nvSpPr>
        <p:spPr>
          <a:xfrm>
            <a:off x="2915816" y="5157192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Hřib dubový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0" name="Nadpis 1"/>
          <p:cNvSpPr txBox="1">
            <a:spLocks/>
          </p:cNvSpPr>
          <p:nvPr/>
        </p:nvSpPr>
        <p:spPr>
          <a:xfrm>
            <a:off x="2915816" y="5661248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Muchomůrka červená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2" name="Násobení 31"/>
          <p:cNvSpPr/>
          <p:nvPr/>
        </p:nvSpPr>
        <p:spPr>
          <a:xfrm>
            <a:off x="7056368" y="4905256"/>
            <a:ext cx="828000" cy="828000"/>
          </a:xfrm>
          <a:prstGeom prst="mathMultiply">
            <a:avLst/>
          </a:prstGeom>
          <a:solidFill>
            <a:srgbClr val="FF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rdce 32"/>
          <p:cNvSpPr/>
          <p:nvPr/>
        </p:nvSpPr>
        <p:spPr>
          <a:xfrm>
            <a:off x="6120264" y="5013176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7308304" y="260648"/>
            <a:ext cx="1584176" cy="72008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KVÍZ</a:t>
            </a:r>
          </a:p>
        </p:txBody>
      </p:sp>
      <p:pic>
        <p:nvPicPr>
          <p:cNvPr id="36" name="Picture 4" descr="C:\Documents and Settings\Uživatel\Plocha\lebka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56376" y="3140968"/>
            <a:ext cx="828000" cy="79552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37" name="Picture 4" descr="C:\Documents and Settings\Uživatel\Plocha\lebka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20464" y="4937727"/>
            <a:ext cx="828000" cy="79552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3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5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1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43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49" dur="indefinite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6" dur="indefinit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67" dur="indefinite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2" dur="indefinit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3" dur="indefinite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9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4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85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0" dur="indefinit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91" dur="indefinite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7" dur="25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2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03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8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09" dur="indefinite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 animBg="1"/>
      <p:bldP spid="17" grpId="0" animBg="1"/>
      <p:bldP spid="20" grpId="0"/>
      <p:bldP spid="21" grpId="0"/>
      <p:bldP spid="22" grpId="0"/>
      <p:bldP spid="25" grpId="0" animBg="1"/>
      <p:bldP spid="26" grpId="0" animBg="1"/>
      <p:bldP spid="28" grpId="0"/>
      <p:bldP spid="29" grpId="0"/>
      <p:bldP spid="30" grpId="0"/>
      <p:bldP spid="32" grpId="0" animBg="1"/>
      <p:bldP spid="3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7812360" y="6093296"/>
            <a:ext cx="1080120" cy="432048"/>
          </a:xfrm>
          <a:prstGeom prst="round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DALŠÍ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2843808" y="656744"/>
            <a:ext cx="3960440" cy="46800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Muchomůrka  citrónová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2843808" y="1160800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Závojenka olovová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2843808" y="1664856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Hřib královský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2915816" y="2564904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Klouzek sličný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2915816" y="3068960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Ryzec pravý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2915816" y="3573016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Liška obecná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4" name="Picture 4" descr="C:\Documents and Settings\Uživatel\Plocha\lebka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92472" y="2885407"/>
            <a:ext cx="828000" cy="79552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5" name="Násobení 24"/>
          <p:cNvSpPr/>
          <p:nvPr/>
        </p:nvSpPr>
        <p:spPr>
          <a:xfrm>
            <a:off x="7056368" y="2852936"/>
            <a:ext cx="828000" cy="828000"/>
          </a:xfrm>
          <a:prstGeom prst="mathMultiply">
            <a:avLst/>
          </a:prstGeom>
          <a:solidFill>
            <a:srgbClr val="FF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rdce 25"/>
          <p:cNvSpPr/>
          <p:nvPr/>
        </p:nvSpPr>
        <p:spPr>
          <a:xfrm>
            <a:off x="6120264" y="2960856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2915816" y="4653136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Hřib žlučník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9" name="Nadpis 1"/>
          <p:cNvSpPr txBox="1">
            <a:spLocks/>
          </p:cNvSpPr>
          <p:nvPr/>
        </p:nvSpPr>
        <p:spPr>
          <a:xfrm>
            <a:off x="2915816" y="5157192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Hřib dubový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0" name="Nadpis 1"/>
          <p:cNvSpPr txBox="1">
            <a:spLocks/>
          </p:cNvSpPr>
          <p:nvPr/>
        </p:nvSpPr>
        <p:spPr>
          <a:xfrm>
            <a:off x="2915816" y="5661248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Muchomůrka zelená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1" name="Picture 4" descr="C:\Documents and Settings\Uživatel\Plocha\lebka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92472" y="5009735"/>
            <a:ext cx="828000" cy="79552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32" name="Násobení 31"/>
          <p:cNvSpPr/>
          <p:nvPr/>
        </p:nvSpPr>
        <p:spPr>
          <a:xfrm>
            <a:off x="7056368" y="4977264"/>
            <a:ext cx="828000" cy="828000"/>
          </a:xfrm>
          <a:prstGeom prst="mathMultiply">
            <a:avLst/>
          </a:prstGeom>
          <a:solidFill>
            <a:srgbClr val="FF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rdce 32"/>
          <p:cNvSpPr/>
          <p:nvPr/>
        </p:nvSpPr>
        <p:spPr>
          <a:xfrm>
            <a:off x="6120264" y="5085184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4" name="Picture 2" descr="C:\Documents and Settings\Uživatel\Plocha\hřib královský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620688"/>
            <a:ext cx="2088000" cy="1566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35" name="Picture 2" descr="C:\Documents and Settings\Uživatel\Plocha\klouzek sličný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2420888"/>
            <a:ext cx="2088000" cy="1761566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36" name="Picture 2" descr="C:\Documents and Settings\TEMP\Plocha\muchomůrka zelená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584" y="4437112"/>
            <a:ext cx="1498898" cy="2088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37" name="Zaoblený obdélník 36"/>
          <p:cNvSpPr/>
          <p:nvPr/>
        </p:nvSpPr>
        <p:spPr>
          <a:xfrm>
            <a:off x="7308304" y="260648"/>
            <a:ext cx="1584176" cy="72008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KVÍZ</a:t>
            </a:r>
          </a:p>
        </p:txBody>
      </p:sp>
      <p:pic>
        <p:nvPicPr>
          <p:cNvPr id="38" name="Picture 4" descr="C:\Documents and Settings\Uživatel\Plocha\lebka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56376" y="1337327"/>
            <a:ext cx="828000" cy="79552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39" name="Násobení 38"/>
          <p:cNvSpPr/>
          <p:nvPr/>
        </p:nvSpPr>
        <p:spPr>
          <a:xfrm>
            <a:off x="7020272" y="1304856"/>
            <a:ext cx="828000" cy="828000"/>
          </a:xfrm>
          <a:prstGeom prst="mathMultiply">
            <a:avLst/>
          </a:prstGeom>
          <a:solidFill>
            <a:srgbClr val="FF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Srdce 39"/>
          <p:cNvSpPr/>
          <p:nvPr/>
        </p:nvSpPr>
        <p:spPr>
          <a:xfrm>
            <a:off x="6084168" y="1412776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3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4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1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7" dur="indefinite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49" dur="indefinite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55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6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67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2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3" dur="indefinite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8" dur="indefinit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9" dur="indefinite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4" dur="indefinit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85" dur="indefinite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1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6" dur="indefinit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97" dur="indefinite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2" dur="indefinit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03" dur="indefinite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9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20" grpId="0"/>
      <p:bldP spid="21" grpId="0"/>
      <p:bldP spid="22" grpId="0"/>
      <p:bldP spid="25" grpId="0" animBg="1"/>
      <p:bldP spid="26" grpId="0" animBg="1"/>
      <p:bldP spid="28" grpId="0"/>
      <p:bldP spid="29" grpId="0"/>
      <p:bldP spid="30" grpId="0"/>
      <p:bldP spid="32" grpId="0" animBg="1"/>
      <p:bldP spid="33" grpId="0" animBg="1"/>
      <p:bldP spid="39" grpId="0" animBg="1"/>
      <p:bldP spid="4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2843808" y="656744"/>
            <a:ext cx="3960440" cy="46800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Muchomůrka  citrónová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2843808" y="1160800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Muchomůrka tygrovaná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2843808" y="1664856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Muchomůrka červená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2915816" y="2816984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Křemenáč březový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2915816" y="3321040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Ryzec pravý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2915816" y="3825096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Liška obecná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4" name="Picture 4" descr="C:\Documents and Settings\Uživatel\Plocha\lebk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92472" y="3137527"/>
            <a:ext cx="828000" cy="79552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5" name="Násobení 24"/>
          <p:cNvSpPr/>
          <p:nvPr/>
        </p:nvSpPr>
        <p:spPr>
          <a:xfrm>
            <a:off x="7056368" y="3105056"/>
            <a:ext cx="828000" cy="828000"/>
          </a:xfrm>
          <a:prstGeom prst="mathMultiply">
            <a:avLst/>
          </a:prstGeom>
          <a:solidFill>
            <a:srgbClr val="FF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rdce 25"/>
          <p:cNvSpPr/>
          <p:nvPr/>
        </p:nvSpPr>
        <p:spPr>
          <a:xfrm>
            <a:off x="6120264" y="3212976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2915816" y="4833208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Hřib žlučník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9" name="Nadpis 1"/>
          <p:cNvSpPr txBox="1">
            <a:spLocks/>
          </p:cNvSpPr>
          <p:nvPr/>
        </p:nvSpPr>
        <p:spPr>
          <a:xfrm>
            <a:off x="2915816" y="5337264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Hřib dubový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0" name="Nadpis 1"/>
          <p:cNvSpPr txBox="1">
            <a:spLocks/>
          </p:cNvSpPr>
          <p:nvPr/>
        </p:nvSpPr>
        <p:spPr>
          <a:xfrm>
            <a:off x="2915816" y="5841320"/>
            <a:ext cx="3960440" cy="46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Hřib satan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1" name="Picture 4" descr="C:\Documents and Settings\Uživatel\Plocha\lebk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92472" y="5009735"/>
            <a:ext cx="828000" cy="79552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32" name="Násobení 31"/>
          <p:cNvSpPr/>
          <p:nvPr/>
        </p:nvSpPr>
        <p:spPr>
          <a:xfrm>
            <a:off x="7056368" y="4977264"/>
            <a:ext cx="828000" cy="828000"/>
          </a:xfrm>
          <a:prstGeom prst="mathMultiply">
            <a:avLst/>
          </a:prstGeom>
          <a:solidFill>
            <a:srgbClr val="FF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rdce 32"/>
          <p:cNvSpPr/>
          <p:nvPr/>
        </p:nvSpPr>
        <p:spPr>
          <a:xfrm>
            <a:off x="6120264" y="5085184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aoblený obdélník 36"/>
          <p:cNvSpPr/>
          <p:nvPr/>
        </p:nvSpPr>
        <p:spPr>
          <a:xfrm>
            <a:off x="7308304" y="260648"/>
            <a:ext cx="1584176" cy="72008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KVÍZ</a:t>
            </a:r>
          </a:p>
        </p:txBody>
      </p:sp>
      <p:pic>
        <p:nvPicPr>
          <p:cNvPr id="38" name="Picture 4" descr="C:\Documents and Settings\Uživatel\Plocha\lebk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376" y="1337327"/>
            <a:ext cx="828000" cy="79552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39" name="Násobení 38"/>
          <p:cNvSpPr/>
          <p:nvPr/>
        </p:nvSpPr>
        <p:spPr>
          <a:xfrm>
            <a:off x="7020272" y="1304856"/>
            <a:ext cx="828000" cy="828000"/>
          </a:xfrm>
          <a:prstGeom prst="mathMultiply">
            <a:avLst/>
          </a:prstGeom>
          <a:solidFill>
            <a:srgbClr val="FF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Srdce 39"/>
          <p:cNvSpPr/>
          <p:nvPr/>
        </p:nvSpPr>
        <p:spPr>
          <a:xfrm>
            <a:off x="6084168" y="1412776"/>
            <a:ext cx="792088" cy="720080"/>
          </a:xfrm>
          <a:prstGeom prst="hear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Picture 2" descr="C:\Documents and Settings\TEMP\Plocha\muchomůrka tygrovaná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04664"/>
            <a:ext cx="1753920" cy="2088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41" name="Picture 2" descr="C:\Documents and Settings\Uživatel\Plocha\křemenáč březový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002" y="2637144"/>
            <a:ext cx="1558750" cy="208800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42" name="Picture 2" descr="C:\Documents and Settings\TEMP\Plocha\hřib satan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4869160"/>
            <a:ext cx="2088000" cy="136764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3" name="Zaoblený obdélník 42">
            <a:hlinkClick r:id="rId7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9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5" dur="indefinite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1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49" dur="indefinite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55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6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67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2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3" dur="indefinite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8" dur="indefinit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9" dur="indefinite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4" dur="indefinit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85" dur="indefinite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1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6" dur="indefinit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97" dur="indefinite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2" dur="indefinit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03" dur="indefinite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9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20" grpId="0"/>
      <p:bldP spid="21" grpId="0"/>
      <p:bldP spid="22" grpId="0"/>
      <p:bldP spid="25" grpId="0" animBg="1"/>
      <p:bldP spid="26" grpId="0" animBg="1"/>
      <p:bldP spid="28" grpId="0"/>
      <p:bldP spid="29" grpId="0"/>
      <p:bldP spid="30" grpId="0"/>
      <p:bldP spid="32" grpId="0" animBg="1"/>
      <p:bldP spid="33" grpId="0" animBg="1"/>
      <p:bldP spid="39" grpId="0" animBg="1"/>
      <p:bldP spid="40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16632"/>
            <a:ext cx="8640960" cy="67413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Zdroje obrázků</a:t>
            </a:r>
          </a:p>
          <a:p>
            <a:endParaRPr lang="cs-CZ" sz="1600" b="1" dirty="0" smtClean="0"/>
          </a:p>
          <a:p>
            <a:r>
              <a:rPr lang="cs-CZ" sz="1600" b="1" dirty="0" smtClean="0"/>
              <a:t>Houby s plodnicemi (s. 4)</a:t>
            </a:r>
          </a:p>
          <a:p>
            <a:r>
              <a:rPr lang="cs-CZ" sz="1600" dirty="0" smtClean="0"/>
              <a:t>BRZESZCZOT. [cit. 2013-08-02]. Voně dostupné na WWW: </a:t>
            </a:r>
            <a:r>
              <a:rPr lang="cs-CZ" sz="1600" dirty="0" smtClean="0">
                <a:hlinkClick r:id="rId2"/>
              </a:rPr>
              <a:t>http://commons.wikimedia.org/wiki/File:Edible_Fungi.jpg?uselang=cs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Bedla vysoká (s. 5)</a:t>
            </a:r>
          </a:p>
          <a:p>
            <a:r>
              <a:rPr lang="cs-CZ" sz="1600" dirty="0" smtClean="0"/>
              <a:t>[cit. 2013-08-02]. Volně dostupné na WWW: </a:t>
            </a:r>
            <a:r>
              <a:rPr lang="cs-CZ" sz="1600" dirty="0" smtClean="0">
                <a:hlinkClick r:id="rId3"/>
              </a:rPr>
              <a:t>http://commons.wikimedia.org/wiki/File:Parasol-1.jpg?uselang=cs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Hřib smrkový (s. 5)</a:t>
            </a:r>
          </a:p>
          <a:p>
            <a:r>
              <a:rPr lang="cs-CZ" sz="1600" dirty="0" smtClean="0"/>
              <a:t>[cit. 2013-08-02]. Volně dostupné na WWW: </a:t>
            </a:r>
            <a:r>
              <a:rPr lang="cs-CZ" sz="1600" dirty="0" smtClean="0">
                <a:hlinkClick r:id="rId4"/>
              </a:rPr>
              <a:t>http://commons.wikimedia.org/wiki/File:Steinpilz-1.jpg?uselang=cs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Hřib královský (s. 8, 23)</a:t>
            </a:r>
          </a:p>
          <a:p>
            <a:r>
              <a:rPr lang="cs-CZ" sz="1600" dirty="0" smtClean="0"/>
              <a:t>[cit. 2013-08-02].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</a:t>
            </a:r>
          </a:p>
          <a:p>
            <a:r>
              <a:rPr lang="cs-CZ" sz="1600" dirty="0" smtClean="0">
                <a:hlinkClick r:id="rId5"/>
              </a:rPr>
              <a:t>http://commons.wikimedia.org/wiki/File:Boletus_regius_37212.jpg?uselang=cs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Hřib dubový (s. 8)</a:t>
            </a:r>
          </a:p>
          <a:p>
            <a:r>
              <a:rPr lang="cs-CZ" sz="1600" dirty="0" smtClean="0"/>
              <a:t>[cit. 2013-08-02].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6"/>
              </a:rPr>
              <a:t>http://commons.wikimedia.org/wiki/File:2006-10-07_Boletus_aestivalis_cropped.jpg?uselang=cs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Kozák dubový (s. 9)</a:t>
            </a:r>
          </a:p>
          <a:p>
            <a:r>
              <a:rPr lang="cs-CZ" sz="1600" dirty="0" smtClean="0"/>
              <a:t>BENKO, Adrian. [cit. 2013-08-02]. Dostupné pod licencí </a:t>
            </a:r>
            <a:r>
              <a:rPr lang="cs-CZ" sz="1600" dirty="0" err="1" smtClean="0"/>
              <a:t>Cretive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7"/>
              </a:rPr>
              <a:t>http://commons.wikimedia.org/wiki/File:Leccinum_nigrescens.jpg?uselang=cs</a:t>
            </a:r>
            <a:endParaRPr lang="cs-CZ" sz="1600" dirty="0" smtClean="0"/>
          </a:p>
          <a:p>
            <a:endParaRPr lang="cs-CZ" sz="1600" dirty="0"/>
          </a:p>
        </p:txBody>
      </p:sp>
      <p:sp>
        <p:nvSpPr>
          <p:cNvPr id="3" name="Zaoblený obdélník 2">
            <a:hlinkClick r:id="rId8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16633"/>
            <a:ext cx="8712968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b="1" dirty="0" smtClean="0"/>
          </a:p>
          <a:p>
            <a:r>
              <a:rPr lang="cs-CZ" sz="1600" b="1" dirty="0" smtClean="0"/>
              <a:t>Kozák březový (s. 9)</a:t>
            </a:r>
          </a:p>
          <a:p>
            <a:r>
              <a:rPr lang="cs-CZ" sz="1600" dirty="0" smtClean="0"/>
              <a:t>[cit. 2013-08-02].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2"/>
              </a:rPr>
              <a:t>http://commons.wikimedia.org/wiki/File:Kozak_brezovy_01_-_Jabkenicko.jpg?uselang=cs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Holubinka mandlová (s. 10)</a:t>
            </a:r>
          </a:p>
          <a:p>
            <a:r>
              <a:rPr lang="cs-CZ" sz="1600" dirty="0" smtClean="0"/>
              <a:t>[cit. 2013-08-02].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3"/>
              </a:rPr>
              <a:t>http://commons.wikimedia.org/wiki/File:Russ.ves.jpg?uselang=cs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Holubinka namodralá (s. 10)</a:t>
            </a:r>
          </a:p>
          <a:p>
            <a:r>
              <a:rPr lang="cs-CZ" sz="1600" dirty="0" smtClean="0"/>
              <a:t>[cit. 2013-08-02].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4"/>
              </a:rPr>
              <a:t>http://commons.wikimedia.org/wiki/File:Russula_cyanoxantha.JPG?uselang=cs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Klouzek sličný (s. 11, 23)</a:t>
            </a:r>
          </a:p>
          <a:p>
            <a:r>
              <a:rPr lang="cs-CZ" sz="1600" dirty="0" smtClean="0"/>
              <a:t>HEMPEL, </a:t>
            </a:r>
            <a:r>
              <a:rPr lang="cs-CZ" sz="1600" dirty="0" err="1" smtClean="0"/>
              <a:t>Jörg</a:t>
            </a:r>
            <a:r>
              <a:rPr lang="cs-CZ" sz="1600" dirty="0" smtClean="0"/>
              <a:t>. [cit. 2013-08-02].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5"/>
              </a:rPr>
              <a:t>http://commons.wikimedia.org/wiki/File:Suillus_grevillei_LC0109.jpg?uselang=cs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Klouzek obecný (s. 11)</a:t>
            </a:r>
          </a:p>
          <a:p>
            <a:r>
              <a:rPr lang="cs-CZ" sz="1600" dirty="0" smtClean="0"/>
              <a:t>OPIOLA, </a:t>
            </a:r>
            <a:r>
              <a:rPr lang="cs-CZ" sz="1600" dirty="0" err="1" smtClean="0"/>
              <a:t>Jerzy</a:t>
            </a:r>
            <a:r>
              <a:rPr lang="cs-CZ" sz="1600" dirty="0" smtClean="0"/>
              <a:t>. [cit. 2013-08-02].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</a:t>
            </a:r>
          </a:p>
          <a:p>
            <a:r>
              <a:rPr lang="cs-CZ" sz="1600" dirty="0" smtClean="0">
                <a:hlinkClick r:id="rId6"/>
              </a:rPr>
              <a:t>http://commons.wikimedia.org/wiki/File:Suillus_luteus_2.jpg?uselang=cs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Čirůvka májovka (s. 12)</a:t>
            </a:r>
          </a:p>
          <a:p>
            <a:r>
              <a:rPr lang="cs-CZ" sz="1600" dirty="0" smtClean="0"/>
              <a:t>[cit. 2013-08-02].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</a:t>
            </a:r>
          </a:p>
          <a:p>
            <a:r>
              <a:rPr lang="cs-CZ" sz="1600" dirty="0" smtClean="0">
                <a:hlinkClick r:id="rId7"/>
              </a:rPr>
              <a:t>http://commons.wikimedia.org/wiki/File:Calocybe_gambosa_080420wb.jpg?uselang=cs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3" name="Zaoblený obdélník 2">
            <a:hlinkClick r:id="rId8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16633"/>
            <a:ext cx="8712968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b="1" dirty="0" smtClean="0"/>
          </a:p>
          <a:p>
            <a:r>
              <a:rPr lang="cs-CZ" sz="1600" b="1" dirty="0" smtClean="0"/>
              <a:t>Křemenáč březový (s. 13, 24)</a:t>
            </a:r>
          </a:p>
          <a:p>
            <a:r>
              <a:rPr lang="cs-CZ" sz="1600" dirty="0" smtClean="0"/>
              <a:t>PILSAK, W. J. [cit. 2013-08-02].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2"/>
              </a:rPr>
              <a:t>http://commons.wikimedia.org/wiki/File:Leccinum_versipelle.jpg?uselang=cs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Ryzec pravý (s. 13)</a:t>
            </a:r>
          </a:p>
          <a:p>
            <a:r>
              <a:rPr lang="cs-CZ" sz="1600" dirty="0" smtClean="0"/>
              <a:t>[cit. 2013-08-02].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3"/>
              </a:rPr>
              <a:t>http://commons.wikimedia.org/wiki/File:Lactarius_deliciosus.jpg?uselang=cs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Liška obecná (s. 13, 22)</a:t>
            </a:r>
          </a:p>
          <a:p>
            <a:r>
              <a:rPr lang="cs-CZ" sz="1600" dirty="0" smtClean="0"/>
              <a:t>LILNDSEY, </a:t>
            </a:r>
            <a:r>
              <a:rPr lang="cs-CZ" sz="1600" dirty="0" err="1" smtClean="0"/>
              <a:t>James</a:t>
            </a:r>
            <a:r>
              <a:rPr lang="cs-CZ" sz="1600" dirty="0" smtClean="0"/>
              <a:t>. [cit. 2013-08-02].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4"/>
              </a:rPr>
              <a:t>http://commons.wikimedia.org/wiki/File:Cantharellus_cibarius_-_Lindsey.jpg?uselang=cs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Hřib žlučník (s. 14, 22)</a:t>
            </a:r>
          </a:p>
          <a:p>
            <a:r>
              <a:rPr lang="cs-CZ" sz="1600" dirty="0" smtClean="0"/>
              <a:t>[cit. 2013-08-02].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5"/>
              </a:rPr>
              <a:t>http://commons.wikimedia.org/wiki/File:2006-09-14_Tylopilus_felleus_crop.jpg?uselang=cs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Muchomůrka zelená (s. 16, 23)</a:t>
            </a:r>
          </a:p>
          <a:p>
            <a:r>
              <a:rPr lang="cs-CZ" sz="1600" dirty="0" smtClean="0"/>
              <a:t>[cit. 2013-08-02].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</a:t>
            </a:r>
          </a:p>
          <a:p>
            <a:r>
              <a:rPr lang="cs-CZ" sz="1600" dirty="0" smtClean="0">
                <a:hlinkClick r:id="rId6"/>
              </a:rPr>
              <a:t>http://commons.wikimedia.org/wiki/File:Amanita_phalloides.jpg?uselang=cs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Hřib satan (s. 17, 24)</a:t>
            </a:r>
          </a:p>
          <a:p>
            <a:r>
              <a:rPr lang="cs-CZ" sz="1600" dirty="0" smtClean="0"/>
              <a:t>[cit. 2013-08-02].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</a:t>
            </a:r>
          </a:p>
          <a:p>
            <a:r>
              <a:rPr lang="cs-CZ" sz="1600" dirty="0" smtClean="0">
                <a:hlinkClick r:id="rId7"/>
              </a:rPr>
              <a:t>http://commons.wikimedia.org/wiki/File:Satans-R%C3%B6hrling_Boletus_satanas.jpg?uselang=cs</a:t>
            </a:r>
            <a:endParaRPr lang="cs-CZ" sz="1600" dirty="0" smtClean="0"/>
          </a:p>
          <a:p>
            <a:endParaRPr lang="cs-CZ" sz="1600" dirty="0"/>
          </a:p>
        </p:txBody>
      </p:sp>
      <p:sp>
        <p:nvSpPr>
          <p:cNvPr id="3" name="Zaoblený obdélník 2">
            <a:hlinkClick r:id="rId8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16633"/>
            <a:ext cx="8712968" cy="5247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b="1" dirty="0" smtClean="0"/>
          </a:p>
          <a:p>
            <a:r>
              <a:rPr lang="cs-CZ" sz="1600" b="1" dirty="0" smtClean="0"/>
              <a:t>Hřib nachový (s. 17)</a:t>
            </a:r>
          </a:p>
          <a:p>
            <a:r>
              <a:rPr lang="cs-CZ" sz="1600" dirty="0" smtClean="0"/>
              <a:t>[cit. 2013-08-02].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2"/>
              </a:rPr>
              <a:t>http://commons.wikimedia.org/wiki/File:Boletus_rhodoxanthus.JPG?uselang=cs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Závojenka olovová (s. 18, 22)</a:t>
            </a:r>
          </a:p>
          <a:p>
            <a:r>
              <a:rPr lang="cs-CZ" sz="1600" dirty="0" smtClean="0"/>
              <a:t>[cit. 2013-08-02].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3"/>
              </a:rPr>
              <a:t>http://commons.wikimedia.org/wiki/File:Entoloma_Sinuatum_1.JPG?uselang=cs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Muchomůrka červená (s. 19)</a:t>
            </a:r>
          </a:p>
          <a:p>
            <a:r>
              <a:rPr lang="cs-CZ" sz="1600" dirty="0" smtClean="0"/>
              <a:t>[cit. 2013-08-02].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500" dirty="0" smtClean="0">
                <a:hlinkClick r:id="rId4"/>
              </a:rPr>
              <a:t>http://commons.wikimedia.org/wiki/File:Amanita_muscaria_3_vliegenzwammen_op_rij.jpg?uselang=cs</a:t>
            </a:r>
            <a:endParaRPr lang="cs-CZ" sz="15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Muchomůrka tygrovaná (s. 20, 24)</a:t>
            </a:r>
          </a:p>
          <a:p>
            <a:r>
              <a:rPr lang="cs-CZ" sz="1600" dirty="0" smtClean="0"/>
              <a:t>[cit. 2013-08-02].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5"/>
              </a:rPr>
              <a:t>http://commons.wikimedia.org/wiki/File:2008-10_Amanita_pantherina_cropped.jpg?uselang=cs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b="1" dirty="0" smtClean="0"/>
              <a:t>Muchomůrka citrónová (s. 21)</a:t>
            </a:r>
          </a:p>
          <a:p>
            <a:r>
              <a:rPr lang="cs-CZ" sz="1600" dirty="0" smtClean="0"/>
              <a:t>[cit. 2013-08-02]. Dostupné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</a:t>
            </a:r>
          </a:p>
          <a:p>
            <a:r>
              <a:rPr lang="cs-CZ" sz="1600" dirty="0" smtClean="0">
                <a:hlinkClick r:id="rId6"/>
              </a:rPr>
              <a:t>http://commons.wikimedia.org/wiki/File:Amanita_citrina_PL.jpg?uselang=cs</a:t>
            </a:r>
            <a:endParaRPr lang="cs-CZ" sz="1600" dirty="0" smtClean="0"/>
          </a:p>
          <a:p>
            <a:endParaRPr lang="cs-CZ" sz="1600" b="1" dirty="0" smtClean="0"/>
          </a:p>
        </p:txBody>
      </p:sp>
      <p:sp>
        <p:nvSpPr>
          <p:cNvPr id="3" name="Zaoblený obdélník 2">
            <a:hlinkClick r:id="rId7" action="ppaction://hlinksldjump"/>
          </p:cNvPr>
          <p:cNvSpPr/>
          <p:nvPr/>
        </p:nvSpPr>
        <p:spPr>
          <a:xfrm>
            <a:off x="8532480" y="6237352"/>
            <a:ext cx="360000" cy="36000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16632"/>
            <a:ext cx="8712968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Použitá literatura:</a:t>
            </a:r>
          </a:p>
          <a:p>
            <a:endParaRPr lang="cs-CZ" sz="1600" dirty="0" smtClean="0"/>
          </a:p>
          <a:p>
            <a:r>
              <a:rPr lang="cs-CZ" sz="1600" dirty="0" smtClean="0"/>
              <a:t>KROULÍKOVÁ, J., KROULÍK, J. </a:t>
            </a:r>
            <a:r>
              <a:rPr lang="cs-CZ" sz="1600" i="1" dirty="0" smtClean="0"/>
              <a:t>Přírodopis pro 7</a:t>
            </a:r>
            <a:r>
              <a:rPr lang="cs-CZ" sz="1600" dirty="0" smtClean="0"/>
              <a:t>. ročník zvláštní školy.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Septima, 1995. 68 s. ISBN 80-85801-46-9. </a:t>
            </a:r>
          </a:p>
          <a:p>
            <a:endParaRPr lang="cs-CZ" sz="1600" dirty="0" smtClean="0"/>
          </a:p>
          <a:p>
            <a:r>
              <a:rPr lang="cs-CZ" sz="1600" dirty="0" smtClean="0"/>
              <a:t>SROKOVÁ, E., ŽIŽKOVÁ, L. </a:t>
            </a:r>
            <a:r>
              <a:rPr lang="cs-CZ" sz="1600" i="1" dirty="0" smtClean="0"/>
              <a:t>Přírodopis pro 7. ročník zvláštní školy: pracovní sešit</a:t>
            </a:r>
            <a:r>
              <a:rPr lang="cs-CZ" sz="1600" dirty="0" smtClean="0"/>
              <a:t>. 5.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Septima, 2001. 60 s. ISBN 80-7216-165-2.  </a:t>
            </a:r>
          </a:p>
          <a:p>
            <a:endParaRPr lang="cs-CZ" sz="1600" dirty="0" smtClean="0"/>
          </a:p>
          <a:p>
            <a:r>
              <a:rPr lang="cs-CZ" sz="1600" dirty="0" smtClean="0"/>
              <a:t>JURČÁK, J., FRONĚK, J. a kol. </a:t>
            </a:r>
            <a:r>
              <a:rPr lang="cs-CZ" sz="1600" i="1" dirty="0" smtClean="0"/>
              <a:t>Přírodopis 6.</a:t>
            </a:r>
            <a:r>
              <a:rPr lang="cs-CZ" sz="1600" dirty="0" smtClean="0"/>
              <a:t> 2., </a:t>
            </a:r>
            <a:r>
              <a:rPr lang="cs-CZ" sz="1600" dirty="0" err="1" smtClean="0"/>
              <a:t>aktualiz</a:t>
            </a:r>
            <a:r>
              <a:rPr lang="cs-CZ" sz="1600" dirty="0" smtClean="0"/>
              <a:t>. </a:t>
            </a:r>
            <a:r>
              <a:rPr lang="cs-CZ" sz="1600" dirty="0" err="1" smtClean="0"/>
              <a:t>vyd</a:t>
            </a:r>
            <a:r>
              <a:rPr lang="cs-CZ" sz="1600" dirty="0" smtClean="0"/>
              <a:t>. Olomouc : </a:t>
            </a:r>
            <a:r>
              <a:rPr lang="cs-CZ" sz="1600" dirty="0" err="1" smtClean="0"/>
              <a:t>Prodos</a:t>
            </a:r>
            <a:r>
              <a:rPr lang="cs-CZ" sz="1600" dirty="0" smtClean="0"/>
              <a:t>, 2004. 127 s. ISBN 80-7230-136-5. </a:t>
            </a:r>
          </a:p>
          <a:p>
            <a:endParaRPr lang="cs-CZ" sz="1600" dirty="0" smtClean="0"/>
          </a:p>
          <a:p>
            <a:r>
              <a:rPr lang="cs-CZ" sz="1600" dirty="0" smtClean="0"/>
              <a:t>JURČÁK, J., FRONĚK, J. a kol. </a:t>
            </a:r>
            <a:r>
              <a:rPr lang="cs-CZ" sz="1600" i="1" dirty="0" smtClean="0"/>
              <a:t>Přírodopis 6: pracovní sešit.</a:t>
            </a:r>
            <a:r>
              <a:rPr lang="cs-CZ" sz="1600" dirty="0" smtClean="0"/>
              <a:t> 2. , </a:t>
            </a:r>
            <a:r>
              <a:rPr lang="cs-CZ" sz="1600" dirty="0" err="1" smtClean="0"/>
              <a:t>aktualiz</a:t>
            </a:r>
            <a:r>
              <a:rPr lang="cs-CZ" sz="1600" dirty="0" smtClean="0"/>
              <a:t>. </a:t>
            </a:r>
            <a:r>
              <a:rPr lang="cs-CZ" sz="1600" dirty="0" err="1" smtClean="0"/>
              <a:t>vyd</a:t>
            </a:r>
            <a:r>
              <a:rPr lang="cs-CZ" sz="1600" dirty="0" smtClean="0"/>
              <a:t>. Olomouc : </a:t>
            </a:r>
            <a:r>
              <a:rPr lang="cs-CZ" sz="1600" dirty="0" err="1" smtClean="0"/>
              <a:t>Prodos</a:t>
            </a:r>
            <a:r>
              <a:rPr lang="cs-CZ" sz="1600" dirty="0" smtClean="0"/>
              <a:t>, 2003.  63 s. ISBN 80-7230-136-5. 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32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3443</TotalTime>
  <Words>1426</Words>
  <Application>Microsoft Office PowerPoint</Application>
  <PresentationFormat>Předvádění na obrazovce (4:3)</PresentationFormat>
  <Paragraphs>288</Paragraphs>
  <Slides>29</Slides>
  <Notes>21</Notes>
  <HiddenSlides>14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Motiv sady Office</vt:lpstr>
      <vt:lpstr>3_Motiv sady Office</vt:lpstr>
      <vt:lpstr>Snímek 1</vt:lpstr>
      <vt:lpstr>Snímek 2</vt:lpstr>
      <vt:lpstr>Houby s plodnicemi</vt:lpstr>
      <vt:lpstr>Houby s plodnicemi</vt:lpstr>
      <vt:lpstr>Bedla vysoká</vt:lpstr>
      <vt:lpstr>Dělení hub s plodnicemi</vt:lpstr>
      <vt:lpstr>Jedlé houby</vt:lpstr>
      <vt:lpstr>Hřib královský</vt:lpstr>
      <vt:lpstr>Kozák dubový</vt:lpstr>
      <vt:lpstr>Holubinka mandlová</vt:lpstr>
      <vt:lpstr>Klouzek sličný</vt:lpstr>
      <vt:lpstr>Čirůvka májovka</vt:lpstr>
      <vt:lpstr>Křemenáč březový</vt:lpstr>
      <vt:lpstr>Nejedlé (nepoživatelné) houby</vt:lpstr>
      <vt:lpstr>Jedovaté houby</vt:lpstr>
      <vt:lpstr>Muchomůrka zelená (hlíznatá)</vt:lpstr>
      <vt:lpstr>Hřib satan</vt:lpstr>
      <vt:lpstr>Závojenka olovová</vt:lpstr>
      <vt:lpstr>Muchomůrka  červená</vt:lpstr>
      <vt:lpstr>Muchomůrka  tygrovaná</vt:lpstr>
      <vt:lpstr>Muchomůrka  citrónová</vt:lpstr>
      <vt:lpstr>Muchomůrka  citrónová</vt:lpstr>
      <vt:lpstr>Muchomůrka  citrónová</vt:lpstr>
      <vt:lpstr>Muchomůrka  citrónová</vt:lpstr>
      <vt:lpstr>Snímek 25</vt:lpstr>
      <vt:lpstr>Snímek 26</vt:lpstr>
      <vt:lpstr>Snímek 27</vt:lpstr>
      <vt:lpstr>Snímek 28</vt:lpstr>
      <vt:lpstr>Snímek 29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Dáša</cp:lastModifiedBy>
  <cp:revision>353</cp:revision>
  <dcterms:modified xsi:type="dcterms:W3CDTF">2014-07-18T05:10:20Z</dcterms:modified>
</cp:coreProperties>
</file>