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4" r:id="rId2"/>
  </p:sldMasterIdLst>
  <p:notesMasterIdLst>
    <p:notesMasterId r:id="rId17"/>
  </p:notesMasterIdLst>
  <p:sldIdLst>
    <p:sldId id="268" r:id="rId3"/>
    <p:sldId id="257" r:id="rId4"/>
    <p:sldId id="338" r:id="rId5"/>
    <p:sldId id="305" r:id="rId6"/>
    <p:sldId id="339" r:id="rId7"/>
    <p:sldId id="341" r:id="rId8"/>
    <p:sldId id="340" r:id="rId9"/>
    <p:sldId id="342" r:id="rId10"/>
    <p:sldId id="344" r:id="rId11"/>
    <p:sldId id="343" r:id="rId12"/>
    <p:sldId id="345" r:id="rId13"/>
    <p:sldId id="271" r:id="rId14"/>
    <p:sldId id="328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35D9"/>
    <a:srgbClr val="4F6228"/>
    <a:srgbClr val="F5A10B"/>
    <a:srgbClr val="F6882E"/>
    <a:srgbClr val="EDE2F6"/>
    <a:srgbClr val="D5B8EA"/>
    <a:srgbClr val="7D9EC0"/>
    <a:srgbClr val="FFFFA4"/>
    <a:srgbClr val="FFFF8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A6BD22-ABDC-433C-9558-85A99CEA254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2C8724-2724-4D69-A63B-A646B8F9F14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2106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slide" Target="slide12.xml"/><Relationship Id="rId5" Type="http://schemas.openxmlformats.org/officeDocument/2006/relationships/slide" Target="slide11.xml"/><Relationship Id="rId4" Type="http://schemas.openxmlformats.org/officeDocument/2006/relationships/slide" Target="slide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7" Type="http://schemas.openxmlformats.org/officeDocument/2006/relationships/slide" Target="slide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slide" Target="slide8.xml"/><Relationship Id="rId5" Type="http://schemas.openxmlformats.org/officeDocument/2006/relationships/slide" Target="slide7.xml"/><Relationship Id="rId4" Type="http://schemas.openxmlformats.org/officeDocument/2006/relationships/slide" Target="slide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slide" Target="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4" Type="http://schemas.openxmlformats.org/officeDocument/2006/relationships/slide" Target="slid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slide" Target="slide9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%C4%9B%C5%88avka_velk%C3%A1" TargetMode="External"/><Relationship Id="rId7" Type="http://schemas.openxmlformats.org/officeDocument/2006/relationships/slide" Target="slide13.xml"/><Relationship Id="rId2" Type="http://schemas.openxmlformats.org/officeDocument/2006/relationships/hyperlink" Target="http://cs.wikipedia.org/wiki/Trepka_velk%C3%A1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Med%C3%BAza" TargetMode="External"/><Relationship Id="rId5" Type="http://schemas.openxmlformats.org/officeDocument/2006/relationships/hyperlink" Target="http://cs.wikipedia.org/wiki/Nezmar_hn%C4%9Bd%C3%BD" TargetMode="External"/><Relationship Id="rId4" Type="http://schemas.openxmlformats.org/officeDocument/2006/relationships/hyperlink" Target="http://cs.wikipedia.org/wiki/V%C3%BDtrusovci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asanky" TargetMode="External"/><Relationship Id="rId2" Type="http://schemas.openxmlformats.org/officeDocument/2006/relationships/hyperlink" Target="http://cs.wikipedia.org/wiki/Kor%C3%A1li" TargetMode="External"/><Relationship Id="rId1" Type="http://schemas.openxmlformats.org/officeDocument/2006/relationships/slideLayout" Target="../slideLayouts/slideLayout13.xml"/><Relationship Id="rId4" Type="http://schemas.openxmlformats.org/officeDocument/2006/relationships/slide" Target="slide1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75100" y="2516703"/>
            <a:ext cx="733925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Biologie živočichů</a:t>
            </a:r>
          </a:p>
          <a:p>
            <a:pPr algn="ctr"/>
            <a:r>
              <a:rPr lang="cs-CZ" sz="3600" b="1" dirty="0" smtClean="0"/>
              <a:t>(vývoj a systém)</a:t>
            </a:r>
          </a:p>
          <a:p>
            <a:pPr algn="ctr"/>
            <a:endParaRPr lang="cs-CZ" sz="3600" b="1" dirty="0" smtClean="0"/>
          </a:p>
          <a:p>
            <a:pPr algn="ctr"/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0978" y="4355812"/>
            <a:ext cx="2710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Mgr. Jitka </a:t>
            </a:r>
            <a:r>
              <a:rPr lang="cs-CZ" dirty="0" err="1" smtClean="0"/>
              <a:t>Trifanová</a:t>
            </a:r>
            <a:endParaRPr lang="cs-CZ" dirty="0"/>
          </a:p>
        </p:txBody>
      </p:sp>
      <p:pic>
        <p:nvPicPr>
          <p:cNvPr id="1029" name="Picture 5" descr="\\srv\users$\trifanova\PROJEKT EU peníze školám\Logo škola\Logo šk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072036"/>
            <a:ext cx="2304256" cy="8052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24128" y="4365104"/>
            <a:ext cx="18576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Datum: 9. 8. 2013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8462" y="6093296"/>
            <a:ext cx="5509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Základní škola a Praktická škola Velké Meziříčí, Poštovní 1663/3, 594 01 Velké Meziříčí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96030" y="6320353"/>
            <a:ext cx="15680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www.</a:t>
            </a:r>
            <a:r>
              <a:rPr lang="cs-CZ" sz="1200" dirty="0" err="1" smtClean="0"/>
              <a:t>zsspecialnivm.cz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42860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52010895"/>
              </p:ext>
            </p:extLst>
          </p:nvPr>
        </p:nvGraphicFramePr>
        <p:xfrm>
          <a:off x="323528" y="265824"/>
          <a:ext cx="8496944" cy="6259520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088232"/>
                <a:gridCol w="6408712"/>
              </a:tblGrid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Registrační číslo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CZ.1.07/1.4.00/21.3814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Moderní</a:t>
                      </a:r>
                      <a:r>
                        <a:rPr lang="cs-CZ" sz="1400" baseline="0" dirty="0" smtClean="0"/>
                        <a:t> škola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Šablona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V/2 Inovace a zkvalitnění výuky v</a:t>
                      </a:r>
                      <a:r>
                        <a:rPr lang="cs-CZ" sz="1400" baseline="0" dirty="0" smtClean="0"/>
                        <a:t> oblasti přírodních věd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Číslo materiálu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0" dirty="0" smtClean="0"/>
                        <a:t>VY_52_INOVACE_ 045</a:t>
                      </a:r>
                      <a:endParaRPr lang="cs-CZ" sz="1400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Biologie živočichů (vývoj </a:t>
                      </a:r>
                      <a:r>
                        <a:rPr lang="cs-CZ" sz="1400" b="1" smtClean="0"/>
                        <a:t>a systém)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Autor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Jitka </a:t>
                      </a:r>
                      <a:r>
                        <a:rPr lang="cs-CZ" sz="1400" dirty="0" err="1" smtClean="0"/>
                        <a:t>Trifanová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Předmět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Člověk a příroda - přírodopis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Tematická oblast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Obecná biologie a genetika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6. 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Datum ověření, ověřil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20.</a:t>
                      </a:r>
                      <a:r>
                        <a:rPr lang="cs-CZ" sz="1400" baseline="0" dirty="0" smtClean="0"/>
                        <a:t> 5. </a:t>
                      </a:r>
                      <a:r>
                        <a:rPr lang="cs-CZ" sz="1400" baseline="0" smtClean="0"/>
                        <a:t>2014, </a:t>
                      </a:r>
                      <a:r>
                        <a:rPr lang="cs-CZ" sz="1400" smtClean="0"/>
                        <a:t>Mgr</a:t>
                      </a:r>
                      <a:r>
                        <a:rPr lang="cs-CZ" sz="1400" dirty="0" smtClean="0"/>
                        <a:t>. Michal </a:t>
                      </a:r>
                      <a:r>
                        <a:rPr lang="cs-CZ" sz="1400" dirty="0" err="1" smtClean="0"/>
                        <a:t>Koudelík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007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Materiál vysvětluje systém třídění živočichů. </a:t>
                      </a:r>
                    </a:p>
                    <a:p>
                      <a:r>
                        <a:rPr lang="cs-CZ" sz="1400" baseline="0" dirty="0" smtClean="0"/>
                        <a:t>Obsahuje základní informace o prvocích (trepka, bičíkovci, kořenonožci, </a:t>
                      </a:r>
                      <a:r>
                        <a:rPr lang="cs-CZ" sz="1400" baseline="0" smtClean="0"/>
                        <a:t>výtrusovci) </a:t>
                      </a:r>
                      <a:r>
                        <a:rPr lang="cs-CZ" sz="1400" baseline="0" dirty="0" smtClean="0"/>
                        <a:t>a dále o bezobratlých (žahavci).</a:t>
                      </a:r>
                    </a:p>
                    <a:p>
                      <a:endParaRPr lang="cs-CZ" sz="1400" baseline="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4907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Metodický</a:t>
                      </a:r>
                      <a:r>
                        <a:rPr lang="cs-CZ" sz="1400" baseline="0" dirty="0" smtClean="0"/>
                        <a:t> návod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Materiál je určen k výkladu učiva, jeho doplnění a procvičení ve vyučování i při domácí přípravě žáků. Animace jednotlivých snímků se spouští kliknutím myši nebo klávesou Enter. K další orientaci slouží oranžová tlačítka akcí.</a:t>
                      </a:r>
                      <a:endParaRPr lang="cs-CZ" sz="1400" dirty="0" smtClean="0"/>
                    </a:p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1760">
                <a:tc gridSpan="2">
                  <a:txBody>
                    <a:bodyPr/>
                    <a:lstStyle/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Prohlašuji, že při tvorbě výukového materiálu jsem respektoval(a) všeobecně užívané právní a morální zvyklosti, autorská a jiná práva třetích osob, zejména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práva duševního vlastnictví (např. práva k obchodní firmě, autorská práva k software, k filmovým, hudebním a fotografickým dílům nebo práva k ochranným známkám)</a:t>
                      </a:r>
                      <a:r>
                        <a:rPr lang="cs-CZ" sz="1000" baseline="0" dirty="0" smtClean="0"/>
                        <a:t> </a:t>
                      </a:r>
                      <a:r>
                        <a:rPr lang="cs-CZ" sz="1000" dirty="0" smtClean="0"/>
                        <a:t>dle zákona 121/2000 Sb. (autorský zákon). Nesu veškerou právní odpovědnost za obsah a původ svého díla.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endParaRPr lang="cs-CZ" sz="1000" dirty="0" smtClean="0"/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Zaoblený obdélník 17"/>
          <p:cNvSpPr/>
          <p:nvPr/>
        </p:nvSpPr>
        <p:spPr>
          <a:xfrm>
            <a:off x="3275856" y="3645024"/>
            <a:ext cx="3780000" cy="2520280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275856" y="1772816"/>
            <a:ext cx="3780000" cy="1296144"/>
          </a:xfrm>
          <a:prstGeom prst="round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Vývoj a systém živočichů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539552" y="1484904"/>
            <a:ext cx="30603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JEDNOBUNĚČNÍ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ŽIVOČICHOVÉ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4139952" y="2060928"/>
            <a:ext cx="2520000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bg1"/>
                </a:solidFill>
              </a:rPr>
              <a:t>prvoci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539552" y="3356992"/>
            <a:ext cx="3384376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MNOHOBUNĚČNÍ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ŽIVOČICHOVÉ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4140232" y="4005064"/>
            <a:ext cx="2520000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bg1"/>
                </a:solidFill>
              </a:rPr>
              <a:t>bezobratlí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4140232" y="5013256"/>
            <a:ext cx="2520000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bg1"/>
                </a:solidFill>
              </a:rPr>
              <a:t>obratlovci</a:t>
            </a:r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6444248" y="2204864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24" name="Zaoblený obdélník 23">
            <a:hlinkClick r:id="rId4" action="ppaction://hlinksldjump"/>
          </p:cNvPr>
          <p:cNvSpPr/>
          <p:nvPr/>
        </p:nvSpPr>
        <p:spPr>
          <a:xfrm>
            <a:off x="6444248" y="4221088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27" name="Zaoblený obdélník 26">
            <a:hlinkClick r:id="rId5" action="ppaction://hlinksldjump"/>
          </p:cNvPr>
          <p:cNvSpPr/>
          <p:nvPr/>
        </p:nvSpPr>
        <p:spPr>
          <a:xfrm>
            <a:off x="6444208" y="5229200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28" name="Zaoblený obdélník 27">
            <a:hlinkClick r:id="rId6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7" grpId="0" animBg="1"/>
      <p:bldP spid="20" grpId="0" animBg="1"/>
      <p:bldP spid="13" grpId="0" animBg="1"/>
      <p:bldP spid="14" grpId="0" animBg="1"/>
      <p:bldP spid="15" grpId="0" animBg="1"/>
      <p:bldP spid="16" grpId="0" animBg="1"/>
      <p:bldP spid="8" grpId="0" animBg="1"/>
      <p:bldP spid="24" grpId="0" animBg="1"/>
      <p:bldP spid="27" grpId="0" animBg="1"/>
      <p:bldP spid="2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Prvoci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079612" y="1844824"/>
            <a:ext cx="30603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Trepka velká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4932040" y="1844824"/>
            <a:ext cx="30603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Bičíkovci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1079612" y="3789160"/>
            <a:ext cx="30603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Kořenonožci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5004048" y="3789040"/>
            <a:ext cx="30603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Výtrusovci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32" name="Zaoblený obdélník 31">
            <a:hlinkClick r:id="rId3" action="ppaction://hlinksldjump"/>
          </p:cNvPr>
          <p:cNvSpPr/>
          <p:nvPr/>
        </p:nvSpPr>
        <p:spPr>
          <a:xfrm>
            <a:off x="3923928" y="2204864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33" name="Zaoblený obdélník 32">
            <a:hlinkClick r:id="rId4" action="ppaction://hlinksldjump"/>
          </p:cNvPr>
          <p:cNvSpPr/>
          <p:nvPr/>
        </p:nvSpPr>
        <p:spPr>
          <a:xfrm>
            <a:off x="7812360" y="2204864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34" name="Zaoblený obdélník 33">
            <a:hlinkClick r:id="rId5" action="ppaction://hlinksldjump"/>
          </p:cNvPr>
          <p:cNvSpPr/>
          <p:nvPr/>
        </p:nvSpPr>
        <p:spPr>
          <a:xfrm>
            <a:off x="3923968" y="4149080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36" name="Zaoblený obdélník 35">
            <a:hlinkClick r:id="rId6" action="ppaction://hlinksldjump"/>
          </p:cNvPr>
          <p:cNvSpPr/>
          <p:nvPr/>
        </p:nvSpPr>
        <p:spPr>
          <a:xfrm>
            <a:off x="7884368" y="4149080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37" name="Zaoblený obdélník 36">
            <a:hlinkClick r:id="rId7" action="ppaction://hlinksldjump"/>
          </p:cNvPr>
          <p:cNvSpPr/>
          <p:nvPr/>
        </p:nvSpPr>
        <p:spPr>
          <a:xfrm>
            <a:off x="7740352" y="5805264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ZPĚT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6" grpId="0" animBg="1"/>
      <p:bldP spid="3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>
            <a:hlinkClick r:id="rId3" action="ppaction://hlinksldjump"/>
          </p:cNvPr>
          <p:cNvSpPr/>
          <p:nvPr/>
        </p:nvSpPr>
        <p:spPr>
          <a:xfrm>
            <a:off x="7668344" y="6021288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ZPĚT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Documents and Settings\Uživatel\Dokumenty\Trapka_velka_Paramecium_caudatum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836712"/>
            <a:ext cx="3619815" cy="4824536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3" name="TextovéPole 12"/>
          <p:cNvSpPr txBox="1"/>
          <p:nvPr/>
        </p:nvSpPr>
        <p:spPr>
          <a:xfrm>
            <a:off x="1475656" y="5805264"/>
            <a:ext cx="20529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Trepka velká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644008" y="836712"/>
            <a:ext cx="4248472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Najdeme ji ve vodě i ve vlhké půdě a mechu.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4644008" y="3284984"/>
            <a:ext cx="4248472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Živí se bakteriemi a řasami.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4644008" y="2060848"/>
            <a:ext cx="4248472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Dýchá celým povrchem těla.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4644008" y="4509120"/>
            <a:ext cx="4248472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Pomáhají čistit vodu od bakterií a řas.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972000" y="1628800"/>
            <a:ext cx="720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K pohybu používají dlouhé bičíky.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971600" y="4581128"/>
            <a:ext cx="72008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Často vyvolávají závažná onemocnění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(např. spavou nemoc).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972000" y="3140968"/>
            <a:ext cx="720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Mnoho druhů jsou cizopasníci.</a:t>
            </a:r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Bičíkovci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7668344" y="6021288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ZPĚT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4644008" y="1609636"/>
            <a:ext cx="4248472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Stále mění tvar svého těla.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971600" y="5229200"/>
            <a:ext cx="7128792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Mohou žít i v lidském těle (v ústech, ve střevech). Způsobují úplavici.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4644008" y="3193812"/>
            <a:ext cx="4248472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Měňavka má panožky, kterými obklopí potravu a pak ji pohltí.</a:t>
            </a:r>
          </a:p>
        </p:txBody>
      </p:sp>
      <p:pic>
        <p:nvPicPr>
          <p:cNvPr id="2051" name="Picture 3" descr="C:\Documents and Settings\Uživatel\Dokumenty\měňavka velká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393612"/>
            <a:ext cx="4064000" cy="3038475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4" name="TextovéPole 13"/>
          <p:cNvSpPr txBox="1"/>
          <p:nvPr/>
        </p:nvSpPr>
        <p:spPr>
          <a:xfrm>
            <a:off x="1331640" y="4437112"/>
            <a:ext cx="24261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Měňavka velká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Kořenonožci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Zaoblený obdélník 19">
            <a:hlinkClick r:id="rId4" action="ppaction://hlinksldjump"/>
          </p:cNvPr>
          <p:cNvSpPr/>
          <p:nvPr/>
        </p:nvSpPr>
        <p:spPr>
          <a:xfrm>
            <a:off x="7668344" y="6021288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ZPĚT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4427984" y="1484904"/>
            <a:ext cx="432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Způsobují mnoho nemocí zvířat a lidí.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4427984" y="2780928"/>
            <a:ext cx="432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Nejvíce rozšířené onemocnění je malárie.</a:t>
            </a:r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Výtrusovci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074" name="Picture 2" descr="C:\Documents and Settings\Uživatel\Dokumenty\výtrusovc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485184"/>
            <a:ext cx="3294000" cy="360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9" name="TextovéPole 8"/>
          <p:cNvSpPr txBox="1"/>
          <p:nvPr/>
        </p:nvSpPr>
        <p:spPr>
          <a:xfrm>
            <a:off x="899592" y="5210036"/>
            <a:ext cx="26659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Původce malárie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428464" y="4077072"/>
            <a:ext cx="4320000" cy="18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Malárie se vyskytuje v tropech a přenáší ji tropický komár.</a:t>
            </a:r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7668344" y="6021288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ZPĚT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Bezobratlí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079612" y="1844824"/>
            <a:ext cx="30603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Žahavci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4932040" y="1844824"/>
            <a:ext cx="30603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Ploštěnci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(tasemnice)</a:t>
            </a:r>
          </a:p>
        </p:txBody>
      </p:sp>
      <p:sp>
        <p:nvSpPr>
          <p:cNvPr id="30" name="Zaoblený obdélník 29"/>
          <p:cNvSpPr/>
          <p:nvPr/>
        </p:nvSpPr>
        <p:spPr>
          <a:xfrm>
            <a:off x="1079612" y="3284984"/>
            <a:ext cx="30603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Hlísti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(roup)</a:t>
            </a:r>
          </a:p>
        </p:txBody>
      </p:sp>
      <p:sp>
        <p:nvSpPr>
          <p:cNvPr id="31" name="Zaoblený obdélník 30"/>
          <p:cNvSpPr/>
          <p:nvPr/>
        </p:nvSpPr>
        <p:spPr>
          <a:xfrm>
            <a:off x="4932040" y="3284984"/>
            <a:ext cx="30603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Měkkýši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(hlemýžď)</a:t>
            </a:r>
          </a:p>
        </p:txBody>
      </p:sp>
      <p:sp>
        <p:nvSpPr>
          <p:cNvPr id="32" name="Zaoblený obdélník 31">
            <a:hlinkClick r:id="rId3" action="ppaction://hlinksldjump"/>
          </p:cNvPr>
          <p:cNvSpPr/>
          <p:nvPr/>
        </p:nvSpPr>
        <p:spPr>
          <a:xfrm>
            <a:off x="3923928" y="2204864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1115656" y="4725264"/>
            <a:ext cx="30603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Kroužkovci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(žížala)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4968044" y="4725144"/>
            <a:ext cx="30603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Členovci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(rak)</a:t>
            </a:r>
          </a:p>
        </p:txBody>
      </p:sp>
      <p:sp>
        <p:nvSpPr>
          <p:cNvPr id="18" name="Zaoblený obdélník 17">
            <a:hlinkClick r:id="rId4" action="ppaction://hlinksldjump"/>
          </p:cNvPr>
          <p:cNvSpPr/>
          <p:nvPr/>
        </p:nvSpPr>
        <p:spPr>
          <a:xfrm>
            <a:off x="7668344" y="6021288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ZPĚT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0" grpId="0" animBg="1"/>
      <p:bldP spid="31" grpId="0" animBg="1"/>
      <p:bldP spid="32" grpId="0" animBg="1"/>
      <p:bldP spid="14" grpId="0" animBg="1"/>
      <p:bldP spid="16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467784" y="980728"/>
            <a:ext cx="8208432" cy="108012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Na těle mají žahavé buňky, které slouží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k lovu a zastrašení nepřátel.</a:t>
            </a:r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Žahavci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4077072"/>
            <a:ext cx="20379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Nezmar hnědý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098" name="Picture 2" descr="C:\Documents and Settings\Uživatel\Dokumenty\nezmar hnědý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276872"/>
            <a:ext cx="2567548" cy="180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4099" name="Picture 3" descr="C:\Documents and Settings\Uživatel\Dokumenty\medúz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581128"/>
            <a:ext cx="2400001" cy="180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3" name="TextovéPole 12"/>
          <p:cNvSpPr txBox="1"/>
          <p:nvPr/>
        </p:nvSpPr>
        <p:spPr>
          <a:xfrm>
            <a:off x="1273885" y="6396335"/>
            <a:ext cx="12098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Medúza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100" name="Picture 4" descr="C:\Documents and Settings\Uživatel\Dokumenty\šperkařský korál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2276872"/>
            <a:ext cx="2783043" cy="180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4" name="TextovéPole 13"/>
          <p:cNvSpPr txBox="1"/>
          <p:nvPr/>
        </p:nvSpPr>
        <p:spPr>
          <a:xfrm>
            <a:off x="3851920" y="4149080"/>
            <a:ext cx="22808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Šperkařský korál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101" name="Picture 5" descr="C:\Documents and Settings\Uživatel\Dokumenty\sasanky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60432" y="2276872"/>
            <a:ext cx="1800000" cy="25632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6" name="TextovéPole 15"/>
          <p:cNvSpPr txBox="1"/>
          <p:nvPr/>
        </p:nvSpPr>
        <p:spPr>
          <a:xfrm>
            <a:off x="6948264" y="4869160"/>
            <a:ext cx="1217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Sasanky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Zaoblený obdélník 17">
            <a:hlinkClick r:id="rId7" action="ppaction://hlinksldjump"/>
          </p:cNvPr>
          <p:cNvSpPr/>
          <p:nvPr/>
        </p:nvSpPr>
        <p:spPr>
          <a:xfrm>
            <a:off x="7668344" y="6021288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ZPĚT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9" grpId="0"/>
      <p:bldP spid="13" grpId="0"/>
      <p:bldP spid="14" grpId="0"/>
      <p:bldP spid="16" grpId="0"/>
      <p:bldP spid="18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Obratlovci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079612" y="1844824"/>
            <a:ext cx="30603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Paryby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(žralok)</a:t>
            </a:r>
          </a:p>
        </p:txBody>
      </p:sp>
      <p:sp>
        <p:nvSpPr>
          <p:cNvPr id="29" name="Zaoblený obdélník 28"/>
          <p:cNvSpPr/>
          <p:nvPr/>
        </p:nvSpPr>
        <p:spPr>
          <a:xfrm>
            <a:off x="4932040" y="1844824"/>
            <a:ext cx="30603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Ryby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(kapr)</a:t>
            </a:r>
          </a:p>
        </p:txBody>
      </p:sp>
      <p:sp>
        <p:nvSpPr>
          <p:cNvPr id="30" name="Zaoblený obdélník 29"/>
          <p:cNvSpPr/>
          <p:nvPr/>
        </p:nvSpPr>
        <p:spPr>
          <a:xfrm>
            <a:off x="1079612" y="3284984"/>
            <a:ext cx="30603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Obojživelníci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(rosnička)</a:t>
            </a:r>
          </a:p>
        </p:txBody>
      </p:sp>
      <p:sp>
        <p:nvSpPr>
          <p:cNvPr id="31" name="Zaoblený obdélník 30"/>
          <p:cNvSpPr/>
          <p:nvPr/>
        </p:nvSpPr>
        <p:spPr>
          <a:xfrm>
            <a:off x="4932040" y="3284984"/>
            <a:ext cx="30603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Plazi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(zmije)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1115656" y="4725264"/>
            <a:ext cx="30603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Ptáci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(sýkora)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4968044" y="4725144"/>
            <a:ext cx="306034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Savci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(pes, gorila)</a:t>
            </a:r>
          </a:p>
        </p:txBody>
      </p:sp>
      <p:sp>
        <p:nvSpPr>
          <p:cNvPr id="18" name="Zaoblený obdélník 17">
            <a:hlinkClick r:id="rId3" action="ppaction://hlinksldjump"/>
          </p:cNvPr>
          <p:cNvSpPr/>
          <p:nvPr/>
        </p:nvSpPr>
        <p:spPr>
          <a:xfrm>
            <a:off x="7668344" y="6021288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ZPĚT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0" grpId="0" animBg="1"/>
      <p:bldP spid="31" grpId="0" animBg="1"/>
      <p:bldP spid="14" grpId="0" animBg="1"/>
      <p:bldP spid="16" grpId="0" animBg="1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16632"/>
            <a:ext cx="8640960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Zdroje obrázků</a:t>
            </a:r>
          </a:p>
          <a:p>
            <a:endParaRPr lang="cs-CZ" sz="1600" b="1" dirty="0" smtClean="0"/>
          </a:p>
          <a:p>
            <a:r>
              <a:rPr lang="cs-CZ" sz="1600" b="1" dirty="0" smtClean="0"/>
              <a:t>Trepka velká (s. 5)</a:t>
            </a:r>
          </a:p>
          <a:p>
            <a:r>
              <a:rPr lang="cs-CZ" sz="1600" dirty="0" smtClean="0"/>
              <a:t>HONZAXJ. [cit. 2013-08-09].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2"/>
              </a:rPr>
              <a:t>http://cs.wikipedia.org/wiki/Trepka_velk%C3%A1#mediaviewer/Soubor:Trapka_velka_Paramecium_caudatum.jpg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Měňavka velká (s. 7)</a:t>
            </a:r>
          </a:p>
          <a:p>
            <a:r>
              <a:rPr lang="cs-CZ" sz="1600" dirty="0" smtClean="0"/>
              <a:t>WILSON, Edmund  </a:t>
            </a:r>
            <a:r>
              <a:rPr lang="cs-CZ" sz="1600" dirty="0" err="1" smtClean="0"/>
              <a:t>Beecher</a:t>
            </a:r>
            <a:r>
              <a:rPr lang="cs-CZ" sz="1600" dirty="0" smtClean="0"/>
              <a:t>. [cit. 2013-08-09]. Volně dostupné na WWW: </a:t>
            </a:r>
            <a:r>
              <a:rPr lang="cs-CZ" sz="1600" dirty="0" smtClean="0">
                <a:hlinkClick r:id="rId3"/>
              </a:rPr>
              <a:t>http://cs.wikipedia.org/wiki/M%C4%9B%C5%88avka_velk%C3%A1#mediaviewer/Soubor:Wilson1900Fig3.jpg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Původce malárie (s. 8)</a:t>
            </a:r>
          </a:p>
          <a:p>
            <a:r>
              <a:rPr lang="cs-CZ" sz="1600" dirty="0" smtClean="0"/>
              <a:t>[cit. 2013-08-09]. Volně dostupné na WWW: </a:t>
            </a:r>
            <a:r>
              <a:rPr lang="cs-CZ" sz="1600" dirty="0" smtClean="0">
                <a:hlinkClick r:id="rId4"/>
              </a:rPr>
              <a:t>http://cs.wikipedia.org/wiki/V%C3%BDtrusovci#mediaviewer/Soubor:Malaria.jpg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Nezmar hnědý (s. 10)</a:t>
            </a:r>
          </a:p>
          <a:p>
            <a:r>
              <a:rPr lang="cs-CZ" sz="1600" dirty="0" smtClean="0"/>
              <a:t>[cit. 2013-08-09].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</a:t>
            </a:r>
          </a:p>
          <a:p>
            <a:r>
              <a:rPr lang="cs-CZ" sz="1600" dirty="0" smtClean="0">
                <a:hlinkClick r:id="rId5"/>
              </a:rPr>
              <a:t>http://cs.wikipedia.org/wiki/Nezmar_hn%C4%9Bd%C3%BD#mediaviewer/Soubor:Hydra_oligactis.jpg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Medúza (s. 10)</a:t>
            </a:r>
          </a:p>
          <a:p>
            <a:r>
              <a:rPr lang="cs-CZ" sz="1600" dirty="0" smtClean="0"/>
              <a:t>PATRAS, David. [cit. 2013-08-09].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6"/>
              </a:rPr>
              <a:t>http://cs.wikipedia.org/wiki/Med%C3%BAza#mediaviewer/Soubor:Jellyfish2.jpg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3" name="Zaoblený obdélník 2">
            <a:hlinkClick r:id="rId7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16633"/>
            <a:ext cx="87129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b="1" dirty="0" smtClean="0"/>
          </a:p>
          <a:p>
            <a:r>
              <a:rPr lang="cs-CZ" sz="1600" b="1" dirty="0" smtClean="0"/>
              <a:t>Šperkařský korál (s. 10)</a:t>
            </a:r>
          </a:p>
          <a:p>
            <a:r>
              <a:rPr lang="cs-CZ" sz="1600" dirty="0" smtClean="0"/>
              <a:t>LASTAL. [cit. 2013-08-09 ].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2"/>
              </a:rPr>
              <a:t>http://cs.wikipedia.org/wiki/Kor%C3%A1li#mediaviewer/Soubor:Corail_alg%C3%A9rien.jpg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Sasanky (s. 10)</a:t>
            </a:r>
          </a:p>
          <a:p>
            <a:r>
              <a:rPr lang="cs-CZ" sz="1600" dirty="0" smtClean="0"/>
              <a:t>[cit. 2013-08-09]. Volně dostupné na WWW: </a:t>
            </a:r>
            <a:r>
              <a:rPr lang="cs-CZ" sz="1600" dirty="0" smtClean="0">
                <a:hlinkClick r:id="rId3"/>
              </a:rPr>
              <a:t>http://cs.wikipedia.org/wiki/Sasanky#mediaviewer/Soubor:Haeckel_Actiniae.jpg</a:t>
            </a:r>
            <a:endParaRPr lang="cs-CZ" sz="1600" dirty="0" smtClean="0"/>
          </a:p>
          <a:p>
            <a:endParaRPr lang="cs-CZ" sz="1600" dirty="0" smtClean="0"/>
          </a:p>
        </p:txBody>
      </p:sp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16632"/>
            <a:ext cx="8712968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Použitá literatura:</a:t>
            </a:r>
          </a:p>
          <a:p>
            <a:endParaRPr lang="cs-CZ" sz="1600" dirty="0" smtClean="0"/>
          </a:p>
          <a:p>
            <a:r>
              <a:rPr lang="cs-CZ" sz="1600" dirty="0" smtClean="0"/>
              <a:t>SKÝBOVÁ, J. </a:t>
            </a:r>
            <a:r>
              <a:rPr lang="cs-CZ" sz="1600" i="1" dirty="0" smtClean="0"/>
              <a:t>Obecný přírodopis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Septima, 2008. 56 s. ISBN 978-80-7216-251-2. </a:t>
            </a:r>
          </a:p>
          <a:p>
            <a:endParaRPr lang="cs-CZ" sz="1600" dirty="0" smtClean="0"/>
          </a:p>
          <a:p>
            <a:r>
              <a:rPr lang="cs-CZ" sz="1600" dirty="0" smtClean="0"/>
              <a:t>SKÝBOVÁ, J. </a:t>
            </a:r>
            <a:r>
              <a:rPr lang="cs-CZ" sz="1600" i="1" dirty="0" smtClean="0"/>
              <a:t>Obecný přírodopis: pracovní sešit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Septima, 2008. 15 s. ISBN 978-80-7216-252-9.  </a:t>
            </a:r>
          </a:p>
          <a:p>
            <a:endParaRPr lang="cs-CZ" sz="1600" dirty="0" smtClean="0"/>
          </a:p>
          <a:p>
            <a:r>
              <a:rPr lang="cs-CZ" sz="1600" dirty="0" smtClean="0"/>
              <a:t>JURČÁK, J., FRONĚK, J. a kol. </a:t>
            </a:r>
            <a:r>
              <a:rPr lang="cs-CZ" sz="1600" i="1" dirty="0" smtClean="0"/>
              <a:t>Přírodopis 6.</a:t>
            </a:r>
            <a:r>
              <a:rPr lang="cs-CZ" sz="1600" dirty="0" smtClean="0"/>
              <a:t> 2., </a:t>
            </a:r>
            <a:r>
              <a:rPr lang="cs-CZ" sz="1600" dirty="0" err="1" smtClean="0"/>
              <a:t>aktualiz</a:t>
            </a:r>
            <a:r>
              <a:rPr lang="cs-CZ" sz="1600" dirty="0" smtClean="0"/>
              <a:t>. </a:t>
            </a:r>
            <a:r>
              <a:rPr lang="cs-CZ" sz="1600" dirty="0" err="1" smtClean="0"/>
              <a:t>vyd</a:t>
            </a:r>
            <a:r>
              <a:rPr lang="cs-CZ" sz="1600" dirty="0" smtClean="0"/>
              <a:t>. Olomouc : </a:t>
            </a:r>
            <a:r>
              <a:rPr lang="cs-CZ" sz="1600" dirty="0" err="1" smtClean="0"/>
              <a:t>Prodos</a:t>
            </a:r>
            <a:r>
              <a:rPr lang="cs-CZ" sz="1600" dirty="0" smtClean="0"/>
              <a:t>, 2004. 127 s. ISBN 80-7230-136-5. </a:t>
            </a:r>
          </a:p>
          <a:p>
            <a:endParaRPr lang="cs-CZ" sz="1600" dirty="0" smtClean="0"/>
          </a:p>
          <a:p>
            <a:r>
              <a:rPr lang="cs-CZ" sz="1600" dirty="0" smtClean="0"/>
              <a:t>JURČÁK, J., FRONĚK, J. a kol. </a:t>
            </a:r>
            <a:r>
              <a:rPr lang="cs-CZ" sz="1600" i="1" dirty="0" smtClean="0"/>
              <a:t>Přírodopis 6: pracovní sešit.</a:t>
            </a:r>
            <a:r>
              <a:rPr lang="cs-CZ" sz="1600" dirty="0" smtClean="0"/>
              <a:t> 2. , </a:t>
            </a:r>
            <a:r>
              <a:rPr lang="cs-CZ" sz="1600" dirty="0" err="1" smtClean="0"/>
              <a:t>aktualiz</a:t>
            </a:r>
            <a:r>
              <a:rPr lang="cs-CZ" sz="1600" dirty="0" smtClean="0"/>
              <a:t>. </a:t>
            </a:r>
            <a:r>
              <a:rPr lang="cs-CZ" sz="1600" dirty="0" err="1" smtClean="0"/>
              <a:t>vyd</a:t>
            </a:r>
            <a:r>
              <a:rPr lang="cs-CZ" sz="1600" dirty="0" smtClean="0"/>
              <a:t>. Olomouc : </a:t>
            </a:r>
            <a:r>
              <a:rPr lang="cs-CZ" sz="1600" dirty="0" err="1" smtClean="0"/>
              <a:t>Prodos</a:t>
            </a:r>
            <a:r>
              <a:rPr lang="cs-CZ" sz="1600" dirty="0" smtClean="0"/>
              <a:t>, 2003.  63 s. ISBN 80-7230-136-5. 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32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3065</TotalTime>
  <Words>804</Words>
  <Application>Microsoft Office PowerPoint</Application>
  <PresentationFormat>Předvádění na obrazovce (4:3)</PresentationFormat>
  <Paragraphs>168</Paragraphs>
  <Slides>14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3_Motiv sady Office</vt:lpstr>
      <vt:lpstr>Snímek 1</vt:lpstr>
      <vt:lpstr>Snímek 2</vt:lpstr>
      <vt:lpstr>Vývoj a systém živočichů</vt:lpstr>
      <vt:lpstr>Prvoci</vt:lpstr>
      <vt:lpstr>Snímek 5</vt:lpstr>
      <vt:lpstr>Bičíkovci</vt:lpstr>
      <vt:lpstr>Kořenonožci</vt:lpstr>
      <vt:lpstr>Výtrusovci</vt:lpstr>
      <vt:lpstr>Bezobratlí</vt:lpstr>
      <vt:lpstr>Žahavci</vt:lpstr>
      <vt:lpstr>Obratlovci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Dáša</cp:lastModifiedBy>
  <cp:revision>315</cp:revision>
  <dcterms:modified xsi:type="dcterms:W3CDTF">2014-07-18T05:11:00Z</dcterms:modified>
</cp:coreProperties>
</file>