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theme/themeOverride21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heme/themeOverride19.xml" ContentType="application/vnd.openxmlformats-officedocument.themeOverride+xml"/>
  <Override PartName="/ppt/slideLayouts/slideLayout10.xml" ContentType="application/vnd.openxmlformats-officedocument.presentationml.slideLayout+xml"/>
  <Default Extension="gif" ContentType="image/gif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theme/themeOverride20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6" r:id="rId4"/>
    <p:sldId id="258" r:id="rId5"/>
    <p:sldId id="268" r:id="rId6"/>
    <p:sldId id="274" r:id="rId7"/>
    <p:sldId id="269" r:id="rId8"/>
    <p:sldId id="279" r:id="rId9"/>
    <p:sldId id="259" r:id="rId10"/>
    <p:sldId id="260" r:id="rId11"/>
    <p:sldId id="278" r:id="rId12"/>
    <p:sldId id="280" r:id="rId13"/>
    <p:sldId id="261" r:id="rId14"/>
    <p:sldId id="270" r:id="rId15"/>
    <p:sldId id="262" r:id="rId16"/>
    <p:sldId id="271" r:id="rId17"/>
    <p:sldId id="263" r:id="rId18"/>
    <p:sldId id="264" r:id="rId19"/>
    <p:sldId id="265" r:id="rId20"/>
    <p:sldId id="266" r:id="rId21"/>
    <p:sldId id="267" r:id="rId22"/>
    <p:sldId id="277" r:id="rId23"/>
    <p:sldId id="275" r:id="rId24"/>
    <p:sldId id="28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50D49FF1-63A6-44CB-9643-E198D88A0B80}">
          <p14:sldIdLst>
            <p14:sldId id="256"/>
            <p14:sldId id="257"/>
            <p14:sldId id="276"/>
            <p14:sldId id="258"/>
            <p14:sldId id="268"/>
            <p14:sldId id="274"/>
            <p14:sldId id="269"/>
            <p14:sldId id="279"/>
            <p14:sldId id="259"/>
            <p14:sldId id="260"/>
            <p14:sldId id="278"/>
            <p14:sldId id="280"/>
            <p14:sldId id="261"/>
            <p14:sldId id="270"/>
            <p14:sldId id="262"/>
            <p14:sldId id="271"/>
            <p14:sldId id="263"/>
            <p14:sldId id="264"/>
            <p14:sldId id="265"/>
            <p14:sldId id="266"/>
            <p14:sldId id="267"/>
            <p14:sldId id="277"/>
            <p14:sldId id="275"/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17" autoAdjust="0"/>
    <p:restoredTop sz="94660"/>
  </p:normalViewPr>
  <p:slideViewPr>
    <p:cSldViewPr>
      <p:cViewPr>
        <p:scale>
          <a:sx n="90" d="100"/>
          <a:sy n="90" d="100"/>
        </p:scale>
        <p:origin x="-72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eftHand_2.png?uselang=cs" TargetMode="External"/><Relationship Id="rId3" Type="http://schemas.openxmlformats.org/officeDocument/2006/relationships/hyperlink" Target="http://commons.wikimedia.org/wiki/File:Eye_iris.jpg" TargetMode="External"/><Relationship Id="rId7" Type="http://schemas.openxmlformats.org/officeDocument/2006/relationships/hyperlink" Target="http://commons.wikimedia.org/wiki/File:Lidsk%C3%A9_ucho.jpg?uselang=cs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6" Type="http://schemas.openxmlformats.org/officeDocument/2006/relationships/hyperlink" Target="http://commons.wikimedia.org/wiki/File:Neus1.jpg" TargetMode="External"/><Relationship Id="rId5" Type="http://schemas.openxmlformats.org/officeDocument/2006/relationships/hyperlink" Target="http://cs.wikipedia.org/wiki/Soubor:Anatomy_of_the_Human_Ear_cs.svg" TargetMode="External"/><Relationship Id="rId4" Type="http://schemas.openxmlformats.org/officeDocument/2006/relationships/hyperlink" Target="http://cs.wikipedia.org/wiki/Soubor:Tongue.agr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hematic_diagram_of_the_human_eye_cs.svg" TargetMode="External"/><Relationship Id="rId3" Type="http://schemas.openxmlformats.org/officeDocument/2006/relationships/hyperlink" Target="http://cs.wikipedia.org/wiki/Soubor:Tongue.agr.jpg" TargetMode="External"/><Relationship Id="rId7" Type="http://schemas.openxmlformats.org/officeDocument/2006/relationships/hyperlink" Target="http://commons.wikimedia.org/wiki/File:Lateral_orbit_nerves_chngd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6" Type="http://schemas.openxmlformats.org/officeDocument/2006/relationships/hyperlink" Target="http://commons.wikimedia.org/wiki/File:Eye_orbit_anatomy_anterior2.jpg" TargetMode="External"/><Relationship Id="rId5" Type="http://schemas.openxmlformats.org/officeDocument/2006/relationships/hyperlink" Target="http://cs.wikipedia.org/wiki/Soubor:Anatomy_of_the_Human_Ear_cs.svg" TargetMode="External"/><Relationship Id="rId4" Type="http://schemas.openxmlformats.org/officeDocument/2006/relationships/hyperlink" Target="http://commons.wikimedia.org/wiki/File:Sensory,_relay_&amp;_motor_neurons_cz.jpg" TargetMode="External"/><Relationship Id="rId9" Type="http://schemas.openxmlformats.org/officeDocument/2006/relationships/hyperlink" Target="http://commons.wikimedia.org/wiki/File:Spojivka_schema-800x800.gif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ngue.agr.jpg" TargetMode="External"/><Relationship Id="rId7" Type="http://schemas.openxmlformats.org/officeDocument/2006/relationships/hyperlink" Target="http://commons.wikimedia.org/wiki/File:Bony_labyrinth.sv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6" Type="http://schemas.openxmlformats.org/officeDocument/2006/relationships/hyperlink" Target="http://commons.wikimedia.org/wiki/File:Middle_ear.png" TargetMode="External"/><Relationship Id="rId5" Type="http://schemas.openxmlformats.org/officeDocument/2006/relationships/hyperlink" Target="http://cs.wikipedia.org/wiki/Soubor:Anatomy_of_the_Human_Ear_cs.svg" TargetMode="External"/><Relationship Id="rId4" Type="http://schemas.openxmlformats.org/officeDocument/2006/relationships/hyperlink" Target="http://commons.wikimedia.org/wiki/File:Trommelfell.pn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ngue.agr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Relationship Id="rId5" Type="http://schemas.openxmlformats.org/officeDocument/2006/relationships/hyperlink" Target="http://commons.wikimedia.org/wiki/File:Head_olfactory_nerve.jpg" TargetMode="External"/><Relationship Id="rId4" Type="http://schemas.openxmlformats.org/officeDocument/2006/relationships/hyperlink" Target="http://cs.wikipedia.org/wiki/Soubor:Anatomy_of_the_Human_Ear_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Biologie člověka</a:t>
            </a:r>
          </a:p>
          <a:p>
            <a:pPr algn="ctr"/>
            <a:r>
              <a:rPr lang="cs-CZ" sz="3600" b="1" dirty="0" smtClean="0"/>
              <a:t>Smyslová soustava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366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</a:t>
            </a:r>
            <a:r>
              <a:rPr lang="cs-CZ" dirty="0"/>
              <a:t>: : Mgr. et Mgr. Marie  </a:t>
            </a:r>
            <a:r>
              <a:rPr lang="cs-CZ" dirty="0" smtClean="0"/>
              <a:t>Brabcová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229200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10. </a:t>
            </a:r>
            <a:r>
              <a:rPr lang="cs-CZ" smtClean="0"/>
              <a:t>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237312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35716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94407290"/>
              </p:ext>
            </p:extLst>
          </p:nvPr>
        </p:nvGraphicFramePr>
        <p:xfrm>
          <a:off x="323528" y="265824"/>
          <a:ext cx="8496944" cy="6063711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V/2 </a:t>
                      </a:r>
                      <a:r>
                        <a:rPr lang="cs-CZ" sz="1400" dirty="0" smtClean="0"/>
                        <a:t>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456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VY_52_INOVACE_046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Smyslová soustava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et Mgr. Marie Brabcová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Biologie</a:t>
                      </a:r>
                      <a:r>
                        <a:rPr lang="cs-CZ" sz="1400" baseline="0" dirty="0" smtClean="0"/>
                        <a:t> člověka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</a:t>
                      </a:r>
                      <a:r>
                        <a:rPr lang="cs-CZ" sz="1400" smtClean="0"/>
                        <a:t>. </a:t>
                      </a:r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ověřil(a)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24. 4. 2014, Mgr. Michal </a:t>
                      </a:r>
                      <a:r>
                        <a:rPr lang="cs-CZ" sz="1400" dirty="0" err="1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Použitím tohoto materiálu ve výuce by si měl žák osvojit základní poznatky o lidském těle. Učivo je zaměřeno na anatomii stavby lidského těla a na popis a funkci jednotlivých orgánových soustav  člověka.</a:t>
                      </a:r>
                    </a:p>
                    <a:p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smtClean="0"/>
                        <a:t>Metodický</a:t>
                      </a:r>
                      <a:r>
                        <a:rPr lang="cs-CZ" sz="1400" baseline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Výukový materiál slouží jako aktivní doplněk učebnice a pracovního sešitu  zaměřených na biologii člověka. Učivo je prezentováno jako přehledný a jednoduchý popis  daného učiva.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Smysly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1902378"/>
            <a:ext cx="1980219" cy="1719190"/>
          </a:xfrm>
        </p:spPr>
      </p:pic>
      <p:pic>
        <p:nvPicPr>
          <p:cNvPr id="1027" name="Picture 3" descr="C:\Users\eliška\Desktop\Obrázky pp\397PX-~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0002" y="1717577"/>
            <a:ext cx="1468342" cy="221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ška\Desktop\Obrázky pp\508px-Neus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83604"/>
            <a:ext cx="168114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liška\Desktop\Obrázky pp\524px-Tongue_ag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174154"/>
            <a:ext cx="1656183" cy="201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liška\Desktop\Obrázky pp\LeftHand_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0359" y="4358820"/>
            <a:ext cx="1872208" cy="166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8337" y="6191120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2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632102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č.1  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87092" y="4690804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3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24707" y="3978476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</a:t>
            </a:r>
            <a:r>
              <a:rPr lang="cs-CZ" sz="1400" dirty="0"/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16997" y="6056151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498691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Přenos vjemů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25658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b="1" dirty="0"/>
              <a:t>s</a:t>
            </a:r>
            <a:r>
              <a:rPr lang="cs-CZ" sz="2400" b="1" dirty="0" smtClean="0"/>
              <a:t>myslové neurony jsou aktivované smyslovými vjemy (zrak, hmat, sluch, čich, chuť) a jsou posílány do centrální nervové soustavy</a:t>
            </a:r>
          </a:p>
        </p:txBody>
      </p:sp>
      <p:pic>
        <p:nvPicPr>
          <p:cNvPr id="1026" name="Picture 2" descr="C:\Users\eliška\Desktop\Obrázky pp\Sensory,_relay_&amp;_motor_neurons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04864"/>
            <a:ext cx="6527378" cy="373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5937964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6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Smysly a smyslové orgány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786956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/>
              <a:t>z</a:t>
            </a:r>
            <a:r>
              <a:rPr lang="cs-CZ" sz="2400" b="1" dirty="0" smtClean="0"/>
              <a:t>rak                      </a:t>
            </a:r>
            <a:r>
              <a:rPr lang="cs-CZ" sz="2400" dirty="0" smtClean="0"/>
              <a:t>smyslovým orgánem zraku </a:t>
            </a:r>
            <a:r>
              <a:rPr lang="cs-CZ" sz="2400" dirty="0"/>
              <a:t>je </a:t>
            </a:r>
            <a:r>
              <a:rPr lang="cs-CZ" sz="2400" dirty="0" smtClean="0"/>
              <a:t>oko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sluch                    </a:t>
            </a:r>
            <a:r>
              <a:rPr lang="cs-CZ" sz="2400" dirty="0" smtClean="0"/>
              <a:t>smyslovým orgánem </a:t>
            </a:r>
            <a:r>
              <a:rPr lang="cs-CZ" sz="2400" dirty="0"/>
              <a:t>sluchu je </a:t>
            </a:r>
            <a:r>
              <a:rPr lang="cs-CZ" sz="2400" dirty="0" smtClean="0"/>
              <a:t>ucho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chuť                     </a:t>
            </a:r>
            <a:r>
              <a:rPr lang="cs-CZ" sz="2400" dirty="0" smtClean="0"/>
              <a:t>smyslovým orgánem </a:t>
            </a:r>
            <a:r>
              <a:rPr lang="cs-CZ" sz="2400" dirty="0"/>
              <a:t>chuti je </a:t>
            </a:r>
            <a:r>
              <a:rPr lang="cs-CZ" sz="2400" dirty="0" smtClean="0"/>
              <a:t>jazyk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čich                      </a:t>
            </a:r>
            <a:r>
              <a:rPr lang="cs-CZ" sz="2400" dirty="0" smtClean="0"/>
              <a:t>smyslovým orgánem čichu </a:t>
            </a:r>
            <a:r>
              <a:rPr lang="cs-CZ" sz="2400" dirty="0"/>
              <a:t>je nosní </a:t>
            </a:r>
            <a:r>
              <a:rPr lang="cs-CZ" sz="2400" dirty="0" smtClean="0"/>
              <a:t> dutina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hmat                    </a:t>
            </a:r>
            <a:r>
              <a:rPr lang="cs-CZ" sz="2400" dirty="0" smtClean="0"/>
              <a:t>smyslovým orgánem hmatu </a:t>
            </a:r>
            <a:r>
              <a:rPr lang="cs-CZ" sz="2400" dirty="0"/>
              <a:t>je </a:t>
            </a:r>
            <a:r>
              <a:rPr lang="cs-CZ" sz="2400" dirty="0" smtClean="0"/>
              <a:t>kůže</a:t>
            </a:r>
            <a:endParaRPr lang="cs-CZ" sz="2400" dirty="0"/>
          </a:p>
          <a:p>
            <a:pPr>
              <a:buFont typeface="Wingdings" panose="05000000000000000000" pitchFamily="2" charset="2"/>
              <a:buChar char="Ø"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1280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Zrak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oko </a:t>
            </a:r>
            <a:r>
              <a:rPr lang="cs-CZ" sz="2800" dirty="0"/>
              <a:t>je uloženo v </a:t>
            </a:r>
            <a:r>
              <a:rPr lang="cs-CZ" sz="2800" b="1" dirty="0"/>
              <a:t>očnici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oko chrání nadočnicové </a:t>
            </a:r>
            <a:r>
              <a:rPr lang="cs-CZ" sz="2800" dirty="0" smtClean="0"/>
              <a:t>oblouky, obočí</a:t>
            </a:r>
            <a:r>
              <a:rPr lang="cs-CZ" sz="2800" dirty="0"/>
              <a:t>, víčka a řasy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slzné žlázy produkují </a:t>
            </a:r>
            <a:r>
              <a:rPr lang="cs-CZ" sz="2800" dirty="0" smtClean="0"/>
              <a:t>slzy </a:t>
            </a:r>
            <a:r>
              <a:rPr lang="cs-CZ" sz="2800" dirty="0"/>
              <a:t>(oko zvlhčují, zbavují prachu</a:t>
            </a:r>
            <a:r>
              <a:rPr lang="cs-CZ" sz="28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ohyb oka umožňují okohybné svaly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eliška\Desktop\Obrázky pp\800px-Eye_orbit_anatomy_anterior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4455" y="4077072"/>
            <a:ext cx="2393410" cy="157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liška\Desktop\Obrázky pp\800px-Lateral_orbit_nerves_chng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77072"/>
            <a:ext cx="2438400" cy="157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3925312"/>
            <a:ext cx="2376263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nadočnicový oblouk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55296" y="3925312"/>
            <a:ext cx="1949152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o</a:t>
            </a:r>
            <a:r>
              <a:rPr lang="cs-CZ" sz="2000" b="1" dirty="0" smtClean="0"/>
              <a:t>kohybné svaly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47103" y="5647748"/>
            <a:ext cx="10081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7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5647748"/>
            <a:ext cx="1862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7646973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Stavba oka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8121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8" name="Picture 2" descr="C:\Users\eliška\Desktop\obrázky PP\508px-Schematic_diagram_of_the_human_eye_cs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5688632" cy="508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95936" y="6139358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9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755232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Příčný řez okem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1484785"/>
            <a:ext cx="4536504" cy="4464496"/>
          </a:xfrm>
        </p:spPr>
      </p:pic>
      <p:sp>
        <p:nvSpPr>
          <p:cNvPr id="5" name="TextovéPole 4"/>
          <p:cNvSpPr txBox="1"/>
          <p:nvPr/>
        </p:nvSpPr>
        <p:spPr>
          <a:xfrm>
            <a:off x="4013076" y="6055042"/>
            <a:ext cx="12601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6785992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Onemocnění zraku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 smtClean="0"/>
              <a:t>krátkozrakost </a:t>
            </a:r>
            <a:r>
              <a:rPr lang="cs-CZ" sz="2800" dirty="0" smtClean="0"/>
              <a:t>– člověk vidí dobře blízké předměty a rozmazaně vzdálené předměty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/>
              <a:t>d</a:t>
            </a:r>
            <a:r>
              <a:rPr lang="cs-CZ" sz="2800" b="1" dirty="0" smtClean="0"/>
              <a:t>alekozrakost</a:t>
            </a:r>
            <a:r>
              <a:rPr lang="cs-CZ" sz="2800" dirty="0" smtClean="0"/>
              <a:t> – člověk vidí dobře vzdálené předměty a rozmazaně blízké předměty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/>
              <a:t>š</a:t>
            </a:r>
            <a:r>
              <a:rPr lang="cs-CZ" sz="2800" b="1" dirty="0" smtClean="0"/>
              <a:t>ilhavost</a:t>
            </a:r>
            <a:r>
              <a:rPr lang="cs-CZ" sz="2800" dirty="0" smtClean="0"/>
              <a:t> – špatné spolupráce okohybných svalů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/>
              <a:t>b</a:t>
            </a:r>
            <a:r>
              <a:rPr lang="cs-CZ" sz="2800" b="1" dirty="0" smtClean="0"/>
              <a:t>arvoslepost</a:t>
            </a:r>
            <a:r>
              <a:rPr lang="cs-CZ" sz="2800" dirty="0" smtClean="0"/>
              <a:t> – vrozená porucha barevného vidění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z</a:t>
            </a:r>
            <a:r>
              <a:rPr lang="cs-CZ" sz="2800" b="1" dirty="0" smtClean="0"/>
              <a:t>ánět spojivek</a:t>
            </a:r>
            <a:r>
              <a:rPr lang="cs-CZ" sz="2800" dirty="0" smtClean="0"/>
              <a:t> – může způsobit prach a infekce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cs-CZ" sz="2800" b="1" dirty="0"/>
              <a:t>s</a:t>
            </a:r>
            <a:r>
              <a:rPr lang="cs-CZ" sz="2800" b="1" dirty="0" smtClean="0"/>
              <a:t>lepota</a:t>
            </a:r>
            <a:r>
              <a:rPr lang="cs-CZ" sz="2800" dirty="0" smtClean="0"/>
              <a:t> – závažná porucha zraku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400" b="1" dirty="0" smtClean="0"/>
              <a:t>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44083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Sluch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5067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</a:t>
            </a:r>
            <a:r>
              <a:rPr lang="cs-CZ" sz="2800" dirty="0" smtClean="0"/>
              <a:t>myslovým orgánem je ucho</a:t>
            </a:r>
            <a:endParaRPr lang="cs-CZ" sz="28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u</a:t>
            </a:r>
            <a:r>
              <a:rPr lang="cs-CZ" sz="2800" dirty="0" smtClean="0"/>
              <a:t>cho se skládá ze tří částí – </a:t>
            </a:r>
            <a:r>
              <a:rPr lang="cs-CZ" sz="2800" b="1" dirty="0" smtClean="0"/>
              <a:t>vnější, střední  a vnitřní ucho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u="sng" dirty="0"/>
              <a:t>v</a:t>
            </a:r>
            <a:r>
              <a:rPr lang="cs-CZ" sz="2800" u="sng" dirty="0" smtClean="0"/>
              <a:t>nější ucho tvoří: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</a:p>
          <a:p>
            <a:pPr marL="0" indent="0">
              <a:buNone/>
            </a:pPr>
            <a:r>
              <a:rPr lang="cs-CZ" sz="2400" b="1" dirty="0" smtClean="0"/>
              <a:t>       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eliška\Desktop\Obrázky pp\529px-Trommelfell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5434" y="3171428"/>
            <a:ext cx="3225800" cy="25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3182" y="5789085"/>
            <a:ext cx="8703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11</a:t>
            </a:r>
            <a:endParaRPr lang="cs-CZ" sz="14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067944" y="4797152"/>
            <a:ext cx="151216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594896" y="5299561"/>
            <a:ext cx="221746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zevní zvukovod</a:t>
            </a:r>
            <a:endParaRPr lang="cs-CZ" sz="24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4644008" y="3645024"/>
            <a:ext cx="172819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372200" y="3183359"/>
            <a:ext cx="129614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bubínek</a:t>
            </a:r>
            <a:endParaRPr lang="cs-CZ" sz="2400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267744" y="4581128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691680" y="4837896"/>
            <a:ext cx="115212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boltec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605455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Střední ucho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u="sng" dirty="0"/>
              <a:t>střední ucho tvoří</a:t>
            </a:r>
            <a:r>
              <a:rPr lang="cs-CZ" sz="2400" u="sng" dirty="0"/>
              <a:t>:</a:t>
            </a:r>
          </a:p>
          <a:p>
            <a:pPr marL="0" indent="0">
              <a:buNone/>
            </a:pPr>
            <a:r>
              <a:rPr lang="cs-CZ" sz="2800" dirty="0"/>
              <a:t>   </a:t>
            </a:r>
            <a:endParaRPr lang="cs-CZ" sz="2400" b="1" dirty="0"/>
          </a:p>
        </p:txBody>
      </p:sp>
      <p:pic>
        <p:nvPicPr>
          <p:cNvPr id="2050" name="Picture 2" descr="C:\Users\eliška\Desktop\Obrázky pp\Middle_ear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32856"/>
            <a:ext cx="468052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31740" y="2332018"/>
            <a:ext cx="2628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apínač bubínku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3140766"/>
            <a:ext cx="129614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kladívko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8615" y="4717504"/>
            <a:ext cx="1718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nější zvukovod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06120" y="531747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bubínek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2903498"/>
            <a:ext cx="154778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kovadlinka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19680" y="337917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řmínkový sval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8368" y="410843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labyrint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3754" y="4440505"/>
            <a:ext cx="126405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třmínek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40365" y="4902170"/>
            <a:ext cx="2452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bubínková dutina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74703" y="5502136"/>
            <a:ext cx="2348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Eustachova trubice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6093296"/>
            <a:ext cx="15368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0809575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Vnitřní ucho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u="sng" dirty="0"/>
              <a:t>vnitřní ucho tvoří</a:t>
            </a:r>
            <a:r>
              <a:rPr lang="cs-CZ" sz="2800" u="sng" dirty="0" smtClean="0"/>
              <a:t>:</a:t>
            </a:r>
            <a:endParaRPr lang="cs-CZ" sz="28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 descr="C:\Users\eliška\Desktop\Obrázky pp\250px-Bony_labyrinth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32720"/>
            <a:ext cx="3168352" cy="2880320"/>
          </a:xfrm>
          <a:prstGeom prst="rect">
            <a:avLst/>
          </a:prstGeom>
          <a:solidFill>
            <a:schemeClr val="accent3">
              <a:lumMod val="75000"/>
            </a:schemeClr>
          </a:solidFill>
          <a:extLst/>
        </p:spPr>
      </p:pic>
      <p:sp>
        <p:nvSpPr>
          <p:cNvPr id="4" name="TextovéPole 3"/>
          <p:cNvSpPr txBox="1"/>
          <p:nvPr/>
        </p:nvSpPr>
        <p:spPr>
          <a:xfrm>
            <a:off x="5462344" y="4293096"/>
            <a:ext cx="141391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hlemýžď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2924944"/>
            <a:ext cx="22322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řední kanálek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5085184"/>
            <a:ext cx="165618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vestibulum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2852936"/>
            <a:ext cx="205222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adní kanálek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4339262"/>
            <a:ext cx="20175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oční kanálek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8640" y="5680600"/>
            <a:ext cx="22322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ulovitý váček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0568" y="6219177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13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561286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Stavba sluchového orgánu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4067944" y="6196662"/>
            <a:ext cx="8703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9601040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Chuť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7"/>
            <a:ext cx="8229600" cy="54235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o</a:t>
            </a:r>
            <a:r>
              <a:rPr lang="cs-CZ" sz="2800" dirty="0" smtClean="0"/>
              <a:t>rgánem chuti je jazyk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n</a:t>
            </a:r>
            <a:r>
              <a:rPr lang="cs-CZ" sz="2800" dirty="0" smtClean="0"/>
              <a:t>a povrchu jazyka jsou uloženy </a:t>
            </a:r>
            <a:r>
              <a:rPr lang="cs-CZ" sz="2800" b="1" dirty="0" smtClean="0"/>
              <a:t>chuťové pohárky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 pohárcích jsou </a:t>
            </a:r>
            <a:r>
              <a:rPr lang="cs-CZ" sz="2800" b="1" dirty="0" smtClean="0"/>
              <a:t>chuťové buňky</a:t>
            </a:r>
            <a:r>
              <a:rPr lang="cs-CZ" sz="2800" dirty="0" smtClean="0"/>
              <a:t>, které dráždí pouze látky rozpustné ve vodě (ve slinách)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3808" y="3356992"/>
            <a:ext cx="2540000" cy="29083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640657" y="6394961"/>
            <a:ext cx="8703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15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18091" y="4111121"/>
            <a:ext cx="1085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kyselé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88578" y="4111121"/>
            <a:ext cx="1085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kyselé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0747" y="3676382"/>
            <a:ext cx="1017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hořké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82022" y="4811142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slané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05206" y="4811142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slané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27560" y="5548590"/>
            <a:ext cx="10980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sladké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743881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Čich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3001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č</a:t>
            </a:r>
            <a:r>
              <a:rPr lang="cs-CZ" sz="2800" b="1" dirty="0" smtClean="0"/>
              <a:t>ichové buňky jsou uloženy v horní části dutiny nosní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č</a:t>
            </a:r>
            <a:r>
              <a:rPr lang="cs-CZ" sz="2800" dirty="0" smtClean="0"/>
              <a:t>ichové buňky vnímají látky rozpuštěné ve vzduchu (pachy, vůně)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p</a:t>
            </a:r>
            <a:r>
              <a:rPr lang="cs-CZ" sz="2800" dirty="0" smtClean="0"/>
              <a:t>ři zánětech horních cest dýchacích je čich dočasně omezený</a:t>
            </a:r>
          </a:p>
          <a:p>
            <a:pPr marL="0" indent="0">
              <a:buNone/>
            </a:pPr>
            <a:r>
              <a:rPr lang="cs-CZ" sz="2800" dirty="0" smtClean="0"/>
              <a:t>Čich se podílí na: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činnosti trávicí soustavy (jídlo voní)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k</a:t>
            </a:r>
            <a:r>
              <a:rPr lang="cs-CZ" sz="2800" b="1" dirty="0" smtClean="0"/>
              <a:t>ontrole čistoty (pot, zápach moči)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0800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Čichové buňky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63752" y="1628800"/>
            <a:ext cx="4208448" cy="4104456"/>
          </a:xfrm>
        </p:spPr>
      </p:pic>
      <p:sp>
        <p:nvSpPr>
          <p:cNvPr id="5" name="Obdélník 4"/>
          <p:cNvSpPr/>
          <p:nvPr/>
        </p:nvSpPr>
        <p:spPr>
          <a:xfrm>
            <a:off x="572344" y="1795314"/>
            <a:ext cx="234316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č</a:t>
            </a:r>
            <a:r>
              <a:rPr lang="cs-CZ" sz="2400" b="1" dirty="0" smtClean="0">
                <a:solidFill>
                  <a:schemeClr val="tx1"/>
                </a:solidFill>
              </a:rPr>
              <a:t>ichové buňky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5805264"/>
            <a:ext cx="1656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2577507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Hmat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 kůži (ve škáře) jsou uložena </a:t>
            </a:r>
            <a:r>
              <a:rPr lang="cs-CZ" sz="2800" b="1" dirty="0" smtClean="0"/>
              <a:t>smyslová tělíska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s</a:t>
            </a:r>
            <a:r>
              <a:rPr lang="cs-CZ" sz="2800" b="1" dirty="0" smtClean="0"/>
              <a:t>myslová tělíska vnímají dotek, tlak, chlad, teplo, bolest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bolest varuje před nebezpečím (před nemocí, před úrazem)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d</a:t>
            </a:r>
            <a:r>
              <a:rPr lang="cs-CZ" sz="2800" dirty="0" smtClean="0"/>
              <a:t>obře vyvinutý hmat mají slepí lidé, nahrazuje jim vidění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s</a:t>
            </a:r>
            <a:r>
              <a:rPr lang="cs-CZ" sz="2800" dirty="0" smtClean="0"/>
              <a:t>lepí lidé používají Braillovo písmo, které se čte hmatem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971429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Jakou funkci mají slzy?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Co chrání oko?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Co vnímáme sluchem?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Z jakých částí se skládá </a:t>
            </a:r>
          </a:p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nější ucho?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5105400" y="1484784"/>
            <a:ext cx="4038600" cy="45259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vlhčují oko,</a:t>
            </a:r>
          </a:p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bavují prachu</a:t>
            </a:r>
          </a:p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adočnicové oblouky, obočí, víčka, řasy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zvuk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boltec, zevní zvukovod, bubínek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29070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Popiš krátkozrakost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Co způsobuje šilhavost?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Čím vnímáme chuť?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Jaké chutě rozeznáváme?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dobře vidíme blízké předměty, rozmazaně vzdálené předměty</a:t>
            </a:r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patná spolupráce okohybných svalů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c</a:t>
            </a:r>
            <a:r>
              <a:rPr lang="cs-CZ" dirty="0" smtClean="0"/>
              <a:t>huťovými pohárky na povrchu jazyka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ladkou, slanou, kyselou a hořkou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98032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Použitá literatura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SKÝBOVÁ, J. Přírodopis, Biologie člověka. Praha: Septima, s.r.o., 2012. 70 s. ISBN 978-80-7216-303-8.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KANTOREK, J., JURČÁK, J., FRONĚK, J. a kol. Přírodopis 8. Praha: PRODOS spol. s r. o., 1999. 127 s. ISBN 80-7230-040-7.</a:t>
            </a:r>
          </a:p>
        </p:txBody>
      </p:sp>
    </p:spTree>
    <p:extLst>
      <p:ext uri="{BB962C8B-B14F-4D97-AF65-F5344CB8AC3E}">
        <p14:creationId xmlns:p14="http://schemas.microsoft.com/office/powerpoint/2010/main" xmlns="" val="925615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2859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200" dirty="0" smtClean="0"/>
              <a:t>Obrázek </a:t>
            </a:r>
            <a:r>
              <a:rPr lang="cs-CZ" sz="7200" dirty="0"/>
              <a:t>č. </a:t>
            </a:r>
            <a:r>
              <a:rPr lang="cs-CZ" sz="7200" dirty="0" smtClean="0"/>
              <a:t>1: 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-10-07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 </a:t>
            </a:r>
            <a:endParaRPr lang="cs-CZ" sz="7200" dirty="0" smtClean="0">
              <a:hlinkClick r:id="rId3"/>
            </a:endParaRPr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 </a:t>
            </a:r>
            <a:r>
              <a:rPr lang="cs-CZ" sz="7200" dirty="0" smtClean="0">
                <a:hlinkClick r:id="rId3"/>
              </a:rPr>
              <a:t>http</a:t>
            </a:r>
            <a:r>
              <a:rPr lang="cs-CZ" sz="7200" dirty="0">
                <a:hlinkClick r:id="rId3"/>
              </a:rPr>
              <a:t>://</a:t>
            </a:r>
            <a:r>
              <a:rPr lang="cs-CZ" sz="7200" dirty="0" smtClean="0">
                <a:hlinkClick r:id="rId3"/>
              </a:rPr>
              <a:t>commons.wikimedia.org/wiki/File:Eye_iris.jpg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dirty="0" smtClean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/>
              <a:t>Obrázek </a:t>
            </a:r>
            <a:r>
              <a:rPr lang="cs-CZ" sz="7200" dirty="0" smtClean="0"/>
              <a:t>č</a:t>
            </a:r>
            <a:r>
              <a:rPr lang="cs-CZ" sz="7200" dirty="0"/>
              <a:t>. 2:</a:t>
            </a:r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</a:t>
            </a:r>
            <a:r>
              <a:rPr lang="cs-CZ" sz="7200" dirty="0">
                <a:hlinkClick r:id="rId4"/>
              </a:rPr>
              <a:t>http://</a:t>
            </a:r>
            <a:r>
              <a:rPr lang="cs-CZ" sz="7200" dirty="0" smtClean="0">
                <a:hlinkClick r:id="rId4"/>
              </a:rPr>
              <a:t>cs.wikipedia.org/wiki/Soubor:Tongue.agr.jpg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/>
              <a:t>Obrázek č. 3:</a:t>
            </a:r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 </a:t>
            </a:r>
            <a:r>
              <a:rPr lang="cs-CZ" sz="7200" dirty="0" smtClean="0">
                <a:hlinkClick r:id="rId6"/>
              </a:rPr>
              <a:t>http</a:t>
            </a:r>
            <a:r>
              <a:rPr lang="cs-CZ" sz="7200" dirty="0">
                <a:hlinkClick r:id="rId6"/>
              </a:rPr>
              <a:t>://</a:t>
            </a:r>
            <a:r>
              <a:rPr lang="cs-CZ" sz="7200" dirty="0" smtClean="0">
                <a:hlinkClick r:id="rId6"/>
              </a:rPr>
              <a:t>commons.wikimedia.org/wiki/File:Neus1.jpg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b="1" dirty="0"/>
          </a:p>
          <a:p>
            <a:pPr marL="0" indent="0">
              <a:buNone/>
            </a:pPr>
            <a:r>
              <a:rPr lang="cs-CZ" sz="7200" dirty="0"/>
              <a:t>Obrázek č. 4</a:t>
            </a:r>
            <a:r>
              <a:rPr lang="cs-CZ" sz="7200" dirty="0" smtClean="0"/>
              <a:t>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</a:t>
            </a:r>
            <a:r>
              <a:rPr lang="en-US" sz="7200" dirty="0" smtClean="0"/>
              <a:t>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 </a:t>
            </a:r>
            <a:r>
              <a:rPr lang="cs-CZ" sz="7200" dirty="0" smtClean="0">
                <a:hlinkClick r:id="rId7"/>
              </a:rPr>
              <a:t>http</a:t>
            </a:r>
            <a:r>
              <a:rPr lang="cs-CZ" sz="7200" dirty="0">
                <a:hlinkClick r:id="rId7"/>
              </a:rPr>
              <a:t>://</a:t>
            </a:r>
            <a:r>
              <a:rPr lang="cs-CZ" sz="7200" dirty="0" smtClean="0">
                <a:hlinkClick r:id="rId7"/>
              </a:rPr>
              <a:t>commons.wikimedia.org/wiki/File:Lidsk%C3%A9_ucho.jpg?uselang=cs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/>
              <a:t>Obrázek č. </a:t>
            </a:r>
            <a:r>
              <a:rPr lang="cs-CZ" sz="7200" dirty="0" smtClean="0"/>
              <a:t>5: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</a:t>
            </a:r>
            <a:r>
              <a:rPr lang="en-US" sz="7200" dirty="0" smtClean="0"/>
              <a:t>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4"/>
              </a:rPr>
              <a:t>&lt; </a:t>
            </a:r>
            <a:r>
              <a:rPr lang="cs-CZ" sz="7200" dirty="0" smtClean="0">
                <a:hlinkClick r:id="rId8"/>
              </a:rPr>
              <a:t>http</a:t>
            </a:r>
            <a:r>
              <a:rPr lang="cs-CZ" sz="7200" dirty="0">
                <a:hlinkClick r:id="rId8"/>
              </a:rPr>
              <a:t>://</a:t>
            </a:r>
            <a:r>
              <a:rPr lang="cs-CZ" sz="7200" dirty="0" smtClean="0">
                <a:hlinkClick r:id="rId8"/>
              </a:rPr>
              <a:t>commons.wikimedia.org/wiki/File:LeftHand_2.png?uselang=cs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r>
              <a:rPr lang="en-US" sz="1800" b="1" dirty="0" smtClean="0">
                <a:solidFill>
                  <a:schemeClr val="accent1"/>
                </a:solidFill>
              </a:rPr>
              <a:t>&gt;</a:t>
            </a:r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7248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Internetové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200" dirty="0"/>
              <a:t>Obrázek č. </a:t>
            </a:r>
            <a:r>
              <a:rPr lang="cs-CZ" sz="7200" dirty="0" smtClean="0"/>
              <a:t>6: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</a:t>
            </a:r>
            <a:r>
              <a:rPr lang="en-US" sz="7200" dirty="0" smtClean="0"/>
              <a:t>:</a:t>
            </a:r>
            <a:endParaRPr lang="cs-CZ" sz="7200" dirty="0" smtClean="0"/>
          </a:p>
          <a:p>
            <a:pPr marL="0" indent="0">
              <a:buNone/>
            </a:pPr>
            <a:r>
              <a:rPr lang="en-US" sz="7200" dirty="0">
                <a:hlinkClick r:id="rId3"/>
              </a:rPr>
              <a:t>&lt; </a:t>
            </a:r>
            <a:r>
              <a:rPr lang="cs-CZ" sz="7200" u="sng" dirty="0" smtClean="0">
                <a:hlinkClick r:id="rId4"/>
              </a:rPr>
              <a:t>http</a:t>
            </a:r>
            <a:r>
              <a:rPr lang="cs-CZ" sz="7200" u="sng" dirty="0">
                <a:hlinkClick r:id="rId4"/>
              </a:rPr>
              <a:t>://commons.wikimedia.org/wiki/File:Sensory,_relay_%</a:t>
            </a:r>
            <a:r>
              <a:rPr lang="cs-CZ" sz="7200" u="sng" dirty="0" smtClean="0">
                <a:hlinkClick r:id="rId4"/>
              </a:rPr>
              <a:t>26_motor_neurons_cz.jpg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/>
              <a:t>Obrázek č. </a:t>
            </a:r>
            <a:r>
              <a:rPr lang="cs-CZ" sz="7200" dirty="0" smtClean="0"/>
              <a:t>7:</a:t>
            </a:r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</a:t>
            </a:r>
            <a:r>
              <a:rPr lang="en-US" sz="7200" dirty="0" smtClean="0"/>
              <a:t>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3"/>
              </a:rPr>
              <a:t>&lt; </a:t>
            </a:r>
            <a:r>
              <a:rPr lang="cs-CZ" sz="7200" u="sng" dirty="0" smtClean="0">
                <a:hlinkClick r:id="rId6"/>
              </a:rPr>
              <a:t>http</a:t>
            </a:r>
            <a:r>
              <a:rPr lang="cs-CZ" sz="7200" u="sng" dirty="0">
                <a:hlinkClick r:id="rId6"/>
              </a:rPr>
              <a:t>://</a:t>
            </a:r>
            <a:r>
              <a:rPr lang="cs-CZ" sz="7200" u="sng" dirty="0" smtClean="0">
                <a:hlinkClick r:id="rId6"/>
              </a:rPr>
              <a:t>commons.wikimedia.org/wiki/File:Eye_orbit_anatomy_anterior2.jpg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u="sng" dirty="0" smtClean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 smtClean="0"/>
              <a:t>Obrázek č. 8: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</a:t>
            </a:r>
            <a:endParaRPr lang="cs-CZ" sz="7200" dirty="0"/>
          </a:p>
          <a:p>
            <a:pPr marL="0" indent="0">
              <a:buNone/>
            </a:pPr>
            <a:r>
              <a:rPr lang="en-US" sz="7200" dirty="0" smtClean="0">
                <a:hlinkClick r:id="rId3"/>
              </a:rPr>
              <a:t>&lt; </a:t>
            </a:r>
            <a:r>
              <a:rPr lang="cs-CZ" sz="7200" u="sng" dirty="0" smtClean="0">
                <a:hlinkClick r:id="rId7"/>
              </a:rPr>
              <a:t>http://commons.wikimedia.org/wiki/File:Lateral_orbit_nerves_chngd.jpg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u="sng" dirty="0" smtClean="0"/>
          </a:p>
          <a:p>
            <a:pPr marL="0" indent="0">
              <a:buNone/>
            </a:pPr>
            <a:endParaRPr lang="cs-CZ" sz="7200" u="sng" dirty="0"/>
          </a:p>
          <a:p>
            <a:pPr marL="0" indent="0">
              <a:buNone/>
            </a:pPr>
            <a:r>
              <a:rPr lang="cs-CZ" sz="7200" dirty="0"/>
              <a:t>Obrázek č. 9:</a:t>
            </a:r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-10-07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 </a:t>
            </a:r>
            <a:endParaRPr lang="cs-CZ" sz="7200" dirty="0"/>
          </a:p>
          <a:p>
            <a:pPr marL="0" indent="0">
              <a:buNone/>
            </a:pPr>
            <a:r>
              <a:rPr lang="en-US" sz="7200" dirty="0" smtClean="0"/>
              <a:t>&lt;</a:t>
            </a:r>
            <a:r>
              <a:rPr lang="cs-CZ" sz="7200" dirty="0" smtClean="0">
                <a:hlinkClick r:id="rId8"/>
              </a:rPr>
              <a:t>http</a:t>
            </a:r>
            <a:r>
              <a:rPr lang="cs-CZ" sz="7200" dirty="0">
                <a:hlinkClick r:id="rId8"/>
              </a:rPr>
              <a:t>://</a:t>
            </a:r>
            <a:r>
              <a:rPr lang="cs-CZ" sz="7200" dirty="0" smtClean="0">
                <a:hlinkClick r:id="rId8"/>
              </a:rPr>
              <a:t>cs.wikipedia.org/wiki/Soubor:Schematic_diagram_of_the_human_eye_cs.sv</a:t>
            </a:r>
            <a:r>
              <a:rPr lang="cs-CZ" sz="7200" dirty="0" smtClean="0">
                <a:solidFill>
                  <a:schemeClr val="accent1"/>
                </a:solidFill>
                <a:hlinkClick r:id="rId8"/>
              </a:rPr>
              <a:t>g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/>
              <a:t>Obrázek č. </a:t>
            </a:r>
            <a:r>
              <a:rPr lang="cs-CZ" sz="7200" dirty="0" smtClean="0"/>
              <a:t>10:</a:t>
            </a:r>
            <a:endParaRPr lang="cs-CZ" sz="7200" dirty="0"/>
          </a:p>
          <a:p>
            <a:pPr marL="0" indent="0">
              <a:buNone/>
            </a:pPr>
            <a:r>
              <a:rPr lang="en-US" sz="7200" dirty="0"/>
              <a:t>[cit. 2013</a:t>
            </a:r>
            <a:r>
              <a:rPr lang="cs-CZ" sz="7200" dirty="0"/>
              <a:t>-10-O7</a:t>
            </a:r>
            <a:r>
              <a:rPr lang="en-US" sz="7200" dirty="0"/>
              <a:t>]. </a:t>
            </a:r>
            <a:r>
              <a:rPr lang="en-US" sz="7200" dirty="0" err="1"/>
              <a:t>Dostupný</a:t>
            </a:r>
            <a:r>
              <a:rPr lang="en-US" sz="7200" dirty="0"/>
              <a:t> pod </a:t>
            </a:r>
            <a:r>
              <a:rPr lang="en-US" sz="7200" dirty="0" err="1"/>
              <a:t>licencí</a:t>
            </a:r>
            <a:r>
              <a:rPr lang="en-US" sz="7200" dirty="0"/>
              <a:t> </a:t>
            </a:r>
            <a:r>
              <a:rPr lang="en-US" sz="7200" dirty="0" err="1"/>
              <a:t>Creativ</a:t>
            </a:r>
            <a:r>
              <a:rPr lang="en-US" sz="7200" dirty="0"/>
              <a:t> Commons </a:t>
            </a:r>
            <a:r>
              <a:rPr lang="en-US" sz="7200" dirty="0" err="1"/>
              <a:t>na</a:t>
            </a:r>
            <a:r>
              <a:rPr lang="en-US" sz="7200" dirty="0"/>
              <a:t> WWW:</a:t>
            </a:r>
            <a:endParaRPr lang="cs-CZ" sz="7200" dirty="0"/>
          </a:p>
          <a:p>
            <a:pPr marL="0" indent="0">
              <a:buNone/>
            </a:pPr>
            <a:r>
              <a:rPr lang="en-US" sz="7200" dirty="0">
                <a:hlinkClick r:id="rId3"/>
              </a:rPr>
              <a:t>&lt; </a:t>
            </a:r>
            <a:r>
              <a:rPr lang="cs-CZ" sz="7200" u="sng" dirty="0" smtClean="0">
                <a:hlinkClick r:id="rId9"/>
              </a:rPr>
              <a:t>http</a:t>
            </a:r>
            <a:r>
              <a:rPr lang="cs-CZ" sz="7200" u="sng" dirty="0">
                <a:hlinkClick r:id="rId9"/>
              </a:rPr>
              <a:t>://</a:t>
            </a:r>
            <a:r>
              <a:rPr lang="cs-CZ" sz="7200" u="sng" dirty="0" smtClean="0">
                <a:hlinkClick r:id="rId9"/>
              </a:rPr>
              <a:t>commons.wikimedia.org/wiki/File:Spojivka_schema-800x800.gif</a:t>
            </a:r>
            <a:r>
              <a:rPr lang="en-US" sz="7200" b="1" dirty="0">
                <a:hlinkClick r:id="rId5"/>
              </a:rPr>
              <a:t>&gt;</a:t>
            </a:r>
            <a:r>
              <a:rPr lang="cs-CZ" sz="7200" b="1" dirty="0">
                <a:hlinkClick r:id="rId5"/>
              </a:rPr>
              <a:t> </a:t>
            </a:r>
            <a:endParaRPr lang="cs-CZ" sz="7200" b="1" dirty="0"/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34140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7419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11:</a:t>
            </a:r>
            <a:endParaRPr lang="cs-CZ" sz="1800" dirty="0"/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b="1" dirty="0"/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&lt; </a:t>
            </a:r>
            <a:r>
              <a:rPr lang="cs-CZ" sz="1800" u="sng" dirty="0" smtClean="0">
                <a:hlinkClick r:id="rId4"/>
              </a:rPr>
              <a:t>http</a:t>
            </a:r>
            <a:r>
              <a:rPr lang="cs-CZ" sz="1800" u="sng" dirty="0">
                <a:hlinkClick r:id="rId4"/>
              </a:rPr>
              <a:t>://</a:t>
            </a:r>
            <a:r>
              <a:rPr lang="cs-CZ" sz="1800" u="sng" dirty="0" smtClean="0">
                <a:hlinkClick r:id="rId4"/>
              </a:rPr>
              <a:t>commons.wikimedia.org/wiki/File:Trommelfell.png</a:t>
            </a:r>
            <a:r>
              <a:rPr lang="en-US" sz="1800" b="1" dirty="0">
                <a:hlinkClick r:id="rId5"/>
              </a:rPr>
              <a:t>&gt;</a:t>
            </a:r>
            <a:r>
              <a:rPr lang="cs-CZ" sz="1800" b="1" dirty="0">
                <a:hlinkClick r:id="rId5"/>
              </a:rPr>
              <a:t> </a:t>
            </a:r>
            <a:endParaRPr lang="cs-CZ" sz="1800" b="1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12:</a:t>
            </a:r>
            <a:endParaRPr lang="cs-CZ" sz="1800" dirty="0"/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&lt; </a:t>
            </a:r>
            <a:r>
              <a:rPr lang="cs-CZ" sz="1800" u="sng" dirty="0" smtClean="0">
                <a:hlinkClick r:id="rId6"/>
              </a:rPr>
              <a:t>http</a:t>
            </a:r>
            <a:r>
              <a:rPr lang="cs-CZ" sz="1800" u="sng" dirty="0">
                <a:hlinkClick r:id="rId6"/>
              </a:rPr>
              <a:t>://</a:t>
            </a:r>
            <a:r>
              <a:rPr lang="cs-CZ" sz="1800" u="sng" dirty="0" smtClean="0">
                <a:hlinkClick r:id="rId6"/>
              </a:rPr>
              <a:t>commons.wikimedia.org/wiki/File:Middle_ear.png</a:t>
            </a:r>
            <a:r>
              <a:rPr lang="en-US" sz="1800" b="1" dirty="0">
                <a:hlinkClick r:id="rId5"/>
              </a:rPr>
              <a:t>&gt;</a:t>
            </a:r>
            <a:r>
              <a:rPr lang="cs-CZ" sz="1800" b="1" dirty="0">
                <a:hlinkClick r:id="rId5"/>
              </a:rPr>
              <a:t> </a:t>
            </a:r>
            <a:endParaRPr lang="cs-CZ" sz="1800" b="1" dirty="0"/>
          </a:p>
          <a:p>
            <a:pPr marL="0" indent="0">
              <a:buNone/>
            </a:pPr>
            <a:endParaRPr lang="cs-CZ" sz="1800" u="sng" dirty="0"/>
          </a:p>
          <a:p>
            <a:pPr marL="0" indent="0">
              <a:buNone/>
            </a:pPr>
            <a:r>
              <a:rPr lang="cs-CZ" sz="1800" dirty="0" smtClean="0"/>
              <a:t>Obrázek č. 13:</a:t>
            </a:r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&lt; </a:t>
            </a:r>
            <a:r>
              <a:rPr lang="cs-CZ" sz="1800" u="sng" dirty="0" smtClean="0">
                <a:hlinkClick r:id="rId7"/>
              </a:rPr>
              <a:t>http</a:t>
            </a:r>
            <a:r>
              <a:rPr lang="cs-CZ" sz="1800" u="sng" dirty="0">
                <a:hlinkClick r:id="rId7"/>
              </a:rPr>
              <a:t>://</a:t>
            </a:r>
            <a:r>
              <a:rPr lang="cs-CZ" sz="1800" u="sng" dirty="0" smtClean="0">
                <a:hlinkClick r:id="rId7"/>
              </a:rPr>
              <a:t>commons.wikimedia.org/wiki/File:Bony_labyrinth.svg</a:t>
            </a:r>
            <a:r>
              <a:rPr lang="en-US" sz="1800" b="1" dirty="0">
                <a:hlinkClick r:id="rId5"/>
              </a:rPr>
              <a:t>&gt;</a:t>
            </a:r>
            <a:r>
              <a:rPr lang="cs-CZ" sz="1800" b="1" dirty="0">
                <a:hlinkClick r:id="rId5"/>
              </a:rPr>
              <a:t> </a:t>
            </a:r>
            <a:endParaRPr lang="cs-CZ" sz="1800" b="1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14:</a:t>
            </a:r>
            <a:endParaRPr lang="cs-CZ" sz="1800" dirty="0"/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-10-07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dirty="0">
                <a:hlinkClick r:id="rId5"/>
              </a:rPr>
              <a:t>&lt;</a:t>
            </a:r>
            <a:r>
              <a:rPr lang="cs-CZ" sz="1800" dirty="0">
                <a:hlinkClick r:id="rId5"/>
              </a:rPr>
              <a:t>http://cs.wikipedia.org/wiki/Soubor:Anatomy_of_the_Human_Ear_cs.svg</a:t>
            </a:r>
            <a:r>
              <a:rPr lang="en-US" sz="1800" dirty="0">
                <a:hlinkClick r:id="rId5"/>
              </a:rPr>
              <a:t>&gt;</a:t>
            </a:r>
            <a:r>
              <a:rPr lang="cs-CZ" sz="1800" dirty="0">
                <a:hlinkClick r:id="rId5"/>
              </a:rPr>
              <a:t> 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87008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8139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Obrázek č. 15:</a:t>
            </a:r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dirty="0">
                <a:hlinkClick r:id="rId3"/>
              </a:rPr>
              <a:t>&lt;</a:t>
            </a:r>
            <a:r>
              <a:rPr lang="cs-CZ" sz="1800" dirty="0">
                <a:hlinkClick r:id="rId3"/>
              </a:rPr>
              <a:t>http://cs.wikipedia.org/wiki/Soubor:Tongue.agr.jpg</a:t>
            </a:r>
            <a:r>
              <a:rPr lang="en-US" sz="1800" dirty="0">
                <a:solidFill>
                  <a:schemeClr val="tx2"/>
                </a:solidFill>
              </a:rPr>
              <a:t>&gt;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Obrázek </a:t>
            </a:r>
            <a:r>
              <a:rPr lang="cs-CZ" sz="1800" dirty="0"/>
              <a:t>č. 16:</a:t>
            </a:r>
          </a:p>
          <a:p>
            <a:pPr marL="0" indent="0">
              <a:buNone/>
            </a:pPr>
            <a:r>
              <a:rPr lang="en-US" sz="1800" dirty="0"/>
              <a:t>[cit. 2013</a:t>
            </a:r>
            <a:r>
              <a:rPr lang="cs-CZ" sz="1800" dirty="0"/>
              <a:t>-10-O7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b="1" dirty="0">
                <a:hlinkClick r:id="rId4"/>
              </a:rPr>
              <a:t>&lt; </a:t>
            </a:r>
            <a:r>
              <a:rPr lang="cs-CZ" sz="1800" dirty="0">
                <a:hlinkClick r:id="rId5"/>
              </a:rPr>
              <a:t>http://commons.wikimedia.org/wiki/File:Head_olfactory_nerve.jpg</a:t>
            </a:r>
            <a:r>
              <a:rPr lang="en-US" sz="1800" b="1" dirty="0">
                <a:hlinkClick r:id="rId4"/>
              </a:rPr>
              <a:t>&gt;</a:t>
            </a:r>
            <a:r>
              <a:rPr lang="cs-CZ" sz="1800" b="1" dirty="0">
                <a:hlinkClick r:id="rId4"/>
              </a:rPr>
              <a:t> </a:t>
            </a:r>
            <a:endParaRPr lang="cs-CZ" sz="1800" b="1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27081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1674</TotalTime>
  <Words>1263</Words>
  <Application>Microsoft Office PowerPoint</Application>
  <PresentationFormat>Předvádění na obrazovce (4:3)</PresentationFormat>
  <Paragraphs>257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Snímek 2</vt:lpstr>
      <vt:lpstr>Smysly</vt:lpstr>
      <vt:lpstr>Přenos vjemů</vt:lpstr>
      <vt:lpstr>Smysly a smyslové orgány </vt:lpstr>
      <vt:lpstr>Zrak</vt:lpstr>
      <vt:lpstr>Stavba oka</vt:lpstr>
      <vt:lpstr>Příčný řez okem</vt:lpstr>
      <vt:lpstr>Onemocnění zraku</vt:lpstr>
      <vt:lpstr>Sluch</vt:lpstr>
      <vt:lpstr>Střední ucho</vt:lpstr>
      <vt:lpstr>Vnitřní ucho</vt:lpstr>
      <vt:lpstr>Stavba sluchového orgánu</vt:lpstr>
      <vt:lpstr>Chuť</vt:lpstr>
      <vt:lpstr>Čich</vt:lpstr>
      <vt:lpstr>Čichové buňky</vt:lpstr>
      <vt:lpstr>Hmat</vt:lpstr>
      <vt:lpstr>Shrnutí učiva</vt:lpstr>
      <vt:lpstr>Shrnutí učiva</vt:lpstr>
      <vt:lpstr>Použitá literatura</vt:lpstr>
      <vt:lpstr>Internetové zdroje</vt:lpstr>
      <vt:lpstr>Internetové zdroje</vt:lpstr>
      <vt:lpstr>Internetové zdroje</vt:lpstr>
      <vt:lpstr>Internetové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124</cp:revision>
  <dcterms:modified xsi:type="dcterms:W3CDTF">2014-07-18T05:00:03Z</dcterms:modified>
</cp:coreProperties>
</file>