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theme/themeOverride7.xml" ContentType="application/vnd.openxmlformats-officedocument.themeOverride+xml"/>
  <Override PartName="/ppt/theme/themeOverride12.xml" ContentType="application/vnd.openxmlformats-officedocument.themeOverr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theme/themeOverride5.xml" ContentType="application/vnd.openxmlformats-officedocument.themeOverride+xml"/>
  <Override PartName="/ppt/theme/themeOverride10.xml" ContentType="application/vnd.openxmlformats-officedocument.themeOverr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Override3.xml" ContentType="application/vnd.openxmlformats-officedocument.themeOverr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theme/themeOverride9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theme/themeOverride8.xml" ContentType="application/vnd.openxmlformats-officedocument.themeOverride+xml"/>
  <Override PartName="/ppt/theme/themeOverride11.xml" ContentType="application/vnd.openxmlformats-officedocument.themeOverr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Override6.xml" ContentType="application/vnd.openxmlformats-officedocument.themeOverr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theme/themeOverride4.xml" ContentType="application/vnd.openxmlformats-officedocument.themeOverr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tags/tag1.xml" ContentType="application/vnd.openxmlformats-officedocument.presentationml.tags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0"/>
  </p:notesMasterIdLst>
  <p:sldIdLst>
    <p:sldId id="256" r:id="rId3"/>
    <p:sldId id="257" r:id="rId4"/>
    <p:sldId id="258" r:id="rId5"/>
    <p:sldId id="273" r:id="rId6"/>
    <p:sldId id="277" r:id="rId7"/>
    <p:sldId id="285" r:id="rId8"/>
    <p:sldId id="286" r:id="rId9"/>
    <p:sldId id="280" r:id="rId10"/>
    <p:sldId id="267" r:id="rId11"/>
    <p:sldId id="282" r:id="rId12"/>
    <p:sldId id="281" r:id="rId13"/>
    <p:sldId id="268" r:id="rId14"/>
    <p:sldId id="269" r:id="rId15"/>
    <p:sldId id="271" r:id="rId16"/>
    <p:sldId id="272" r:id="rId17"/>
    <p:sldId id="276" r:id="rId18"/>
    <p:sldId id="279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90" d="100"/>
          <a:sy n="90" d="100"/>
        </p:scale>
        <p:origin x="-73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2D3FD7-783F-44EF-BE60-1658D64A424E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58B993-246C-4172-A3F9-606204555F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095914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58B993-246C-4172-A3F9-606204555FB2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278177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58B993-246C-4172-A3F9-606204555FB2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99946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58B993-246C-4172-A3F9-606204555FB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504174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58B993-246C-4172-A3F9-606204555FB2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7043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681445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46086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972261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34520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793788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889229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4116784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4508244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012739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9794742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01819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071427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1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1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1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dupics.com/image-skeleton-i10484.html" TargetMode="Externa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Relationship Id="rId6" Type="http://schemas.openxmlformats.org/officeDocument/2006/relationships/hyperlink" Target="http://www.edupics.com/image-skull-i22984.html" TargetMode="External"/><Relationship Id="rId5" Type="http://schemas.openxmlformats.org/officeDocument/2006/relationships/hyperlink" Target="http://commons.wikimedia.org/wiki/File:Bone_cross-section-pl.svg" TargetMode="External"/><Relationship Id="rId4" Type="http://schemas.openxmlformats.org/officeDocument/2006/relationships/hyperlink" Target="http://www.clker.com/clipart-skeleton.html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dupics.com/coloring-page-spine-i12899.html" TargetMode="Externa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Relationship Id="rId5" Type="http://schemas.openxmlformats.org/officeDocument/2006/relationships/hyperlink" Target="http://commons.wikimedia.org/wiki/File:Human_skeleton_front.svg_-_no_labels.svg" TargetMode="External"/><Relationship Id="rId4" Type="http://schemas.openxmlformats.org/officeDocument/2006/relationships/hyperlink" Target="http://cs.wikipedia.org/wiki/Soubor:Gray112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875100" y="2392576"/>
            <a:ext cx="733925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Biologie </a:t>
            </a:r>
            <a:r>
              <a:rPr lang="cs-CZ" sz="3600" b="1" dirty="0"/>
              <a:t>člověka</a:t>
            </a:r>
          </a:p>
          <a:p>
            <a:pPr algn="ctr"/>
            <a:r>
              <a:rPr lang="cs-CZ" sz="3600" b="1" dirty="0" smtClean="0"/>
              <a:t>Opěrná </a:t>
            </a:r>
            <a:r>
              <a:rPr lang="cs-CZ" sz="3600" b="1" dirty="0"/>
              <a:t>soustava</a:t>
            </a:r>
          </a:p>
          <a:p>
            <a:pPr algn="ctr"/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79976" y="4365104"/>
            <a:ext cx="3546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Autor: Mgr. et Mgr. Marie  Brabcová</a:t>
            </a:r>
            <a:endParaRPr lang="cs-CZ" dirty="0"/>
          </a:p>
        </p:txBody>
      </p:sp>
      <p:pic>
        <p:nvPicPr>
          <p:cNvPr id="1029" name="Picture 5" descr="\\srv\users$\trifanova\PROJEKT EU peníze školám\Logo škola\Logo škol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5229200"/>
            <a:ext cx="2304256" cy="80523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724128" y="436510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Datum: 17. 7. 2013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98462" y="6237312"/>
            <a:ext cx="55098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Základní škola a Praktická škola Velké Meziříčí, Poštovní 1663/3, 594 01 Velké Meziříčí</a:t>
            </a:r>
            <a:endParaRPr lang="cs-CZ" sz="1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85852" y="357166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2533"/>
    </mc:Choice>
    <mc:Fallback>
      <p:transition spd="slow" advTm="2533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79636464"/>
              </p:ext>
            </p:extLst>
          </p:nvPr>
        </p:nvGraphicFramePr>
        <p:xfrm>
          <a:off x="323528" y="265824"/>
          <a:ext cx="8496944" cy="6051872"/>
        </p:xfrm>
        <a:graphic>
          <a:graphicData uri="http://schemas.openxmlformats.org/drawingml/2006/table">
            <a:tbl>
              <a:tblPr bandRow="1">
                <a:tableStyleId>{073A0DAA-6AF3-43AB-8588-CEC1D06C72B9}</a:tableStyleId>
              </a:tblPr>
              <a:tblGrid>
                <a:gridCol w="2088232"/>
                <a:gridCol w="6408712"/>
              </a:tblGrid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200" dirty="0" smtClean="0"/>
                        <a:t>Registrační číslo projektu</a:t>
                      </a:r>
                      <a:endParaRPr lang="cs-CZ" sz="1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CZ.1.07/1.4.00/21.3814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200" dirty="0" smtClean="0"/>
                        <a:t>Název projektu</a:t>
                      </a:r>
                      <a:endParaRPr lang="cs-CZ" sz="1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Moderní</a:t>
                      </a:r>
                      <a:r>
                        <a:rPr lang="cs-CZ" sz="1400" baseline="0" dirty="0" smtClean="0"/>
                        <a:t> škola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200" dirty="0" smtClean="0"/>
                        <a:t>Šablona</a:t>
                      </a:r>
                      <a:endParaRPr lang="cs-CZ" sz="1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V/2 Inovace a zkvalitnění výuky v</a:t>
                      </a:r>
                      <a:r>
                        <a:rPr lang="cs-CZ" sz="1400" baseline="0" dirty="0" smtClean="0"/>
                        <a:t> oblasti přírodních věd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200" dirty="0" smtClean="0"/>
                        <a:t>Číslo materiálu</a:t>
                      </a:r>
                      <a:endParaRPr lang="cs-CZ" sz="1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i="0" smtClean="0"/>
                        <a:t>VY_52_INOVACE_047</a:t>
                      </a:r>
                      <a:endParaRPr lang="cs-CZ" sz="1400" i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just"/>
                      <a:r>
                        <a:rPr lang="cs-CZ" sz="1200" dirty="0" smtClean="0"/>
                        <a:t>Název</a:t>
                      </a:r>
                      <a:endParaRPr lang="cs-CZ" sz="1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Opěrná</a:t>
                      </a:r>
                      <a:r>
                        <a:rPr lang="cs-CZ" sz="1400" b="1" baseline="0" dirty="0" smtClean="0"/>
                        <a:t> soustava 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200" dirty="0" smtClean="0"/>
                        <a:t>Autor</a:t>
                      </a:r>
                      <a:endParaRPr lang="cs-CZ" sz="1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et Mgr. Marie Brabcová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200" dirty="0" smtClean="0"/>
                        <a:t>Předmět</a:t>
                      </a:r>
                      <a:endParaRPr lang="cs-CZ" sz="1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Člověk a příroda - přírodopis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200" dirty="0" smtClean="0"/>
                        <a:t>Tematická oblast</a:t>
                      </a:r>
                      <a:endParaRPr lang="cs-CZ" sz="1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Biologie</a:t>
                      </a:r>
                      <a:r>
                        <a:rPr lang="cs-CZ" sz="1400" baseline="0" dirty="0" smtClean="0"/>
                        <a:t> člověka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200" dirty="0" smtClean="0"/>
                        <a:t>Ročník</a:t>
                      </a:r>
                      <a:endParaRPr lang="cs-CZ" sz="1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8.</a:t>
                      </a:r>
                      <a:r>
                        <a:rPr lang="cs-CZ" sz="1400" baseline="0" dirty="0" smtClean="0"/>
                        <a:t> ročník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200" dirty="0" smtClean="0"/>
                        <a:t>Datum ověření, ověřil(a)</a:t>
                      </a:r>
                      <a:endParaRPr lang="cs-CZ" sz="1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11. 2. 2014, Mgr. </a:t>
                      </a:r>
                      <a:r>
                        <a:rPr lang="cs-CZ" sz="1400" smtClean="0"/>
                        <a:t>Michal Koudelík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0075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Anotace</a:t>
                      </a:r>
                      <a:endParaRPr lang="cs-CZ" sz="120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l"/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/>
                        <a:t>Použitím tohoto materiálu ve výuce by si měl žák osvojit základní poznatky o lidském těle. Učivo je zaměřeno na anatomii stavby lidského těla a na popis a funkci jednotlivých orgánových soustav  člověka.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52918">
                <a:tc>
                  <a:txBody>
                    <a:bodyPr/>
                    <a:lstStyle/>
                    <a:p>
                      <a:r>
                        <a:rPr lang="cs-CZ" sz="1200" smtClean="0"/>
                        <a:t>Metodický</a:t>
                      </a:r>
                      <a:r>
                        <a:rPr lang="cs-CZ" sz="1200" baseline="0" smtClean="0"/>
                        <a:t> návod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smtClean="0"/>
                        <a:t>Výukový materiál slouží </a:t>
                      </a:r>
                      <a:r>
                        <a:rPr lang="cs-CZ" sz="1400" baseline="0" dirty="0" smtClean="0"/>
                        <a:t>jako aktivní doplněk učebnice a pracovního sešitu  zaměřených na biologii člověka. Učivo je prezentováno jako přehledný a jednoduchý popis  daného učiva.</a:t>
                      </a:r>
                      <a:endParaRPr lang="cs-CZ" sz="140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1760">
                <a:tc gridSpan="2">
                  <a:txBody>
                    <a:bodyPr/>
                    <a:lstStyle/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200" dirty="0" smtClean="0"/>
                        <a:t>Prohlašuji, že při tvorbě výukového materiálu jsem respektoval(a) všeobecně užívané právní a morální zvyklosti, autorská a jiná práva třetích osob, zejména práva duševního vlastnictví (např. práva k obchodní firmě, autorská práva k software, k filmovým, hudebním a fotografickým dílům nebo práva k ochranným známkám)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dirty="0" smtClean="0"/>
                        <a:t>dle zákona 121/2000 Sb. (autorský zákon). Nesu veškerou právní odpovědnost za obsah a původ svého díla. </a:t>
                      </a:r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endParaRPr lang="cs-CZ" sz="1200" dirty="0" smtClean="0"/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200" dirty="0" smtClean="0"/>
                        <a:t>Dávám souhlas, aby moje dílo bylo dáno k dispozici veřejnosti k účelům volného užití (§30 odst. 1 zákona 121/2000 Sb.), tj. že k uvedeným účelům může být kýmkoliv zveřejňováno, používáno, upravováno a uchováváno.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704"/>
    </mc:Choice>
    <mc:Fallback>
      <p:transition spd="slow" advTm="704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Opěrná soustava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67944" y="6175276"/>
            <a:ext cx="126427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1</a:t>
            </a:r>
            <a:endParaRPr lang="cs-CZ" sz="1400" dirty="0"/>
          </a:p>
        </p:txBody>
      </p:sp>
      <p:pic>
        <p:nvPicPr>
          <p:cNvPr id="2050" name="Picture 2" descr="C:\Users\brabcova\Desktop\bez názvu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38574" y="1412776"/>
            <a:ext cx="3371850" cy="476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 advTm="2327"/>
    </mc:Choice>
    <mc:Fallback>
      <p:transition advTm="2327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Opěrná soustava - kostra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1841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k</a:t>
            </a:r>
            <a:r>
              <a:rPr lang="cs-CZ" sz="2800" dirty="0" smtClean="0"/>
              <a:t>ostra </a:t>
            </a:r>
            <a:r>
              <a:rPr lang="cs-CZ" sz="2800" dirty="0"/>
              <a:t>člověka se skládá z </a:t>
            </a:r>
            <a:r>
              <a:rPr lang="cs-CZ" sz="2800" dirty="0" smtClean="0"/>
              <a:t>kostí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k</a:t>
            </a:r>
            <a:r>
              <a:rPr lang="cs-CZ" sz="2800" dirty="0" smtClean="0"/>
              <a:t>ostra má opěrnou a ochrannou funkci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k</a:t>
            </a:r>
            <a:r>
              <a:rPr lang="cs-CZ" sz="2800" dirty="0" smtClean="0"/>
              <a:t>ostru člověka tvoří asi 220 kostí</a:t>
            </a:r>
          </a:p>
          <a:p>
            <a:pPr marL="0" indent="0">
              <a:buNone/>
            </a:pPr>
            <a:endParaRPr lang="cs-CZ" sz="28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k</a:t>
            </a:r>
            <a:r>
              <a:rPr lang="cs-CZ" sz="2800" dirty="0" smtClean="0"/>
              <a:t>ostru </a:t>
            </a:r>
            <a:r>
              <a:rPr lang="cs-CZ" sz="2800" dirty="0"/>
              <a:t>člověka tvoří </a:t>
            </a:r>
            <a:r>
              <a:rPr lang="cs-CZ" sz="2800" dirty="0" smtClean="0"/>
              <a:t>tři části:     </a:t>
            </a:r>
            <a:endParaRPr lang="cs-CZ" sz="2800" dirty="0"/>
          </a:p>
          <a:p>
            <a:pPr marL="0" indent="0">
              <a:buNone/>
            </a:pPr>
            <a:r>
              <a:rPr lang="cs-CZ" sz="2800" b="1" dirty="0" smtClean="0"/>
              <a:t>    kostra hlavy - lebka</a:t>
            </a:r>
          </a:p>
          <a:p>
            <a:pPr marL="0" indent="0">
              <a:buNone/>
            </a:pPr>
            <a:r>
              <a:rPr lang="cs-CZ" sz="2800" b="1" dirty="0" smtClean="0"/>
              <a:t>    kostra trupu</a:t>
            </a:r>
          </a:p>
          <a:p>
            <a:pPr marL="0" indent="0">
              <a:buNone/>
            </a:pPr>
            <a:r>
              <a:rPr lang="cs-CZ" sz="2800" b="1" dirty="0" smtClean="0"/>
              <a:t>    kostra končetin</a:t>
            </a:r>
            <a:endParaRPr lang="cs-CZ" sz="2800" b="1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870112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Opěrná soustava - kostra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5027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brabcova\Desktop\skeleton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484784"/>
            <a:ext cx="1944216" cy="4519481"/>
          </a:xfrm>
          <a:prstGeom prst="rect">
            <a:avLst/>
          </a:prstGeom>
          <a:solidFill>
            <a:schemeClr val="accent3">
              <a:lumMod val="75000"/>
            </a:schemeClr>
          </a:solidFill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23928" y="6091039"/>
            <a:ext cx="7789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č. 2</a:t>
            </a:r>
            <a:endParaRPr lang="cs-CZ" sz="1400" dirty="0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3563888" y="1772816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908790" y="1588150"/>
            <a:ext cx="29551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k</a:t>
            </a:r>
            <a:r>
              <a:rPr lang="cs-CZ" sz="2400" b="1" dirty="0" smtClean="0"/>
              <a:t>ostra hlavy - lebka</a:t>
            </a:r>
            <a:endParaRPr lang="cs-CZ" sz="2400" b="1" dirty="0"/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2123728" y="3356992"/>
            <a:ext cx="15149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2123728" y="3356992"/>
            <a:ext cx="2088232" cy="15841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4716016" y="2708920"/>
            <a:ext cx="115212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5868144" y="2524254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k</a:t>
            </a:r>
            <a:r>
              <a:rPr lang="cs-CZ" sz="2400" b="1" dirty="0" smtClean="0"/>
              <a:t>ostra trupu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91384" y="2777956"/>
            <a:ext cx="2308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kostra končetin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8670264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Kosti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863600" y="1557338"/>
            <a:ext cx="8280400" cy="45735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Tvar </a:t>
            </a:r>
            <a:r>
              <a:rPr lang="cs-CZ" sz="2800" b="1" dirty="0"/>
              <a:t>kostí: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b="1" dirty="0" smtClean="0"/>
              <a:t>ploché </a:t>
            </a:r>
            <a:r>
              <a:rPr lang="cs-CZ" sz="2800" b="1" dirty="0"/>
              <a:t>kosti </a:t>
            </a:r>
            <a:r>
              <a:rPr lang="cs-CZ" sz="2800" dirty="0"/>
              <a:t>(např. lopatka, kost pánevní)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b="1" dirty="0"/>
              <a:t>krátké kosti </a:t>
            </a:r>
            <a:r>
              <a:rPr lang="cs-CZ" sz="2800" dirty="0"/>
              <a:t>(např. články prstů)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b="1" dirty="0"/>
              <a:t>dlouhé kosti </a:t>
            </a:r>
            <a:r>
              <a:rPr lang="cs-CZ" sz="2800" dirty="0"/>
              <a:t>(např. kost pažní</a:t>
            </a:r>
            <a:r>
              <a:rPr lang="cs-CZ" sz="2800" dirty="0" smtClean="0"/>
              <a:t>)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b="1" dirty="0" smtClean="0"/>
              <a:t>Spojení </a:t>
            </a:r>
            <a:r>
              <a:rPr lang="cs-CZ" sz="2800" b="1" dirty="0"/>
              <a:t>kostí: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b="1" dirty="0" smtClean="0"/>
              <a:t>pevné</a:t>
            </a:r>
            <a:r>
              <a:rPr lang="cs-CZ" sz="2800" dirty="0" smtClean="0"/>
              <a:t> (</a:t>
            </a:r>
            <a:r>
              <a:rPr lang="cs-CZ" sz="2800" dirty="0"/>
              <a:t>např. na lebce)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b="1" dirty="0" smtClean="0"/>
              <a:t>pohyblivé</a:t>
            </a:r>
            <a:r>
              <a:rPr lang="cs-CZ" sz="2800" dirty="0" smtClean="0"/>
              <a:t> (</a:t>
            </a:r>
            <a:r>
              <a:rPr lang="cs-CZ" sz="2800" dirty="0"/>
              <a:t>klouby)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56470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Stavba dlouhé kosti</a:t>
            </a:r>
            <a:endParaRPr lang="cs-CZ" sz="3200" b="1" dirty="0"/>
          </a:p>
        </p:txBody>
      </p:sp>
      <p:pic>
        <p:nvPicPr>
          <p:cNvPr id="10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3608" y="1412776"/>
            <a:ext cx="7128792" cy="4320480"/>
          </a:xfrm>
          <a:solidFill>
            <a:schemeClr val="accent3">
              <a:lumMod val="75000"/>
            </a:schemeClr>
          </a:solidFill>
        </p:spPr>
      </p:pic>
      <p:sp>
        <p:nvSpPr>
          <p:cNvPr id="12" name="Obdélník 11"/>
          <p:cNvSpPr/>
          <p:nvPr/>
        </p:nvSpPr>
        <p:spPr>
          <a:xfrm>
            <a:off x="2483768" y="1988840"/>
            <a:ext cx="1296144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okostice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923928" y="1556792"/>
            <a:ext cx="1656184" cy="61206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k</a:t>
            </a:r>
            <a:r>
              <a:rPr lang="cs-CZ" sz="2400" b="1" dirty="0" smtClean="0">
                <a:solidFill>
                  <a:schemeClr val="tx1"/>
                </a:solidFill>
              </a:rPr>
              <a:t>ompaktní kost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732240" y="1844824"/>
            <a:ext cx="2232248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k</a:t>
            </a:r>
            <a:r>
              <a:rPr lang="cs-CZ" sz="2400" b="1" dirty="0" smtClean="0">
                <a:solidFill>
                  <a:schemeClr val="tx1"/>
                </a:solidFill>
              </a:rPr>
              <a:t>ostní houba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780906" y="3212976"/>
            <a:ext cx="2195736" cy="72008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k</a:t>
            </a:r>
            <a:r>
              <a:rPr lang="cs-CZ" sz="2400" b="1" dirty="0" smtClean="0">
                <a:solidFill>
                  <a:schemeClr val="tx1"/>
                </a:solidFill>
              </a:rPr>
              <a:t>loubní chrupavka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580112" y="4941168"/>
            <a:ext cx="2298662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b</a:t>
            </a:r>
            <a:r>
              <a:rPr lang="cs-CZ" sz="2400" b="1" dirty="0" smtClean="0">
                <a:solidFill>
                  <a:schemeClr val="tx1"/>
                </a:solidFill>
              </a:rPr>
              <a:t>azální chrupavka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868388" y="5032666"/>
            <a:ext cx="1224136" cy="53475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céva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493690" y="4581128"/>
            <a:ext cx="1296144" cy="68407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k</a:t>
            </a:r>
            <a:r>
              <a:rPr lang="cs-CZ" sz="2400" b="1" dirty="0" smtClean="0">
                <a:solidFill>
                  <a:schemeClr val="tx1"/>
                </a:solidFill>
              </a:rPr>
              <a:t>ostní dřeň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843808" y="5373107"/>
            <a:ext cx="2160240" cy="66989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Sapikova</a:t>
            </a:r>
            <a:r>
              <a:rPr lang="cs-CZ" sz="2400" b="1" dirty="0" smtClean="0">
                <a:solidFill>
                  <a:schemeClr val="tx1"/>
                </a:solidFill>
              </a:rPr>
              <a:t> dutina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030452" y="6165304"/>
            <a:ext cx="9735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3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32322100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Kostra hlavy - lebka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184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 </a:t>
            </a:r>
            <a:endParaRPr lang="cs-CZ" sz="2800" dirty="0"/>
          </a:p>
        </p:txBody>
      </p:sp>
      <p:pic>
        <p:nvPicPr>
          <p:cNvPr id="3074" name="Picture 2" descr="C:\Users\brabcova\Desktop\lebka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31437" y="2420888"/>
            <a:ext cx="4690284" cy="3471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00712" y="5877272"/>
            <a:ext cx="7789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č. 4</a:t>
            </a:r>
            <a:endParaRPr lang="cs-CZ" sz="1400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1187624" y="3284984"/>
            <a:ext cx="1440160" cy="43204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6145657" y="2315973"/>
            <a:ext cx="1152128" cy="101554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570062" y="2771635"/>
            <a:ext cx="2057722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/>
              <a:t>č</a:t>
            </a:r>
            <a:r>
              <a:rPr lang="cs-CZ" sz="2400" b="1" dirty="0" smtClean="0"/>
              <a:t>ást mozková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44208" y="1763524"/>
            <a:ext cx="2160240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/>
              <a:t>č</a:t>
            </a:r>
            <a:r>
              <a:rPr lang="cs-CZ" sz="2400" b="1" dirty="0" smtClean="0"/>
              <a:t>ást obličejová</a:t>
            </a:r>
            <a:endParaRPr lang="cs-CZ" sz="2400" b="1" dirty="0"/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4376579" y="2276872"/>
            <a:ext cx="843493" cy="49476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5076055" y="1844824"/>
            <a:ext cx="136815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kost čelní</a:t>
            </a:r>
            <a:endParaRPr lang="cs-CZ" sz="2000" b="1" dirty="0"/>
          </a:p>
        </p:txBody>
      </p:sp>
      <p:cxnSp>
        <p:nvCxnSpPr>
          <p:cNvPr id="13" name="Přímá spojnice se šipkou 12"/>
          <p:cNvCxnSpPr/>
          <p:nvPr/>
        </p:nvCxnSpPr>
        <p:spPr>
          <a:xfrm flipH="1" flipV="1">
            <a:off x="5436096" y="4437112"/>
            <a:ext cx="1285625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6721721" y="4437112"/>
            <a:ext cx="1810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h</a:t>
            </a:r>
            <a:r>
              <a:rPr lang="cs-CZ" sz="2000" b="1" dirty="0" smtClean="0"/>
              <a:t>orní čelist</a:t>
            </a:r>
            <a:endParaRPr lang="cs-CZ" sz="2000" b="1" dirty="0"/>
          </a:p>
        </p:txBody>
      </p:sp>
      <p:cxnSp>
        <p:nvCxnSpPr>
          <p:cNvPr id="19" name="Přímá spojnice se šipkou 18"/>
          <p:cNvCxnSpPr/>
          <p:nvPr/>
        </p:nvCxnSpPr>
        <p:spPr>
          <a:xfrm flipH="1" flipV="1">
            <a:off x="5436096" y="5373216"/>
            <a:ext cx="1285625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6721721" y="5373216"/>
            <a:ext cx="14506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d</a:t>
            </a:r>
            <a:r>
              <a:rPr lang="cs-CZ" sz="2000" b="1" dirty="0" smtClean="0"/>
              <a:t>olní čelist</a:t>
            </a:r>
            <a:endParaRPr lang="cs-CZ" sz="2000" b="1" dirty="0"/>
          </a:p>
        </p:txBody>
      </p:sp>
      <p:cxnSp>
        <p:nvCxnSpPr>
          <p:cNvPr id="22" name="Přímá spojnice se šipkou 21"/>
          <p:cNvCxnSpPr/>
          <p:nvPr/>
        </p:nvCxnSpPr>
        <p:spPr>
          <a:xfrm>
            <a:off x="1639616" y="2321549"/>
            <a:ext cx="1440160" cy="58157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692002" y="1946970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kost temenní</a:t>
            </a:r>
            <a:endParaRPr lang="cs-CZ" sz="2000" b="1" dirty="0"/>
          </a:p>
        </p:txBody>
      </p:sp>
      <p:cxnSp>
        <p:nvCxnSpPr>
          <p:cNvPr id="25" name="Přímá spojnice se šipkou 24"/>
          <p:cNvCxnSpPr/>
          <p:nvPr/>
        </p:nvCxnSpPr>
        <p:spPr>
          <a:xfrm>
            <a:off x="1907704" y="4653136"/>
            <a:ext cx="115212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693795" y="4511834"/>
            <a:ext cx="13376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k</a:t>
            </a:r>
            <a:r>
              <a:rPr lang="cs-CZ" sz="2000" b="1" dirty="0" smtClean="0"/>
              <a:t>ost týlní</a:t>
            </a:r>
            <a:endParaRPr lang="cs-CZ" sz="2000" b="1" dirty="0"/>
          </a:p>
        </p:txBody>
      </p:sp>
      <p:cxnSp>
        <p:nvCxnSpPr>
          <p:cNvPr id="28" name="Přímá spojnice se šipkou 27"/>
          <p:cNvCxnSpPr/>
          <p:nvPr/>
        </p:nvCxnSpPr>
        <p:spPr>
          <a:xfrm flipV="1">
            <a:off x="1907704" y="4437112"/>
            <a:ext cx="2160240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506488" y="5345913"/>
            <a:ext cx="20577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j</a:t>
            </a:r>
            <a:r>
              <a:rPr lang="cs-CZ" sz="2000" b="1" dirty="0" smtClean="0"/>
              <a:t>ařmový oblouk</a:t>
            </a:r>
            <a:endParaRPr lang="cs-CZ" sz="2000" b="1" dirty="0"/>
          </a:p>
        </p:txBody>
      </p:sp>
      <p:cxnSp>
        <p:nvCxnSpPr>
          <p:cNvPr id="31" name="Přímá spojnice se šipkou 30"/>
          <p:cNvCxnSpPr/>
          <p:nvPr/>
        </p:nvCxnSpPr>
        <p:spPr>
          <a:xfrm flipH="1">
            <a:off x="5760131" y="3717032"/>
            <a:ext cx="96159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072" name="TextovéPole 3071"/>
          <p:cNvSpPr txBox="1"/>
          <p:nvPr/>
        </p:nvSpPr>
        <p:spPr>
          <a:xfrm>
            <a:off x="6721721" y="3424934"/>
            <a:ext cx="122413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k</a:t>
            </a:r>
            <a:r>
              <a:rPr lang="cs-CZ" sz="2000" b="1" dirty="0" smtClean="0"/>
              <a:t>ost lícní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4072682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Kostra trupu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280920" cy="496855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3000" dirty="0"/>
              <a:t>k</a:t>
            </a:r>
            <a:r>
              <a:rPr lang="cs-CZ" sz="3000" dirty="0" smtClean="0"/>
              <a:t>ostru trupu tvoří </a:t>
            </a:r>
            <a:r>
              <a:rPr lang="cs-CZ" sz="3000" b="1" dirty="0" smtClean="0"/>
              <a:t>páteř, žebra a hrudní kost</a:t>
            </a:r>
            <a:endParaRPr lang="cs-CZ" sz="30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3000" b="1" dirty="0"/>
              <a:t>p</a:t>
            </a:r>
            <a:r>
              <a:rPr lang="cs-CZ" sz="3000" b="1" dirty="0" smtClean="0"/>
              <a:t>áteř </a:t>
            </a:r>
            <a:r>
              <a:rPr lang="cs-CZ" sz="3000" dirty="0" smtClean="0"/>
              <a:t>je složena z 33 – 34 obratlů</a:t>
            </a:r>
          </a:p>
          <a:p>
            <a:pPr marL="0" indent="0">
              <a:buNone/>
            </a:pPr>
            <a:endParaRPr lang="cs-CZ" sz="30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3000" dirty="0"/>
              <a:t>o</a:t>
            </a:r>
            <a:r>
              <a:rPr lang="cs-CZ" sz="3000" dirty="0" smtClean="0"/>
              <a:t>bratle jsou spojeny meziobratlovými ploténkami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000" dirty="0"/>
              <a:t>s</a:t>
            </a:r>
            <a:r>
              <a:rPr lang="cs-CZ" sz="3000" dirty="0" smtClean="0"/>
              <a:t>tředem páteře prochází </a:t>
            </a:r>
            <a:r>
              <a:rPr lang="cs-CZ" sz="3000" b="1" dirty="0" smtClean="0"/>
              <a:t>mícha</a:t>
            </a:r>
          </a:p>
          <a:p>
            <a:pPr marL="0" indent="0">
              <a:buNone/>
            </a:pPr>
            <a:endParaRPr lang="cs-CZ" sz="30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3000" b="1" dirty="0"/>
              <a:t>p</a:t>
            </a:r>
            <a:r>
              <a:rPr lang="cs-CZ" sz="3000" b="1" smtClean="0"/>
              <a:t>áteř </a:t>
            </a:r>
            <a:r>
              <a:rPr lang="cs-CZ" sz="3000" b="1" dirty="0" smtClean="0"/>
              <a:t>je dvakrát esovitě prohnutá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000" b="1" dirty="0"/>
              <a:t>h</a:t>
            </a:r>
            <a:r>
              <a:rPr lang="cs-CZ" sz="3000" b="1" dirty="0" smtClean="0"/>
              <a:t>rudník  </a:t>
            </a:r>
            <a:r>
              <a:rPr lang="cs-CZ" sz="3000" b="1" dirty="0"/>
              <a:t>tvoří </a:t>
            </a:r>
            <a:r>
              <a:rPr lang="cs-CZ" sz="3000" b="1" dirty="0" smtClean="0"/>
              <a:t> hrudní kost a 12 párů žeber</a:t>
            </a:r>
            <a:endParaRPr lang="cs-CZ" sz="3000" dirty="0" smtClean="0"/>
          </a:p>
          <a:p>
            <a:pPr marL="0" indent="0">
              <a:buNone/>
            </a:pPr>
            <a:endParaRPr lang="cs-CZ" sz="3000" b="1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13451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Páteř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280920" cy="496855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3000" b="1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 descr="C:\Users\brabcova\Desktop\páteř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268760"/>
            <a:ext cx="3569787" cy="476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080602" y="6159302"/>
            <a:ext cx="7789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č. 5</a:t>
            </a:r>
            <a:endParaRPr lang="cs-CZ" sz="1400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5724128" y="4293096"/>
            <a:ext cx="720080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5940152" y="4437112"/>
            <a:ext cx="504056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5724128" y="4869160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5724128" y="4077072"/>
            <a:ext cx="545451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5724128" y="3861048"/>
            <a:ext cx="545451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5724128" y="2276872"/>
            <a:ext cx="720080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5724128" y="2420888"/>
            <a:ext cx="72008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5724128" y="3356992"/>
            <a:ext cx="72008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5724128" y="2636912"/>
            <a:ext cx="72008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6549702" y="4869160"/>
            <a:ext cx="1406674" cy="40011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k. kostrční</a:t>
            </a:r>
            <a:endParaRPr lang="cs-CZ" sz="20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549702" y="4321274"/>
            <a:ext cx="1224136" cy="40011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k. křížová</a:t>
            </a:r>
            <a:endParaRPr lang="cs-CZ" sz="2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450632" y="3820239"/>
            <a:ext cx="1865784" cy="40011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/>
              <a:t>b</a:t>
            </a:r>
            <a:r>
              <a:rPr lang="cs-CZ" sz="2000" b="1" dirty="0" smtClean="0"/>
              <a:t>ederní obratle</a:t>
            </a:r>
            <a:endParaRPr lang="cs-CZ" sz="2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549702" y="3156937"/>
            <a:ext cx="1766714" cy="40011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000" b="1" dirty="0"/>
              <a:t>h</a:t>
            </a:r>
            <a:r>
              <a:rPr lang="cs-CZ" sz="2000" b="1" dirty="0" smtClean="0"/>
              <a:t>rudní obratle</a:t>
            </a:r>
            <a:endParaRPr lang="cs-CZ" sz="2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549702" y="2276872"/>
            <a:ext cx="1622698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/>
              <a:t>k</a:t>
            </a:r>
            <a:r>
              <a:rPr lang="cs-CZ" sz="2000" b="1" dirty="0" smtClean="0"/>
              <a:t>rční obratle</a:t>
            </a:r>
            <a:endParaRPr lang="cs-CZ" sz="2000" b="1" dirty="0"/>
          </a:p>
        </p:txBody>
      </p:sp>
      <p:sp>
        <p:nvSpPr>
          <p:cNvPr id="4096" name="TextovéPole 4095"/>
          <p:cNvSpPr txBox="1"/>
          <p:nvPr/>
        </p:nvSpPr>
        <p:spPr>
          <a:xfrm>
            <a:off x="5047868" y="2276872"/>
            <a:ext cx="266121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7</a:t>
            </a:r>
            <a:endParaRPr lang="cs-CZ" sz="2000" b="1" dirty="0"/>
          </a:p>
        </p:txBody>
      </p:sp>
      <p:sp>
        <p:nvSpPr>
          <p:cNvPr id="4097" name="TextovéPole 4096"/>
          <p:cNvSpPr txBox="1"/>
          <p:nvPr/>
        </p:nvSpPr>
        <p:spPr>
          <a:xfrm>
            <a:off x="5047867" y="3123029"/>
            <a:ext cx="532245" cy="40011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12</a:t>
            </a:r>
            <a:endParaRPr lang="cs-CZ" sz="2000" b="1" dirty="0"/>
          </a:p>
        </p:txBody>
      </p:sp>
      <p:sp>
        <p:nvSpPr>
          <p:cNvPr id="4099" name="TextovéPole 4098"/>
          <p:cNvSpPr txBox="1"/>
          <p:nvPr/>
        </p:nvSpPr>
        <p:spPr>
          <a:xfrm>
            <a:off x="5071532" y="3861048"/>
            <a:ext cx="298936" cy="40011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5</a:t>
            </a:r>
            <a:endParaRPr lang="cs-CZ" sz="2000" b="1" dirty="0"/>
          </a:p>
        </p:txBody>
      </p:sp>
      <p:sp>
        <p:nvSpPr>
          <p:cNvPr id="4100" name="TextovéPole 4099"/>
          <p:cNvSpPr txBox="1"/>
          <p:nvPr/>
        </p:nvSpPr>
        <p:spPr>
          <a:xfrm>
            <a:off x="5071531" y="4352052"/>
            <a:ext cx="298937" cy="36933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4101" name="TextovéPole 4100"/>
          <p:cNvSpPr txBox="1"/>
          <p:nvPr/>
        </p:nvSpPr>
        <p:spPr>
          <a:xfrm>
            <a:off x="5032337" y="4869160"/>
            <a:ext cx="676261" cy="40011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4 - 5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439334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Hrudní koš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23563" y="5673247"/>
            <a:ext cx="109317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6</a:t>
            </a:r>
            <a:endParaRPr lang="cs-CZ" sz="1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12160" y="2636912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h</a:t>
            </a:r>
            <a:r>
              <a:rPr lang="cs-CZ" sz="2400" b="1" dirty="0" smtClean="0"/>
              <a:t>rudní kost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83854" y="3204143"/>
            <a:ext cx="10252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žebra</a:t>
            </a:r>
            <a:endParaRPr lang="cs-CZ" sz="2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206430" y="4667944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obratle</a:t>
            </a:r>
            <a:endParaRPr lang="cs-CZ" sz="2400" b="1" dirty="0"/>
          </a:p>
        </p:txBody>
      </p:sp>
      <p:pic>
        <p:nvPicPr>
          <p:cNvPr id="43" name="Zástupný symbol pro obsah 42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43808" y="1614184"/>
            <a:ext cx="3004651" cy="3975056"/>
          </a:xfrm>
        </p:spPr>
      </p:pic>
      <p:cxnSp>
        <p:nvCxnSpPr>
          <p:cNvPr id="5" name="Přímá spojnice se šipkou 4"/>
          <p:cNvCxnSpPr>
            <a:stCxn id="11" idx="1"/>
          </p:cNvCxnSpPr>
          <p:nvPr/>
        </p:nvCxnSpPr>
        <p:spPr>
          <a:xfrm flipH="1" flipV="1">
            <a:off x="4355976" y="2867744"/>
            <a:ext cx="1656184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2123728" y="3471391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4499992" y="4898777"/>
            <a:ext cx="165618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5852618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Kostra končetin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4294967295"/>
          </p:nvPr>
        </p:nvSpPr>
        <p:spPr>
          <a:xfrm>
            <a:off x="395536" y="1600200"/>
            <a:ext cx="3816424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Kostra horní končetiny</a:t>
            </a:r>
          </a:p>
          <a:p>
            <a:pPr marL="0" indent="0">
              <a:buNone/>
            </a:pPr>
            <a:endParaRPr lang="cs-CZ" sz="3300" b="1" dirty="0" smtClean="0"/>
          </a:p>
        </p:txBody>
      </p:sp>
      <p:pic>
        <p:nvPicPr>
          <p:cNvPr id="5122" name="Picture 2" descr="C:\Users\brabcova\Desktop\310px-Human_skeleton_front_svg_-_no_labels_svg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196752"/>
            <a:ext cx="2766419" cy="5345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H="1">
            <a:off x="6948264" y="2780928"/>
            <a:ext cx="1008112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7956374" y="2555612"/>
            <a:ext cx="10021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k. pažní</a:t>
            </a:r>
            <a:endParaRPr lang="cs-CZ" sz="2000" b="1" dirty="0"/>
          </a:p>
        </p:txBody>
      </p:sp>
      <p:cxnSp>
        <p:nvCxnSpPr>
          <p:cNvPr id="9" name="Přímá spojnice se šipkou 8"/>
          <p:cNvCxnSpPr/>
          <p:nvPr/>
        </p:nvCxnSpPr>
        <p:spPr>
          <a:xfrm flipH="1" flipV="1">
            <a:off x="7020272" y="3392996"/>
            <a:ext cx="750195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770467" y="3259723"/>
            <a:ext cx="11682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k. loketní</a:t>
            </a:r>
            <a:endParaRPr lang="cs-CZ" sz="2000" b="1" dirty="0"/>
          </a:p>
        </p:txBody>
      </p:sp>
      <p:cxnSp>
        <p:nvCxnSpPr>
          <p:cNvPr id="12" name="Přímá spojnice se šipkou 11"/>
          <p:cNvCxnSpPr/>
          <p:nvPr/>
        </p:nvCxnSpPr>
        <p:spPr>
          <a:xfrm flipH="1" flipV="1">
            <a:off x="7243948" y="3610099"/>
            <a:ext cx="712426" cy="25937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7770467" y="3869469"/>
            <a:ext cx="13262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k. vřetenní</a:t>
            </a:r>
            <a:endParaRPr lang="cs-CZ" sz="2000" b="1" dirty="0"/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4716016" y="3610099"/>
            <a:ext cx="792088" cy="25937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4716016" y="4293096"/>
            <a:ext cx="792088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4572000" y="4094291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3436300" y="3339674"/>
            <a:ext cx="131664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k. zápěstní</a:t>
            </a:r>
            <a:endParaRPr lang="cs-CZ" sz="2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385050" y="4557426"/>
            <a:ext cx="23678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/>
              <a:t>k</a:t>
            </a:r>
            <a:r>
              <a:rPr lang="cs-CZ" sz="2000" b="1" dirty="0" smtClean="0"/>
              <a:t>ostěné články prstů</a:t>
            </a:r>
            <a:endParaRPr lang="cs-CZ" sz="2000" b="1" dirty="0"/>
          </a:p>
        </p:txBody>
      </p:sp>
      <p:sp>
        <p:nvSpPr>
          <p:cNvPr id="5120" name="TextovéPole 5119"/>
          <p:cNvSpPr txBox="1"/>
          <p:nvPr/>
        </p:nvSpPr>
        <p:spPr>
          <a:xfrm>
            <a:off x="3288723" y="3862861"/>
            <a:ext cx="12750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k. záprstní</a:t>
            </a:r>
            <a:endParaRPr lang="cs-CZ" sz="2000" b="1" dirty="0"/>
          </a:p>
        </p:txBody>
      </p:sp>
      <p:sp>
        <p:nvSpPr>
          <p:cNvPr id="5121" name="TextovéPole 5120"/>
          <p:cNvSpPr txBox="1"/>
          <p:nvPr/>
        </p:nvSpPr>
        <p:spPr>
          <a:xfrm>
            <a:off x="5969265" y="6488836"/>
            <a:ext cx="8190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č. 7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21046258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Kostra končetin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488283" y="1553641"/>
            <a:ext cx="396044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Kostra dolní končetiny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 descr="C:\Users\brabcova\Desktop\310px-Human_skeleton_front_svg_-_no_labels_svg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263882"/>
            <a:ext cx="2694411" cy="5206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4860032" y="4653136"/>
            <a:ext cx="115212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510959" y="4453081"/>
            <a:ext cx="13552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k. stehenní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775162" y="5003375"/>
            <a:ext cx="12000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k. lýtková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860149" y="5584040"/>
            <a:ext cx="12410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k. holenní</a:t>
            </a:r>
            <a:endParaRPr lang="cs-CZ" sz="2000" b="1" dirty="0"/>
          </a:p>
        </p:txBody>
      </p:sp>
      <p:cxnSp>
        <p:nvCxnSpPr>
          <p:cNvPr id="15" name="Přímá spojnice se šipkou 14"/>
          <p:cNvCxnSpPr>
            <a:stCxn id="13" idx="3"/>
          </p:cNvCxnSpPr>
          <p:nvPr/>
        </p:nvCxnSpPr>
        <p:spPr>
          <a:xfrm flipV="1">
            <a:off x="5101194" y="5296009"/>
            <a:ext cx="841272" cy="48808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6775162" y="5576609"/>
            <a:ext cx="13051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k. zánártní</a:t>
            </a:r>
            <a:endParaRPr lang="cs-CZ" sz="2000" b="1" dirty="0"/>
          </a:p>
        </p:txBody>
      </p:sp>
      <p:cxnSp>
        <p:nvCxnSpPr>
          <p:cNvPr id="20" name="Přímá spojnice se šipkou 19"/>
          <p:cNvCxnSpPr/>
          <p:nvPr/>
        </p:nvCxnSpPr>
        <p:spPr>
          <a:xfrm>
            <a:off x="5472100" y="6093296"/>
            <a:ext cx="54006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4392958" y="5927506"/>
            <a:ext cx="107914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k. nártní</a:t>
            </a:r>
            <a:endParaRPr lang="cs-CZ" sz="2000" b="1" dirty="0"/>
          </a:p>
        </p:txBody>
      </p:sp>
      <p:cxnSp>
        <p:nvCxnSpPr>
          <p:cNvPr id="23" name="Přímá spojnice se šipkou 22"/>
          <p:cNvCxnSpPr/>
          <p:nvPr/>
        </p:nvCxnSpPr>
        <p:spPr>
          <a:xfrm flipH="1">
            <a:off x="6372200" y="5229200"/>
            <a:ext cx="432048" cy="33477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>
            <a:off x="6279245" y="5830525"/>
            <a:ext cx="525003" cy="16927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H="1">
            <a:off x="6541746" y="6264582"/>
            <a:ext cx="71678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144" name="TextovéPole 6143"/>
          <p:cNvSpPr txBox="1"/>
          <p:nvPr/>
        </p:nvSpPr>
        <p:spPr>
          <a:xfrm>
            <a:off x="7258532" y="6101591"/>
            <a:ext cx="14738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/>
              <a:t>č</a:t>
            </a:r>
            <a:r>
              <a:rPr lang="cs-CZ" sz="2000" b="1" dirty="0" smtClean="0"/>
              <a:t>lánky prstů</a:t>
            </a:r>
            <a:endParaRPr lang="cs-CZ" sz="2000" b="1" dirty="0"/>
          </a:p>
        </p:txBody>
      </p:sp>
      <p:cxnSp>
        <p:nvCxnSpPr>
          <p:cNvPr id="6147" name="Přímá spojnice se šipkou 6146"/>
          <p:cNvCxnSpPr/>
          <p:nvPr/>
        </p:nvCxnSpPr>
        <p:spPr>
          <a:xfrm flipH="1">
            <a:off x="6541746" y="3429000"/>
            <a:ext cx="120015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148" name="TextovéPole 6147"/>
          <p:cNvSpPr txBox="1"/>
          <p:nvPr/>
        </p:nvSpPr>
        <p:spPr>
          <a:xfrm>
            <a:off x="7796830" y="3259723"/>
            <a:ext cx="128785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k. pánevní</a:t>
            </a:r>
            <a:endParaRPr lang="cs-CZ" sz="2000" b="1" dirty="0"/>
          </a:p>
        </p:txBody>
      </p:sp>
      <p:cxnSp>
        <p:nvCxnSpPr>
          <p:cNvPr id="6152" name="Přímá spojnice se šipkou 6151"/>
          <p:cNvCxnSpPr/>
          <p:nvPr/>
        </p:nvCxnSpPr>
        <p:spPr>
          <a:xfrm>
            <a:off x="4598051" y="3598277"/>
            <a:ext cx="1558125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155" name="TextovéPole 6154"/>
          <p:cNvSpPr txBox="1"/>
          <p:nvPr/>
        </p:nvSpPr>
        <p:spPr>
          <a:xfrm>
            <a:off x="3510959" y="3395306"/>
            <a:ext cx="11920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k. křížová</a:t>
            </a:r>
            <a:endParaRPr lang="cs-CZ" sz="2000" b="1" dirty="0"/>
          </a:p>
        </p:txBody>
      </p:sp>
      <p:sp>
        <p:nvSpPr>
          <p:cNvPr id="6174" name="TextovéPole 6173"/>
          <p:cNvSpPr txBox="1"/>
          <p:nvPr/>
        </p:nvSpPr>
        <p:spPr>
          <a:xfrm>
            <a:off x="5742130" y="6470179"/>
            <a:ext cx="7789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č. 8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24328925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Shrnutí učiva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cs-CZ" dirty="0" smtClean="0"/>
              <a:t>Co je oporou těla?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s-CZ" dirty="0" smtClean="0"/>
              <a:t>Kolik obratlů tvoří páteř?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s-CZ" dirty="0" smtClean="0"/>
              <a:t>Kolik párů žeber tvoří hrudník?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s-CZ" dirty="0" smtClean="0"/>
              <a:t>Kolikrát je páteř člověka prohnutá?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s-CZ" dirty="0" smtClean="0"/>
              <a:t>Z kterých částí se skládá lebka?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s-CZ" dirty="0" smtClean="0"/>
              <a:t>Jakou funkci má kostra?</a:t>
            </a:r>
          </a:p>
          <a:p>
            <a:pPr marL="0" indent="0">
              <a:lnSpc>
                <a:spcPct val="110000"/>
              </a:lnSpc>
              <a:buNone/>
            </a:pP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572000" y="1556792"/>
            <a:ext cx="4038600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/>
              <a:t>k</a:t>
            </a:r>
            <a:r>
              <a:rPr lang="cs-CZ" dirty="0" smtClean="0"/>
              <a:t>ostra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 smtClean="0"/>
              <a:t>33 – 34 obratlů</a:t>
            </a:r>
          </a:p>
          <a:p>
            <a:pPr marL="0" indent="0">
              <a:spcBef>
                <a:spcPts val="0"/>
              </a:spcBef>
              <a:buNone/>
            </a:pPr>
            <a:endParaRPr lang="cs-CZ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12 párů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dvakrát esovitě prohnutá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mozková a obličejová část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pěrnou a ochrannou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950395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79512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Použitá literatura</a:t>
            </a:r>
            <a:endParaRPr lang="cs-CZ" sz="32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SKÝBOVÁ, J. Přírodopis, Biologie člověka. Praha: Septima, s.r.o., 2012. 70 s. ISBN 978-80-7216-303-8.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KANTOREK, J., JURČÁK, J., FRONĚK, J. a kol. Přírodopis 8. Praha: PRODOS spol. s r. o., 1999. 127 s. ISBN 80-7230-040-7.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6848400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Internetové zdroje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496944" cy="456937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1900" dirty="0" smtClean="0"/>
              <a:t>Obrázek č. 1:</a:t>
            </a:r>
          </a:p>
          <a:p>
            <a:pPr marL="0" indent="0">
              <a:buNone/>
            </a:pPr>
            <a:r>
              <a:rPr lang="en-US" sz="1900" dirty="0"/>
              <a:t>[cit. 2013</a:t>
            </a:r>
            <a:r>
              <a:rPr lang="cs-CZ" sz="1900" dirty="0"/>
              <a:t>-17-07</a:t>
            </a:r>
            <a:r>
              <a:rPr lang="en-US" sz="1900" dirty="0"/>
              <a:t>]. </a:t>
            </a:r>
            <a:r>
              <a:rPr lang="cs-CZ" sz="1900" dirty="0" smtClean="0"/>
              <a:t>Volně dostupné na WWW:</a:t>
            </a:r>
            <a:endParaRPr lang="cs-CZ" sz="1900" dirty="0" smtClean="0">
              <a:hlinkClick r:id="rId3"/>
            </a:endParaRPr>
          </a:p>
          <a:p>
            <a:pPr marL="0" indent="0">
              <a:buNone/>
            </a:pPr>
            <a:r>
              <a:rPr lang="en-US" sz="1900" dirty="0">
                <a:solidFill>
                  <a:srgbClr val="0070C0"/>
                </a:solidFill>
              </a:rPr>
              <a:t>&lt; </a:t>
            </a:r>
            <a:r>
              <a:rPr lang="cs-CZ" sz="1900" u="sng" dirty="0" smtClean="0">
                <a:hlinkClick r:id="rId3"/>
              </a:rPr>
              <a:t>http</a:t>
            </a:r>
            <a:r>
              <a:rPr lang="cs-CZ" sz="1900" u="sng" dirty="0">
                <a:hlinkClick r:id="rId3"/>
              </a:rPr>
              <a:t>://</a:t>
            </a:r>
            <a:r>
              <a:rPr lang="cs-CZ" sz="1900" u="sng" dirty="0" smtClean="0">
                <a:hlinkClick r:id="rId3"/>
              </a:rPr>
              <a:t>www.edupics.com/image-skeleton-i10484.html</a:t>
            </a:r>
            <a:r>
              <a:rPr lang="en-US" sz="1900" dirty="0">
                <a:solidFill>
                  <a:srgbClr val="0070C0"/>
                </a:solidFill>
              </a:rPr>
              <a:t>&gt;</a:t>
            </a:r>
            <a:endParaRPr lang="cs-CZ" sz="1900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sz="1900" dirty="0" smtClean="0"/>
          </a:p>
          <a:p>
            <a:pPr marL="0" indent="0">
              <a:buNone/>
            </a:pPr>
            <a:r>
              <a:rPr lang="cs-CZ" sz="1900" dirty="0"/>
              <a:t>Obrázek č. </a:t>
            </a:r>
            <a:r>
              <a:rPr lang="cs-CZ" sz="1900" dirty="0" smtClean="0"/>
              <a:t>2:</a:t>
            </a:r>
            <a:endParaRPr lang="cs-CZ" sz="1900" dirty="0"/>
          </a:p>
          <a:p>
            <a:pPr marL="0" indent="0">
              <a:buNone/>
            </a:pPr>
            <a:r>
              <a:rPr lang="en-US" sz="1900" dirty="0"/>
              <a:t>[cit. 2013</a:t>
            </a:r>
            <a:r>
              <a:rPr lang="cs-CZ" sz="1900" dirty="0"/>
              <a:t>-17-07</a:t>
            </a:r>
            <a:r>
              <a:rPr lang="en-US" sz="1900" dirty="0"/>
              <a:t>]. </a:t>
            </a:r>
            <a:r>
              <a:rPr lang="cs-CZ" sz="1900" dirty="0"/>
              <a:t>Dostupné pod licencí Public </a:t>
            </a:r>
            <a:r>
              <a:rPr lang="cs-CZ" sz="1900" dirty="0" err="1"/>
              <a:t>Domain</a:t>
            </a:r>
            <a:r>
              <a:rPr lang="cs-CZ" sz="1900" dirty="0"/>
              <a:t> na WWW:</a:t>
            </a:r>
            <a:endParaRPr lang="cs-CZ" sz="1900" dirty="0">
              <a:hlinkClick r:id="rId3"/>
            </a:endParaRPr>
          </a:p>
          <a:p>
            <a:pPr marL="0" indent="0">
              <a:buNone/>
            </a:pPr>
            <a:r>
              <a:rPr lang="en-US" sz="1900" dirty="0">
                <a:solidFill>
                  <a:srgbClr val="0070C0"/>
                </a:solidFill>
              </a:rPr>
              <a:t>&lt; </a:t>
            </a:r>
            <a:r>
              <a:rPr lang="cs-CZ" sz="1900" u="sng" dirty="0" smtClean="0">
                <a:hlinkClick r:id="rId4"/>
              </a:rPr>
              <a:t>http</a:t>
            </a:r>
            <a:r>
              <a:rPr lang="cs-CZ" sz="1900" u="sng" dirty="0">
                <a:hlinkClick r:id="rId4"/>
              </a:rPr>
              <a:t>://</a:t>
            </a:r>
            <a:r>
              <a:rPr lang="cs-CZ" sz="1900" u="sng" dirty="0" smtClean="0">
                <a:hlinkClick r:id="rId4"/>
              </a:rPr>
              <a:t>www.clker.com/clipart-skeleton.html</a:t>
            </a:r>
            <a:r>
              <a:rPr lang="en-US" sz="1900" dirty="0">
                <a:solidFill>
                  <a:srgbClr val="0070C0"/>
                </a:solidFill>
              </a:rPr>
              <a:t>&gt;</a:t>
            </a:r>
            <a:endParaRPr lang="cs-CZ" sz="1900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1900" dirty="0" smtClean="0"/>
              <a:t> </a:t>
            </a:r>
          </a:p>
          <a:p>
            <a:pPr marL="0" indent="0">
              <a:buNone/>
            </a:pPr>
            <a:r>
              <a:rPr lang="cs-CZ" sz="1900" dirty="0"/>
              <a:t>Obrázek č. </a:t>
            </a:r>
            <a:r>
              <a:rPr lang="cs-CZ" sz="1900" dirty="0" smtClean="0"/>
              <a:t>3:</a:t>
            </a:r>
            <a:endParaRPr lang="cs-CZ" sz="1900" dirty="0"/>
          </a:p>
          <a:p>
            <a:pPr marL="0" indent="0">
              <a:buNone/>
            </a:pPr>
            <a:r>
              <a:rPr lang="en-US" sz="1900" dirty="0"/>
              <a:t>[cit. 2013</a:t>
            </a:r>
            <a:r>
              <a:rPr lang="cs-CZ" sz="1900" dirty="0"/>
              <a:t>-17-07</a:t>
            </a:r>
            <a:r>
              <a:rPr lang="en-US" sz="1900" dirty="0"/>
              <a:t>]. </a:t>
            </a:r>
            <a:r>
              <a:rPr lang="cs-CZ" sz="1900" dirty="0" smtClean="0"/>
              <a:t>Volně dostupné na </a:t>
            </a:r>
            <a:r>
              <a:rPr lang="cs-CZ" sz="1900" dirty="0"/>
              <a:t>WWW</a:t>
            </a:r>
            <a:r>
              <a:rPr lang="cs-CZ" sz="1900" dirty="0" smtClean="0"/>
              <a:t>:</a:t>
            </a:r>
          </a:p>
          <a:p>
            <a:pPr marL="0" indent="0">
              <a:buNone/>
            </a:pPr>
            <a:r>
              <a:rPr lang="en-US" sz="1900" dirty="0">
                <a:solidFill>
                  <a:srgbClr val="0070C0"/>
                </a:solidFill>
              </a:rPr>
              <a:t>&lt; </a:t>
            </a:r>
            <a:r>
              <a:rPr lang="cs-CZ" sz="1900" u="sng" dirty="0">
                <a:hlinkClick r:id="rId5"/>
              </a:rPr>
              <a:t>http://commons.wikimedia.org/wiki/File:Bone_cross-section-pl.svg</a:t>
            </a:r>
            <a:r>
              <a:rPr lang="en-US" sz="1900" dirty="0">
                <a:solidFill>
                  <a:srgbClr val="0070C0"/>
                </a:solidFill>
              </a:rPr>
              <a:t>&gt;</a:t>
            </a:r>
            <a:endParaRPr lang="cs-CZ" sz="1900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1900" dirty="0" smtClean="0"/>
              <a:t> </a:t>
            </a:r>
          </a:p>
          <a:p>
            <a:pPr marL="0" indent="0">
              <a:buNone/>
            </a:pPr>
            <a:r>
              <a:rPr lang="cs-CZ" sz="1900" dirty="0" smtClean="0"/>
              <a:t>Obrázek </a:t>
            </a:r>
            <a:r>
              <a:rPr lang="cs-CZ" sz="1900" dirty="0"/>
              <a:t>č. </a:t>
            </a:r>
            <a:r>
              <a:rPr lang="cs-CZ" sz="1900" dirty="0" smtClean="0"/>
              <a:t>4:</a:t>
            </a:r>
            <a:endParaRPr lang="cs-CZ" sz="1900" dirty="0"/>
          </a:p>
          <a:p>
            <a:pPr marL="0" indent="0">
              <a:buNone/>
            </a:pPr>
            <a:r>
              <a:rPr lang="en-US" sz="1900" dirty="0"/>
              <a:t>[cit. 2013</a:t>
            </a:r>
            <a:r>
              <a:rPr lang="cs-CZ" sz="1900" dirty="0"/>
              <a:t>-17-07</a:t>
            </a:r>
            <a:r>
              <a:rPr lang="en-US" sz="1900" dirty="0"/>
              <a:t>]. </a:t>
            </a:r>
            <a:r>
              <a:rPr lang="en-US" sz="1900" dirty="0" err="1"/>
              <a:t>Dostupný</a:t>
            </a:r>
            <a:r>
              <a:rPr lang="en-US" sz="1900" dirty="0"/>
              <a:t> pod </a:t>
            </a:r>
            <a:r>
              <a:rPr lang="en-US" sz="1900" dirty="0" err="1"/>
              <a:t>licencí</a:t>
            </a:r>
            <a:r>
              <a:rPr lang="en-US" sz="1900" dirty="0"/>
              <a:t> </a:t>
            </a:r>
            <a:r>
              <a:rPr lang="en-US" sz="1900" dirty="0" err="1"/>
              <a:t>Creativ</a:t>
            </a:r>
            <a:r>
              <a:rPr lang="en-US" sz="1900" dirty="0"/>
              <a:t> Commons </a:t>
            </a:r>
            <a:r>
              <a:rPr lang="en-US" sz="1900" dirty="0" err="1"/>
              <a:t>na</a:t>
            </a:r>
            <a:r>
              <a:rPr lang="en-US" sz="1900" dirty="0"/>
              <a:t> WWW: </a:t>
            </a:r>
            <a:endParaRPr lang="cs-CZ" sz="1900" dirty="0"/>
          </a:p>
          <a:p>
            <a:pPr marL="0" indent="0">
              <a:buNone/>
            </a:pPr>
            <a:r>
              <a:rPr lang="en-US" sz="1900" dirty="0" smtClean="0">
                <a:solidFill>
                  <a:srgbClr val="0070C0"/>
                </a:solidFill>
              </a:rPr>
              <a:t>&lt; </a:t>
            </a:r>
            <a:r>
              <a:rPr lang="cs-CZ" sz="1900" u="sng" dirty="0">
                <a:hlinkClick r:id="rId6"/>
              </a:rPr>
              <a:t>http://www.edupics.com/image-skull-i22984.html</a:t>
            </a:r>
            <a:r>
              <a:rPr lang="en-US" sz="1900" dirty="0">
                <a:solidFill>
                  <a:srgbClr val="0070C0"/>
                </a:solidFill>
              </a:rPr>
              <a:t>&gt;</a:t>
            </a:r>
            <a:endParaRPr lang="cs-CZ" sz="1900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sz="1900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sz="1900" dirty="0"/>
          </a:p>
          <a:p>
            <a:pPr marL="0" indent="0">
              <a:buNone/>
            </a:pPr>
            <a:endParaRPr lang="cs-CZ" sz="19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589978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0832" y="162342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Internetové zdroje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8784976" cy="456937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1560" y="1305342"/>
            <a:ext cx="7848872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Obrázek č. </a:t>
            </a:r>
            <a:r>
              <a:rPr lang="cs-CZ" dirty="0" smtClean="0"/>
              <a:t>5: </a:t>
            </a:r>
            <a:r>
              <a:rPr lang="en-US" dirty="0" smtClean="0"/>
              <a:t> </a:t>
            </a:r>
            <a:endParaRPr lang="cs-CZ" dirty="0"/>
          </a:p>
          <a:p>
            <a:r>
              <a:rPr lang="en-US" dirty="0"/>
              <a:t>[cit. 2013</a:t>
            </a:r>
            <a:r>
              <a:rPr lang="cs-CZ" dirty="0"/>
              <a:t>-17-07</a:t>
            </a:r>
            <a:r>
              <a:rPr lang="en-US" dirty="0"/>
              <a:t>]. </a:t>
            </a:r>
            <a:r>
              <a:rPr lang="cs-CZ" dirty="0" smtClean="0"/>
              <a:t>Volně dostupné na </a:t>
            </a:r>
            <a:r>
              <a:rPr lang="cs-CZ" dirty="0"/>
              <a:t>WWW:</a:t>
            </a:r>
          </a:p>
          <a:p>
            <a:r>
              <a:rPr lang="en-US" dirty="0">
                <a:solidFill>
                  <a:srgbClr val="0070C0"/>
                </a:solidFill>
              </a:rPr>
              <a:t>&lt; </a:t>
            </a:r>
            <a:r>
              <a:rPr lang="cs-CZ" u="sng" dirty="0" smtClean="0">
                <a:hlinkClick r:id="rId3"/>
              </a:rPr>
              <a:t>http</a:t>
            </a:r>
            <a:r>
              <a:rPr lang="cs-CZ" u="sng" dirty="0">
                <a:hlinkClick r:id="rId3"/>
              </a:rPr>
              <a:t>://</a:t>
            </a:r>
            <a:r>
              <a:rPr lang="cs-CZ" u="sng" dirty="0" smtClean="0">
                <a:hlinkClick r:id="rId3"/>
              </a:rPr>
              <a:t>www.edupics.com/coloring-page-spine-i12899.html</a:t>
            </a:r>
            <a:r>
              <a:rPr lang="en-US" dirty="0">
                <a:solidFill>
                  <a:srgbClr val="0070C0"/>
                </a:solidFill>
              </a:rPr>
              <a:t>&gt;</a:t>
            </a:r>
            <a:endParaRPr lang="cs-CZ" dirty="0">
              <a:solidFill>
                <a:srgbClr val="0070C0"/>
              </a:solidFill>
            </a:endParaRPr>
          </a:p>
          <a:p>
            <a:endParaRPr lang="cs-CZ" dirty="0" smtClean="0"/>
          </a:p>
          <a:p>
            <a:r>
              <a:rPr lang="cs-CZ" dirty="0" smtClean="0"/>
              <a:t>Obrázek </a:t>
            </a:r>
            <a:r>
              <a:rPr lang="cs-CZ" dirty="0"/>
              <a:t>č. 6</a:t>
            </a:r>
            <a:r>
              <a:rPr lang="cs-CZ" dirty="0" smtClean="0"/>
              <a:t>: </a:t>
            </a:r>
            <a:endParaRPr lang="cs-CZ" dirty="0"/>
          </a:p>
          <a:p>
            <a:r>
              <a:rPr lang="en-US" dirty="0"/>
              <a:t>[cit. 2013</a:t>
            </a:r>
            <a:r>
              <a:rPr lang="cs-CZ" dirty="0"/>
              <a:t>-17-07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pod </a:t>
            </a:r>
            <a:r>
              <a:rPr lang="en-US" dirty="0" err="1"/>
              <a:t>licencí</a:t>
            </a:r>
            <a:r>
              <a:rPr lang="en-US" dirty="0"/>
              <a:t> </a:t>
            </a:r>
            <a:r>
              <a:rPr lang="en-US" dirty="0" err="1"/>
              <a:t>Creativ</a:t>
            </a:r>
            <a:r>
              <a:rPr lang="en-US" dirty="0"/>
              <a:t> Commons </a:t>
            </a:r>
            <a:r>
              <a:rPr lang="en-US" dirty="0" err="1"/>
              <a:t>na</a:t>
            </a:r>
            <a:r>
              <a:rPr lang="en-US" dirty="0"/>
              <a:t> WWW: </a:t>
            </a:r>
            <a:endParaRPr lang="cs-CZ" dirty="0"/>
          </a:p>
          <a:p>
            <a:r>
              <a:rPr lang="en-US" dirty="0">
                <a:solidFill>
                  <a:srgbClr val="0070C0"/>
                </a:solidFill>
              </a:rPr>
              <a:t>&lt; </a:t>
            </a:r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</a:t>
            </a:r>
            <a:r>
              <a:rPr lang="cs-CZ" dirty="0" smtClean="0">
                <a:hlinkClick r:id="rId4"/>
              </a:rPr>
              <a:t>cs.wikipedia.org/wiki/Soubor:Gray112.png</a:t>
            </a:r>
            <a:r>
              <a:rPr lang="en-US" dirty="0">
                <a:solidFill>
                  <a:srgbClr val="0070C0"/>
                </a:solidFill>
              </a:rPr>
              <a:t>&gt;</a:t>
            </a:r>
            <a:endParaRPr lang="cs-CZ" dirty="0">
              <a:solidFill>
                <a:srgbClr val="0070C0"/>
              </a:solidFill>
            </a:endParaRPr>
          </a:p>
          <a:p>
            <a:endParaRPr lang="cs-CZ" b="1" dirty="0">
              <a:solidFill>
                <a:srgbClr val="0070C0"/>
              </a:solidFill>
            </a:endParaRPr>
          </a:p>
          <a:p>
            <a:r>
              <a:rPr lang="cs-CZ" dirty="0"/>
              <a:t>Obrázek č. </a:t>
            </a:r>
            <a:r>
              <a:rPr lang="cs-CZ" dirty="0" smtClean="0"/>
              <a:t>7, č. 8:</a:t>
            </a:r>
            <a:endParaRPr lang="cs-CZ" dirty="0"/>
          </a:p>
          <a:p>
            <a:r>
              <a:rPr lang="en-US" dirty="0"/>
              <a:t>[cit. 2013</a:t>
            </a:r>
            <a:r>
              <a:rPr lang="cs-CZ" dirty="0"/>
              <a:t>-17-07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pod </a:t>
            </a:r>
            <a:r>
              <a:rPr lang="en-US" dirty="0" err="1"/>
              <a:t>licencí</a:t>
            </a:r>
            <a:r>
              <a:rPr lang="en-US" dirty="0"/>
              <a:t> </a:t>
            </a:r>
            <a:r>
              <a:rPr lang="en-US" dirty="0" err="1"/>
              <a:t>Creativ</a:t>
            </a:r>
            <a:r>
              <a:rPr lang="en-US" dirty="0"/>
              <a:t> Commons </a:t>
            </a:r>
            <a:r>
              <a:rPr lang="en-US" dirty="0" err="1"/>
              <a:t>na</a:t>
            </a:r>
            <a:r>
              <a:rPr lang="en-US" dirty="0"/>
              <a:t> WWW: </a:t>
            </a:r>
            <a:endParaRPr lang="cs-CZ" b="1" dirty="0">
              <a:solidFill>
                <a:srgbClr val="0070C0"/>
              </a:solidFill>
            </a:endParaRPr>
          </a:p>
          <a:p>
            <a:r>
              <a:rPr lang="en-US" dirty="0" smtClean="0">
                <a:solidFill>
                  <a:srgbClr val="0070C0"/>
                </a:solidFill>
              </a:rPr>
              <a:t>&lt;</a:t>
            </a:r>
            <a:r>
              <a:rPr lang="cs-CZ" u="sng" dirty="0">
                <a:hlinkClick r:id="rId5"/>
              </a:rPr>
              <a:t>http://commons.wikimedia.org/wiki/File:Human_skeleton_front.svg_-_no_labels.svg</a:t>
            </a:r>
            <a:r>
              <a:rPr lang="en-US" dirty="0">
                <a:solidFill>
                  <a:srgbClr val="0070C0"/>
                </a:solidFill>
              </a:rPr>
              <a:t>&gt;</a:t>
            </a:r>
            <a:endParaRPr lang="cs-CZ" dirty="0">
              <a:solidFill>
                <a:srgbClr val="0070C0"/>
              </a:solidFill>
            </a:endParaRPr>
          </a:p>
          <a:p>
            <a:endParaRPr lang="cs-CZ" u="sng" dirty="0"/>
          </a:p>
          <a:p>
            <a:endParaRPr lang="cs-CZ" dirty="0" smtClean="0">
              <a:solidFill>
                <a:srgbClr val="0070C0"/>
              </a:solidFill>
            </a:endParaRPr>
          </a:p>
          <a:p>
            <a:endParaRPr lang="cs-CZ" u="sng" dirty="0" smtClean="0"/>
          </a:p>
          <a:p>
            <a:endParaRPr lang="cs-CZ" dirty="0">
              <a:solidFill>
                <a:srgbClr val="0070C0"/>
              </a:solidFill>
            </a:endParaRPr>
          </a:p>
          <a:p>
            <a:endParaRPr lang="en-US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498565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"/>
</p:tagLst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2047</TotalTime>
  <Words>858</Words>
  <Application>Microsoft Office PowerPoint</Application>
  <PresentationFormat>Předvádění na obrazovce (4:3)</PresentationFormat>
  <Paragraphs>186</Paragraphs>
  <Slides>17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Motiv sady Office</vt:lpstr>
      <vt:lpstr>1_Motiv sady Office</vt:lpstr>
      <vt:lpstr>Snímek 1</vt:lpstr>
      <vt:lpstr>Snímek 2</vt:lpstr>
      <vt:lpstr>Opěrná soustava</vt:lpstr>
      <vt:lpstr>Opěrná soustava - kostra</vt:lpstr>
      <vt:lpstr>Opěrná soustava - kostra</vt:lpstr>
      <vt:lpstr>Kosti</vt:lpstr>
      <vt:lpstr>Stavba dlouhé kosti</vt:lpstr>
      <vt:lpstr>Kostra hlavy - lebka</vt:lpstr>
      <vt:lpstr>Kostra trupu</vt:lpstr>
      <vt:lpstr>Páteř</vt:lpstr>
      <vt:lpstr>Hrudní koš</vt:lpstr>
      <vt:lpstr>Kostra končetin</vt:lpstr>
      <vt:lpstr>Kostra končetin</vt:lpstr>
      <vt:lpstr>Shrnutí učiva</vt:lpstr>
      <vt:lpstr>Použitá literatura</vt:lpstr>
      <vt:lpstr>Internetové zdroje</vt:lpstr>
      <vt:lpstr>Internetové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Dáša</cp:lastModifiedBy>
  <cp:revision>165</cp:revision>
  <dcterms:modified xsi:type="dcterms:W3CDTF">2014-07-18T05:00:22Z</dcterms:modified>
</cp:coreProperties>
</file>