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9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79" r:id="rId4"/>
    <p:sldId id="258" r:id="rId5"/>
    <p:sldId id="261" r:id="rId6"/>
    <p:sldId id="262" r:id="rId7"/>
    <p:sldId id="281" r:id="rId8"/>
    <p:sldId id="282" r:id="rId9"/>
    <p:sldId id="280" r:id="rId10"/>
    <p:sldId id="268" r:id="rId11"/>
    <p:sldId id="266" r:id="rId12"/>
    <p:sldId id="269" r:id="rId13"/>
    <p:sldId id="283" r:id="rId14"/>
    <p:sldId id="270" r:id="rId15"/>
    <p:sldId id="274" r:id="rId16"/>
    <p:sldId id="272" r:id="rId17"/>
    <p:sldId id="273" r:id="rId18"/>
    <p:sldId id="271" r:id="rId19"/>
    <p:sldId id="278" r:id="rId20"/>
    <p:sldId id="267" r:id="rId21"/>
    <p:sldId id="275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49E28A-565A-4086-B945-346DE183AC87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A0BAE8-7962-4107-ADF8-69BC52A8704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924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A0BAE8-7962-4107-ADF8-69BC52A87044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642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A0BAE8-7962-4107-ADF8-69BC52A87044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0722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cs/stestoskop-srdce-k%C5%99ivka-kurz-ad-64276/" TargetMode="External"/><Relationship Id="rId7" Type="http://schemas.openxmlformats.org/officeDocument/2006/relationships/hyperlink" Target="http://cs.wikipedia.org/wiki/Soubor:Red_White_Blood_cells.jpg" TargetMode="Externa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6" Type="http://schemas.openxmlformats.org/officeDocument/2006/relationships/hyperlink" Target="http://cs.wikipedia.org/wiki/Srdce" TargetMode="External"/><Relationship Id="rId5" Type="http://schemas.openxmlformats.org/officeDocument/2006/relationships/hyperlink" Target="http://pixabay.com/cs/krev-krevn%C3%AD-plazma-%C4%8Derven%C3%A9-krvinky-75301/" TargetMode="External"/><Relationship Id="rId4" Type="http://schemas.openxmlformats.org/officeDocument/2006/relationships/hyperlink" Target="http://commons.wikimedia.org/wiki/File:Illu_blood_components_cs.sv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lood_donation_at_Fleet_Week_USA.jpg" TargetMode="External"/><Relationship Id="rId7" Type="http://schemas.openxmlformats.org/officeDocument/2006/relationships/hyperlink" Target="http://cs.wikipedia.org/wiki/Soubor:Grafik_blutkreislauf.jpg" TargetMode="Externa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6" Type="http://schemas.openxmlformats.org/officeDocument/2006/relationships/hyperlink" Target="http://cs.wikipedia.org/wiki/Soubor:Diagram_of_the_human_heart_(multilingual).svg" TargetMode="External"/><Relationship Id="rId5" Type="http://schemas.openxmlformats.org/officeDocument/2006/relationships/hyperlink" Target="http://commons.wikimedia.org/wiki/File:Aorta_scheme.jpg" TargetMode="External"/><Relationship Id="rId4" Type="http://schemas.openxmlformats.org/officeDocument/2006/relationships/hyperlink" Target="http://cs.wikipedia.org/wiki/Srdce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pikal4D.gif" TargetMode="Externa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hyperlink" Target="http://commons.wikimedia.org/wiki/File:Mercury_manometer.jpg" TargetMode="External"/><Relationship Id="rId4" Type="http://schemas.openxmlformats.org/officeDocument/2006/relationships/hyperlink" Target="http://commons.wikimedia.org/wiki/File:Blutdruc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866369" y="2516703"/>
            <a:ext cx="73392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/>
              <a:t>B</a:t>
            </a:r>
            <a:r>
              <a:rPr lang="cs-CZ" sz="3600" b="1" dirty="0" smtClean="0"/>
              <a:t>iologie člověka</a:t>
            </a:r>
          </a:p>
          <a:p>
            <a:pPr algn="ctr"/>
            <a:r>
              <a:rPr lang="cs-CZ" sz="3600" b="1" dirty="0" smtClean="0"/>
              <a:t>Oběhová soustava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10978" y="4355812"/>
            <a:ext cx="354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Autor: </a:t>
            </a:r>
            <a:r>
              <a:rPr lang="cs-CZ" dirty="0"/>
              <a:t>Mgr. et Mgr. Marie  </a:t>
            </a:r>
            <a:r>
              <a:rPr lang="cs-CZ" dirty="0" smtClean="0"/>
              <a:t>Brabcová</a:t>
            </a:r>
            <a:endParaRPr lang="cs-CZ" dirty="0"/>
          </a:p>
        </p:txBody>
      </p:sp>
      <p:pic>
        <p:nvPicPr>
          <p:cNvPr id="1029" name="Picture 5" descr="\\srv\users$\trifanova\PROJEKT EU peníze školám\Logo škola\Logo ško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229200"/>
            <a:ext cx="2304256" cy="805236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5724128" y="4355812"/>
            <a:ext cx="1857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Datum: 2. </a:t>
            </a:r>
            <a:r>
              <a:rPr lang="cs-CZ" smtClean="0"/>
              <a:t>8. 2013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8462" y="6237312"/>
            <a:ext cx="55098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Základní škola a Praktická škola Velké Meziříčí, Poštovní 1663/3, 594 01 Velké Meziříčí</a:t>
            </a:r>
            <a:endParaRPr lang="cs-CZ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428604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4859883"/>
              </p:ext>
            </p:extLst>
          </p:nvPr>
        </p:nvGraphicFramePr>
        <p:xfrm>
          <a:off x="323528" y="265824"/>
          <a:ext cx="8496944" cy="6026095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088232"/>
                <a:gridCol w="6408712"/>
              </a:tblGrid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Registrační číslo projektu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CZ.1.07/1.4.00/21.3814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Název projektu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Moderní</a:t>
                      </a:r>
                      <a:r>
                        <a:rPr lang="cs-CZ" sz="1400" baseline="0" dirty="0" smtClean="0"/>
                        <a:t> škola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Šablona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V/2 Inovace a zkvalitnění výuky v</a:t>
                      </a:r>
                      <a:r>
                        <a:rPr lang="cs-CZ" sz="1400" baseline="0" dirty="0" smtClean="0"/>
                        <a:t> oblasti přírodních věd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Číslo materiálu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i="0" smtClean="0"/>
                        <a:t>VY_52_INOVACE_049</a:t>
                      </a:r>
                      <a:endParaRPr lang="cs-CZ" sz="1400" i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Název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Oběhová soustava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Autor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et Mgr. Marie Brabcová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Předmět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Člověk a příroda - přírodopis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Tematická oblast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Biologie</a:t>
                      </a:r>
                      <a:r>
                        <a:rPr lang="cs-CZ" sz="1400" baseline="0" dirty="0" smtClean="0"/>
                        <a:t> člověka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Ročník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</a:t>
                      </a:r>
                      <a:r>
                        <a:rPr lang="cs-CZ" sz="1400" smtClean="0"/>
                        <a:t>. </a:t>
                      </a:r>
                      <a:r>
                        <a:rPr lang="cs-CZ" sz="1400" dirty="0" smtClean="0"/>
                        <a:t>ročník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Datum ověření, ověřil(a)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20. 3. 2014, Mgr. Michal </a:t>
                      </a:r>
                      <a:r>
                        <a:rPr lang="cs-CZ" sz="1400" smtClean="0"/>
                        <a:t>Koudelík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72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Anotace</a:t>
                      </a:r>
                      <a:endParaRPr lang="cs-CZ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aseline="0" dirty="0" smtClean="0"/>
                        <a:t>Použitím tohoto materiálu ve výuce by si měl žák osvojit základní poznatky o lidském těle. Učivo je zaměřeno na anatomii stavby lidského těla a na popis a funkci jednotlivých orgánových soustav  člověka.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49071">
                <a:tc>
                  <a:txBody>
                    <a:bodyPr/>
                    <a:lstStyle/>
                    <a:p>
                      <a:r>
                        <a:rPr lang="cs-CZ" sz="1400" smtClean="0"/>
                        <a:t>Metodický</a:t>
                      </a:r>
                      <a:r>
                        <a:rPr lang="cs-CZ" sz="1400" baseline="0" smtClean="0"/>
                        <a:t> návod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aseline="0" dirty="0" smtClean="0"/>
                        <a:t>Výukový materiál slouží jako aktivní doplněk učebnice a pracovního sešitu  zaměřených na biologii člověka. Učivo je prezentováno jako přehledný a jednoduchý popis  daného učiva.</a:t>
                      </a:r>
                      <a:endParaRPr lang="cs-CZ" sz="14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21760">
                <a:tc gridSpan="2">
                  <a:txBody>
                    <a:bodyPr/>
                    <a:lstStyle/>
                    <a:p>
                      <a:pPr algn="just" eaLnBrk="1" fontAlgn="auto" hangingPunct="1">
                        <a:spcAft>
                          <a:spcPts val="0"/>
                        </a:spcAft>
                        <a:buFont typeface="Arial" pitchFamily="34" charset="0"/>
                        <a:buNone/>
                        <a:defRPr/>
                      </a:pPr>
                      <a:r>
                        <a:rPr lang="cs-CZ" sz="1000" dirty="0" smtClean="0"/>
                        <a:t>Prohlašuji, že při tvorbě výukového materiálu jsem respektoval(a) všeobecně užívané právní a morální zvyklosti, autorská a jiná práva třetích osob, zejména </a:t>
                      </a:r>
                    </a:p>
                    <a:p>
                      <a:pPr algn="just" eaLnBrk="1" fontAlgn="auto" hangingPunct="1">
                        <a:spcAft>
                          <a:spcPts val="0"/>
                        </a:spcAft>
                        <a:buFont typeface="Arial" pitchFamily="34" charset="0"/>
                        <a:buNone/>
                        <a:defRPr/>
                      </a:pPr>
                      <a:r>
                        <a:rPr lang="cs-CZ" sz="1000" dirty="0" smtClean="0"/>
                        <a:t>práva duševního vlastnictví (např. práva k obchodní firmě, autorská práva k software, k filmovým, hudebním a fotografickým dílům nebo práva k ochranným známkám)</a:t>
                      </a:r>
                      <a:r>
                        <a:rPr lang="cs-CZ" sz="1000" baseline="0" dirty="0" smtClean="0"/>
                        <a:t> </a:t>
                      </a:r>
                      <a:r>
                        <a:rPr lang="cs-CZ" sz="1000" dirty="0" smtClean="0"/>
                        <a:t>dle zákona 121/2000 Sb. (autorský zákon). Nesu veškerou právní odpovědnost za obsah a původ svého díla. </a:t>
                      </a:r>
                    </a:p>
                    <a:p>
                      <a:pPr algn="just" eaLnBrk="1" fontAlgn="auto" hangingPunct="1">
                        <a:spcAft>
                          <a:spcPts val="0"/>
                        </a:spcAft>
                        <a:buFont typeface="Arial" pitchFamily="34" charset="0"/>
                        <a:buNone/>
                        <a:defRPr/>
                      </a:pPr>
                      <a:endParaRPr lang="cs-CZ" sz="1000" dirty="0" smtClean="0"/>
                    </a:p>
                    <a:p>
                      <a:pPr algn="just" eaLnBrk="1" fontAlgn="auto" hangingPunct="1">
                        <a:spcAft>
                          <a:spcPts val="0"/>
                        </a:spcAft>
                        <a:buFont typeface="Arial" pitchFamily="34" charset="0"/>
                        <a:buNone/>
                        <a:defRPr/>
                      </a:pPr>
                      <a:r>
                        <a:rPr lang="cs-CZ" sz="1000" dirty="0" smtClean="0"/>
                        <a:t>Dávám souhlas, aby moje dílo bylo dáno k dispozici veřejnosti k účelům volného užití (§30 odst. 1 zákona 121/2000 Sb.), tj. že k uvedeným účelům může být kýmkoliv zveřejňováno, používáno, upravováno a uchováváno.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iška\Desktop\Obrázky pp\stestoskop-64276_640 úvo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2696"/>
            <a:ext cx="727280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283968" y="6111923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4335607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Soustava oběhová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3000" dirty="0"/>
              <a:t>s</a:t>
            </a:r>
            <a:r>
              <a:rPr lang="cs-CZ" sz="3000" dirty="0" smtClean="0"/>
              <a:t>oustavu krevního oběhu tvoří </a:t>
            </a:r>
            <a:r>
              <a:rPr lang="cs-CZ" sz="3000" b="1" dirty="0" smtClean="0"/>
              <a:t>srdce, soustava cév a krev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 smtClean="0"/>
              <a:t>krev koluje v </a:t>
            </a:r>
            <a:r>
              <a:rPr lang="cs-CZ" sz="3000" b="1" dirty="0" smtClean="0"/>
              <a:t>cévách</a:t>
            </a:r>
            <a:r>
              <a:rPr lang="cs-CZ" sz="3000" dirty="0" smtClean="0"/>
              <a:t>, které prostupují celý organismus</a:t>
            </a:r>
          </a:p>
          <a:p>
            <a:pPr marL="0" indent="0">
              <a:buNone/>
            </a:pPr>
            <a:r>
              <a:rPr lang="cs-CZ" sz="3000" dirty="0"/>
              <a:t>c</a:t>
            </a:r>
            <a:r>
              <a:rPr lang="cs-CZ" sz="3000" dirty="0" smtClean="0"/>
              <a:t>évy se dělí na: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b="1" dirty="0">
                <a:solidFill>
                  <a:srgbClr val="C00000"/>
                </a:solidFill>
              </a:rPr>
              <a:t>t</a:t>
            </a:r>
            <a:r>
              <a:rPr lang="cs-CZ" sz="3000" b="1" dirty="0" smtClean="0">
                <a:solidFill>
                  <a:srgbClr val="C00000"/>
                </a:solidFill>
              </a:rPr>
              <a:t>epny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b="1" dirty="0">
                <a:solidFill>
                  <a:srgbClr val="FF0000"/>
                </a:solidFill>
              </a:rPr>
              <a:t>ž</a:t>
            </a:r>
            <a:r>
              <a:rPr lang="cs-CZ" sz="3000" b="1" dirty="0" smtClean="0">
                <a:solidFill>
                  <a:srgbClr val="FF0000"/>
                </a:solidFill>
              </a:rPr>
              <a:t>íly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b="1" dirty="0" smtClean="0">
                <a:solidFill>
                  <a:srgbClr val="0070C0"/>
                </a:solidFill>
              </a:rPr>
              <a:t>vlásečnice</a:t>
            </a:r>
            <a:endParaRPr lang="cs-CZ" sz="30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3000" b="1" dirty="0"/>
              <a:t>t</a:t>
            </a:r>
            <a:r>
              <a:rPr lang="cs-CZ" sz="3000" b="1" dirty="0" smtClean="0"/>
              <a:t>epny</a:t>
            </a:r>
            <a:r>
              <a:rPr lang="cs-CZ" sz="3000" dirty="0" smtClean="0"/>
              <a:t> vedou okysličenou krev </a:t>
            </a:r>
            <a:r>
              <a:rPr lang="cs-CZ" sz="3000" b="1" dirty="0" smtClean="0"/>
              <a:t>ze srdce </a:t>
            </a:r>
            <a:r>
              <a:rPr lang="cs-CZ" sz="3000" dirty="0" smtClean="0"/>
              <a:t>do všech tkání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b="1" dirty="0"/>
              <a:t>ž</a:t>
            </a:r>
            <a:r>
              <a:rPr lang="cs-CZ" sz="3000" b="1" dirty="0" smtClean="0"/>
              <a:t>íly</a:t>
            </a:r>
            <a:r>
              <a:rPr lang="cs-CZ" sz="3000" dirty="0" smtClean="0"/>
              <a:t> vedou odkysličenou krev zpět </a:t>
            </a:r>
            <a:r>
              <a:rPr lang="cs-CZ" sz="3000" b="1" dirty="0" smtClean="0"/>
              <a:t>do srdce</a:t>
            </a:r>
          </a:p>
          <a:p>
            <a:pPr marL="0" indent="0"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Krev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k</a:t>
            </a:r>
            <a:r>
              <a:rPr lang="cs-CZ" sz="2800" dirty="0" smtClean="0"/>
              <a:t>rev je tělní tekutina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o</a:t>
            </a:r>
            <a:r>
              <a:rPr lang="cs-CZ" sz="2800" dirty="0" smtClean="0"/>
              <a:t>bjem krve v těle je 4 – 5 litrů</a:t>
            </a:r>
          </a:p>
          <a:p>
            <a:pPr marL="0" indent="0">
              <a:buNone/>
            </a:pPr>
            <a:r>
              <a:rPr lang="cs-CZ" sz="2800" b="1" dirty="0" smtClean="0"/>
              <a:t>Funkce krve: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800" dirty="0" smtClean="0"/>
              <a:t>rozvádí po těle kyslík a živiny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800" dirty="0" smtClean="0"/>
              <a:t>odvádí oxid uhličitý a odpadní látky z tkání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800" dirty="0"/>
              <a:t>r</a:t>
            </a:r>
            <a:r>
              <a:rPr lang="cs-CZ" sz="2800" dirty="0" smtClean="0"/>
              <a:t>ozvádí po těle hormony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800" dirty="0"/>
              <a:t>p</a:t>
            </a:r>
            <a:r>
              <a:rPr lang="cs-CZ" sz="2800" dirty="0" smtClean="0"/>
              <a:t>omáhá bojovat organismu proti infekcím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2800" dirty="0"/>
              <a:t>p</a:t>
            </a:r>
            <a:r>
              <a:rPr lang="cs-CZ" sz="2800" dirty="0" smtClean="0"/>
              <a:t>omáhá udržovat stálou tělesnou teplotu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2831592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Složení krve</a:t>
            </a:r>
            <a:endParaRPr lang="cs-CZ" sz="3200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673224" y="1491034"/>
            <a:ext cx="8229600" cy="495801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24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krevní plazma</a:t>
            </a:r>
          </a:p>
          <a:p>
            <a:pPr marL="0" indent="0">
              <a:buNone/>
            </a:pPr>
            <a:endParaRPr lang="cs-CZ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č</a:t>
            </a:r>
            <a:r>
              <a:rPr lang="cs-CZ" sz="2800" dirty="0" smtClean="0"/>
              <a:t>ervené krvinky</a:t>
            </a:r>
          </a:p>
          <a:p>
            <a:pPr marL="0" indent="0">
              <a:buNone/>
            </a:pPr>
            <a:r>
              <a:rPr lang="cs-CZ" sz="2400" dirty="0" smtClean="0"/>
              <a:t>   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b</a:t>
            </a:r>
            <a:r>
              <a:rPr lang="cs-CZ" sz="2800" dirty="0" smtClean="0"/>
              <a:t>ílé krvinky</a:t>
            </a:r>
          </a:p>
          <a:p>
            <a:pPr marL="0" indent="0">
              <a:buNone/>
            </a:pPr>
            <a:endParaRPr lang="cs-CZ" sz="24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k</a:t>
            </a:r>
            <a:r>
              <a:rPr lang="cs-CZ" sz="2800" dirty="0" smtClean="0"/>
              <a:t>revní destičky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2050" name="Picture 2" descr="C:\Users\eliška\Desktop\Obrázky pp\506px-Illu_blood_components_cs_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988840"/>
            <a:ext cx="4819650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788024" y="4221088"/>
            <a:ext cx="1872208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krevní destičky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bílé krvinky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563888" y="2899420"/>
            <a:ext cx="2160240" cy="432048"/>
          </a:xfrm>
          <a:prstGeom prst="rect">
            <a:avLst/>
          </a:prstGeom>
          <a:solidFill>
            <a:srgbClr val="FFFF00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k</a:t>
            </a:r>
            <a:r>
              <a:rPr lang="cs-CZ" b="1" dirty="0" smtClean="0">
                <a:solidFill>
                  <a:schemeClr val="tx1"/>
                </a:solidFill>
              </a:rPr>
              <a:t>revní plazma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788024" y="5085184"/>
            <a:ext cx="1872208" cy="576064"/>
          </a:xfrm>
          <a:prstGeom prst="rect">
            <a:avLst/>
          </a:prstGeom>
          <a:solidFill>
            <a:srgbClr val="FFFF00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č</a:t>
            </a:r>
            <a:r>
              <a:rPr lang="cs-CZ" b="1" dirty="0" smtClean="0">
                <a:solidFill>
                  <a:schemeClr val="tx1"/>
                </a:solidFill>
              </a:rPr>
              <a:t>ervené krvinky</a:t>
            </a:r>
            <a:endParaRPr lang="cs-CZ" b="1" dirty="0">
              <a:solidFill>
                <a:schemeClr val="tx1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5724128" y="3115444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3419872" y="4797152"/>
            <a:ext cx="1368152" cy="2880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804872" y="6054773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2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355098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Složení krve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5877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rgbClr val="FFFF00"/>
                </a:solidFill>
              </a:rPr>
              <a:t>k</a:t>
            </a:r>
            <a:r>
              <a:rPr lang="cs-CZ" sz="2800" b="1" u="sng" dirty="0" smtClean="0">
                <a:solidFill>
                  <a:srgbClr val="FFFF00"/>
                </a:solidFill>
              </a:rPr>
              <a:t>revní </a:t>
            </a:r>
            <a:r>
              <a:rPr lang="cs-CZ" sz="2800" b="1" u="sng" dirty="0">
                <a:solidFill>
                  <a:srgbClr val="FFFF00"/>
                </a:solidFill>
              </a:rPr>
              <a:t>plazma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nažloutlá tekutina, obsahuje 90% vody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b="1" u="sng" dirty="0">
                <a:solidFill>
                  <a:srgbClr val="FF0000"/>
                </a:solidFill>
              </a:rPr>
              <a:t>č</a:t>
            </a:r>
            <a:r>
              <a:rPr lang="cs-CZ" sz="2800" b="1" u="sng" dirty="0" smtClean="0">
                <a:solidFill>
                  <a:srgbClr val="FF0000"/>
                </a:solidFill>
              </a:rPr>
              <a:t>ervené </a:t>
            </a:r>
            <a:r>
              <a:rPr lang="cs-CZ" sz="2800" b="1" u="sng" dirty="0">
                <a:solidFill>
                  <a:srgbClr val="FF0000"/>
                </a:solidFill>
              </a:rPr>
              <a:t>krvinky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vznikají </a:t>
            </a:r>
            <a:r>
              <a:rPr lang="cs-CZ" sz="2800" dirty="0"/>
              <a:t>v kostní dřeni, zanikají ve slezině a játrech</a:t>
            </a:r>
            <a:r>
              <a:rPr lang="cs-CZ" sz="2800" dirty="0" smtClean="0"/>
              <a:t>, </a:t>
            </a:r>
            <a:r>
              <a:rPr lang="cs-CZ" sz="2800" dirty="0"/>
              <a:t>obsahují červené barvivo, přenášejí kyslík z plic do všech tkání těla</a:t>
            </a:r>
            <a:endParaRPr lang="cs-CZ" sz="2800" b="1" dirty="0"/>
          </a:p>
          <a:p>
            <a:pPr marL="0" indent="0">
              <a:buNone/>
            </a:pPr>
            <a:r>
              <a:rPr lang="cs-CZ" sz="2800" b="1" u="sng" dirty="0">
                <a:solidFill>
                  <a:schemeClr val="bg1"/>
                </a:solidFill>
              </a:rPr>
              <a:t>b</a:t>
            </a:r>
            <a:r>
              <a:rPr lang="cs-CZ" sz="2800" b="1" u="sng" dirty="0" smtClean="0">
                <a:solidFill>
                  <a:schemeClr val="bg1"/>
                </a:solidFill>
              </a:rPr>
              <a:t>ílé </a:t>
            </a:r>
            <a:r>
              <a:rPr lang="cs-CZ" sz="2800" b="1" u="sng" dirty="0">
                <a:solidFill>
                  <a:schemeClr val="bg1"/>
                </a:solidFill>
              </a:rPr>
              <a:t>krvinky</a:t>
            </a:r>
            <a:endParaRPr lang="cs-CZ" sz="2800" u="sng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jsou součástí imunitního systému, mají obrannou funkci v těle proti infekcím</a:t>
            </a:r>
          </a:p>
          <a:p>
            <a:pPr marL="0" indent="0">
              <a:buNone/>
            </a:pPr>
            <a:r>
              <a:rPr lang="cs-CZ" sz="28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k</a:t>
            </a:r>
            <a:r>
              <a:rPr lang="cs-CZ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revní </a:t>
            </a:r>
            <a:r>
              <a:rPr lang="cs-CZ" sz="28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destičky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jsou důležité pro srážlivost krve, vytvářejí krevní sraženinu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9151344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Složení krve</a:t>
            </a:r>
            <a:endParaRPr lang="cs-CZ" sz="3200" b="1" dirty="0"/>
          </a:p>
        </p:txBody>
      </p:sp>
      <p:pic>
        <p:nvPicPr>
          <p:cNvPr id="4098" name="Picture 2" descr="C:\Users\eliška\Desktop\Obrázky pp\červené krvinky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5" y="1412776"/>
            <a:ext cx="307234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iška\Desktop\obrázky PP\290px-Red_White_Blood_cell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7454" y="2420888"/>
            <a:ext cx="432048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>
            <a:off x="4117454" y="1628800"/>
            <a:ext cx="911349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028803" y="1428745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č</a:t>
            </a:r>
            <a:r>
              <a:rPr lang="cs-CZ" sz="2000" b="1" dirty="0" smtClean="0">
                <a:solidFill>
                  <a:srgbClr val="FF0000"/>
                </a:solidFill>
              </a:rPr>
              <a:t>ervené krvinky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 flipV="1">
            <a:off x="3491880" y="4365104"/>
            <a:ext cx="1296144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1795197" y="4468470"/>
            <a:ext cx="1696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červené krvinky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7044605" y="5805264"/>
            <a:ext cx="12911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bílé </a:t>
            </a:r>
            <a:r>
              <a:rPr lang="cs-CZ" b="1" dirty="0">
                <a:solidFill>
                  <a:schemeClr val="bg1"/>
                </a:solidFill>
              </a:rPr>
              <a:t>krvinky</a:t>
            </a:r>
          </a:p>
        </p:txBody>
      </p:sp>
      <p:cxnSp>
        <p:nvCxnSpPr>
          <p:cNvPr id="23" name="Přímá spojnice se šipkou 22"/>
          <p:cNvCxnSpPr/>
          <p:nvPr/>
        </p:nvCxnSpPr>
        <p:spPr>
          <a:xfrm flipV="1">
            <a:off x="4788024" y="4365104"/>
            <a:ext cx="2016224" cy="12961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3737616" y="5800278"/>
            <a:ext cx="16098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k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revní destičky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28" name="Přímá spojnice se šipkou 27"/>
          <p:cNvCxnSpPr/>
          <p:nvPr/>
        </p:nvCxnSpPr>
        <p:spPr>
          <a:xfrm flipV="1">
            <a:off x="7690198" y="3717032"/>
            <a:ext cx="0" cy="1944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832695" y="3717032"/>
            <a:ext cx="9766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3 </a:t>
            </a:r>
            <a:endParaRPr lang="cs-CZ" sz="1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831161" y="5492501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4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3087781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Krevní skupiny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4672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krevní skupiny popsal český vědec </a:t>
            </a:r>
            <a:r>
              <a:rPr lang="cs-CZ" sz="2800" b="1" dirty="0"/>
              <a:t>Jan Jánský</a:t>
            </a:r>
            <a:endParaRPr lang="cs-CZ" sz="28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rozlišujeme 4 krevní skupiny </a:t>
            </a:r>
            <a:r>
              <a:rPr lang="cs-CZ" sz="2800" b="1" dirty="0"/>
              <a:t>A, B, AB</a:t>
            </a:r>
            <a:r>
              <a:rPr lang="cs-CZ" sz="2800" dirty="0"/>
              <a:t> a </a:t>
            </a:r>
            <a:r>
              <a:rPr lang="cs-CZ" sz="2800" b="1" dirty="0"/>
              <a:t>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b="1" dirty="0"/>
              <a:t>ztrátu většího množství krve je možné nahradit transfuzí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Users\eliška\Desktop\Obrázky pp\dárc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8820" y="3115574"/>
            <a:ext cx="2409369" cy="3270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23928" y="6386022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5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372458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Srdce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57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800" b="1" dirty="0" smtClean="0"/>
              <a:t>srdce </a:t>
            </a:r>
            <a:r>
              <a:rPr lang="cs-CZ" sz="2800" b="1" dirty="0"/>
              <a:t>je rozděleno na 2 síně a 2 </a:t>
            </a:r>
            <a:r>
              <a:rPr lang="cs-CZ" sz="2800" b="1" dirty="0" smtClean="0"/>
              <a:t>komory</a:t>
            </a:r>
          </a:p>
          <a:p>
            <a:pPr marL="0" indent="0">
              <a:buNone/>
            </a:pPr>
            <a:endParaRPr lang="cs-CZ" sz="2800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s</a:t>
            </a:r>
            <a:r>
              <a:rPr lang="cs-CZ" sz="2800" dirty="0" smtClean="0"/>
              <a:t>rdce </a:t>
            </a:r>
            <a:r>
              <a:rPr lang="cs-CZ" sz="2800" dirty="0"/>
              <a:t>se rytmicky naplňuje krví a vypouští ji do </a:t>
            </a:r>
            <a:r>
              <a:rPr lang="cs-CZ" sz="2800" dirty="0" smtClean="0"/>
              <a:t>tepen</a:t>
            </a:r>
          </a:p>
          <a:p>
            <a:pPr marL="0" indent="0">
              <a:buNone/>
            </a:pPr>
            <a:endParaRPr lang="cs-CZ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aorta(srdečnice</a:t>
            </a:r>
            <a:r>
              <a:rPr lang="cs-CZ" sz="2800" dirty="0"/>
              <a:t>) je tepna,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do </a:t>
            </a:r>
            <a:r>
              <a:rPr lang="cs-CZ" sz="2800" dirty="0"/>
              <a:t>které je </a:t>
            </a:r>
            <a:r>
              <a:rPr lang="cs-CZ" sz="2800" dirty="0" smtClean="0"/>
              <a:t>pumpována</a:t>
            </a:r>
          </a:p>
          <a:p>
            <a:pPr marL="0" indent="0">
              <a:buNone/>
            </a:pPr>
            <a:r>
              <a:rPr lang="cs-CZ" sz="2800" dirty="0" smtClean="0"/>
              <a:t>   veškerá okysličená krev</a:t>
            </a:r>
          </a:p>
          <a:p>
            <a:pPr marL="0" indent="0">
              <a:buNone/>
            </a:pPr>
            <a:r>
              <a:rPr lang="cs-CZ" sz="2800" dirty="0" smtClean="0"/>
              <a:t>   ze </a:t>
            </a:r>
            <a:r>
              <a:rPr lang="cs-CZ" sz="2800" dirty="0"/>
              <a:t>srdce</a:t>
            </a:r>
          </a:p>
        </p:txBody>
      </p:sp>
      <p:pic>
        <p:nvPicPr>
          <p:cNvPr id="1026" name="Picture 2" descr="C:\Users\eliška\Desktop\Obrázky pp\496px-Aorta_schem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6340" y="3013888"/>
            <a:ext cx="2369170" cy="284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467028" y="58718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6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8595406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Srdce - schéma</a:t>
            </a:r>
            <a:endParaRPr lang="cs-CZ" sz="3200" dirty="0"/>
          </a:p>
        </p:txBody>
      </p:sp>
      <p:pic>
        <p:nvPicPr>
          <p:cNvPr id="5" name="Zástupný symbol pro obsah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96752"/>
            <a:ext cx="4284476" cy="4587008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4283968" y="1196752"/>
            <a:ext cx="471601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1</a:t>
            </a:r>
            <a:r>
              <a:rPr lang="cs-CZ" sz="2400" dirty="0"/>
              <a:t>. </a:t>
            </a:r>
            <a:r>
              <a:rPr lang="cs-CZ" sz="2400" dirty="0" smtClean="0"/>
              <a:t>horní </a:t>
            </a:r>
            <a:r>
              <a:rPr lang="cs-CZ" sz="2400" dirty="0"/>
              <a:t>dutá </a:t>
            </a:r>
            <a:r>
              <a:rPr lang="cs-CZ" sz="2400" dirty="0" smtClean="0"/>
              <a:t>žíla</a:t>
            </a:r>
          </a:p>
          <a:p>
            <a:r>
              <a:rPr lang="cs-CZ" sz="2400" dirty="0" smtClean="0"/>
              <a:t>2</a:t>
            </a:r>
            <a:r>
              <a:rPr lang="cs-CZ" sz="2400" dirty="0"/>
              <a:t>. </a:t>
            </a:r>
            <a:r>
              <a:rPr lang="cs-CZ" sz="2400" dirty="0" smtClean="0"/>
              <a:t>plicní tepna</a:t>
            </a:r>
          </a:p>
          <a:p>
            <a:r>
              <a:rPr lang="cs-CZ" sz="2400" dirty="0" smtClean="0"/>
              <a:t>3</a:t>
            </a:r>
            <a:r>
              <a:rPr lang="cs-CZ" sz="2400" dirty="0"/>
              <a:t>. </a:t>
            </a:r>
            <a:r>
              <a:rPr lang="cs-CZ" sz="2400" dirty="0" smtClean="0"/>
              <a:t>plicní žíla</a:t>
            </a:r>
          </a:p>
          <a:p>
            <a:r>
              <a:rPr lang="cs-CZ" sz="2400" dirty="0" smtClean="0"/>
              <a:t>4</a:t>
            </a:r>
            <a:r>
              <a:rPr lang="cs-CZ" sz="2400" dirty="0"/>
              <a:t>. </a:t>
            </a:r>
            <a:r>
              <a:rPr lang="cs-CZ" sz="2400" dirty="0" smtClean="0"/>
              <a:t>mitrální chlopeň</a:t>
            </a:r>
          </a:p>
          <a:p>
            <a:r>
              <a:rPr lang="cs-CZ" sz="2400" dirty="0" smtClean="0"/>
              <a:t>5</a:t>
            </a:r>
            <a:r>
              <a:rPr lang="cs-CZ" sz="2400" dirty="0"/>
              <a:t>. </a:t>
            </a:r>
            <a:r>
              <a:rPr lang="cs-CZ" sz="2400" dirty="0" smtClean="0"/>
              <a:t>aortální chlopeň</a:t>
            </a:r>
          </a:p>
          <a:p>
            <a:r>
              <a:rPr lang="cs-CZ" sz="2400" dirty="0" smtClean="0"/>
              <a:t>6</a:t>
            </a:r>
            <a:r>
              <a:rPr lang="cs-CZ" sz="2400" dirty="0"/>
              <a:t>. </a:t>
            </a:r>
            <a:r>
              <a:rPr lang="cs-CZ" sz="2400" dirty="0" smtClean="0"/>
              <a:t>levá komora</a:t>
            </a:r>
          </a:p>
          <a:p>
            <a:r>
              <a:rPr lang="cs-CZ" sz="2400" dirty="0" smtClean="0"/>
              <a:t>7</a:t>
            </a:r>
            <a:r>
              <a:rPr lang="cs-CZ" sz="2400" dirty="0"/>
              <a:t>. </a:t>
            </a:r>
            <a:r>
              <a:rPr lang="cs-CZ" sz="2400" dirty="0" smtClean="0"/>
              <a:t>pravá komora</a:t>
            </a:r>
          </a:p>
          <a:p>
            <a:r>
              <a:rPr lang="cs-CZ" sz="2400" dirty="0" smtClean="0"/>
              <a:t>8</a:t>
            </a:r>
            <a:r>
              <a:rPr lang="cs-CZ" sz="2400" dirty="0"/>
              <a:t>. </a:t>
            </a:r>
            <a:r>
              <a:rPr lang="cs-CZ" sz="2400" dirty="0" smtClean="0"/>
              <a:t>levá síň</a:t>
            </a:r>
          </a:p>
          <a:p>
            <a:r>
              <a:rPr lang="cs-CZ" sz="2400" dirty="0" smtClean="0"/>
              <a:t>9</a:t>
            </a:r>
            <a:r>
              <a:rPr lang="cs-CZ" sz="2400" dirty="0"/>
              <a:t>. </a:t>
            </a:r>
            <a:r>
              <a:rPr lang="cs-CZ" sz="2400" dirty="0" smtClean="0"/>
              <a:t>pravá síň</a:t>
            </a:r>
          </a:p>
          <a:p>
            <a:r>
              <a:rPr lang="cs-CZ" sz="2400" dirty="0" smtClean="0"/>
              <a:t>10</a:t>
            </a:r>
            <a:r>
              <a:rPr lang="cs-CZ" sz="2400" dirty="0"/>
              <a:t>. a</a:t>
            </a:r>
            <a:r>
              <a:rPr lang="cs-CZ" sz="2400" dirty="0" smtClean="0"/>
              <a:t>orta</a:t>
            </a:r>
          </a:p>
          <a:p>
            <a:r>
              <a:rPr lang="cs-CZ" sz="2400" dirty="0" smtClean="0"/>
              <a:t>11</a:t>
            </a:r>
            <a:r>
              <a:rPr lang="cs-CZ" sz="2400" dirty="0"/>
              <a:t>. </a:t>
            </a:r>
            <a:r>
              <a:rPr lang="cs-CZ" sz="2400" dirty="0" smtClean="0"/>
              <a:t>plicní chlopeň</a:t>
            </a:r>
          </a:p>
          <a:p>
            <a:r>
              <a:rPr lang="cs-CZ" sz="2400" dirty="0" smtClean="0"/>
              <a:t>12</a:t>
            </a:r>
            <a:r>
              <a:rPr lang="cs-CZ" sz="2400" dirty="0"/>
              <a:t>. </a:t>
            </a:r>
            <a:r>
              <a:rPr lang="cs-CZ" sz="2400" dirty="0" smtClean="0"/>
              <a:t>trojcípá chlopeň</a:t>
            </a:r>
          </a:p>
          <a:p>
            <a:r>
              <a:rPr lang="cs-CZ" sz="2400" dirty="0" smtClean="0"/>
              <a:t>13</a:t>
            </a:r>
            <a:r>
              <a:rPr lang="cs-CZ" sz="2400" dirty="0"/>
              <a:t>. </a:t>
            </a:r>
            <a:r>
              <a:rPr lang="cs-CZ" sz="2400" dirty="0" smtClean="0"/>
              <a:t>dolní </a:t>
            </a:r>
            <a:r>
              <a:rPr lang="cs-CZ" sz="2400" dirty="0"/>
              <a:t>dutá žíla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979712" y="5783760"/>
            <a:ext cx="8190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č. 7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1417352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Krevní oběh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Krevní oběh tvoří:</a:t>
            </a:r>
            <a:endParaRPr lang="cs-CZ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800" b="1" dirty="0" smtClean="0">
                <a:solidFill>
                  <a:srgbClr val="FF0000"/>
                </a:solidFill>
              </a:rPr>
              <a:t>velký (tělní) okruh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alý (plicní) okruh</a:t>
            </a:r>
          </a:p>
          <a:p>
            <a:pPr marL="0" indent="0">
              <a:buNone/>
            </a:pPr>
            <a:endParaRPr lang="cs-CZ" sz="28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s</a:t>
            </a:r>
            <a:r>
              <a:rPr lang="cs-CZ" sz="2800" dirty="0" smtClean="0"/>
              <a:t>rdce se rytmicky naplňuje krví a vypouští ji do tepen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v</a:t>
            </a:r>
            <a:r>
              <a:rPr lang="cs-CZ" dirty="0" smtClean="0"/>
              <a:t> klidu se srdce stáhne asi 70x za minutu (tep)</a:t>
            </a:r>
            <a:endParaRPr lang="cs-CZ" sz="28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1484784"/>
            <a:ext cx="2592288" cy="4196529"/>
          </a:xfrm>
        </p:spPr>
      </p:pic>
      <p:sp>
        <p:nvSpPr>
          <p:cNvPr id="7" name="TextovéPole 6"/>
          <p:cNvSpPr txBox="1"/>
          <p:nvPr/>
        </p:nvSpPr>
        <p:spPr>
          <a:xfrm>
            <a:off x="6214824" y="5660840"/>
            <a:ext cx="7789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č. 8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811516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Srdeční rytmus</a:t>
            </a:r>
            <a:endParaRPr lang="cs-CZ" sz="3200" b="1" dirty="0"/>
          </a:p>
        </p:txBody>
      </p:sp>
      <p:pic>
        <p:nvPicPr>
          <p:cNvPr id="2050" name="Picture 2" descr="C:\Users\eliška\Desktop\Obrázky pp\srdeční tep4D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1696" y="2581746"/>
            <a:ext cx="5917256" cy="359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021274" y="6178998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9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4890" y="1196752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800" dirty="0"/>
              <a:t>s</a:t>
            </a:r>
            <a:r>
              <a:rPr lang="cs-CZ" sz="2800" dirty="0" smtClean="0"/>
              <a:t>rdeční rytmus je pravidelné střídání stažení srdeční svaloviny (systoly) a uvolnění stahu svaloviny (diastoly)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4774638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Onemocnění krve a oběhové soustavy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571723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800" b="1" dirty="0"/>
              <a:t>c</a:t>
            </a:r>
            <a:r>
              <a:rPr lang="cs-CZ" sz="2800" b="1" dirty="0" smtClean="0"/>
              <a:t>hudokrevnost</a:t>
            </a:r>
            <a:r>
              <a:rPr lang="cs-CZ" sz="2800" dirty="0" smtClean="0"/>
              <a:t> – člověk má menší počet červených krvinek, krev rozvádí méně kyslíku v těle, únava, příčinou je nedostatek železa nebo vitaminu B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b="1" dirty="0"/>
              <a:t>l</a:t>
            </a:r>
            <a:r>
              <a:rPr lang="cs-CZ" sz="2800" b="1" dirty="0" smtClean="0"/>
              <a:t>eukémie</a:t>
            </a:r>
            <a:r>
              <a:rPr lang="cs-CZ" sz="2800" dirty="0" smtClean="0"/>
              <a:t> – rakovinné onemocnění krve, bílé krvinky se rychle množí, náchylnost k infekcím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b="1" dirty="0"/>
              <a:t>h</a:t>
            </a:r>
            <a:r>
              <a:rPr lang="cs-CZ" sz="2800" b="1" dirty="0" smtClean="0"/>
              <a:t>emofilie </a:t>
            </a:r>
            <a:r>
              <a:rPr lang="cs-CZ" sz="2800" dirty="0" smtClean="0"/>
              <a:t>– dědičné onemocnění, zvýšená krvácivost, při poranění může člověk zemřít na vykrvácení, nutná léčba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b="1" dirty="0"/>
              <a:t>A</a:t>
            </a:r>
            <a:r>
              <a:rPr lang="cs-CZ" sz="2800" b="1" dirty="0" smtClean="0"/>
              <a:t>IDS</a:t>
            </a:r>
            <a:r>
              <a:rPr lang="cs-CZ" sz="2800" dirty="0" smtClean="0"/>
              <a:t> – onemocnění imunitního systému, původcem je virus HIV, přenáší se krví a tělními tekutinami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b="1" dirty="0"/>
              <a:t>v</a:t>
            </a:r>
            <a:r>
              <a:rPr lang="cs-CZ" sz="2800" b="1" dirty="0" smtClean="0"/>
              <a:t>ysoký krevní tlak </a:t>
            </a:r>
            <a:r>
              <a:rPr lang="cs-CZ" sz="2800" dirty="0" smtClean="0"/>
              <a:t>– příčinou je nezdravý životní styl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5308688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Měřiče tlaku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57172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1026" name="Picture 2" descr="C:\Users\brabcova\Desktop\Blutdruc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730" y="2870094"/>
            <a:ext cx="4306687" cy="302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95197" y="5904177"/>
            <a:ext cx="10957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1O</a:t>
            </a:r>
            <a:endParaRPr lang="cs-CZ" sz="1400" dirty="0"/>
          </a:p>
        </p:txBody>
      </p:sp>
      <p:pic>
        <p:nvPicPr>
          <p:cNvPr id="1027" name="Picture 3" descr="C:\Users\brabcova\Desktop\Mercury_manome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0105" y="2855282"/>
            <a:ext cx="2709449" cy="302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559677" y="5889648"/>
            <a:ext cx="8703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č. 11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9730" y="1412776"/>
            <a:ext cx="83027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800" dirty="0"/>
              <a:t>t</a:t>
            </a:r>
            <a:r>
              <a:rPr lang="cs-CZ" sz="2800" dirty="0" smtClean="0"/>
              <a:t>lak krve se měří tlakoměrem (tonometrem) na tepně na paži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800" dirty="0"/>
              <a:t>n</a:t>
            </a:r>
            <a:r>
              <a:rPr lang="cs-CZ" sz="2800" dirty="0" smtClean="0"/>
              <a:t>ormální tlak krve je 120/80 torrů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826088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Shrnutí učiva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2941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1. Jaké cévy máme v těle?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2. Vyjmenuj složky krve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lnSpc>
                <a:spcPct val="110000"/>
              </a:lnSpc>
              <a:buNone/>
            </a:pPr>
            <a:endParaRPr lang="cs-CZ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cs-CZ" dirty="0" smtClean="0"/>
              <a:t>3. Kdo jako první popsal    krevní skupiny?</a:t>
            </a:r>
          </a:p>
          <a:p>
            <a:pPr marL="0" indent="0">
              <a:lnSpc>
                <a:spcPct val="110000"/>
              </a:lnSpc>
              <a:buNone/>
            </a:pPr>
            <a:endParaRPr lang="cs-CZ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4. </a:t>
            </a:r>
            <a:r>
              <a:rPr lang="cs-CZ" dirty="0"/>
              <a:t>Vyjmenuj krevní </a:t>
            </a:r>
            <a:r>
              <a:rPr lang="cs-CZ" dirty="0" smtClean="0"/>
              <a:t>skupiny</a:t>
            </a:r>
          </a:p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4929411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tepny, žíly, vlásečnice</a:t>
            </a:r>
          </a:p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krevní plazma, červené a bílé krvinky, krevní destičky</a:t>
            </a:r>
          </a:p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cs-CZ" dirty="0" smtClean="0"/>
              <a:t>Jan Jánský</a:t>
            </a:r>
          </a:p>
          <a:p>
            <a:pPr marL="0" indent="0">
              <a:spcBef>
                <a:spcPts val="0"/>
              </a:spcBef>
              <a:buNone/>
            </a:pPr>
            <a:endParaRPr lang="cs-CZ" dirty="0"/>
          </a:p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A</a:t>
            </a:r>
            <a:r>
              <a:rPr lang="cs-CZ" dirty="0"/>
              <a:t>, B, AB, O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639290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Shrnutí učiva</a:t>
            </a: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5. Jakou funkci mají krevní destičky?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6. Které krvinky zajišťují ochranu organismu?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cs-CZ" dirty="0"/>
              <a:t>7</a:t>
            </a:r>
            <a:r>
              <a:rPr lang="cs-CZ" dirty="0" smtClean="0"/>
              <a:t>. Jak se nejčastěji přenáší virus HIV?</a:t>
            </a:r>
          </a:p>
          <a:p>
            <a:pPr marL="0" indent="0">
              <a:lnSpc>
                <a:spcPct val="110000"/>
              </a:lnSpc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vytvářejí krevní sraženinu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b</a:t>
            </a:r>
            <a:r>
              <a:rPr lang="cs-CZ" dirty="0" smtClean="0"/>
              <a:t>ílé krvinky</a:t>
            </a:r>
          </a:p>
          <a:p>
            <a:pPr marL="0" indent="0">
              <a:spcBef>
                <a:spcPts val="0"/>
              </a:spcBef>
              <a:buNone/>
            </a:pPr>
            <a:endParaRPr lang="cs-CZ" dirty="0"/>
          </a:p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krví a pohlavním stykem</a:t>
            </a:r>
          </a:p>
          <a:p>
            <a:pPr marL="0" indent="0">
              <a:spcBef>
                <a:spcPts val="0"/>
              </a:spcBef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47677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Použitá literatura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SKÝBOVÁ, J. Přírodopis, Biologie člověka. Praha: Septima, s.r.o., 2012. 70 s. ISBN 978-80-7216-303-8.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KANTOREK, J., JURČÁK, J., FRONĚK, J. a kol. Přírodopis 8. Praha: PRODOS spol. s r. o., 1999. 127 s. ISBN 80-7230-040-7. 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41038479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200" b="1" dirty="0"/>
              <a:t>Internetové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/>
              <a:t>Obrázek č. 1:</a:t>
            </a:r>
          </a:p>
          <a:p>
            <a:pPr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cs-CZ" sz="1800" dirty="0" smtClean="0"/>
              <a:t>Public </a:t>
            </a:r>
            <a:r>
              <a:rPr lang="cs-CZ" sz="1800" dirty="0" err="1" smtClean="0"/>
              <a:t>Domain</a:t>
            </a:r>
            <a:r>
              <a:rPr lang="cs-CZ" sz="1800" dirty="0" smtClean="0"/>
              <a:t> CCO</a:t>
            </a:r>
            <a:r>
              <a:rPr lang="en-US" sz="1800" dirty="0" smtClean="0"/>
              <a:t>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dirty="0" smtClean="0"/>
          </a:p>
          <a:p>
            <a:pPr marL="0" indent="0"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dirty="0" smtClean="0">
                <a:hlinkClick r:id="rId3"/>
              </a:rPr>
              <a:t>http</a:t>
            </a:r>
            <a:r>
              <a:rPr lang="cs-CZ" sz="1800" dirty="0">
                <a:hlinkClick r:id="rId3"/>
              </a:rPr>
              <a:t>://pixabay.com/cs/stestoskop-srdce-k%C5%99ivka-kurz-ad-64276</a:t>
            </a:r>
            <a:r>
              <a:rPr lang="cs-CZ" sz="1800" dirty="0" smtClean="0">
                <a:hlinkClick r:id="rId3"/>
              </a:rPr>
              <a:t>/</a:t>
            </a:r>
            <a:r>
              <a:rPr lang="en-US" sz="1800" b="1" dirty="0">
                <a:solidFill>
                  <a:srgbClr val="0070C0"/>
                </a:solidFill>
              </a:rPr>
              <a:t>&gt;</a:t>
            </a: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>
              <a:buNone/>
            </a:pPr>
            <a:r>
              <a:rPr lang="cs-CZ" sz="1800" dirty="0" smtClean="0"/>
              <a:t>Obrázek </a:t>
            </a:r>
            <a:r>
              <a:rPr lang="cs-CZ" sz="1800" dirty="0"/>
              <a:t>č. 2:</a:t>
            </a:r>
          </a:p>
          <a:p>
            <a:pPr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dirty="0">
              <a:hlinkClick r:id="rId4"/>
            </a:endParaRPr>
          </a:p>
          <a:p>
            <a:pPr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dirty="0" smtClean="0">
                <a:hlinkClick r:id="rId4"/>
              </a:rPr>
              <a:t>http</a:t>
            </a:r>
            <a:r>
              <a:rPr lang="cs-CZ" sz="1800" dirty="0">
                <a:hlinkClick r:id="rId4"/>
              </a:rPr>
              <a:t>://</a:t>
            </a:r>
            <a:r>
              <a:rPr lang="cs-CZ" sz="1800" dirty="0" smtClean="0">
                <a:hlinkClick r:id="rId4"/>
              </a:rPr>
              <a:t>commons.wikimedia.org/wiki/File:Illu_blood_components_cs.svg</a:t>
            </a:r>
            <a:r>
              <a:rPr lang="en-US" sz="1800" b="1" dirty="0">
                <a:solidFill>
                  <a:srgbClr val="0070C0"/>
                </a:solidFill>
              </a:rPr>
              <a:t>&gt;</a:t>
            </a: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/>
              <a:t>Obrázek č. 3</a:t>
            </a:r>
            <a:r>
              <a:rPr lang="cs-CZ" sz="1800" dirty="0" smtClean="0"/>
              <a:t>:</a:t>
            </a:r>
            <a:endParaRPr lang="cs-CZ" sz="1800" dirty="0"/>
          </a:p>
          <a:p>
            <a:pPr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 smtClean="0"/>
              <a:t>na</a:t>
            </a:r>
            <a:r>
              <a:rPr lang="en-US" sz="1800" dirty="0" smtClean="0"/>
              <a:t> </a:t>
            </a:r>
            <a:r>
              <a:rPr lang="en-US" sz="1800" dirty="0"/>
              <a:t>WWW: </a:t>
            </a:r>
            <a:endParaRPr lang="cs-CZ" sz="1800" dirty="0"/>
          </a:p>
          <a:p>
            <a:pPr marL="0" indent="0"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dirty="0" smtClean="0">
                <a:hlinkClick r:id="rId5"/>
              </a:rPr>
              <a:t>http</a:t>
            </a:r>
            <a:r>
              <a:rPr lang="cs-CZ" sz="1800" dirty="0">
                <a:hlinkClick r:id="rId5"/>
              </a:rPr>
              <a:t>://pixabay.com/cs/krev-krevn%C3%AD-plazma-%C4%8Derven%C3%A9-krvinky-75301</a:t>
            </a:r>
            <a:r>
              <a:rPr lang="cs-CZ" sz="1800" dirty="0" smtClean="0">
                <a:hlinkClick r:id="rId5"/>
              </a:rPr>
              <a:t>/</a:t>
            </a:r>
            <a:r>
              <a:rPr lang="en-US" sz="1800" b="1" dirty="0">
                <a:solidFill>
                  <a:srgbClr val="0070C0"/>
                </a:solidFill>
              </a:rPr>
              <a:t>&gt;</a:t>
            </a: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/>
              <a:t>Obrázek č. 4:</a:t>
            </a:r>
          </a:p>
          <a:p>
            <a:pPr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dirty="0">
              <a:hlinkClick r:id="rId6"/>
            </a:endParaRPr>
          </a:p>
          <a:p>
            <a:pPr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dirty="0">
                <a:hlinkClick r:id="rId7"/>
              </a:rPr>
              <a:t>http://cs.wikipedia.org/wiki/Soubor:Red_White_Blood_cells.jpg</a:t>
            </a:r>
            <a:r>
              <a:rPr lang="en-US" sz="1800" b="1" dirty="0">
                <a:solidFill>
                  <a:srgbClr val="0070C0"/>
                </a:solidFill>
              </a:rPr>
              <a:t> &gt;</a:t>
            </a:r>
            <a:endParaRPr lang="cs-CZ" sz="18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>
              <a:hlinkClick r:id="rId5"/>
            </a:endParaRPr>
          </a:p>
          <a:p>
            <a:pPr marL="0" indent="0">
              <a:buNone/>
            </a:pPr>
            <a:endParaRPr lang="cs-CZ" sz="1800" dirty="0" smtClean="0">
              <a:hlinkClick r:id="rId5"/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389995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Internetové zdroje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25658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/>
              <a:t>Obrázek č. 5:</a:t>
            </a:r>
          </a:p>
          <a:p>
            <a:pPr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dirty="0">
              <a:hlinkClick r:id="rId3"/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dirty="0" smtClean="0">
                <a:hlinkClick r:id="rId3"/>
              </a:rPr>
              <a:t>http</a:t>
            </a:r>
            <a:r>
              <a:rPr lang="cs-CZ" sz="1800" dirty="0">
                <a:hlinkClick r:id="rId3"/>
              </a:rPr>
              <a:t>://</a:t>
            </a:r>
            <a:r>
              <a:rPr lang="cs-CZ" sz="1800" dirty="0" smtClean="0">
                <a:hlinkClick r:id="rId3"/>
              </a:rPr>
              <a:t>commons.wikimedia.org/wiki/File:Blood_donation_at_Fleet_Week_USA.jpg</a:t>
            </a:r>
            <a:r>
              <a:rPr lang="en-US" sz="1800" b="1" dirty="0">
                <a:solidFill>
                  <a:srgbClr val="0070C0"/>
                </a:solidFill>
              </a:rPr>
              <a:t>&gt;</a:t>
            </a: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>
              <a:buNone/>
            </a:pPr>
            <a:endParaRPr lang="cs-CZ" sz="1800" dirty="0"/>
          </a:p>
          <a:p>
            <a:pPr>
              <a:buNone/>
            </a:pPr>
            <a:r>
              <a:rPr lang="cs-CZ" sz="1800" dirty="0" smtClean="0"/>
              <a:t>Obrázek č. 6:</a:t>
            </a:r>
          </a:p>
          <a:p>
            <a:pPr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dirty="0">
              <a:hlinkClick r:id="rId4"/>
            </a:endParaRPr>
          </a:p>
          <a:p>
            <a:pPr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u="sng" dirty="0" smtClean="0">
                <a:hlinkClick r:id="rId5"/>
              </a:rPr>
              <a:t>http</a:t>
            </a:r>
            <a:r>
              <a:rPr lang="cs-CZ" sz="1800" u="sng" dirty="0">
                <a:hlinkClick r:id="rId5"/>
              </a:rPr>
              <a:t>://</a:t>
            </a:r>
            <a:r>
              <a:rPr lang="cs-CZ" sz="1800" u="sng" dirty="0" smtClean="0">
                <a:hlinkClick r:id="rId5"/>
              </a:rPr>
              <a:t>commons.wikimedia.org/wiki/File:Aorta_scheme.jpg</a:t>
            </a:r>
            <a:r>
              <a:rPr lang="en-US" sz="1800" b="1" dirty="0">
                <a:solidFill>
                  <a:srgbClr val="0070C0"/>
                </a:solidFill>
              </a:rPr>
              <a:t>&gt;</a:t>
            </a:r>
            <a:endParaRPr lang="cs-CZ" sz="1800" dirty="0"/>
          </a:p>
          <a:p>
            <a:pPr>
              <a:buNone/>
            </a:pPr>
            <a:endParaRPr lang="cs-CZ" sz="1800" dirty="0"/>
          </a:p>
          <a:p>
            <a:pPr>
              <a:buNone/>
            </a:pPr>
            <a:endParaRPr lang="cs-CZ" sz="1800" dirty="0"/>
          </a:p>
          <a:p>
            <a:pPr>
              <a:buNone/>
            </a:pPr>
            <a:r>
              <a:rPr lang="cs-CZ" sz="1800" dirty="0" smtClean="0"/>
              <a:t>Obrázek </a:t>
            </a:r>
            <a:r>
              <a:rPr lang="cs-CZ" sz="1800" dirty="0"/>
              <a:t>č. 7</a:t>
            </a:r>
            <a:r>
              <a:rPr lang="cs-CZ" sz="1800" dirty="0" smtClean="0"/>
              <a:t>:</a:t>
            </a:r>
            <a:endParaRPr lang="cs-CZ" sz="1800" dirty="0"/>
          </a:p>
          <a:p>
            <a:pPr>
              <a:buNone/>
            </a:pPr>
            <a:r>
              <a:rPr lang="en-US" sz="1800" dirty="0"/>
              <a:t>[cit. 2013</a:t>
            </a:r>
            <a:r>
              <a:rPr lang="cs-CZ" sz="1800" dirty="0" smtClean="0"/>
              <a:t>-02-08</a:t>
            </a:r>
            <a:r>
              <a:rPr lang="en-US" sz="1800" dirty="0" smtClean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dirty="0"/>
          </a:p>
          <a:p>
            <a:pPr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dirty="0" smtClean="0">
                <a:hlinkClick r:id="rId6"/>
              </a:rPr>
              <a:t>http</a:t>
            </a:r>
            <a:r>
              <a:rPr lang="cs-CZ" sz="1800" dirty="0">
                <a:hlinkClick r:id="rId6"/>
              </a:rPr>
              <a:t>://cs.wikipedia.org/wiki/Soubor:Diagram_of_the_human_heart_(multilingual).</a:t>
            </a:r>
            <a:r>
              <a:rPr lang="cs-CZ" sz="1800" dirty="0" smtClean="0">
                <a:hlinkClick r:id="rId6"/>
              </a:rPr>
              <a:t>svg</a:t>
            </a:r>
            <a:r>
              <a:rPr lang="en-US" sz="1800" b="1" dirty="0">
                <a:solidFill>
                  <a:srgbClr val="0070C0"/>
                </a:solidFill>
              </a:rPr>
              <a:t>&gt;</a:t>
            </a:r>
            <a:endParaRPr lang="cs-CZ" sz="1800" dirty="0"/>
          </a:p>
          <a:p>
            <a:pPr>
              <a:buNone/>
            </a:pPr>
            <a:r>
              <a:rPr lang="en-US" sz="1800" b="1" dirty="0" smtClean="0">
                <a:solidFill>
                  <a:srgbClr val="0070C0"/>
                </a:solidFill>
                <a:hlinkClick r:id="rId6"/>
              </a:rPr>
              <a:t> </a:t>
            </a:r>
            <a:endParaRPr lang="cs-CZ" sz="1800" b="1" dirty="0">
              <a:solidFill>
                <a:srgbClr val="0070C0"/>
              </a:solidFill>
            </a:endParaRPr>
          </a:p>
          <a:p>
            <a:pPr>
              <a:buNone/>
            </a:pPr>
            <a:endParaRPr lang="cs-CZ" sz="1800" dirty="0" smtClean="0">
              <a:hlinkClick r:id="rId4"/>
            </a:endParaRPr>
          </a:p>
          <a:p>
            <a:pPr>
              <a:buNone/>
            </a:pPr>
            <a:r>
              <a:rPr lang="cs-CZ" sz="1800" dirty="0"/>
              <a:t>Obrázek č. 8:</a:t>
            </a:r>
          </a:p>
          <a:p>
            <a:pPr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dirty="0">
              <a:hlinkClick r:id="rId4"/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cs.wikipedia.org/wiki/Soubor:Grafik_blutkreislauf.jpg</a:t>
            </a:r>
            <a:r>
              <a:rPr lang="en-US" sz="1800" b="1" dirty="0" smtClean="0">
                <a:solidFill>
                  <a:srgbClr val="0070C0"/>
                </a:solidFill>
              </a:rPr>
              <a:t>&gt;</a:t>
            </a: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138691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Internetové zdroje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/>
              <a:t>Obrázek č. 9:</a:t>
            </a:r>
          </a:p>
          <a:p>
            <a:pPr marL="0" indent="0"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dirty="0" smtClean="0">
                <a:hlinkClick r:id="rId3"/>
              </a:rPr>
              <a:t>http</a:t>
            </a:r>
            <a:r>
              <a:rPr lang="cs-CZ" sz="1800" dirty="0">
                <a:hlinkClick r:id="rId3"/>
              </a:rPr>
              <a:t>://</a:t>
            </a:r>
            <a:r>
              <a:rPr lang="cs-CZ" sz="1800" dirty="0" smtClean="0">
                <a:hlinkClick r:id="rId3"/>
              </a:rPr>
              <a:t>commons.wikimedia.org/wiki/File:Apikal4D.gif</a:t>
            </a:r>
            <a:r>
              <a:rPr lang="en-US" sz="1800" b="1" dirty="0">
                <a:solidFill>
                  <a:srgbClr val="0070C0"/>
                </a:solidFill>
              </a:rPr>
              <a:t> &gt;</a:t>
            </a:r>
            <a:endParaRPr lang="cs-CZ" sz="18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Obrázek </a:t>
            </a:r>
            <a:r>
              <a:rPr lang="cs-CZ" sz="1800" dirty="0"/>
              <a:t>č. </a:t>
            </a:r>
            <a:r>
              <a:rPr lang="cs-CZ" sz="1800" dirty="0" smtClean="0"/>
              <a:t>10:</a:t>
            </a:r>
            <a:endParaRPr lang="cs-CZ" sz="1800" dirty="0"/>
          </a:p>
          <a:p>
            <a:pPr marL="0" indent="0"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u="sng" dirty="0" smtClean="0">
                <a:hlinkClick r:id="rId4"/>
              </a:rPr>
              <a:t>http</a:t>
            </a:r>
            <a:r>
              <a:rPr lang="cs-CZ" sz="1800" u="sng" dirty="0">
                <a:hlinkClick r:id="rId4"/>
              </a:rPr>
              <a:t>://</a:t>
            </a:r>
            <a:r>
              <a:rPr lang="cs-CZ" sz="1800" u="sng" dirty="0" smtClean="0">
                <a:hlinkClick r:id="rId4"/>
              </a:rPr>
              <a:t>commons.wikimedia.org/wiki/File:Blutdruck.jpg</a:t>
            </a:r>
            <a:r>
              <a:rPr lang="en-US" sz="1800" b="1" dirty="0">
                <a:solidFill>
                  <a:srgbClr val="0070C0"/>
                </a:solidFill>
              </a:rPr>
              <a:t> &gt;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Obrázek č. 11:</a:t>
            </a:r>
            <a:endParaRPr lang="cs-CZ" sz="1800" dirty="0" smtClean="0">
              <a:hlinkClick r:id="rId5"/>
            </a:endParaRPr>
          </a:p>
          <a:p>
            <a:pPr marL="0" indent="0">
              <a:buNone/>
            </a:pPr>
            <a:r>
              <a:rPr lang="en-US" sz="1800" dirty="0"/>
              <a:t>[cit. 2013</a:t>
            </a:r>
            <a:r>
              <a:rPr lang="cs-CZ" sz="1800" dirty="0"/>
              <a:t>-02-08</a:t>
            </a:r>
            <a:r>
              <a:rPr lang="en-US" sz="1800" dirty="0"/>
              <a:t>]. </a:t>
            </a:r>
            <a:r>
              <a:rPr lang="en-US" sz="1800" dirty="0" err="1"/>
              <a:t>Dostupný</a:t>
            </a:r>
            <a:r>
              <a:rPr lang="en-US" sz="1800" dirty="0"/>
              <a:t> pod </a:t>
            </a:r>
            <a:r>
              <a:rPr lang="en-US" sz="1800" dirty="0" err="1"/>
              <a:t>licencí</a:t>
            </a:r>
            <a:r>
              <a:rPr lang="en-US" sz="1800" dirty="0"/>
              <a:t> </a:t>
            </a:r>
            <a:r>
              <a:rPr lang="en-US" sz="1800" dirty="0" err="1"/>
              <a:t>Creativ</a:t>
            </a:r>
            <a:r>
              <a:rPr lang="en-US" sz="1800" dirty="0"/>
              <a:t> Commons </a:t>
            </a:r>
            <a:r>
              <a:rPr lang="en-US" sz="1800" dirty="0" err="1"/>
              <a:t>na</a:t>
            </a:r>
            <a:r>
              <a:rPr lang="en-US" sz="1800" dirty="0"/>
              <a:t> WWW: </a:t>
            </a:r>
            <a:endParaRPr lang="cs-CZ" sz="1800" u="sng" dirty="0" smtClean="0">
              <a:hlinkClick r:id="rId5"/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rgbClr val="0070C0"/>
                </a:solidFill>
              </a:rPr>
              <a:t>&lt; </a:t>
            </a:r>
            <a:r>
              <a:rPr lang="cs-CZ" sz="1800" u="sng" dirty="0" smtClean="0">
                <a:hlinkClick r:id="rId5"/>
              </a:rPr>
              <a:t>http</a:t>
            </a:r>
            <a:r>
              <a:rPr lang="cs-CZ" sz="1800" u="sng" dirty="0">
                <a:hlinkClick r:id="rId5"/>
              </a:rPr>
              <a:t>://</a:t>
            </a:r>
            <a:r>
              <a:rPr lang="cs-CZ" sz="1800" u="sng" dirty="0" smtClean="0">
                <a:hlinkClick r:id="rId5"/>
              </a:rPr>
              <a:t>commons.wikimedia.org/wiki/File:Mercury_manometer.jpg</a:t>
            </a:r>
            <a:r>
              <a:rPr lang="en-US" sz="1800" b="1" dirty="0">
                <a:solidFill>
                  <a:srgbClr val="0070C0"/>
                </a:solidFill>
              </a:rPr>
              <a:t> &gt;</a:t>
            </a:r>
            <a:endParaRPr lang="cs-CZ" sz="1800" dirty="0"/>
          </a:p>
          <a:p>
            <a:pPr marL="0" indent="0">
              <a:buNone/>
            </a:pPr>
            <a:endParaRPr lang="cs-CZ" sz="16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857993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1568</TotalTime>
  <Words>1229</Words>
  <Application>Microsoft Office PowerPoint</Application>
  <PresentationFormat>Předvádění na obrazovce (4:3)</PresentationFormat>
  <Paragraphs>240</Paragraphs>
  <Slides>21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Snímek 1</vt:lpstr>
      <vt:lpstr>Snímek 2</vt:lpstr>
      <vt:lpstr>Snímek 3</vt:lpstr>
      <vt:lpstr>Soustava oběhová</vt:lpstr>
      <vt:lpstr>Krev</vt:lpstr>
      <vt:lpstr>Složení krve</vt:lpstr>
      <vt:lpstr>Složení krve</vt:lpstr>
      <vt:lpstr>Složení krve</vt:lpstr>
      <vt:lpstr>Krevní skupiny</vt:lpstr>
      <vt:lpstr>Srdce</vt:lpstr>
      <vt:lpstr>Srdce - schéma</vt:lpstr>
      <vt:lpstr>Krevní oběh</vt:lpstr>
      <vt:lpstr>Srdeční rytmus</vt:lpstr>
      <vt:lpstr>Onemocnění krve a oběhové soustavy</vt:lpstr>
      <vt:lpstr>Měřiče tlaku</vt:lpstr>
      <vt:lpstr>Shrnutí učiva</vt:lpstr>
      <vt:lpstr>Shrnutí učiva</vt:lpstr>
      <vt:lpstr>Použitá literatura</vt:lpstr>
      <vt:lpstr>Internetové zdroje</vt:lpstr>
      <vt:lpstr>Internetové zdroje</vt:lpstr>
      <vt:lpstr>Internetové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Dáša</cp:lastModifiedBy>
  <cp:revision>118</cp:revision>
  <dcterms:modified xsi:type="dcterms:W3CDTF">2014-07-18T05:00:59Z</dcterms:modified>
</cp:coreProperties>
</file>