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7" r:id="rId5"/>
    <p:sldId id="275" r:id="rId6"/>
    <p:sldId id="280" r:id="rId7"/>
    <p:sldId id="276" r:id="rId8"/>
    <p:sldId id="270" r:id="rId9"/>
    <p:sldId id="261" r:id="rId10"/>
    <p:sldId id="279" r:id="rId11"/>
    <p:sldId id="273" r:id="rId12"/>
    <p:sldId id="272" r:id="rId13"/>
    <p:sldId id="274" r:id="rId14"/>
    <p:sldId id="262" r:id="rId15"/>
    <p:sldId id="263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CF0D8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4660"/>
  </p:normalViewPr>
  <p:slideViewPr>
    <p:cSldViewPr>
      <p:cViewPr varScale="1">
        <p:scale>
          <a:sx n="65" d="100"/>
          <a:sy n="65" d="100"/>
        </p:scale>
        <p:origin x="-144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spiratory_system_complete_no_labels.sv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6" Type="http://schemas.openxmlformats.org/officeDocument/2006/relationships/hyperlink" Target="http://commons.wikimedia.org/wiki/File:Diafragma_ademhaling.gif" TargetMode="External"/><Relationship Id="rId5" Type="http://schemas.openxmlformats.org/officeDocument/2006/relationships/hyperlink" Target="http://commons.wikimedia.org/wiki/File:Blausen_0770_RespiratorySystem_02.png" TargetMode="External"/><Relationship Id="rId4" Type="http://schemas.openxmlformats.org/officeDocument/2006/relationships/hyperlink" Target="http://commons.wikimedia.org/wiki/File:Diagrama_de_los_pulmones-c2.sv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pci-fr.gif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openxmlformats.org/officeDocument/2006/relationships/hyperlink" Target="http://commons.wikimedia.org/wiki/File:Diafragma_ademhaling_hebrew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člověka</a:t>
            </a:r>
          </a:p>
          <a:p>
            <a:pPr algn="ctr"/>
            <a:r>
              <a:rPr lang="cs-CZ" sz="3600" b="1" dirty="0" smtClean="0"/>
              <a:t>Dýchací soustava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365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 et  Mgr.  Marie 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810656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7.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148646"/>
              </p:ext>
            </p:extLst>
          </p:nvPr>
        </p:nvGraphicFramePr>
        <p:xfrm>
          <a:off x="323528" y="265824"/>
          <a:ext cx="8496944" cy="6063711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smtClean="0"/>
                        <a:t>VY_52_INOVACE_050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Dýchací</a:t>
                      </a:r>
                      <a:r>
                        <a:rPr lang="cs-CZ" sz="1400" b="1" baseline="0" dirty="0" smtClean="0"/>
                        <a:t> soustava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et Mgr. 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ověřil(a)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 3. 2014, Mgr.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Použitím tohoto materiálu ve výuce by si měl žák osvojit základní poznatky o lidském těle. Učivo je zaměřeno na anatomii stavby lidského těla a na popis a funkci jednotlivých orgánových soustav  člověka.</a:t>
                      </a:r>
                    </a:p>
                    <a:p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smtClean="0"/>
                        <a:t>Metodický</a:t>
                      </a:r>
                      <a:r>
                        <a:rPr lang="cs-CZ" sz="1400" baseline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smtClean="0"/>
                        <a:t>Výukový materiál </a:t>
                      </a:r>
                      <a:r>
                        <a:rPr lang="cs-CZ" sz="1400" baseline="0" dirty="0" smtClean="0"/>
                        <a:t>slouží jako aktivní doplněk učebnice a pracovního sešitu  zaměřených na biologii člověka. Učivo je prezentováno jako přehledný a jednoduchý popis  daného učiva.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Dýchací soustava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8" name="Picture 4" descr="C:\Users\Hp\AppData\Local\Microsoft\Windows\Temporary Internet Files\Content.IE5\Z9P2DTT7\MC9002932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88840"/>
            <a:ext cx="4248472" cy="3479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Dýchací soustava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dýchací </a:t>
            </a:r>
            <a:r>
              <a:rPr lang="cs-CZ" sz="2800" dirty="0"/>
              <a:t>soustava slouží k přijímání kyslíku a odstraňování oxidu </a:t>
            </a:r>
            <a:r>
              <a:rPr lang="cs-CZ" sz="2800" dirty="0" smtClean="0"/>
              <a:t>uhličitého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n</a:t>
            </a:r>
            <a:r>
              <a:rPr lang="cs-CZ" sz="2800" dirty="0" smtClean="0"/>
              <a:t>eustálou výměnu kyslíku a oxidu uhličitého nazýváme </a:t>
            </a:r>
            <a:r>
              <a:rPr lang="cs-CZ" sz="2800" b="1" dirty="0" smtClean="0"/>
              <a:t>dýchání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dýchací soustavu tvoří:</a:t>
            </a: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horní cesty dýchací </a:t>
            </a:r>
            <a:r>
              <a:rPr lang="cs-CZ" sz="2800" dirty="0"/>
              <a:t>(dutina nosní, nosohltan)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dolní cesty dýchací </a:t>
            </a:r>
            <a:r>
              <a:rPr lang="cs-CZ" sz="2800" dirty="0"/>
              <a:t>(hrtan, průdušnice, průdušky, průdušinky</a:t>
            </a:r>
            <a:r>
              <a:rPr lang="cs-CZ" sz="2800" dirty="0" smtClean="0"/>
              <a:t>)</a:t>
            </a:r>
          </a:p>
          <a:p>
            <a:pPr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038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dýchací soustavy</a:t>
            </a:r>
            <a:endParaRPr lang="cs-CZ" sz="3200" b="1" dirty="0"/>
          </a:p>
        </p:txBody>
      </p:sp>
      <p:pic>
        <p:nvPicPr>
          <p:cNvPr id="2050" name="Picture 2" descr="C:\Users\brabcova\Desktop\533px-Respiratory_system_complete_no_labels_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11117"/>
            <a:ext cx="4126509" cy="461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2384884"/>
            <a:ext cx="151216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 cesty dýchací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4149080"/>
            <a:ext cx="151216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ln w="3175">
                <a:solidFill>
                  <a:schemeClr val="tx1"/>
                </a:solidFill>
              </a:ln>
            </a:endParaRPr>
          </a:p>
          <a:p>
            <a:pPr algn="ctr"/>
            <a:r>
              <a:rPr lang="cs-CZ" dirty="0">
                <a:solidFill>
                  <a:schemeClr val="tx1"/>
                </a:solidFill>
              </a:rPr>
              <a:t>horní cesty dýchací</a:t>
            </a:r>
          </a:p>
          <a:p>
            <a:pPr algn="ctr"/>
            <a:endParaRPr lang="cs-CZ" dirty="0">
              <a:ln w="3175">
                <a:solidFill>
                  <a:schemeClr val="tx1"/>
                </a:solidFill>
              </a:ln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2555776" y="3032956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555776" y="2384884"/>
            <a:ext cx="11521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555776" y="2384884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47764" y="5229200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47764" y="3284984"/>
            <a:ext cx="17641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447764" y="3284984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 flipH="1">
            <a:off x="2123728" y="2708920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H="1">
            <a:off x="2123728" y="4473116"/>
            <a:ext cx="3240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62" name="TextovéPole 2061"/>
          <p:cNvSpPr txBox="1"/>
          <p:nvPr/>
        </p:nvSpPr>
        <p:spPr>
          <a:xfrm>
            <a:off x="4369133" y="6184993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46875" y="1628800"/>
            <a:ext cx="2893477" cy="187220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3284984"/>
            <a:ext cx="1145549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20838" y="3284984"/>
            <a:ext cx="795378" cy="8640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0999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a činnost dýchací soustavy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554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p</a:t>
            </a:r>
            <a:r>
              <a:rPr lang="en-US" sz="2800" dirty="0" err="1" smtClean="0"/>
              <a:t>roud</a:t>
            </a:r>
            <a:r>
              <a:rPr lang="cs-CZ" sz="2800" dirty="0" err="1" smtClean="0"/>
              <a:t>ění</a:t>
            </a:r>
            <a:r>
              <a:rPr lang="cs-CZ" sz="2800" dirty="0" smtClean="0"/>
              <a:t> vzduchu v těle:</a:t>
            </a:r>
            <a:endParaRPr lang="en-US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nosní dírky –</a:t>
            </a:r>
            <a:r>
              <a:rPr lang="en-US" sz="2800" dirty="0" smtClean="0"/>
              <a:t>&gt;</a:t>
            </a:r>
            <a:r>
              <a:rPr lang="cs-CZ" sz="2800" dirty="0" smtClean="0"/>
              <a:t> nosní dutin</a:t>
            </a:r>
            <a:r>
              <a:rPr lang="en-US" sz="2800" dirty="0" smtClean="0"/>
              <a:t>a</a:t>
            </a:r>
            <a:r>
              <a:rPr lang="cs-CZ" sz="2800" dirty="0" smtClean="0"/>
              <a:t> –</a:t>
            </a:r>
            <a:r>
              <a:rPr lang="en-US" sz="2800" dirty="0" smtClean="0"/>
              <a:t>&gt;</a:t>
            </a:r>
            <a:r>
              <a:rPr lang="cs-CZ" sz="2800" dirty="0" smtClean="0"/>
              <a:t> nosohltan –</a:t>
            </a:r>
            <a:r>
              <a:rPr lang="en-US" sz="2800" dirty="0" smtClean="0"/>
              <a:t>&gt;</a:t>
            </a:r>
            <a:r>
              <a:rPr lang="cs-CZ" sz="2800" dirty="0" smtClean="0"/>
              <a:t> hltan –</a:t>
            </a:r>
            <a:r>
              <a:rPr lang="en-US" sz="2800" dirty="0" smtClean="0"/>
              <a:t>&gt;</a:t>
            </a:r>
            <a:r>
              <a:rPr lang="cs-CZ" sz="2800" dirty="0" smtClean="0"/>
              <a:t> hrtan –</a:t>
            </a:r>
            <a:r>
              <a:rPr lang="en-US" sz="2800" dirty="0" smtClean="0"/>
              <a:t>&gt;</a:t>
            </a:r>
            <a:r>
              <a:rPr lang="cs-CZ" sz="2800" dirty="0" smtClean="0"/>
              <a:t> průdušnice –</a:t>
            </a:r>
            <a:r>
              <a:rPr lang="en-US" sz="2800" dirty="0" smtClean="0"/>
              <a:t>&gt;</a:t>
            </a:r>
            <a:r>
              <a:rPr lang="cs-CZ" sz="2800" dirty="0" smtClean="0"/>
              <a:t> průdušky –</a:t>
            </a:r>
            <a:r>
              <a:rPr lang="en-US" sz="2800" dirty="0" smtClean="0"/>
              <a:t>&gt;</a:t>
            </a:r>
            <a:r>
              <a:rPr lang="cs-CZ" sz="2800" dirty="0" smtClean="0"/>
              <a:t> levá a pravá plíce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2050" name="Picture 2" descr="C:\Users\Hp\Pictures\267px-Diagrama_de_los_pulmones-c2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140968"/>
            <a:ext cx="2543175" cy="351472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</p:pic>
      <p:cxnSp>
        <p:nvCxnSpPr>
          <p:cNvPr id="6" name="Přímá spojovací šipka 5"/>
          <p:cNvCxnSpPr/>
          <p:nvPr/>
        </p:nvCxnSpPr>
        <p:spPr>
          <a:xfrm flipH="1">
            <a:off x="4644008" y="393305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228184" y="3717032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203848" y="5301208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5085184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5652120" y="5445224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516216" y="5229200"/>
            <a:ext cx="1056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plíce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2627784" y="5949280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403648" y="5733256"/>
            <a:ext cx="119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 plíce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6381328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dýchací soustavy</a:t>
            </a:r>
            <a:endParaRPr lang="cs-CZ" sz="3200" b="1" dirty="0"/>
          </a:p>
        </p:txBody>
      </p:sp>
      <p:pic>
        <p:nvPicPr>
          <p:cNvPr id="3074" name="Picture 2" descr="C:\Users\brabcova\Desktop\750px-Blausen_0770_RespiratorySystem_0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5444082" cy="43552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extLst/>
        </p:spPr>
      </p:pic>
      <p:sp>
        <p:nvSpPr>
          <p:cNvPr id="4" name="TextovéPole 3"/>
          <p:cNvSpPr txBox="1"/>
          <p:nvPr/>
        </p:nvSpPr>
        <p:spPr>
          <a:xfrm>
            <a:off x="2123728" y="1844824"/>
            <a:ext cx="2088232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2029490"/>
            <a:ext cx="2160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03948" y="22141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409287"/>
            <a:ext cx="129614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n</a:t>
            </a:r>
            <a:r>
              <a:rPr lang="cs-CZ" sz="1600" dirty="0" smtClean="0"/>
              <a:t>osní dutina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1772816"/>
            <a:ext cx="9361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08104" y="1844824"/>
            <a:ext cx="1656184" cy="5644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508738" y="2409287"/>
            <a:ext cx="65555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nos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08738" y="2778619"/>
            <a:ext cx="843048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hrtan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2947896"/>
            <a:ext cx="864096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hltan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3286450"/>
            <a:ext cx="1123602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průdušnice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5" y="3625004"/>
            <a:ext cx="1123602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průduška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8185" y="4077072"/>
            <a:ext cx="1123601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průdušinka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2349" y="4581128"/>
            <a:ext cx="84304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l</a:t>
            </a:r>
            <a:r>
              <a:rPr lang="cs-CZ" sz="1600" dirty="0" smtClean="0"/>
              <a:t>evá</a:t>
            </a:r>
          </a:p>
          <a:p>
            <a:r>
              <a:rPr lang="cs-CZ" sz="1600" dirty="0" smtClean="0"/>
              <a:t>plíce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67844" y="5589240"/>
            <a:ext cx="32621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23728" y="4077072"/>
            <a:ext cx="72008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ravá plíce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83600" y="4661847"/>
            <a:ext cx="83015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bránice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83600" y="3514045"/>
            <a:ext cx="76020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licní váčky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2142148"/>
            <a:ext cx="720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03948" y="5984066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3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029490"/>
            <a:ext cx="324036" cy="2973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1374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Tvorba hlasu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h</a:t>
            </a:r>
            <a:r>
              <a:rPr lang="cs-CZ" sz="2800" b="1" dirty="0" smtClean="0"/>
              <a:t>lasové ústrojí je uvnitř hrtanu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z</a:t>
            </a:r>
            <a:r>
              <a:rPr lang="cs-CZ" sz="2800" dirty="0" smtClean="0"/>
              <a:t>áklad tvoří hlasivkové chrupavky a vazy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zduch procházející hrtanem rozechvívá </a:t>
            </a:r>
            <a:r>
              <a:rPr lang="cs-CZ" sz="2800" b="1" dirty="0" smtClean="0"/>
              <a:t>hlasivkové vazy</a:t>
            </a:r>
            <a:r>
              <a:rPr lang="cs-CZ" sz="2800" dirty="0" smtClean="0"/>
              <a:t> a vzniká zvuk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vuk je modelován jazykem, patrem, zuby a rty – vzniká řeč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řeč je složitý děj řízený z mozku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m</a:t>
            </a:r>
            <a:r>
              <a:rPr lang="cs-CZ" sz="2800" dirty="0" smtClean="0"/>
              <a:t>luvit a zpívat můžeme jen při výdechu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3773656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Fáze dýchání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fáze: vdech</a:t>
            </a:r>
          </a:p>
          <a:p>
            <a:pPr marL="514350" indent="-514350">
              <a:buAutoNum type="arabicPeriod"/>
            </a:pPr>
            <a:r>
              <a:rPr lang="cs-CZ" sz="2800" b="1" dirty="0"/>
              <a:t>f</a:t>
            </a:r>
            <a:r>
              <a:rPr lang="cs-CZ" sz="2800" b="1" dirty="0" smtClean="0"/>
              <a:t>áze: výdech</a:t>
            </a:r>
          </a:p>
          <a:p>
            <a:pPr marL="0" indent="0">
              <a:buNone/>
            </a:pPr>
            <a:endParaRPr lang="cs-CZ" sz="28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dýchání umožňují mezižeberní svaly a bránice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dospělý člověk se nadechne asi 15krát za minutu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děti se nadechnou asi 20 – 26krát za minutu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dechový objem u dospělého člověka je asi </a:t>
            </a:r>
          </a:p>
          <a:p>
            <a:pPr marL="0" indent="0">
              <a:buNone/>
            </a:pPr>
            <a:r>
              <a:rPr lang="cs-CZ" sz="2800" dirty="0" smtClean="0"/>
              <a:t>    0,4 – 0,5 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plicemi projde za minutu asi 6 – 8 l vzduchu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094568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Fáze dýchání</a:t>
            </a:r>
            <a:endParaRPr lang="cs-CZ" sz="3200" b="1" dirty="0"/>
          </a:p>
        </p:txBody>
      </p:sp>
      <p:pic>
        <p:nvPicPr>
          <p:cNvPr id="1026" name="Picture 2" descr="C:\Users\eliška\Desktop\Obrázky pp\Diafragma_ademhaling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31830"/>
            <a:ext cx="2971402" cy="438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87232" y="6147474"/>
            <a:ext cx="8190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4 </a:t>
            </a:r>
            <a:endParaRPr lang="cs-CZ" sz="1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339752" y="522920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59632" y="5029145"/>
            <a:ext cx="1080120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bránice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209847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Onemocnění dýchací soustavy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a</a:t>
            </a:r>
            <a:r>
              <a:rPr lang="cs-CZ" sz="2800" b="1" dirty="0" smtClean="0"/>
              <a:t>stma</a:t>
            </a:r>
            <a:r>
              <a:rPr lang="cs-CZ" sz="2800" dirty="0" smtClean="0"/>
              <a:t> – alergické onemocnění, lze léčit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ánět horních cest dýchacích </a:t>
            </a:r>
            <a:r>
              <a:rPr lang="cs-CZ" sz="2800" dirty="0" smtClean="0"/>
              <a:t>(rýma, zánět nosohltanu)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ánět dolních cest dýchacích</a:t>
            </a:r>
            <a:r>
              <a:rPr lang="cs-CZ" sz="2800" dirty="0" smtClean="0"/>
              <a:t> (bronchitida)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ánět (zápal) plic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r</a:t>
            </a:r>
            <a:r>
              <a:rPr lang="cs-CZ" sz="2800" b="1" dirty="0" smtClean="0"/>
              <a:t>akovina plic </a:t>
            </a:r>
            <a:r>
              <a:rPr lang="cs-CZ" sz="2800" dirty="0" smtClean="0"/>
              <a:t>(postihuje hlavně kuřáky, ohroženou skupinou jsou i pasivní kuřáci)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pro zdravé plíce je důležitý pohyb na čerstvém vzduchu (lesy, hory)</a:t>
            </a:r>
            <a:endParaRPr lang="cs-CZ" sz="2800" b="1" dirty="0"/>
          </a:p>
        </p:txBody>
      </p:sp>
      <p:pic>
        <p:nvPicPr>
          <p:cNvPr id="1026" name="Picture 2" descr="C:\Users\brabcova\Desktop\120px-Hapci-fr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5" y="1573188"/>
            <a:ext cx="176535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57499" y="2996952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66713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Shrnutí učiva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Co je hlavní úkol dýchací soustavy?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Popiš horní cesty dýchací.</a:t>
            </a:r>
          </a:p>
          <a:p>
            <a:pPr marL="0" indent="0">
              <a:buNone/>
            </a:pPr>
            <a:r>
              <a:rPr lang="cs-CZ" dirty="0" smtClean="0"/>
              <a:t>Popiš dolní cesty dýchací.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Kde vzniká hlas?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Které orgány umožňují dýchání?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/>
              <a:t>p</a:t>
            </a:r>
            <a:r>
              <a:rPr lang="cs-CZ" dirty="0" smtClean="0"/>
              <a:t>říjem kyslíku a odstraňování oxidu uhličitého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n</a:t>
            </a:r>
            <a:r>
              <a:rPr lang="cs-CZ" dirty="0" smtClean="0"/>
              <a:t>osní dutina, nosohltan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/>
              <a:t>h</a:t>
            </a:r>
            <a:r>
              <a:rPr lang="cs-CZ" dirty="0" smtClean="0"/>
              <a:t>rtan, průdušnice, průdušky, průdušinky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v hrtanu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mezižeberní svaly a bránice</a:t>
            </a:r>
          </a:p>
        </p:txBody>
      </p:sp>
    </p:spTree>
    <p:extLst>
      <p:ext uri="{BB962C8B-B14F-4D97-AF65-F5344CB8AC3E}">
        <p14:creationId xmlns:p14="http://schemas.microsoft.com/office/powerpoint/2010/main" xmlns="" val="4525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Uveď dvě fáze dýchání.</a:t>
            </a:r>
          </a:p>
          <a:p>
            <a:pPr marL="0" indent="0">
              <a:buNone/>
            </a:pPr>
            <a:r>
              <a:rPr lang="cs-CZ" dirty="0" smtClean="0"/>
              <a:t>Kolikrát se nadechne dospělý člověk za 1 minutu?</a:t>
            </a:r>
          </a:p>
          <a:p>
            <a:pPr marL="0" indent="0">
              <a:buNone/>
            </a:pPr>
            <a:r>
              <a:rPr lang="cs-CZ" dirty="0" smtClean="0"/>
              <a:t>Kolikrát se nadechne dítě za 1 minutu?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Uveď onemocnění dýchací soustavy.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dech a výdech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si 15krát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asi 20 – 26 krát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astma, rýma, zánět nosohltanu, bronchitida, zápal plic, rakovina plic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595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KANTOREK, J., JURČÁK, J., FRONĚK, J. a kol. Přírodopis 8. Praha: PRODOS spol. s r. o., 1999. 127 s. ISBN 80-7230-040-7.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27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1:</a:t>
            </a:r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en-US" sz="1800" dirty="0"/>
              <a:t>cit. 2013</a:t>
            </a:r>
            <a:r>
              <a:rPr lang="cs-CZ" sz="1800" dirty="0"/>
              <a:t>-07-08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>
              <a:hlinkClick r:id="rId3"/>
            </a:endParaRPr>
          </a:p>
          <a:p>
            <a:pPr>
              <a:buNone/>
            </a:pPr>
            <a:r>
              <a:rPr lang="en-US" sz="1800" b="1" dirty="0" smtClean="0">
                <a:solidFill>
                  <a:srgbClr val="0070C0"/>
                </a:solidFill>
              </a:rPr>
              <a:t>&lt;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commons.wikimedia.org/wiki/File:Respiratory_system_complete_no_labels.svg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Obrázek č. 2:</a:t>
            </a:r>
          </a:p>
          <a:p>
            <a:pPr>
              <a:buNone/>
            </a:pPr>
            <a:r>
              <a:rPr lang="en-US" sz="1800" dirty="0" smtClean="0"/>
              <a:t>[cit. 2013</a:t>
            </a:r>
            <a:r>
              <a:rPr lang="cs-CZ" sz="1800" dirty="0" smtClean="0"/>
              <a:t>-07-08</a:t>
            </a:r>
            <a:r>
              <a:rPr lang="en-US" sz="1800" dirty="0" smtClean="0"/>
              <a:t>]. </a:t>
            </a:r>
            <a:r>
              <a:rPr lang="en-US" sz="1800" dirty="0" err="1" smtClean="0"/>
              <a:t>Dostupný</a:t>
            </a:r>
            <a:r>
              <a:rPr lang="en-US" sz="1800" dirty="0" smtClean="0"/>
              <a:t> pod </a:t>
            </a:r>
            <a:r>
              <a:rPr lang="en-US" sz="1800" dirty="0" err="1" smtClean="0"/>
              <a:t>licencí</a:t>
            </a:r>
            <a:r>
              <a:rPr lang="en-US" sz="1800" dirty="0" smtClean="0"/>
              <a:t> </a:t>
            </a:r>
            <a:r>
              <a:rPr lang="en-US" sz="1800" dirty="0" err="1" smtClean="0"/>
              <a:t>Creativ</a:t>
            </a:r>
            <a:r>
              <a:rPr lang="en-US" sz="1800" dirty="0" smtClean="0"/>
              <a:t> Commons </a:t>
            </a:r>
            <a:r>
              <a:rPr lang="en-US" sz="1800" dirty="0" err="1" smtClean="0"/>
              <a:t>na</a:t>
            </a:r>
            <a:r>
              <a:rPr lang="en-US" sz="1800" dirty="0" smtClean="0"/>
              <a:t> WWW:</a:t>
            </a:r>
            <a:endParaRPr lang="cs-CZ" sz="1800" dirty="0" smtClean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4"/>
              </a:rPr>
              <a:t>http://commons.wikimedia.org/wiki/File:Diagrama_de_los_pulmones-c2.svg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3: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-07-08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commons.wikimedia.org/wiki/File:Blausen_0770_RespiratorySystem_02.png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4</a:t>
            </a:r>
            <a:r>
              <a:rPr lang="cs-CZ" sz="1800" dirty="0" smtClean="0"/>
              <a:t>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 smtClean="0"/>
              <a:t>-07-08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commons.wikimedia.org/wiki/File:Diafragma_ademhaling.gif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476788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5</a:t>
            </a:r>
            <a:r>
              <a:rPr lang="cs-CZ" sz="1800" dirty="0" smtClean="0"/>
              <a:t>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-07-08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u="sng" dirty="0" smtClean="0">
                <a:hlinkClick r:id="rId3"/>
              </a:rPr>
              <a:t>http</a:t>
            </a:r>
            <a:r>
              <a:rPr lang="cs-CZ" sz="1800" u="sng" dirty="0">
                <a:hlinkClick r:id="rId3"/>
              </a:rPr>
              <a:t>://commons.wikimedia.org/wiki/File:Hapci-fr.gif</a:t>
            </a:r>
            <a:r>
              <a:rPr lang="cs-CZ" sz="1800" dirty="0"/>
              <a:t> 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>
              <a:hlinkClick r:id="rId4"/>
            </a:endParaRP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9590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1185</TotalTime>
  <Words>873</Words>
  <Application>Microsoft Office PowerPoint</Application>
  <PresentationFormat>Předvádění na obrazovce (4:3)</PresentationFormat>
  <Paragraphs>152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Dýchací soustava</vt:lpstr>
      <vt:lpstr>Dýchací soustava</vt:lpstr>
      <vt:lpstr>Stavba dýchací soustavy</vt:lpstr>
      <vt:lpstr>Stavba a činnost dýchací soustavy</vt:lpstr>
      <vt:lpstr>Stavba dýchací soustavy</vt:lpstr>
      <vt:lpstr>Tvorba hlasu </vt:lpstr>
      <vt:lpstr>Fáze dýchání</vt:lpstr>
      <vt:lpstr>Fáze dýchání</vt:lpstr>
      <vt:lpstr>Onemocnění dýchací soustavy</vt:lpstr>
      <vt:lpstr>Shrnutí učiva</vt:lpstr>
      <vt:lpstr>Shrnutí učiva</vt:lpstr>
      <vt:lpstr>Použitá literatura</vt:lpstr>
      <vt:lpstr>Internetové zdroje</vt:lpstr>
      <vt:lpstr>Internetové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93</cp:revision>
  <dcterms:modified xsi:type="dcterms:W3CDTF">2014-07-18T05:01:16Z</dcterms:modified>
</cp:coreProperties>
</file>