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63" r:id="rId6"/>
    <p:sldId id="259" r:id="rId7"/>
    <p:sldId id="260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872DD5-246B-4DC4-B5B6-B11E8E0136E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F9F35-7853-4425-AC89-A661AAFA69F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6F9F35-7853-4425-AC89-A661AAFA69F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A5D5305-9422-4752-B43D-973DCB21D101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8BBF326-78F7-49F1-AC89-3572225F48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25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Slovesa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opakování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b="1" dirty="0" smtClean="0"/>
              <a:t>SLOVESA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Mgr. Martina </a:t>
            </a:r>
            <a:r>
              <a:rPr lang="cs-CZ" b="1" dirty="0" err="1" smtClean="0"/>
              <a:t>Chňoupková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Slovesa: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2808"/>
            <a:ext cx="9144000" cy="4572000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ohebný slovní druh, který neskloňujeme, ale ____________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vyjadřují _________ nebo ______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slovesné tvary dělíme na ______________ (pracuji) a  _________ (budu pracovat, pracoval jsem)</a:t>
            </a:r>
          </a:p>
          <a:p>
            <a:pPr>
              <a:lnSpc>
                <a:spcPct val="200000"/>
              </a:lnSpc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780928"/>
            <a:ext cx="2018501" cy="697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časujeme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23728" y="3645024"/>
            <a:ext cx="1508746" cy="697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činnost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3645024"/>
            <a:ext cx="939681" cy="697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stav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4653136"/>
            <a:ext cx="2597186" cy="697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jednoduché </a:t>
            </a:r>
            <a:endParaRPr lang="cs-CZ" sz="3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445224"/>
            <a:ext cx="1560042" cy="6970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složené</a:t>
            </a:r>
            <a:endParaRPr lang="cs-CZ" sz="3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145282"/>
          </a:xfrm>
        </p:spPr>
        <p:txBody>
          <a:bodyPr>
            <a:noAutofit/>
          </a:bodyPr>
          <a:lstStyle/>
          <a:p>
            <a:pPr algn="ctr"/>
            <a:r>
              <a:rPr lang="cs-CZ" sz="3500" b="1" dirty="0" smtClean="0"/>
              <a:t>Najdi ve větách 4 mluvnické kategorie sloves. Pozor na přesmyčky. Urči také správné pořadí, v němž je určuje.</a:t>
            </a:r>
            <a:endParaRPr lang="cs-CZ" sz="35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" y="2564904"/>
          <a:ext cx="9143999" cy="2880320"/>
        </p:xfrm>
        <a:graphic>
          <a:graphicData uri="http://schemas.openxmlformats.org/drawingml/2006/table">
            <a:tbl>
              <a:tblPr/>
              <a:tblGrid>
                <a:gridCol w="5220071"/>
                <a:gridCol w="2874617"/>
                <a:gridCol w="1049311"/>
              </a:tblGrid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0" i="1" dirty="0">
                          <a:latin typeface="Calibri"/>
                          <a:ea typeface="Calibri"/>
                          <a:cs typeface="Times New Roman"/>
                        </a:rPr>
                        <a:t>Mluvnická kategorie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0" i="1" dirty="0">
                          <a:latin typeface="Calibri"/>
                          <a:ea typeface="Calibri"/>
                          <a:cs typeface="Times New Roman"/>
                        </a:rPr>
                        <a:t>Pořadí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66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i="1" dirty="0">
                          <a:latin typeface="Calibri"/>
                          <a:ea typeface="Calibri"/>
                          <a:cs typeface="Times New Roman"/>
                        </a:rPr>
                        <a:t>Z působení v soutěži byl zklamán.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i="1" dirty="0">
                          <a:latin typeface="Calibri"/>
                          <a:ea typeface="Calibri"/>
                          <a:cs typeface="Times New Roman"/>
                        </a:rPr>
                        <a:t>Čí losos je nedovařený?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i="1" dirty="0">
                          <a:latin typeface="Calibri"/>
                          <a:ea typeface="Calibri"/>
                          <a:cs typeface="Times New Roman"/>
                        </a:rPr>
                        <a:t>Jak často chodíš cvičit?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72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500" b="1" i="1" dirty="0">
                          <a:latin typeface="Calibri"/>
                          <a:ea typeface="Calibri"/>
                          <a:cs typeface="Times New Roman"/>
                        </a:rPr>
                        <a:t>V ZOO jsme mohli vidět malého soba.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940152" y="3140968"/>
            <a:ext cx="1287532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způsob</a:t>
            </a:r>
            <a:endParaRPr lang="cs-CZ" sz="2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3717032"/>
            <a:ext cx="85472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číslo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4293096"/>
            <a:ext cx="73609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čas</a:t>
            </a:r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4869160"/>
            <a:ext cx="116730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osoba</a:t>
            </a:r>
            <a:endParaRPr lang="cs-CZ" sz="2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60432" y="3140968"/>
            <a:ext cx="3626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3</a:t>
            </a:r>
            <a:endParaRPr lang="cs-CZ" sz="2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60432" y="3717032"/>
            <a:ext cx="3626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/>
              <a:t>2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8460432" y="4293096"/>
            <a:ext cx="3626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4</a:t>
            </a:r>
            <a:endParaRPr lang="cs-CZ" sz="25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460432" y="4869160"/>
            <a:ext cx="3626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/>
              <a:t>1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39903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Červeně podtrhněte slovesa, která jsou v přítomném čase.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	lyžuji, koktal, napíšeme, jedli jste, spím, budete chodit, půjde, vymyslíme, utíkal, měří, kupuješ, prolétl, těšit se, drží, oholí, chutná, máš, byl, vypadáte, předcházet, začal, uvolňují</a:t>
            </a:r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99592" y="2564904"/>
            <a:ext cx="1080120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7020272" y="2564904"/>
            <a:ext cx="936104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971600" y="3933056"/>
            <a:ext cx="864096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979712" y="3933056"/>
            <a:ext cx="151216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300192" y="3933056"/>
            <a:ext cx="79208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971600" y="4653136"/>
            <a:ext cx="1368152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483768" y="4653136"/>
            <a:ext cx="864096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283968" y="4653136"/>
            <a:ext cx="1872208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195736" y="5301208"/>
            <a:ext cx="1440160" cy="0"/>
          </a:xfrm>
          <a:prstGeom prst="line">
            <a:avLst/>
          </a:prstGeom>
          <a:ln w="508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399032"/>
          </a:xfrm>
        </p:spPr>
        <p:txBody>
          <a:bodyPr>
            <a:noAutofit/>
          </a:bodyPr>
          <a:lstStyle/>
          <a:p>
            <a:r>
              <a:rPr lang="cs-CZ" sz="3200" dirty="0" smtClean="0"/>
              <a:t>Z písmen slova </a:t>
            </a:r>
            <a:r>
              <a:rPr lang="cs-CZ" sz="3200" b="1" i="1" u="sng" dirty="0" smtClean="0"/>
              <a:t>nejocenitelnější </a:t>
            </a:r>
            <a:r>
              <a:rPr lang="cs-CZ" sz="3200" dirty="0" smtClean="0"/>
              <a:t>vymyslete tři slovesa v infinitivu, poté je převeďte do níže uvedených slovesných tvarů: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215315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cenit</a:t>
            </a:r>
          </a:p>
          <a:p>
            <a:r>
              <a:rPr lang="cs-CZ" sz="3600" dirty="0" smtClean="0"/>
              <a:t>cenit</a:t>
            </a:r>
          </a:p>
          <a:p>
            <a:r>
              <a:rPr lang="cs-CZ" sz="3600" dirty="0"/>
              <a:t>l</a:t>
            </a:r>
            <a:r>
              <a:rPr lang="cs-CZ" sz="3600" dirty="0" smtClean="0"/>
              <a:t>enit</a:t>
            </a:r>
          </a:p>
          <a:p>
            <a:r>
              <a:rPr lang="cs-CZ" sz="3600" dirty="0" smtClean="0"/>
              <a:t>šílet</a:t>
            </a:r>
          </a:p>
          <a:p>
            <a:r>
              <a:rPr lang="cs-CZ" sz="3600" dirty="0" smtClean="0"/>
              <a:t>nelenit…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55775" y="2348880"/>
          <a:ext cx="6588225" cy="3131563"/>
        </p:xfrm>
        <a:graphic>
          <a:graphicData uri="http://schemas.openxmlformats.org/drawingml/2006/table">
            <a:tbl>
              <a:tblPr/>
              <a:tblGrid>
                <a:gridCol w="446696"/>
                <a:gridCol w="3945454"/>
                <a:gridCol w="2196075"/>
              </a:tblGrid>
              <a:tr h="105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2. os., č. jed., </a:t>
                      </a:r>
                      <a:r>
                        <a:rPr lang="cs-CZ" sz="2800" dirty="0" err="1">
                          <a:latin typeface="Calibri"/>
                          <a:ea typeface="Calibri"/>
                          <a:cs typeface="Times New Roman"/>
                        </a:rPr>
                        <a:t>zp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. podmiňovací přítomný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232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3. os., č. mn. , </a:t>
                      </a:r>
                      <a:r>
                        <a:rPr lang="cs-CZ" sz="2800" dirty="0" err="1">
                          <a:latin typeface="Calibri"/>
                          <a:ea typeface="Calibri"/>
                          <a:cs typeface="Times New Roman"/>
                        </a:rPr>
                        <a:t>zp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. </a:t>
                      </a:r>
                      <a:r>
                        <a:rPr lang="cs-CZ" sz="2800" dirty="0" smtClean="0">
                          <a:latin typeface="Calibri"/>
                          <a:ea typeface="Calibri"/>
                          <a:cs typeface="Times New Roman"/>
                        </a:rPr>
                        <a:t>oznamovací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, čas budoucí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541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1. os., č. mn., </a:t>
                      </a:r>
                      <a:r>
                        <a:rPr lang="cs-CZ" sz="2800" dirty="0" err="1">
                          <a:latin typeface="Calibri"/>
                          <a:ea typeface="Calibri"/>
                          <a:cs typeface="Times New Roman"/>
                        </a:rPr>
                        <a:t>zp</a:t>
                      </a:r>
                      <a:r>
                        <a:rPr lang="cs-CZ" sz="2800" dirty="0">
                          <a:latin typeface="Calibri"/>
                          <a:ea typeface="Calibri"/>
                          <a:cs typeface="Times New Roman"/>
                        </a:rPr>
                        <a:t>. rozkazovací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3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7164288" y="2708920"/>
            <a:ext cx="1675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ocenil bys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3717032"/>
            <a:ext cx="1814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budou šílet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4653136"/>
            <a:ext cx="15103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neleňme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Podtrhněte slovesa a určete u nich mluvnické kategorie: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722437"/>
            <a:ext cx="4495800" cy="4525963"/>
          </a:xfrm>
        </p:spPr>
        <p:txBody>
          <a:bodyPr>
            <a:normAutofit/>
          </a:bodyPr>
          <a:lstStyle/>
          <a:p>
            <a:r>
              <a:rPr lang="cs-CZ" sz="2200" dirty="0" smtClean="0"/>
              <a:t>Ať nezabloudíš!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Přijďte k nám raději večer.</a:t>
            </a:r>
          </a:p>
          <a:p>
            <a:endParaRPr lang="cs-CZ" sz="2200" dirty="0" smtClean="0"/>
          </a:p>
          <a:p>
            <a:r>
              <a:rPr lang="cs-CZ" sz="2200" dirty="0" smtClean="0"/>
              <a:t>Rád bych se u tebe zastavil.</a:t>
            </a:r>
          </a:p>
          <a:p>
            <a:endParaRPr lang="cs-CZ" sz="2200" dirty="0" smtClean="0"/>
          </a:p>
          <a:p>
            <a:r>
              <a:rPr lang="cs-CZ" sz="2200" dirty="0" smtClean="0"/>
              <a:t>Přijedou zase kluci z Prahy?</a:t>
            </a:r>
          </a:p>
          <a:p>
            <a:endParaRPr lang="cs-CZ" sz="2200" dirty="0" smtClean="0"/>
          </a:p>
          <a:p>
            <a:r>
              <a:rPr lang="cs-CZ" sz="2200" dirty="0" smtClean="0"/>
              <a:t>V takové zimě by se to sáňkovalo.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495800" cy="4525963"/>
          </a:xfrm>
        </p:spPr>
        <p:txBody>
          <a:bodyPr>
            <a:normAutofit/>
          </a:bodyPr>
          <a:lstStyle/>
          <a:p>
            <a:r>
              <a:rPr lang="cs-CZ" sz="2200" dirty="0" smtClean="0"/>
              <a:t>2.os., </a:t>
            </a:r>
            <a:r>
              <a:rPr lang="cs-CZ" sz="2200" dirty="0" err="1" smtClean="0"/>
              <a:t>č.j</a:t>
            </a:r>
            <a:r>
              <a:rPr lang="cs-CZ" sz="2200" dirty="0" smtClean="0"/>
              <a:t>., </a:t>
            </a:r>
            <a:r>
              <a:rPr lang="cs-CZ" sz="2200" dirty="0" err="1" smtClean="0"/>
              <a:t>zp</a:t>
            </a:r>
            <a:r>
              <a:rPr lang="cs-CZ" sz="2200" dirty="0" smtClean="0"/>
              <a:t>. </a:t>
            </a:r>
            <a:r>
              <a:rPr lang="cs-CZ" sz="2200" dirty="0" err="1" smtClean="0"/>
              <a:t>ozn</a:t>
            </a:r>
            <a:r>
              <a:rPr lang="cs-CZ" sz="2200" dirty="0" smtClean="0"/>
              <a:t>., č. přít.</a:t>
            </a:r>
          </a:p>
          <a:p>
            <a:pPr>
              <a:buNone/>
            </a:pPr>
            <a:endParaRPr lang="cs-CZ" sz="2200" dirty="0" smtClean="0"/>
          </a:p>
          <a:p>
            <a:r>
              <a:rPr lang="cs-CZ" sz="2200" dirty="0" smtClean="0"/>
              <a:t>2.os., </a:t>
            </a:r>
            <a:r>
              <a:rPr lang="cs-CZ" sz="2200" dirty="0" err="1" smtClean="0"/>
              <a:t>č.mn</a:t>
            </a:r>
            <a:r>
              <a:rPr lang="cs-CZ" sz="2200" dirty="0" smtClean="0"/>
              <a:t>., </a:t>
            </a:r>
            <a:r>
              <a:rPr lang="cs-CZ" sz="2200" dirty="0" err="1" smtClean="0"/>
              <a:t>zp</a:t>
            </a:r>
            <a:r>
              <a:rPr lang="cs-CZ" sz="2200" dirty="0" smtClean="0"/>
              <a:t>. </a:t>
            </a:r>
            <a:r>
              <a:rPr lang="cs-CZ" sz="2200" dirty="0" err="1" smtClean="0"/>
              <a:t>ozn</a:t>
            </a:r>
            <a:r>
              <a:rPr lang="cs-CZ" sz="2200" dirty="0" smtClean="0"/>
              <a:t>., č. bud.</a:t>
            </a:r>
          </a:p>
          <a:p>
            <a:endParaRPr lang="cs-CZ" sz="2200" dirty="0" smtClean="0"/>
          </a:p>
          <a:p>
            <a:r>
              <a:rPr lang="cs-CZ" sz="2200" dirty="0" smtClean="0"/>
              <a:t>1.os., </a:t>
            </a:r>
            <a:r>
              <a:rPr lang="cs-CZ" sz="2200" dirty="0" err="1" smtClean="0"/>
              <a:t>č.j</a:t>
            </a:r>
            <a:r>
              <a:rPr lang="cs-CZ" sz="2200" dirty="0" smtClean="0"/>
              <a:t>., </a:t>
            </a:r>
            <a:r>
              <a:rPr lang="cs-CZ" sz="2200" dirty="0" err="1" smtClean="0"/>
              <a:t>zp</a:t>
            </a:r>
            <a:r>
              <a:rPr lang="cs-CZ" sz="2200" dirty="0" smtClean="0"/>
              <a:t>. podmiň. přít.</a:t>
            </a:r>
          </a:p>
          <a:p>
            <a:endParaRPr lang="cs-CZ" sz="2200" dirty="0" smtClean="0"/>
          </a:p>
          <a:p>
            <a:r>
              <a:rPr lang="cs-CZ" sz="2200" dirty="0" smtClean="0"/>
              <a:t>3.os., </a:t>
            </a:r>
            <a:r>
              <a:rPr lang="cs-CZ" sz="2200" dirty="0" err="1" smtClean="0"/>
              <a:t>č.mn</a:t>
            </a:r>
            <a:r>
              <a:rPr lang="cs-CZ" sz="2200" dirty="0" smtClean="0"/>
              <a:t>., </a:t>
            </a:r>
            <a:r>
              <a:rPr lang="cs-CZ" sz="2200" dirty="0" err="1" smtClean="0"/>
              <a:t>zp</a:t>
            </a:r>
            <a:r>
              <a:rPr lang="cs-CZ" sz="2200" dirty="0" smtClean="0"/>
              <a:t>. </a:t>
            </a:r>
            <a:r>
              <a:rPr lang="cs-CZ" sz="2200" dirty="0" err="1" smtClean="0"/>
              <a:t>ozn</a:t>
            </a:r>
            <a:r>
              <a:rPr lang="cs-CZ" sz="2200" dirty="0" smtClean="0"/>
              <a:t>., č. bud.</a:t>
            </a:r>
          </a:p>
          <a:p>
            <a:endParaRPr lang="cs-CZ" sz="2200" dirty="0" smtClean="0"/>
          </a:p>
          <a:p>
            <a:r>
              <a:rPr lang="cs-CZ" sz="2200" dirty="0" smtClean="0"/>
              <a:t>3.os., </a:t>
            </a:r>
            <a:r>
              <a:rPr lang="cs-CZ" sz="2200" dirty="0" err="1" smtClean="0"/>
              <a:t>č.j</a:t>
            </a:r>
            <a:r>
              <a:rPr lang="cs-CZ" sz="2200" dirty="0" smtClean="0"/>
              <a:t>., </a:t>
            </a:r>
            <a:r>
              <a:rPr lang="cs-CZ" sz="2200" dirty="0" err="1" smtClean="0"/>
              <a:t>zp</a:t>
            </a:r>
            <a:r>
              <a:rPr lang="cs-CZ" sz="2200" dirty="0" smtClean="0"/>
              <a:t>. podmiň. přít.</a:t>
            </a:r>
          </a:p>
          <a:p>
            <a:pPr>
              <a:buNone/>
            </a:pPr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827584" y="2132856"/>
            <a:ext cx="187220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9552" y="2924944"/>
            <a:ext cx="86409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115616" y="3717032"/>
            <a:ext cx="115212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203848" y="3717032"/>
            <a:ext cx="115212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67544" y="4509120"/>
            <a:ext cx="1224136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483768" y="5373216"/>
            <a:ext cx="72008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39552" y="5733256"/>
            <a:ext cx="1512168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ctr"/>
            <a:r>
              <a:rPr lang="cs-CZ" b="1" dirty="0" smtClean="0"/>
              <a:t>Převeďte do 1. a 2. osoby čísla množného.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22437"/>
            <a:ext cx="4495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Chtěl by se té výtvarné soutěže také zúčastnit.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Ověřil by si to tvrzení.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27984" y="1722437"/>
            <a:ext cx="4716016" cy="4525963"/>
          </a:xfrm>
        </p:spPr>
        <p:txBody>
          <a:bodyPr>
            <a:normAutofit/>
          </a:bodyPr>
          <a:lstStyle/>
          <a:p>
            <a:r>
              <a:rPr lang="cs-CZ" i="1" dirty="0" smtClean="0"/>
              <a:t>Chtěli </a:t>
            </a:r>
            <a:r>
              <a:rPr lang="cs-CZ" b="1" i="1" dirty="0" smtClean="0"/>
              <a:t>bychom</a:t>
            </a:r>
            <a:r>
              <a:rPr lang="cs-CZ" i="1" dirty="0" smtClean="0"/>
              <a:t> se té výtvarné soutěže také zúčastnit.</a:t>
            </a:r>
          </a:p>
          <a:p>
            <a:r>
              <a:rPr lang="cs-CZ" i="1" dirty="0" smtClean="0"/>
              <a:t>Chtěli </a:t>
            </a:r>
            <a:r>
              <a:rPr lang="cs-CZ" b="1" i="1" dirty="0" smtClean="0"/>
              <a:t>byste</a:t>
            </a:r>
            <a:r>
              <a:rPr lang="cs-CZ" i="1" dirty="0" smtClean="0"/>
              <a:t> se té výtvarné soutěže také zúčastnit.</a:t>
            </a:r>
          </a:p>
          <a:p>
            <a:pPr>
              <a:buNone/>
            </a:pPr>
            <a:endParaRPr lang="cs-CZ" i="1" dirty="0" smtClean="0"/>
          </a:p>
          <a:p>
            <a:r>
              <a:rPr lang="cs-CZ" i="1" dirty="0" smtClean="0"/>
              <a:t>Ověřili </a:t>
            </a:r>
            <a:r>
              <a:rPr lang="cs-CZ" b="1" i="1" dirty="0" smtClean="0"/>
              <a:t>bychom </a:t>
            </a:r>
            <a:r>
              <a:rPr lang="cs-CZ" i="1" dirty="0" smtClean="0"/>
              <a:t>si to tvrzení.</a:t>
            </a:r>
          </a:p>
          <a:p>
            <a:r>
              <a:rPr lang="cs-CZ" i="1" dirty="0" smtClean="0"/>
              <a:t>Ověřili </a:t>
            </a:r>
            <a:r>
              <a:rPr lang="cs-CZ" b="1" i="1" dirty="0" smtClean="0"/>
              <a:t>byste </a:t>
            </a:r>
            <a:r>
              <a:rPr lang="cs-CZ" i="1" dirty="0" smtClean="0"/>
              <a:t>si to tvrzení.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Doplňte koncovky: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Koště vis___ za dveřmi. Na zastávce na znamení autobus běžně nestav___. Vysypal___ cukřenku. </a:t>
            </a:r>
            <a:r>
              <a:rPr lang="cs-CZ" dirty="0" err="1" smtClean="0"/>
              <a:t>Slíb</a:t>
            </a:r>
            <a:r>
              <a:rPr lang="cs-CZ" dirty="0" smtClean="0"/>
              <a:t>__, ale svůj slib nikdy nesplní. Rodiče by s vámi chtěl___ mluvit. Fotbalisté trénoval___ na zápas. Marika pořád mluv___ a mluv___.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1988840"/>
            <a:ext cx="2616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í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2636912"/>
            <a:ext cx="2616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í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5776" y="3284984"/>
            <a:ext cx="2616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356992"/>
            <a:ext cx="2616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í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4005064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4725144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i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5301208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í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5301208"/>
            <a:ext cx="2880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í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7494"/>
            <a:ext cx="91440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Napiš slovesa opačného významu.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2132856"/>
            <a:ext cx="226857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NENÁVIDĚT</a:t>
            </a:r>
          </a:p>
          <a:p>
            <a:r>
              <a:rPr lang="cs-CZ" sz="2400" dirty="0" smtClean="0"/>
              <a:t>JÍST</a:t>
            </a:r>
          </a:p>
          <a:p>
            <a:r>
              <a:rPr lang="cs-CZ" sz="2400" dirty="0" smtClean="0"/>
              <a:t>STÁT</a:t>
            </a:r>
          </a:p>
          <a:p>
            <a:r>
              <a:rPr lang="cs-CZ" sz="2400" dirty="0" smtClean="0"/>
              <a:t>NEVYPLÝVAT</a:t>
            </a:r>
          </a:p>
          <a:p>
            <a:endParaRPr lang="cs-CZ" sz="2400" dirty="0" smtClean="0"/>
          </a:p>
          <a:p>
            <a:r>
              <a:rPr lang="cs-CZ" sz="2400" dirty="0" smtClean="0"/>
              <a:t>PÍT</a:t>
            </a:r>
          </a:p>
          <a:p>
            <a:r>
              <a:rPr lang="cs-CZ" sz="2400" dirty="0" smtClean="0"/>
              <a:t>ROZBÍT</a:t>
            </a:r>
          </a:p>
          <a:p>
            <a:r>
              <a:rPr lang="cs-CZ" sz="2400" dirty="0" smtClean="0"/>
              <a:t>ODEJÍT</a:t>
            </a:r>
          </a:p>
          <a:p>
            <a:r>
              <a:rPr lang="cs-CZ" sz="2400" dirty="0" smtClean="0"/>
              <a:t>BDÍT</a:t>
            </a:r>
          </a:p>
          <a:p>
            <a:r>
              <a:rPr lang="cs-CZ" sz="2400" dirty="0" smtClean="0"/>
              <a:t>NEPRACOVAT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6396335"/>
            <a:ext cx="69236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Kdo napsal knihu, která nám vyšla v tajence?</a:t>
            </a:r>
            <a:endParaRPr lang="cs-CZ" sz="2400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2267747" y="1412769"/>
          <a:ext cx="6480716" cy="4896550"/>
        </p:xfrm>
        <a:graphic>
          <a:graphicData uri="http://schemas.openxmlformats.org/drawingml/2006/table">
            <a:tbl>
              <a:tblPr/>
              <a:tblGrid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</a:tblGrid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Zástupný symbol pro obsah 9"/>
          <p:cNvGraphicFramePr>
            <a:graphicFrameLocks/>
          </p:cNvGraphicFramePr>
          <p:nvPr/>
        </p:nvGraphicFramePr>
        <p:xfrm>
          <a:off x="2267744" y="1412776"/>
          <a:ext cx="6480716" cy="4896550"/>
        </p:xfrm>
        <a:graphic>
          <a:graphicData uri="http://schemas.openxmlformats.org/drawingml/2006/table">
            <a:tbl>
              <a:tblPr/>
              <a:tblGrid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  <a:gridCol w="589156"/>
              </a:tblGrid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h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d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ě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ž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y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ý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X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ř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j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í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8965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 dirty="0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all">
                          <a:solidFill>
                            <a:schemeClr val="tx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endParaRPr lang="cs-CZ" sz="24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cap="all" dirty="0">
                        <a:solidFill>
                          <a:schemeClr val="tx1"/>
                        </a:solidFill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">
      <a:dk1>
        <a:sysClr val="windowText" lastClr="000000"/>
      </a:dk1>
      <a:lt1>
        <a:srgbClr val="FFC000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132</TotalTime>
  <Words>435</Words>
  <Application>Microsoft Office PowerPoint</Application>
  <PresentationFormat>Předvádění na obrazovce (4:3)</PresentationFormat>
  <Paragraphs>170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Snímek 1</vt:lpstr>
      <vt:lpstr>SLOVESA</vt:lpstr>
      <vt:lpstr>Slovesa:</vt:lpstr>
      <vt:lpstr>Najdi ve větách 4 mluvnické kategorie sloves. Pozor na přesmyčky. Urči také správné pořadí, v němž je určuje.</vt:lpstr>
      <vt:lpstr>Červeně podtrhněte slovesa, která jsou v přítomném čase. </vt:lpstr>
      <vt:lpstr>Z písmen slova nejocenitelnější vymyslete tři slovesa v infinitivu, poté je převeďte do níže uvedených slovesných tvarů:</vt:lpstr>
      <vt:lpstr>Podtrhněte slovesa a určete u nich mluvnické kategorie:</vt:lpstr>
      <vt:lpstr>Převeďte do 1. a 2. osoby čísla množného. </vt:lpstr>
      <vt:lpstr>Doplňte koncovky:</vt:lpstr>
      <vt:lpstr>Napiš slovesa opačného významu.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Martina</dc:creator>
  <cp:lastModifiedBy>Martina</cp:lastModifiedBy>
  <cp:revision>17</cp:revision>
  <dcterms:created xsi:type="dcterms:W3CDTF">2010-09-24T12:01:16Z</dcterms:created>
  <dcterms:modified xsi:type="dcterms:W3CDTF">2011-08-31T11:28:09Z</dcterms:modified>
</cp:coreProperties>
</file>