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2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58" r:id="rId2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FB25EE3-72D5-4786-AE04-472A1446B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030966D3-85B2-47A8-8A12-384E15A1A8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190339D-71E2-471B-BF21-61BD50AA0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935C368-09C1-4979-9064-AD87ADEAB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FB6CE26-A6E4-4D42-AC65-E8F45C59A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297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E9F3167-5B97-4E4D-95C9-B7F4885F6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DE1A85A-1DC6-46B5-A41E-46E2C4848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1467442-EFEB-4741-A4CD-9EEEFD6CF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CABFFCD-C9ED-41CD-89A8-F77F525C1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54F8419-259B-4B59-98D5-4DC73E176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42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AF442A6-457C-46E6-8CF5-B0FD97C79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0AE3A5A-418C-45D1-8608-E8212B3ECF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5975039-C518-493E-A3AF-0E3317073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01ED760-6847-4A7D-98CC-F89622772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D4FDED1-9736-4499-B706-4BFA53B61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859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F96BA7A-D62C-4FDC-AE10-64048E7AB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214651C-A207-4E3B-8335-419BFF9F61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F61F13F-7A5B-458A-A7E8-23279A95CF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8AD9732-BC4B-4CDB-BE04-6AA69983A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845BA87-D398-4A7D-B1E7-028DB182D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A163D75-559F-45C2-8D3D-EA884835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200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6CE4933-D146-442D-9B31-A14DAB087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D5734F3-D074-4BB0-A449-79F0C0B32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DA8301A-58AC-4827-B512-4BFFAC35F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327C71F6-A7B7-4359-96EF-01A043F4A8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3CA1F55-6BB4-4E99-9F11-C7B7362DCB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F2290449-D035-4DDC-843F-2137B6C3B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C5C2D511-EFAB-43F6-BAE9-1AA47ACE0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E210E128-A5D4-4D46-BAE7-9D2FD36DC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991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271BA02-82B3-465D-B28D-2A462C949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66F68391-ECAC-4CD7-8C4E-D4AADC3AD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8C614D90-13B9-4E32-92A0-F36252B29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31D11A9-8B24-4BB1-AA36-7544B4A06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862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59D0203B-28E9-47A0-8B6C-14AB73DDA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96932A5-0E00-4C70-ABB3-04888BE17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1BA1BC9-B3D6-43E6-9F2C-EA0FC87E5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26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22B8674-B4EC-4421-B0CE-A018B6F01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E294565-63C0-4555-916F-1362608A9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6ADB9BD-6863-4FC4-8F49-AA299E71E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E47A101-7AD4-4EFE-9BE2-7CF1943A2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D33CD2E-0DDA-420D-A6E3-23FFFC5A7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6E986D7-3B89-47B8-8298-D712272F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61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A936D67-DFB7-4735-B174-1BA062A83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44FBA762-DF49-482F-B96E-366B0CCE65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03EF3F74-2DF2-493D-882E-200A1B49B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5DB1151-9399-4C55-A484-073DE77FF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35A1A9F-D67F-4A61-A08E-920F2A113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F45C6D1-EDE5-43E3-8674-F69009C5F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591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86AA18D-2CD4-4595-B788-14DE7FF59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79860363-BB63-4DB7-A24F-29A001C95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A175FE5-FD96-4E1E-8DBB-6CA47973D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BE37B65-A1F0-459A-A0DC-B02516247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FE3CA34-CF84-46F2-9465-3AF02D9BF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555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5FF7BD11-28FB-4EB5-A092-968190F9B6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1EC256A-9206-4287-B08B-737248B80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E946D6E-6D0D-4E79-B132-BD4CB7812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88A1586-AFAC-49AB-A1A7-52B61536F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61967CA-8196-459D-8F09-A9698F3A3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602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CFD51838-F273-4EFF-B9A7-4CF669E53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3AFEC5E-3841-4539-9F59-6DDD2D93A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17FC1C2-1500-47CC-A765-BEE10342C5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138B6-34D3-4991-B1BA-1270A49ABDF0}" type="datetimeFigureOut">
              <a:rPr lang="cs-CZ" smtClean="0"/>
              <a:t>11.03.2020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8A35AA4-F83E-4568-B935-6BE0878E69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EB9983E-DE55-4C73-9DB0-CACC87182B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B40E0-20D8-46D0-A28B-295A670FFA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683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dark-blue-car.html" TargetMode="External"/><Relationship Id="rId2" Type="http://schemas.openxmlformats.org/officeDocument/2006/relationships/hyperlink" Target="http://www.clker.com/clipart-red-car-11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E16A184F-9931-47CE-A884-926D08FDE287}"/>
              </a:ext>
            </a:extLst>
          </p:cNvPr>
          <p:cNvSpPr txBox="1"/>
          <p:nvPr/>
        </p:nvSpPr>
        <p:spPr>
          <a:xfrm>
            <a:off x="4214191" y="2597979"/>
            <a:ext cx="3320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Dělení číslem 2</a:t>
            </a:r>
          </a:p>
        </p:txBody>
      </p:sp>
    </p:spTree>
    <p:extLst>
      <p:ext uri="{BB962C8B-B14F-4D97-AF65-F5344CB8AC3E}">
        <p14:creationId xmlns:p14="http://schemas.microsoft.com/office/powerpoint/2010/main" val="2872908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39558471-D647-45F9-93A0-C2DABF876EFD}"/>
              </a:ext>
            </a:extLst>
          </p:cNvPr>
          <p:cNvSpPr txBox="1"/>
          <p:nvPr/>
        </p:nvSpPr>
        <p:spPr>
          <a:xfrm>
            <a:off x="675861" y="278296"/>
            <a:ext cx="1047491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Pravidla hry:</a:t>
            </a:r>
          </a:p>
          <a:p>
            <a:pPr marL="457200" indent="-457200">
              <a:buAutoNum type="arabicParenR"/>
            </a:pPr>
            <a:r>
              <a:rPr lang="cs-CZ" sz="2400" dirty="0"/>
              <a:t>Dva žáci si zvolí barvu závodních aut.</a:t>
            </a:r>
          </a:p>
          <a:p>
            <a:pPr marL="457200" indent="-457200">
              <a:buAutoNum type="arabicParenR"/>
            </a:pPr>
            <a:r>
              <a:rPr lang="cs-CZ" sz="2400" dirty="0"/>
              <a:t>Po kliknutí se objeví příklad a časomíra 15 sekund.</a:t>
            </a:r>
          </a:p>
          <a:p>
            <a:pPr marL="457200" indent="-457200">
              <a:buAutoNum type="arabicParenR"/>
            </a:pPr>
            <a:r>
              <a:rPr lang="cs-CZ" sz="2400" dirty="0"/>
              <a:t>Žák určí správný výsledek kliknutím na čísla na klávesnici.</a:t>
            </a:r>
          </a:p>
          <a:p>
            <a:pPr marL="457200" indent="-457200">
              <a:buAutoNum type="arabicParenR"/>
            </a:pPr>
            <a:r>
              <a:rPr lang="cs-CZ" sz="2400" dirty="0"/>
              <a:t>Při správném výsledku se čísla na klávesnici zabarví zeleně a objeví se výsledek.</a:t>
            </a:r>
          </a:p>
          <a:p>
            <a:pPr marL="457200" indent="-457200">
              <a:buAutoNum type="arabicParenR"/>
            </a:pPr>
            <a:r>
              <a:rPr lang="cs-CZ" sz="2400" dirty="0"/>
              <a:t>Zároveň popojede autíčko na závodní dráze.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Při chybném určení výsledku se čísla na klávesnici zabarví červeně.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Žák má možnost opravy.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Pokud nyní určí správný výsledek, autíčko se posune dopředu, ale učitel žákovi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zapíše chybnou odpověď.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9)  Žák se dozví známku na základě této tabulky.</a:t>
            </a:r>
          </a:p>
        </p:txBody>
      </p:sp>
      <p:grpSp>
        <p:nvGrpSpPr>
          <p:cNvPr id="5" name="Skupina 4">
            <a:extLst>
              <a:ext uri="{FF2B5EF4-FFF2-40B4-BE49-F238E27FC236}">
                <a16:creationId xmlns:a16="http://schemas.microsoft.com/office/drawing/2014/main" id="{FA679DF8-AEC0-4589-9AEE-B24F534A48E1}"/>
              </a:ext>
            </a:extLst>
          </p:cNvPr>
          <p:cNvGrpSpPr/>
          <p:nvPr/>
        </p:nvGrpSpPr>
        <p:grpSpPr>
          <a:xfrm>
            <a:off x="5854095" y="654647"/>
            <a:ext cx="912384" cy="454646"/>
            <a:chOff x="62895" y="1645177"/>
            <a:chExt cx="912384" cy="454646"/>
          </a:xfrm>
        </p:grpSpPr>
        <p:pic>
          <p:nvPicPr>
            <p:cNvPr id="6" name="Obrázek 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E0F25BBF-BDCF-4254-B0A8-E657553368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" name="Ovál 6">
              <a:extLst>
                <a:ext uri="{FF2B5EF4-FFF2-40B4-BE49-F238E27FC236}">
                  <a16:creationId xmlns:a16="http://schemas.microsoft.com/office/drawing/2014/main" id="{82B13216-812A-415B-8393-1D13E6145884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8" name="Skupina 7">
            <a:extLst>
              <a:ext uri="{FF2B5EF4-FFF2-40B4-BE49-F238E27FC236}">
                <a16:creationId xmlns:a16="http://schemas.microsoft.com/office/drawing/2014/main" id="{1D912C84-4B5B-4686-B68F-AE631F6692F9}"/>
              </a:ext>
            </a:extLst>
          </p:cNvPr>
          <p:cNvGrpSpPr/>
          <p:nvPr/>
        </p:nvGrpSpPr>
        <p:grpSpPr>
          <a:xfrm>
            <a:off x="7002766" y="647628"/>
            <a:ext cx="926470" cy="461665"/>
            <a:chOff x="85131" y="2911518"/>
            <a:chExt cx="926470" cy="461665"/>
          </a:xfrm>
        </p:grpSpPr>
        <p:pic>
          <p:nvPicPr>
            <p:cNvPr id="9" name="Obrázek 8" descr="Obsah obrázku kreslení&#10;&#10;Popis byl vytvořen automaticky">
              <a:extLst>
                <a:ext uri="{FF2B5EF4-FFF2-40B4-BE49-F238E27FC236}">
                  <a16:creationId xmlns:a16="http://schemas.microsoft.com/office/drawing/2014/main" id="{95CED453-5517-4071-96AC-7907EDFCA5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10" name="Ovál 9">
              <a:extLst>
                <a:ext uri="{FF2B5EF4-FFF2-40B4-BE49-F238E27FC236}">
                  <a16:creationId xmlns:a16="http://schemas.microsoft.com/office/drawing/2014/main" id="{B0F4CE2F-2EA6-479C-A84B-D0E50EA7C9C4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41D89DC-357E-4AA1-ADC6-682AB55A9F4F}"/>
              </a:ext>
            </a:extLst>
          </p:cNvPr>
          <p:cNvSpPr txBox="1"/>
          <p:nvPr/>
        </p:nvSpPr>
        <p:spPr>
          <a:xfrm>
            <a:off x="1325217" y="4333460"/>
            <a:ext cx="36956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Počet chyb:               známka:</a:t>
            </a:r>
          </a:p>
          <a:p>
            <a:r>
              <a:rPr lang="cs-CZ" sz="2400" dirty="0"/>
              <a:t> 0 -1                                 </a:t>
            </a:r>
            <a:r>
              <a:rPr lang="cs-CZ" sz="2400" dirty="0">
                <a:solidFill>
                  <a:srgbClr val="FF0000"/>
                </a:solidFill>
              </a:rPr>
              <a:t>1</a:t>
            </a:r>
          </a:p>
          <a:p>
            <a:r>
              <a:rPr lang="cs-CZ" sz="2400" dirty="0"/>
              <a:t> 2 – 3                               </a:t>
            </a:r>
            <a:r>
              <a:rPr lang="cs-CZ" sz="2400" dirty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/>
              <a:t> 4 – 6                               </a:t>
            </a:r>
            <a:r>
              <a:rPr lang="cs-CZ" sz="2400" dirty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/>
              <a:t> 7 – 9                               </a:t>
            </a:r>
            <a:r>
              <a:rPr lang="cs-CZ" sz="2400" dirty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/>
              <a:t>10 – 11                            </a:t>
            </a:r>
            <a:r>
              <a:rPr lang="cs-CZ" sz="2400" dirty="0">
                <a:solidFill>
                  <a:srgbClr val="FF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71081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7.40741E-7 L 0.07578 0.0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9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Obdélník 71">
            <a:extLst>
              <a:ext uri="{FF2B5EF4-FFF2-40B4-BE49-F238E27FC236}">
                <a16:creationId xmlns:a16="http://schemas.microsoft.com/office/drawing/2014/main" id="{527B6717-9A26-4B7C-B400-FC4EC63A7623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18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597001" y="39435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11604" y="585778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85131" y="2911518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62895" y="1645177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59167" y="6039265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81AA4FC5-6A22-4049-B094-2C71E0DFA22A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2096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85185E-6 L 0.07578 0.00139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9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0A0A0CAF-BE4D-48DB-AEB0-A1419A288230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12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597001" y="39435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11604" y="585778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873619" y="2943924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62895" y="1645177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29148" y="6053273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8CBE0660-04C0-4295-B315-BD00EA67BCF4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0AE89C1B-5D72-4709-8F27-2240DF22AB43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13E9CC58-CF14-43D0-AB1C-11E73488CAF0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A8793506-E52C-45B9-8376-13836CF3B007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9BB140C3-1346-444E-820B-E746F77046CF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356C9978-1A78-45FB-AE8B-4A65E83724B1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842F1AFD-3E3B-484B-A2A2-4D6764CB2B5D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93771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3.33333E-6 L 0.07057 0.00301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29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0A1FD551-5E06-44BD-9672-749211FD94E1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20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597001" y="39435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11604" y="585778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873619" y="2943924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851033" y="1645176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35972" y="6039265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6C37DC6B-1118-4EF8-8EC1-E42AEF66469F}"/>
              </a:ext>
            </a:extLst>
          </p:cNvPr>
          <p:cNvSpPr txBox="1"/>
          <p:nvPr/>
        </p:nvSpPr>
        <p:spPr>
          <a:xfrm>
            <a:off x="3030687" y="39435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0883054B-9934-4539-91AC-B0A3FB7F3003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D4F63418-689B-4646-B76D-9B854196E2D7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0EFA6D30-1CA6-4124-8F06-FE677EDEE6DD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36D225DB-97D3-4F5C-A803-0797A8F5AC6C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1A09DB35-D66A-43D9-92E1-B41FCA1A6584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4FF61C95-FB72-4CF4-AAC8-2646924D0204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4A5CE1EB-040C-4ABD-B7CF-7D94484C5998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5420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1.48148E-6 L 0.07604 -0.00069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EDFA9373-0AD3-400C-8F72-DD76DF497A0A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20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597001" y="39435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11604" y="585778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1732529" y="2894989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947264" y="1666768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44703" y="6039265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6C37DC6B-1118-4EF8-8EC1-E42AEF66469F}"/>
              </a:ext>
            </a:extLst>
          </p:cNvPr>
          <p:cNvSpPr txBox="1"/>
          <p:nvPr/>
        </p:nvSpPr>
        <p:spPr>
          <a:xfrm>
            <a:off x="3030687" y="39435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D1D7C440-C886-4A4F-91FF-D0910D6D2FE0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7CE7D480-42B0-44D2-82DF-7E60FE2ECBF6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6632738C-8A04-48C0-9E9D-B092EB2CD576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F13E5BBC-52EC-424A-8E6B-6D58F5C32136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7F239CF7-AEA8-4596-B567-D8601EE17907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EB5B6ACC-79F9-471B-A046-70F5DF5B90EF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D694593C-97F5-46FD-BBD4-18778241752B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5156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0668 0.01088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15CC7C18-BE10-450E-9383-3803896336F7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10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597001" y="39435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11604" y="585778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1732529" y="2894989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1684617" y="1723988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38887" y="5956183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127442FC-4396-4FF2-87C7-52386295D0DD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AE3EFD7E-27C0-494E-A9BA-1492A1206205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5A3EAA43-6295-4930-BEDC-55DC8A1B3572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5E77EF39-7545-475A-B4B0-DAE322692682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7C9CD53F-5CE8-4ADD-A08D-08A7D969415A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D74E3FB7-E340-4E31-871E-11C480E81A22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DFF8E284-FEAE-4319-AD6B-3DE375AAECDD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263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2.96296E-6 L 0.07552 -0.0018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6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5EF0F75F-FD25-4100-A5DA-E71A147DED63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14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597001" y="39435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2318734" y="2910910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1684617" y="1723988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28288" y="5944485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AAA6B98D-6622-451B-AC1D-ECF7E53C6354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11342A74-23C8-4EE9-981B-F1AC8783FF1E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44601818-C1EF-4078-8DFA-116B6477EEF9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E161E19A-B8A7-43B9-8FDC-92400F44FF89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CE76B3E4-182B-430D-97C2-873D712DD9A7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78A154AF-72C8-4114-8C53-A74134C8B238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268B155E-A507-4931-81BD-BA841FB19D52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34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7 L 0.0543 0.00185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F7A8272A-708F-492F-910C-E616FC54D764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0762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192516" y="39276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2318734" y="2910910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2325777" y="1739909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408621" y="5956183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2C45350B-1940-41B5-BB75-2C1A722D4784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60485F29-FBB0-49D7-979C-BA6404631EB3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9AB1264D-1044-4471-9CC0-023ACA659739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72AED1A9-7506-4AED-94C7-C33A3E8FADA1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139C43A5-86B9-4006-A363-9147FC221C57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9F017BDA-BEB3-4BAB-9C09-BE05DB6525D3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33D3A099-E55C-4BBE-AB9C-C4C2E5E91186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2626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L 0.0668 -1.85185E-6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4D261200-A320-49E1-AE20-D4004339AB6B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0762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192516" y="39276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3073676" y="2932030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2325777" y="1739909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14726" y="6039265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45965396-875E-4F8A-8F82-09221ACF6848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607C9E7C-076A-4647-84C5-9A7EC8EA0304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CB1505AE-E5BB-458F-BB0B-31779CE98C63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A1D463F4-B375-4DC3-881D-9112D1E0E25B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FE0EFA7E-F436-4BB1-84A3-21B26146B5C7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84C53256-3496-43E7-9221-C4830A6F2A05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264FB05A-5EBA-4DF3-8A82-97B337E16FC5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3476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44444E-6 L 0.0668 -0.00209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-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Obdélník 87">
            <a:extLst>
              <a:ext uri="{FF2B5EF4-FFF2-40B4-BE49-F238E27FC236}">
                <a16:creationId xmlns:a16="http://schemas.microsoft.com/office/drawing/2014/main" id="{174ABA16-8C76-4227-9C30-CD4F61B4D0C6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10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641715" y="394177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3073676" y="2932030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3073676" y="1707247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58506" y="6039265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78" name="Skupina 77">
            <a:extLst>
              <a:ext uri="{FF2B5EF4-FFF2-40B4-BE49-F238E27FC236}">
                <a16:creationId xmlns:a16="http://schemas.microsoft.com/office/drawing/2014/main" id="{0D595C40-5F7C-4E9D-A64E-131901717B95}"/>
              </a:ext>
            </a:extLst>
          </p:cNvPr>
          <p:cNvGrpSpPr/>
          <p:nvPr/>
        </p:nvGrpSpPr>
        <p:grpSpPr>
          <a:xfrm>
            <a:off x="10673893" y="0"/>
            <a:ext cx="1495892" cy="4013263"/>
            <a:chOff x="11193485" y="743959"/>
            <a:chExt cx="976300" cy="3269304"/>
          </a:xfrm>
        </p:grpSpPr>
        <p:sp>
          <p:nvSpPr>
            <p:cNvPr id="82" name="Obdélník 81">
              <a:extLst>
                <a:ext uri="{FF2B5EF4-FFF2-40B4-BE49-F238E27FC236}">
                  <a16:creationId xmlns:a16="http://schemas.microsoft.com/office/drawing/2014/main" id="{67672A38-D892-42FC-AAAE-92D0D40F4DBA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délník 9">
              <a:extLst>
                <a:ext uri="{FF2B5EF4-FFF2-40B4-BE49-F238E27FC236}">
                  <a16:creationId xmlns:a16="http://schemas.microsoft.com/office/drawing/2014/main" id="{DE289746-37E1-4EBA-AD08-B0356004F23F}"/>
                </a:ext>
              </a:extLst>
            </p:cNvPr>
            <p:cNvSpPr/>
            <p:nvPr/>
          </p:nvSpPr>
          <p:spPr>
            <a:xfrm rot="3519192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C19695C9-3471-422C-A5E8-945B9DED45E2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>
              <a:extLst>
                <a:ext uri="{FF2B5EF4-FFF2-40B4-BE49-F238E27FC236}">
                  <a16:creationId xmlns:a16="http://schemas.microsoft.com/office/drawing/2014/main" id="{ED52F595-ED32-4CFD-A654-2F55B5B21831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6" name="TextovéPole 85">
              <a:extLst>
                <a:ext uri="{FF2B5EF4-FFF2-40B4-BE49-F238E27FC236}">
                  <a16:creationId xmlns:a16="http://schemas.microsoft.com/office/drawing/2014/main" id="{CE8C52B8-8D3E-4C04-8491-66C294D4B85F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7" name="TextovéPole 86">
              <a:extLst>
                <a:ext uri="{FF2B5EF4-FFF2-40B4-BE49-F238E27FC236}">
                  <a16:creationId xmlns:a16="http://schemas.microsoft.com/office/drawing/2014/main" id="{E57D4B7E-7315-4DE1-BA58-57C653033903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3170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11111E-6 L 0.06667 -1.11111E-6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784968CD-A6DD-4127-89EA-767A634A47A0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24657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18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641715" y="394177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3928905" y="2944937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3073676" y="1707247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BA684A93-8F1F-4C98-A2A9-4497A4B32F44}"/>
              </a:ext>
            </a:extLst>
          </p:cNvPr>
          <p:cNvGrpSpPr/>
          <p:nvPr/>
        </p:nvGrpSpPr>
        <p:grpSpPr>
          <a:xfrm>
            <a:off x="10764311" y="0"/>
            <a:ext cx="1433500" cy="4013263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98299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539448" y="5957148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80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44444E-6 L 0.07487 0.00487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7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E9E98294-6A3C-4BF7-A846-8FA0704AAF14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47949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(36 – 30 )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755511" y="391270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3928905" y="2944937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3942991" y="1694359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73216" y="6039265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433815F6-4E6A-4212-AC85-4844182390F6}"/>
              </a:ext>
            </a:extLst>
          </p:cNvPr>
          <p:cNvGrpSpPr/>
          <p:nvPr/>
        </p:nvGrpSpPr>
        <p:grpSpPr>
          <a:xfrm>
            <a:off x="10755889" y="126940"/>
            <a:ext cx="1413896" cy="3886323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830127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 rot="20967523"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211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2.96296E-6 L 0.07343 -0.00115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72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3A9F2AFD-5E9C-440C-ABAC-B24BF1120FD3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46201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(98 – 80 )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755511" y="391270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4681547" y="2917177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3942991" y="1694359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18643" y="6039265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6603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59259E-6 L 0.06679 0.00255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A70AC317-9AA8-4B7F-B165-3E029E6EDE45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41019" y="3946482"/>
            <a:ext cx="46201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(28 – 20 ) : 2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755511" y="391270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4681547" y="2917177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4700575" y="1693585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405128" y="6051212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4330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2.22222E-6 L 0.07487 2.22222E-6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0DBE3049-C772-406F-9D2E-222D903DF0FA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5681263" y="2873248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4855375" y="1672006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380826" y="6039265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B58E4D59-98D4-4679-BEE9-6F29B00FD49C}"/>
              </a:ext>
            </a:extLst>
          </p:cNvPr>
          <p:cNvGrpSpPr/>
          <p:nvPr/>
        </p:nvGrpSpPr>
        <p:grpSpPr>
          <a:xfrm>
            <a:off x="614880" y="3783440"/>
            <a:ext cx="2985561" cy="1038126"/>
            <a:chOff x="614880" y="3783440"/>
            <a:chExt cx="2985561" cy="1038126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3026245" y="3805903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7</a:t>
              </a:r>
            </a:p>
          </p:txBody>
        </p: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1416997" y="3783440"/>
              <a:ext cx="1682859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 : 2 =</a:t>
              </a:r>
            </a:p>
          </p:txBody>
        </p:sp>
        <p:sp>
          <p:nvSpPr>
            <p:cNvPr id="20" name="Ovál 19">
              <a:extLst>
                <a:ext uri="{FF2B5EF4-FFF2-40B4-BE49-F238E27FC236}">
                  <a16:creationId xmlns:a16="http://schemas.microsoft.com/office/drawing/2014/main" id="{D90CB3AB-3CBD-45D2-ADD2-FE3899249F75}"/>
                </a:ext>
              </a:extLst>
            </p:cNvPr>
            <p:cNvSpPr/>
            <p:nvPr/>
          </p:nvSpPr>
          <p:spPr>
            <a:xfrm>
              <a:off x="614880" y="3787012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B6C3837-EE59-421D-891D-B5C753BBDF12}"/>
              </a:ext>
            </a:extLst>
          </p:cNvPr>
          <p:cNvSpPr txBox="1"/>
          <p:nvPr/>
        </p:nvSpPr>
        <p:spPr>
          <a:xfrm>
            <a:off x="557862" y="37205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1F56518-1090-47F6-8954-6FE327CE5EED}"/>
              </a:ext>
            </a:extLst>
          </p:cNvPr>
          <p:cNvSpPr txBox="1"/>
          <p:nvPr/>
        </p:nvSpPr>
        <p:spPr>
          <a:xfrm>
            <a:off x="912191" y="36930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667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85185E-6 L 0.07096 0.00579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3" grpId="0"/>
      <p:bldP spid="2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FEA08932-29FE-41F0-B5B3-F1D07C6A83F6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5681263" y="2873248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5695349" y="1643903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443961" y="5993877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B58E4D59-98D4-4679-BEE9-6F29B00FD49C}"/>
              </a:ext>
            </a:extLst>
          </p:cNvPr>
          <p:cNvGrpSpPr/>
          <p:nvPr/>
        </p:nvGrpSpPr>
        <p:grpSpPr>
          <a:xfrm>
            <a:off x="614880" y="3783440"/>
            <a:ext cx="2985561" cy="1038126"/>
            <a:chOff x="614880" y="3783440"/>
            <a:chExt cx="2985561" cy="1038126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3026245" y="3805903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9</a:t>
              </a:r>
            </a:p>
          </p:txBody>
        </p: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1416997" y="3783440"/>
              <a:ext cx="1682859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 : 2 =</a:t>
              </a:r>
            </a:p>
          </p:txBody>
        </p:sp>
        <p:sp>
          <p:nvSpPr>
            <p:cNvPr id="20" name="Ovál 19">
              <a:extLst>
                <a:ext uri="{FF2B5EF4-FFF2-40B4-BE49-F238E27FC236}">
                  <a16:creationId xmlns:a16="http://schemas.microsoft.com/office/drawing/2014/main" id="{D90CB3AB-3CBD-45D2-ADD2-FE3899249F75}"/>
                </a:ext>
              </a:extLst>
            </p:cNvPr>
            <p:cNvSpPr/>
            <p:nvPr/>
          </p:nvSpPr>
          <p:spPr>
            <a:xfrm>
              <a:off x="614880" y="3787012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B6C3837-EE59-421D-891D-B5C753BBDF12}"/>
              </a:ext>
            </a:extLst>
          </p:cNvPr>
          <p:cNvSpPr txBox="1"/>
          <p:nvPr/>
        </p:nvSpPr>
        <p:spPr>
          <a:xfrm>
            <a:off x="557862" y="37205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1F56518-1090-47F6-8954-6FE327CE5EED}"/>
              </a:ext>
            </a:extLst>
          </p:cNvPr>
          <p:cNvSpPr txBox="1"/>
          <p:nvPr/>
        </p:nvSpPr>
        <p:spPr>
          <a:xfrm>
            <a:off x="912191" y="36930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52856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500"/>
                            </p:stCondLst>
                            <p:childTnLst>
                              <p:par>
                                <p:cTn id="10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07604 3.7037E-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3" grpId="0"/>
      <p:bldP spid="2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3BB97140-D211-4944-AB1C-4DD911C99A9F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6652735" y="2877974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5695349" y="1643903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326776" y="5858509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B58E4D59-98D4-4679-BEE9-6F29B00FD49C}"/>
              </a:ext>
            </a:extLst>
          </p:cNvPr>
          <p:cNvGrpSpPr/>
          <p:nvPr/>
        </p:nvGrpSpPr>
        <p:grpSpPr>
          <a:xfrm>
            <a:off x="614880" y="3783440"/>
            <a:ext cx="2985561" cy="1038126"/>
            <a:chOff x="614880" y="3783440"/>
            <a:chExt cx="2985561" cy="1038126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3026245" y="3805903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5</a:t>
              </a:r>
            </a:p>
          </p:txBody>
        </p: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1416997" y="3783440"/>
              <a:ext cx="1682859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 : 2 =</a:t>
              </a:r>
            </a:p>
          </p:txBody>
        </p:sp>
        <p:sp>
          <p:nvSpPr>
            <p:cNvPr id="20" name="Ovál 19">
              <a:extLst>
                <a:ext uri="{FF2B5EF4-FFF2-40B4-BE49-F238E27FC236}">
                  <a16:creationId xmlns:a16="http://schemas.microsoft.com/office/drawing/2014/main" id="{D90CB3AB-3CBD-45D2-ADD2-FE3899249F75}"/>
                </a:ext>
              </a:extLst>
            </p:cNvPr>
            <p:cNvSpPr/>
            <p:nvPr/>
          </p:nvSpPr>
          <p:spPr>
            <a:xfrm>
              <a:off x="614880" y="3787012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B6C3837-EE59-421D-891D-B5C753BBDF12}"/>
              </a:ext>
            </a:extLst>
          </p:cNvPr>
          <p:cNvSpPr txBox="1"/>
          <p:nvPr/>
        </p:nvSpPr>
        <p:spPr>
          <a:xfrm>
            <a:off x="557862" y="37205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1F56518-1090-47F6-8954-6FE327CE5EED}"/>
              </a:ext>
            </a:extLst>
          </p:cNvPr>
          <p:cNvSpPr txBox="1"/>
          <p:nvPr/>
        </p:nvSpPr>
        <p:spPr>
          <a:xfrm>
            <a:off x="931593" y="3718934"/>
            <a:ext cx="6451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69714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0.07487 0.00856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7" y="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3" grpId="0"/>
      <p:bldP spid="2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78B838B7-F80F-4268-9459-3A97C9319AB7}"/>
              </a:ext>
            </a:extLst>
          </p:cNvPr>
          <p:cNvSpPr/>
          <p:nvPr/>
        </p:nvSpPr>
        <p:spPr>
          <a:xfrm>
            <a:off x="0" y="1645177"/>
            <a:ext cx="12192000" cy="231644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6652735" y="2877974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6621997" y="1694359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10872" y="5979991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B58E4D59-98D4-4679-BEE9-6F29B00FD49C}"/>
              </a:ext>
            </a:extLst>
          </p:cNvPr>
          <p:cNvGrpSpPr/>
          <p:nvPr/>
        </p:nvGrpSpPr>
        <p:grpSpPr>
          <a:xfrm>
            <a:off x="614880" y="3783440"/>
            <a:ext cx="2985561" cy="1038126"/>
            <a:chOff x="614880" y="3783440"/>
            <a:chExt cx="2985561" cy="1038126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9BC4ACF-97D6-4785-BD6D-DAB30DD502EA}"/>
                </a:ext>
              </a:extLst>
            </p:cNvPr>
            <p:cNvSpPr txBox="1"/>
            <p:nvPr/>
          </p:nvSpPr>
          <p:spPr>
            <a:xfrm>
              <a:off x="3026245" y="3805903"/>
              <a:ext cx="574196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4</a:t>
              </a:r>
            </a:p>
          </p:txBody>
        </p: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1416997" y="3783440"/>
              <a:ext cx="1682859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/>
                <a:t> : 2 =</a:t>
              </a:r>
            </a:p>
          </p:txBody>
        </p:sp>
        <p:sp>
          <p:nvSpPr>
            <p:cNvPr id="20" name="Ovál 19">
              <a:extLst>
                <a:ext uri="{FF2B5EF4-FFF2-40B4-BE49-F238E27FC236}">
                  <a16:creationId xmlns:a16="http://schemas.microsoft.com/office/drawing/2014/main" id="{D90CB3AB-3CBD-45D2-ADD2-FE3899249F75}"/>
                </a:ext>
              </a:extLst>
            </p:cNvPr>
            <p:cNvSpPr/>
            <p:nvPr/>
          </p:nvSpPr>
          <p:spPr>
            <a:xfrm>
              <a:off x="614880" y="3787012"/>
              <a:ext cx="914400" cy="914400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B6C3837-EE59-421D-891D-B5C753BBDF12}"/>
              </a:ext>
            </a:extLst>
          </p:cNvPr>
          <p:cNvSpPr txBox="1"/>
          <p:nvPr/>
        </p:nvSpPr>
        <p:spPr>
          <a:xfrm>
            <a:off x="800589" y="37205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39686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7.40741E-7 L 0.06016 -7.40741E-7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168DA9CD-530B-4A7A-851F-C5B2CE301502}"/>
              </a:ext>
            </a:extLst>
          </p:cNvPr>
          <p:cNvSpPr/>
          <p:nvPr/>
        </p:nvSpPr>
        <p:spPr>
          <a:xfrm>
            <a:off x="0" y="1645177"/>
            <a:ext cx="12192000" cy="222587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7431557" y="2838126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6621997" y="1694359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26938" y="5989305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856FA56E-F8A1-4161-BA96-49D166F28DC8}"/>
              </a:ext>
            </a:extLst>
          </p:cNvPr>
          <p:cNvSpPr txBox="1"/>
          <p:nvPr/>
        </p:nvSpPr>
        <p:spPr>
          <a:xfrm>
            <a:off x="369821" y="3883567"/>
            <a:ext cx="113914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Klára měla 50 kč. Bratrovi půjčila 30 kč. Za zbytek si koupila lízátka. Jedno lízátko stálo 2 kč.</a:t>
            </a:r>
          </a:p>
          <a:p>
            <a:r>
              <a:rPr lang="cs-CZ" sz="2400" dirty="0"/>
              <a:t>Kolik lízátek si koupila?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948BDF08-5454-43C7-A9B3-5FFF65328C26}"/>
              </a:ext>
            </a:extLst>
          </p:cNvPr>
          <p:cNvSpPr txBox="1"/>
          <p:nvPr/>
        </p:nvSpPr>
        <p:spPr>
          <a:xfrm>
            <a:off x="4291907" y="415227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1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06086A25-0B0F-4216-A4C6-7CEA991CE56A}"/>
              </a:ext>
            </a:extLst>
          </p:cNvPr>
          <p:cNvSpPr txBox="1"/>
          <p:nvPr/>
        </p:nvSpPr>
        <p:spPr>
          <a:xfrm>
            <a:off x="4631595" y="415227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09210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2.59259E-6 L 0.0668 0.00255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1" grpId="0"/>
      <p:bldP spid="22" grpId="0"/>
      <p:bldP spid="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Obdélník 81">
            <a:extLst>
              <a:ext uri="{FF2B5EF4-FFF2-40B4-BE49-F238E27FC236}">
                <a16:creationId xmlns:a16="http://schemas.microsoft.com/office/drawing/2014/main" id="{B56C9055-DB42-4DA0-A982-DA9ADD882941}"/>
              </a:ext>
            </a:extLst>
          </p:cNvPr>
          <p:cNvSpPr/>
          <p:nvPr/>
        </p:nvSpPr>
        <p:spPr>
          <a:xfrm>
            <a:off x="0" y="1645178"/>
            <a:ext cx="12192000" cy="210296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7431557" y="2838126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7383534" y="1710615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425939" y="6051212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4362E840-FD8E-407F-AFFB-072EB7015B60}"/>
              </a:ext>
            </a:extLst>
          </p:cNvPr>
          <p:cNvSpPr txBox="1"/>
          <p:nvPr/>
        </p:nvSpPr>
        <p:spPr>
          <a:xfrm>
            <a:off x="36641" y="3679394"/>
            <a:ext cx="112319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parkovišti stálo 20 aut. Motocyklů bylo o polovinu méně než automobilů a nákladních</a:t>
            </a:r>
          </a:p>
          <a:p>
            <a:r>
              <a:rPr lang="cs-CZ" sz="2400" dirty="0"/>
              <a:t>automobilů o polovinu méně než motocyklů.</a:t>
            </a:r>
          </a:p>
          <a:p>
            <a:r>
              <a:rPr lang="cs-CZ" sz="2400" dirty="0"/>
              <a:t>Kolik bylo na parkovišti motocyklů?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1220D344-DDC4-41AF-9BAF-E2520FEFCADF}"/>
              </a:ext>
            </a:extLst>
          </p:cNvPr>
          <p:cNvSpPr txBox="1"/>
          <p:nvPr/>
        </p:nvSpPr>
        <p:spPr>
          <a:xfrm>
            <a:off x="5356381" y="4223873"/>
            <a:ext cx="2956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1</a:t>
            </a:r>
          </a:p>
        </p:txBody>
      </p:sp>
      <p:sp>
        <p:nvSpPr>
          <p:cNvPr id="78" name="TextovéPole 77">
            <a:extLst>
              <a:ext uri="{FF2B5EF4-FFF2-40B4-BE49-F238E27FC236}">
                <a16:creationId xmlns:a16="http://schemas.microsoft.com/office/drawing/2014/main" id="{35EF4665-1CE6-46E0-AA5F-5DAEC78652C2}"/>
              </a:ext>
            </a:extLst>
          </p:cNvPr>
          <p:cNvSpPr txBox="1"/>
          <p:nvPr/>
        </p:nvSpPr>
        <p:spPr>
          <a:xfrm>
            <a:off x="5631132" y="4207822"/>
            <a:ext cx="50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52761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3.7037E-6 L 0.07604 0.00695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1" grpId="0"/>
      <p:bldP spid="7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A449F2A5-7750-43E3-BEF4-125824606F9A}"/>
              </a:ext>
            </a:extLst>
          </p:cNvPr>
          <p:cNvSpPr/>
          <p:nvPr/>
        </p:nvSpPr>
        <p:spPr>
          <a:xfrm>
            <a:off x="0" y="1645178"/>
            <a:ext cx="12192000" cy="206466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8279780" y="2868649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7538077" y="1585952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481215" y="5992671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948BDF08-5454-43C7-A9B3-5FFF65328C26}"/>
              </a:ext>
            </a:extLst>
          </p:cNvPr>
          <p:cNvSpPr txBox="1"/>
          <p:nvPr/>
        </p:nvSpPr>
        <p:spPr>
          <a:xfrm>
            <a:off x="5305060" y="4222493"/>
            <a:ext cx="4298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5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65FE257-27EE-4A07-881B-87BEFC4B3101}"/>
              </a:ext>
            </a:extLst>
          </p:cNvPr>
          <p:cNvSpPr txBox="1"/>
          <p:nvPr/>
        </p:nvSpPr>
        <p:spPr>
          <a:xfrm>
            <a:off x="175118" y="3620462"/>
            <a:ext cx="113008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parkovišti stálo 20 aut. Motocyklů bylo o  polovinu méně než automobilů a nákladních</a:t>
            </a:r>
          </a:p>
          <a:p>
            <a:r>
              <a:rPr lang="cs-CZ" sz="2400" dirty="0"/>
              <a:t>automobilů o polovinu méně než motocyklů.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4A0AAC4-C366-4D9D-BB3B-2D1ADE0C38B8}"/>
              </a:ext>
            </a:extLst>
          </p:cNvPr>
          <p:cNvSpPr txBox="1"/>
          <p:nvPr/>
        </p:nvSpPr>
        <p:spPr>
          <a:xfrm>
            <a:off x="205822" y="4378405"/>
            <a:ext cx="51735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Kolik  bylo na parkovišti nákladních aut?</a:t>
            </a:r>
          </a:p>
        </p:txBody>
      </p:sp>
    </p:spTree>
    <p:extLst>
      <p:ext uri="{BB962C8B-B14F-4D97-AF65-F5344CB8AC3E}">
        <p14:creationId xmlns:p14="http://schemas.microsoft.com/office/powerpoint/2010/main" val="220664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85185E-6 L 0.06315 0.004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09B87763-EB03-45C1-B991-19D311EBADDF}"/>
              </a:ext>
            </a:extLst>
          </p:cNvPr>
          <p:cNvSpPr/>
          <p:nvPr/>
        </p:nvSpPr>
        <p:spPr>
          <a:xfrm>
            <a:off x="0" y="1645177"/>
            <a:ext cx="12192000" cy="208978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36285" y="58166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8279780" y="2868649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8211678" y="1648734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C100B8F5-7B82-4825-A7C9-AE0BFFB80ED1}"/>
              </a:ext>
            </a:extLst>
          </p:cNvPr>
          <p:cNvGrpSpPr/>
          <p:nvPr/>
        </p:nvGrpSpPr>
        <p:grpSpPr>
          <a:xfrm>
            <a:off x="344922" y="6007046"/>
            <a:ext cx="1499432" cy="679848"/>
            <a:chOff x="85131" y="2911518"/>
            <a:chExt cx="926470" cy="461665"/>
          </a:xfrm>
        </p:grpSpPr>
        <p:pic>
          <p:nvPicPr>
            <p:cNvPr id="74" name="Obrázek 73" descr="Obsah obrázku kreslení&#10;&#10;Popis byl vytvořen automaticky">
              <a:extLst>
                <a:ext uri="{FF2B5EF4-FFF2-40B4-BE49-F238E27FC236}">
                  <a16:creationId xmlns:a16="http://schemas.microsoft.com/office/drawing/2014/main" id="{0D0B672E-8DB5-498E-BE17-F856BD553A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51694D3C-5AD5-48D8-8139-CAC5B3B87626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C8316A13-9A89-4E5E-8436-A9A4D7D30D9E}"/>
              </a:ext>
            </a:extLst>
          </p:cNvPr>
          <p:cNvSpPr txBox="1"/>
          <p:nvPr/>
        </p:nvSpPr>
        <p:spPr>
          <a:xfrm>
            <a:off x="344922" y="3681687"/>
            <a:ext cx="11178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Lucka měla v misce 12 karamel a 4 ovocné bonbóny. Na návštěvu přišel Adam a Lukáš.</a:t>
            </a:r>
          </a:p>
          <a:p>
            <a:r>
              <a:rPr lang="cs-CZ" sz="2400" dirty="0"/>
              <a:t>Lucka mezi ně sladkosti rozdělila.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5CAE5E7-BD6E-4F58-A123-381863ABEE6E}"/>
              </a:ext>
            </a:extLst>
          </p:cNvPr>
          <p:cNvSpPr txBox="1"/>
          <p:nvPr/>
        </p:nvSpPr>
        <p:spPr>
          <a:xfrm>
            <a:off x="344922" y="4427306"/>
            <a:ext cx="4679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každý chlapec dostal karamel ?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79EE9762-1B42-4683-B5FC-07C41E3E1E72}"/>
              </a:ext>
            </a:extLst>
          </p:cNvPr>
          <p:cNvSpPr txBox="1"/>
          <p:nvPr/>
        </p:nvSpPr>
        <p:spPr>
          <a:xfrm>
            <a:off x="4933309" y="427122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71075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85185E-6 L 0.31771 0.00255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85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Obdélník 77">
            <a:extLst>
              <a:ext uri="{FF2B5EF4-FFF2-40B4-BE49-F238E27FC236}">
                <a16:creationId xmlns:a16="http://schemas.microsoft.com/office/drawing/2014/main" id="{A79F25A8-9EE4-44B7-BA12-53D739B1A002}"/>
              </a:ext>
            </a:extLst>
          </p:cNvPr>
          <p:cNvSpPr/>
          <p:nvPr/>
        </p:nvSpPr>
        <p:spPr>
          <a:xfrm>
            <a:off x="0" y="1645178"/>
            <a:ext cx="12192000" cy="197862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373216" y="101459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458249" y="527210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7965741" y="529688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7446102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6929484" y="52971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39339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5896035" y="527401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379417" y="528275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4840582" y="52743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291907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3772239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216629" y="529243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2658999" y="5272105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120164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1571489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014695" y="527671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463073" y="46697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8514416" y="530328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390996" y="47014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5783835" y="470749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227533" y="472708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10706559" y="58102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202868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298247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3940975" y="582924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4899181" y="584402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5869148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6852164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7848199" y="583890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8803846" y="58289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9759493" y="5826244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8971616" y="4867501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335064" y="490522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3536911" y="4901514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803821" y="4831729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927EA5C1-20B2-404F-9DFB-A86E8D7D8DA7}"/>
              </a:ext>
            </a:extLst>
          </p:cNvPr>
          <p:cNvGrpSpPr/>
          <p:nvPr/>
        </p:nvGrpSpPr>
        <p:grpSpPr>
          <a:xfrm>
            <a:off x="12007831" y="2909524"/>
            <a:ext cx="926470" cy="461665"/>
            <a:chOff x="85131" y="2911518"/>
            <a:chExt cx="926470" cy="461665"/>
          </a:xfrm>
        </p:grpSpPr>
        <p:pic>
          <p:nvPicPr>
            <p:cNvPr id="24" name="Obrázek 23" descr="Obsah obrázku kreslení&#10;&#10;Popis byl vytvořen automaticky">
              <a:extLst>
                <a:ext uri="{FF2B5EF4-FFF2-40B4-BE49-F238E27FC236}">
                  <a16:creationId xmlns:a16="http://schemas.microsoft.com/office/drawing/2014/main" id="{23420BA3-FF7C-4D95-B7A0-941DB83AC3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131" y="2911518"/>
              <a:ext cx="926470" cy="461665"/>
            </a:xfrm>
            <a:prstGeom prst="rect">
              <a:avLst/>
            </a:prstGeom>
          </p:spPr>
        </p:pic>
        <p:sp>
          <p:nvSpPr>
            <p:cNvPr id="31" name="Ovál 30">
              <a:extLst>
                <a:ext uri="{FF2B5EF4-FFF2-40B4-BE49-F238E27FC236}">
                  <a16:creationId xmlns:a16="http://schemas.microsoft.com/office/drawing/2014/main" id="{152BC193-411C-4FAB-BFDA-B5195794B122}"/>
                </a:ext>
              </a:extLst>
            </p:cNvPr>
            <p:cNvSpPr/>
            <p:nvPr/>
          </p:nvSpPr>
          <p:spPr>
            <a:xfrm>
              <a:off x="435453" y="3035398"/>
              <a:ext cx="249796" cy="21031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1</a:t>
              </a:r>
            </a:p>
          </p:txBody>
        </p:sp>
      </p:grpSp>
      <p:grpSp>
        <p:nvGrpSpPr>
          <p:cNvPr id="32" name="Skupina 31">
            <a:extLst>
              <a:ext uri="{FF2B5EF4-FFF2-40B4-BE49-F238E27FC236}">
                <a16:creationId xmlns:a16="http://schemas.microsoft.com/office/drawing/2014/main" id="{77AFB7C5-21D1-4C07-8577-D320B0B3D72F}"/>
              </a:ext>
            </a:extLst>
          </p:cNvPr>
          <p:cNvGrpSpPr/>
          <p:nvPr/>
        </p:nvGrpSpPr>
        <p:grpSpPr>
          <a:xfrm>
            <a:off x="8211678" y="1648734"/>
            <a:ext cx="912384" cy="454646"/>
            <a:chOff x="62895" y="1645177"/>
            <a:chExt cx="912384" cy="454646"/>
          </a:xfrm>
        </p:grpSpPr>
        <p:pic>
          <p:nvPicPr>
            <p:cNvPr id="30" name="Obrázek 29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83E76B1B-FADF-4FBD-8D08-B401E588E4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1" name="Ovál 70">
              <a:extLst>
                <a:ext uri="{FF2B5EF4-FFF2-40B4-BE49-F238E27FC236}">
                  <a16:creationId xmlns:a16="http://schemas.microsoft.com/office/drawing/2014/main" id="{F12F17BA-0CAB-43C7-AFD4-6ED290DAE583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C9DE1DDA-FBDB-4012-8264-E78E1144DA05}"/>
              </a:ext>
            </a:extLst>
          </p:cNvPr>
          <p:cNvGrpSpPr/>
          <p:nvPr/>
        </p:nvGrpSpPr>
        <p:grpSpPr>
          <a:xfrm>
            <a:off x="10736285" y="-104918"/>
            <a:ext cx="1433500" cy="4118182"/>
            <a:chOff x="11193485" y="743959"/>
            <a:chExt cx="976300" cy="3269304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F76A3E03-F5DE-4565-924E-C8449FB56319}"/>
                </a:ext>
              </a:extLst>
            </p:cNvPr>
            <p:cNvSpPr/>
            <p:nvPr/>
          </p:nvSpPr>
          <p:spPr>
            <a:xfrm>
              <a:off x="11193485" y="829256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8B17E7DC-4DB6-46F2-A976-813FA1979B90}"/>
                </a:ext>
              </a:extLst>
            </p:cNvPr>
            <p:cNvSpPr/>
            <p:nvPr/>
          </p:nvSpPr>
          <p:spPr>
            <a:xfrm rot="3669595">
              <a:off x="10308809" y="1907685"/>
              <a:ext cx="2711727" cy="384275"/>
            </a:xfrm>
            <a:custGeom>
              <a:avLst/>
              <a:gdLst>
                <a:gd name="connsiteX0" fmla="*/ 0 w 2171743"/>
                <a:gd name="connsiteY0" fmla="*/ 0 h 382019"/>
                <a:gd name="connsiteX1" fmla="*/ 2171743 w 2171743"/>
                <a:gd name="connsiteY1" fmla="*/ 0 h 382019"/>
                <a:gd name="connsiteX2" fmla="*/ 2171743 w 2171743"/>
                <a:gd name="connsiteY2" fmla="*/ 382019 h 382019"/>
                <a:gd name="connsiteX3" fmla="*/ 0 w 2171743"/>
                <a:gd name="connsiteY3" fmla="*/ 382019 h 382019"/>
                <a:gd name="connsiteX4" fmla="*/ 0 w 2171743"/>
                <a:gd name="connsiteY4" fmla="*/ 0 h 382019"/>
                <a:gd name="connsiteX0" fmla="*/ 0 w 2171743"/>
                <a:gd name="connsiteY0" fmla="*/ 0 h 384275"/>
                <a:gd name="connsiteX1" fmla="*/ 2171743 w 2171743"/>
                <a:gd name="connsiteY1" fmla="*/ 0 h 384275"/>
                <a:gd name="connsiteX2" fmla="*/ 2171743 w 2171743"/>
                <a:gd name="connsiteY2" fmla="*/ 382019 h 384275"/>
                <a:gd name="connsiteX3" fmla="*/ 694888 w 2171743"/>
                <a:gd name="connsiteY3" fmla="*/ 384275 h 384275"/>
                <a:gd name="connsiteX4" fmla="*/ 0 w 2171743"/>
                <a:gd name="connsiteY4" fmla="*/ 0 h 384275"/>
                <a:gd name="connsiteX0" fmla="*/ 0 w 2573621"/>
                <a:gd name="connsiteY0" fmla="*/ 0 h 384275"/>
                <a:gd name="connsiteX1" fmla="*/ 2171743 w 2573621"/>
                <a:gd name="connsiteY1" fmla="*/ 0 h 384275"/>
                <a:gd name="connsiteX2" fmla="*/ 2573621 w 2573621"/>
                <a:gd name="connsiteY2" fmla="*/ 283647 h 384275"/>
                <a:gd name="connsiteX3" fmla="*/ 694888 w 2573621"/>
                <a:gd name="connsiteY3" fmla="*/ 384275 h 384275"/>
                <a:gd name="connsiteX4" fmla="*/ 0 w 2573621"/>
                <a:gd name="connsiteY4" fmla="*/ 0 h 384275"/>
                <a:gd name="connsiteX0" fmla="*/ 0 w 2719965"/>
                <a:gd name="connsiteY0" fmla="*/ 0 h 384275"/>
                <a:gd name="connsiteX1" fmla="*/ 2171743 w 2719965"/>
                <a:gd name="connsiteY1" fmla="*/ 0 h 384275"/>
                <a:gd name="connsiteX2" fmla="*/ 2719965 w 2719965"/>
                <a:gd name="connsiteY2" fmla="*/ 296082 h 384275"/>
                <a:gd name="connsiteX3" fmla="*/ 694888 w 2719965"/>
                <a:gd name="connsiteY3" fmla="*/ 384275 h 384275"/>
                <a:gd name="connsiteX4" fmla="*/ 0 w 2719965"/>
                <a:gd name="connsiteY4" fmla="*/ 0 h 384275"/>
                <a:gd name="connsiteX0" fmla="*/ 0 w 2711727"/>
                <a:gd name="connsiteY0" fmla="*/ 94009 h 384275"/>
                <a:gd name="connsiteX1" fmla="*/ 2163505 w 2711727"/>
                <a:gd name="connsiteY1" fmla="*/ 0 h 384275"/>
                <a:gd name="connsiteX2" fmla="*/ 2711727 w 2711727"/>
                <a:gd name="connsiteY2" fmla="*/ 296082 h 384275"/>
                <a:gd name="connsiteX3" fmla="*/ 686650 w 2711727"/>
                <a:gd name="connsiteY3" fmla="*/ 384275 h 384275"/>
                <a:gd name="connsiteX4" fmla="*/ 0 w 2711727"/>
                <a:gd name="connsiteY4" fmla="*/ 94009 h 384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11727" h="384275">
                  <a:moveTo>
                    <a:pt x="0" y="94009"/>
                  </a:moveTo>
                  <a:lnTo>
                    <a:pt x="2163505" y="0"/>
                  </a:lnTo>
                  <a:lnTo>
                    <a:pt x="2711727" y="296082"/>
                  </a:lnTo>
                  <a:lnTo>
                    <a:pt x="686650" y="384275"/>
                  </a:lnTo>
                  <a:lnTo>
                    <a:pt x="0" y="94009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>
              <a:extLst>
                <a:ext uri="{FF2B5EF4-FFF2-40B4-BE49-F238E27FC236}">
                  <a16:creationId xmlns:a16="http://schemas.microsoft.com/office/drawing/2014/main" id="{EE7AF2DB-6CAF-4B9A-8B54-A02B388A8FA4}"/>
                </a:ext>
              </a:extLst>
            </p:cNvPr>
            <p:cNvSpPr/>
            <p:nvPr/>
          </p:nvSpPr>
          <p:spPr>
            <a:xfrm>
              <a:off x="12064150" y="2733103"/>
              <a:ext cx="105635" cy="128016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>
              <a:extLst>
                <a:ext uri="{FF2B5EF4-FFF2-40B4-BE49-F238E27FC236}">
                  <a16:creationId xmlns:a16="http://schemas.microsoft.com/office/drawing/2014/main" id="{7E9907FA-513F-4742-BDE2-AFBE9363B0CC}"/>
                </a:ext>
              </a:extLst>
            </p:cNvPr>
            <p:cNvSpPr txBox="1"/>
            <p:nvPr/>
          </p:nvSpPr>
          <p:spPr>
            <a:xfrm>
              <a:off x="11729584" y="2424360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L</a:t>
              </a:r>
            </a:p>
          </p:txBody>
        </p:sp>
        <p:sp>
          <p:nvSpPr>
            <p:cNvPr id="80" name="TextovéPole 79">
              <a:extLst>
                <a:ext uri="{FF2B5EF4-FFF2-40B4-BE49-F238E27FC236}">
                  <a16:creationId xmlns:a16="http://schemas.microsoft.com/office/drawing/2014/main" id="{7BA6BCAB-9175-46C1-BA43-B99D93D893B7}"/>
                </a:ext>
              </a:extLst>
            </p:cNvPr>
            <p:cNvSpPr txBox="1"/>
            <p:nvPr/>
          </p:nvSpPr>
          <p:spPr>
            <a:xfrm>
              <a:off x="11577958" y="1996391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Í</a:t>
              </a:r>
            </a:p>
          </p:txBody>
        </p:sp>
        <p:sp>
          <p:nvSpPr>
            <p:cNvPr id="81" name="TextovéPole 80">
              <a:extLst>
                <a:ext uri="{FF2B5EF4-FFF2-40B4-BE49-F238E27FC236}">
                  <a16:creationId xmlns:a16="http://schemas.microsoft.com/office/drawing/2014/main" id="{F571E4D3-6A3D-40D3-BE59-3F50B7885A24}"/>
                </a:ext>
              </a:extLst>
            </p:cNvPr>
            <p:cNvSpPr txBox="1"/>
            <p:nvPr/>
          </p:nvSpPr>
          <p:spPr>
            <a:xfrm>
              <a:off x="11356574" y="1572979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B925A9B-BDB1-48B5-B325-C8EB216EF15D}"/>
              </a:ext>
            </a:extLst>
          </p:cNvPr>
          <p:cNvGrpSpPr/>
          <p:nvPr/>
        </p:nvGrpSpPr>
        <p:grpSpPr>
          <a:xfrm>
            <a:off x="386193" y="5979991"/>
            <a:ext cx="1413896" cy="677918"/>
            <a:chOff x="62895" y="1645177"/>
            <a:chExt cx="912384" cy="454646"/>
          </a:xfrm>
        </p:grpSpPr>
        <p:pic>
          <p:nvPicPr>
            <p:cNvPr id="76" name="Obrázek 75" descr="Obsah obrázku hodiny, místnost, kreslení&#10;&#10;Popis byl vytvořen automaticky">
              <a:extLst>
                <a:ext uri="{FF2B5EF4-FFF2-40B4-BE49-F238E27FC236}">
                  <a16:creationId xmlns:a16="http://schemas.microsoft.com/office/drawing/2014/main" id="{DC042812-98B6-4F06-9D4C-51B1B3E523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895" y="1645177"/>
              <a:ext cx="912384" cy="454646"/>
            </a:xfrm>
            <a:prstGeom prst="rect">
              <a:avLst/>
            </a:prstGeom>
          </p:spPr>
        </p:pic>
        <p:sp>
          <p:nvSpPr>
            <p:cNvPr id="77" name="Ovál 76">
              <a:extLst>
                <a:ext uri="{FF2B5EF4-FFF2-40B4-BE49-F238E27FC236}">
                  <a16:creationId xmlns:a16="http://schemas.microsoft.com/office/drawing/2014/main" id="{12B51F5B-81AD-41FF-ACC8-D565CCF5CC0C}"/>
                </a:ext>
              </a:extLst>
            </p:cNvPr>
            <p:cNvSpPr/>
            <p:nvPr/>
          </p:nvSpPr>
          <p:spPr>
            <a:xfrm>
              <a:off x="420538" y="1777513"/>
              <a:ext cx="255656" cy="189973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>
                  <a:solidFill>
                    <a:schemeClr val="tx1"/>
                  </a:solidFill>
                </a:rPr>
                <a:t>2</a:t>
              </a:r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C8316A13-9A89-4E5E-8436-A9A4D7D30D9E}"/>
              </a:ext>
            </a:extLst>
          </p:cNvPr>
          <p:cNvSpPr txBox="1"/>
          <p:nvPr/>
        </p:nvSpPr>
        <p:spPr>
          <a:xfrm>
            <a:off x="319710" y="3654832"/>
            <a:ext cx="11178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Lucka měla v misce 12 karamel a 4 ovocné bonbóny. Na návštěvu přišel Adam a Lukáš.</a:t>
            </a:r>
          </a:p>
          <a:p>
            <a:r>
              <a:rPr lang="cs-CZ" sz="2400" dirty="0"/>
              <a:t>Lucka mezi ně sladkosti rozdělila.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5CAE5E7-BD6E-4F58-A123-381863ABEE6E}"/>
              </a:ext>
            </a:extLst>
          </p:cNvPr>
          <p:cNvSpPr txBox="1"/>
          <p:nvPr/>
        </p:nvSpPr>
        <p:spPr>
          <a:xfrm>
            <a:off x="344922" y="4408818"/>
            <a:ext cx="6054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každý chlapec dostal ovocných bonbónů ?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79EE9762-1B42-4683-B5FC-07C41E3E1E72}"/>
              </a:ext>
            </a:extLst>
          </p:cNvPr>
          <p:cNvSpPr txBox="1"/>
          <p:nvPr/>
        </p:nvSpPr>
        <p:spPr>
          <a:xfrm>
            <a:off x="6354047" y="4259031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50772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0.24518 0.00093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53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2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E920AEDD-8F53-4610-8E31-85A640F06E85}"/>
              </a:ext>
            </a:extLst>
          </p:cNvPr>
          <p:cNvSpPr/>
          <p:nvPr/>
        </p:nvSpPr>
        <p:spPr>
          <a:xfrm>
            <a:off x="3603231" y="1813099"/>
            <a:ext cx="4455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http://www.clker.com/clipart-red-car-11.html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AD783886-F44C-44E1-8012-F7960D5069E6}"/>
              </a:ext>
            </a:extLst>
          </p:cNvPr>
          <p:cNvSpPr/>
          <p:nvPr/>
        </p:nvSpPr>
        <p:spPr>
          <a:xfrm>
            <a:off x="3603231" y="2182431"/>
            <a:ext cx="47125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http://www.clker.com/clipart-dark-blue-car.html</a:t>
            </a:r>
            <a:endParaRPr lang="cs-CZ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2410E0C0-4E95-4C00-BD6B-A636F47D246C}"/>
              </a:ext>
            </a:extLst>
          </p:cNvPr>
          <p:cNvSpPr txBox="1"/>
          <p:nvPr/>
        </p:nvSpPr>
        <p:spPr>
          <a:xfrm>
            <a:off x="3603231" y="1120601"/>
            <a:ext cx="6225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cit.2020-01-24].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143C1CDD-7FC1-4E80-8255-73D0487C8A80}"/>
              </a:ext>
            </a:extLst>
          </p:cNvPr>
          <p:cNvSpPr txBox="1"/>
          <p:nvPr/>
        </p:nvSpPr>
        <p:spPr>
          <a:xfrm>
            <a:off x="3431710" y="21584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A0137C2-F31E-49C8-B7EB-872ACC4D4380}"/>
              </a:ext>
            </a:extLst>
          </p:cNvPr>
          <p:cNvSpPr txBox="1"/>
          <p:nvPr/>
        </p:nvSpPr>
        <p:spPr>
          <a:xfrm>
            <a:off x="3453190" y="18130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A0FF6D3-D86B-4C18-859E-952FC678C3D8}"/>
              </a:ext>
            </a:extLst>
          </p:cNvPr>
          <p:cNvSpPr txBox="1"/>
          <p:nvPr/>
        </p:nvSpPr>
        <p:spPr>
          <a:xfrm>
            <a:off x="8187242" y="21584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5066F6B1-BA06-469C-AFC0-A9944E3F020F}"/>
              </a:ext>
            </a:extLst>
          </p:cNvPr>
          <p:cNvSpPr txBox="1"/>
          <p:nvPr/>
        </p:nvSpPr>
        <p:spPr>
          <a:xfrm>
            <a:off x="7930120" y="18130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81237296-00A6-45DF-AFF3-5516C3254A9C}"/>
              </a:ext>
            </a:extLst>
          </p:cNvPr>
          <p:cNvSpPr txBox="1"/>
          <p:nvPr/>
        </p:nvSpPr>
        <p:spPr>
          <a:xfrm>
            <a:off x="3603231" y="2503725"/>
            <a:ext cx="3706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 obrázků cíle je Zdeněk </a:t>
            </a:r>
            <a:r>
              <a:rPr lang="cs-CZ" dirty="0" err="1"/>
              <a:t>Hanzelín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1403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985</Words>
  <Application>Microsoft Office PowerPoint</Application>
  <PresentationFormat>Širokoúhlá obrazovka</PresentationFormat>
  <Paragraphs>640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46</cp:revision>
  <dcterms:created xsi:type="dcterms:W3CDTF">2020-01-24T09:42:27Z</dcterms:created>
  <dcterms:modified xsi:type="dcterms:W3CDTF">2020-03-11T10:25:43Z</dcterms:modified>
</cp:coreProperties>
</file>