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57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D8E1F3-BD7D-4EF4-9BCA-643C3AA328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E2E5CCD-8439-4986-8EE7-EFA2E74AF6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0E3CB3-D798-4F82-9480-E9EB8FE27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E6D05B-4BF1-4041-A315-61C6A6C45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8893DF-FCF7-4DCB-98B9-C4573CC8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385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6412A5-6D01-474A-888D-0CD89E60A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ED07F6-0175-4471-8B5F-3515DFDCD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A8E2451-2761-4260-9E44-1461C3FDE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9BE999-2656-462D-A9C7-C2D3CD83D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4B3847-425D-4F08-8463-568EEB00B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205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032954-0BF2-4E42-96A2-088C72CD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549E45-2AE6-42EA-849E-BF4CCE791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DE9663-034F-439D-ACC6-207B08B6A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330D97-EF1D-4697-A747-9D64B3ACD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F07F5D-BD3C-4D76-8718-09F542D70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08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2C2F44-475B-4732-8576-E2275D169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28DA16-067B-4A8F-A77E-59E6822DAE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2A4E9A8-82D6-46B4-B73A-774657F8B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91CD4B2-332B-4604-8EBB-A63DFB9FA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13094FD-E5F3-4819-A9CF-A1769A722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94025BD-27E0-454A-8640-1FF3D3F9D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683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6FAC7B-90E5-4815-B760-248507E69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B3A308-AC6F-4D4F-9F99-657E2AC09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8ACA5BF-ABD6-4116-8C56-81CCF10FD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AC225DD-639F-4E14-B104-3A0104B1A9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0D7E181-17FA-44F8-8AC1-31F727BB69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0717724-A591-4F8A-9552-DAF4477CA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44489DA-B4C7-4291-BFBF-6818CBEF3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BB88923-23C5-4BA1-BA6E-DA90622F2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42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CCF2AE-CE61-41E8-B1EA-9AC9E1476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F832FDD-AA97-40F2-9468-DEB414535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EF6630E-AA59-49EA-95E2-B425F1A20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C895CD-85A3-4CD3-9C13-A7D6D629B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36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76C233C-77C6-4322-A424-377711444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1C8C9A5-1813-444B-9DCC-27BC6926A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927D2C5-65F9-4CF6-B451-5680D665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08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CD3CED-6321-478D-A32D-C9514198A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07D775-6935-4B97-A16D-70BD934BA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C38981F-BED3-4934-87CD-5DB9BB026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D942665-A11E-48A0-BA97-9ED4BA7DF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F71A786-F059-485C-AD5B-39094DE26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717B53B-1A2F-4A63-8F0F-0D322B9B4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726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21D179-B78D-4532-B1A3-5AD751F72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91536FD-A987-4EC7-AE84-928120E8B7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3D999AB-2DF4-49AF-8A9F-75FE5FE10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8141410-07CE-4B10-A892-59A81765A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FA13D7E-84F9-43C8-988C-6DB1A3C7D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540A49-B226-4C9E-B9DC-865FBB82B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926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B81635-799E-4BD1-AA2A-E3928770B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2A43340-8A5E-4B5C-9FA1-AFBB8C022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EBF615F-1003-4F15-BF66-1372B2DB6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282407-918F-4BE7-BBE4-95CD16654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4D1D0E-9918-4DEC-B992-E6AD244B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50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62464D6-0C6D-4F68-9306-5257AAA2E7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9D1A998-2DE6-4E87-8D4E-E87E10CAF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F861AE-C3E7-42ED-B525-D03ADCB7C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2AF589-30BA-4E08-A1D1-A432D775C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EB8A3E-21DD-4BA2-9F78-5C91C2DCE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577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BFECD86-3792-4BF7-95CD-6BB8914AC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237D123-2733-44EA-98CC-118D9166D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09BA59-D9B1-46AE-9E8E-1038E7D842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374CA-38F3-4052-9A47-3AE212B8136F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FE9924-C1BD-44B8-BAB6-9B73755621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3ADE26D-E32D-4F1C-8C08-309F43C5C6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EBBAA-177F-4A21-9F56-034598AE2C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821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4244.html" TargetMode="External"/><Relationship Id="rId2" Type="http://schemas.openxmlformats.org/officeDocument/2006/relationships/hyperlink" Target="http://www.clker.com/clipart-iphone-2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lker.com/clipart-cyclist-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E509ACA3-F391-4F95-A309-94A5B91C2E50}"/>
              </a:ext>
            </a:extLst>
          </p:cNvPr>
          <p:cNvSpPr txBox="1"/>
          <p:nvPr/>
        </p:nvSpPr>
        <p:spPr>
          <a:xfrm>
            <a:off x="3587261" y="2926080"/>
            <a:ext cx="39501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Násobení číslem 4</a:t>
            </a:r>
          </a:p>
        </p:txBody>
      </p:sp>
    </p:spTree>
    <p:extLst>
      <p:ext uri="{BB962C8B-B14F-4D97-AF65-F5344CB8AC3E}">
        <p14:creationId xmlns:p14="http://schemas.microsoft.com/office/powerpoint/2010/main" val="3377060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39558471-D647-45F9-93A0-C2DABF876EFD}"/>
              </a:ext>
            </a:extLst>
          </p:cNvPr>
          <p:cNvSpPr txBox="1"/>
          <p:nvPr/>
        </p:nvSpPr>
        <p:spPr>
          <a:xfrm>
            <a:off x="159025" y="410817"/>
            <a:ext cx="119402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Pravidla hry:</a:t>
            </a:r>
          </a:p>
          <a:p>
            <a:endParaRPr lang="cs-CZ" sz="2400" dirty="0"/>
          </a:p>
          <a:p>
            <a:pPr marL="457200" indent="-457200">
              <a:buAutoNum type="arabicParenR"/>
            </a:pPr>
            <a:r>
              <a:rPr lang="cs-CZ" sz="2400" dirty="0"/>
              <a:t>Na snímku se objeví příklad a časomíra 15 sekund.</a:t>
            </a:r>
          </a:p>
          <a:p>
            <a:pPr marL="457200" indent="-457200">
              <a:buAutoNum type="arabicParenR"/>
            </a:pPr>
            <a:r>
              <a:rPr lang="cs-CZ" sz="2400" dirty="0"/>
              <a:t>Žák určí správný výsledek kliknutím na čísla na klávesnici.</a:t>
            </a:r>
          </a:p>
          <a:p>
            <a:pPr marL="457200" indent="-457200">
              <a:buAutoNum type="arabicParenR"/>
            </a:pPr>
            <a:r>
              <a:rPr lang="cs-CZ" sz="2400" dirty="0"/>
              <a:t>Při správném výsledku se čísla na klávesnici zabarví zeleně a objeví se výsledek.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Při chybném určení výsledku se čísla na klávesnici zabarví červeně.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Učitel zaregistruje žákovi chybnou odpověď.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Žák nebo jeho spolužák má možnost správně vypočítat  příklad kliknutím na čísla klávesnice.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7)   Žák se dozví známku na základě této tabulky: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41D89DC-357E-4AA1-ADC6-682AB55A9F4F}"/>
              </a:ext>
            </a:extLst>
          </p:cNvPr>
          <p:cNvSpPr txBox="1"/>
          <p:nvPr/>
        </p:nvSpPr>
        <p:spPr>
          <a:xfrm>
            <a:off x="1325217" y="4333460"/>
            <a:ext cx="36956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Počet chyb:               známka:</a:t>
            </a:r>
          </a:p>
          <a:p>
            <a:r>
              <a:rPr lang="cs-CZ" sz="2400" dirty="0"/>
              <a:t> 0 - 2                                 </a:t>
            </a:r>
            <a:r>
              <a:rPr lang="cs-CZ" sz="2400" dirty="0">
                <a:solidFill>
                  <a:srgbClr val="FF0000"/>
                </a:solidFill>
              </a:rPr>
              <a:t>1</a:t>
            </a:r>
          </a:p>
          <a:p>
            <a:r>
              <a:rPr lang="cs-CZ" sz="2400" dirty="0"/>
              <a:t> 3 – 6                                </a:t>
            </a:r>
            <a:r>
              <a:rPr lang="cs-CZ" sz="2400" dirty="0">
                <a:solidFill>
                  <a:srgbClr val="FF0000"/>
                </a:solidFill>
              </a:rPr>
              <a:t>2</a:t>
            </a:r>
          </a:p>
          <a:p>
            <a:r>
              <a:rPr lang="cs-CZ" sz="2400" dirty="0"/>
              <a:t> 7 – 10                              </a:t>
            </a:r>
            <a:r>
              <a:rPr lang="cs-CZ" sz="2400" dirty="0">
                <a:solidFill>
                  <a:srgbClr val="FF0000"/>
                </a:solidFill>
              </a:rPr>
              <a:t>3</a:t>
            </a:r>
          </a:p>
          <a:p>
            <a:r>
              <a:rPr lang="cs-CZ" sz="2400" dirty="0"/>
              <a:t>11 – 14                             </a:t>
            </a:r>
            <a:r>
              <a:rPr lang="cs-CZ" sz="2400" dirty="0">
                <a:solidFill>
                  <a:srgbClr val="FF0000"/>
                </a:solidFill>
              </a:rPr>
              <a:t>4</a:t>
            </a:r>
          </a:p>
          <a:p>
            <a:r>
              <a:rPr lang="cs-CZ" sz="2400" dirty="0"/>
              <a:t>15 – 19                             </a:t>
            </a:r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10817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3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2917015" y="226639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769D006-C6F3-4ADA-BE70-A41DB6BEF9DC}"/>
              </a:ext>
            </a:extLst>
          </p:cNvPr>
          <p:cNvSpPr txBox="1"/>
          <p:nvPr/>
        </p:nvSpPr>
        <p:spPr>
          <a:xfrm>
            <a:off x="3227533" y="227335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221" y="15649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337586" y="1174147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39" name="Vývojový diagram: spojnice 38">
            <a:extLst>
              <a:ext uri="{FF2B5EF4-FFF2-40B4-BE49-F238E27FC236}">
                <a16:creationId xmlns:a16="http://schemas.microsoft.com/office/drawing/2014/main" id="{7EA2DD73-97B0-4271-BA47-F194EA49560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nice 40">
            <a:extLst>
              <a:ext uri="{FF2B5EF4-FFF2-40B4-BE49-F238E27FC236}">
                <a16:creationId xmlns:a16="http://schemas.microsoft.com/office/drawing/2014/main" id="{B216AF9D-FFC4-4E1A-8133-7A20AF37D38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nice 42">
            <a:extLst>
              <a:ext uri="{FF2B5EF4-FFF2-40B4-BE49-F238E27FC236}">
                <a16:creationId xmlns:a16="http://schemas.microsoft.com/office/drawing/2014/main" id="{D0C7F640-4E1A-40E6-B521-4E9C48B07D3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nice 43">
            <a:extLst>
              <a:ext uri="{FF2B5EF4-FFF2-40B4-BE49-F238E27FC236}">
                <a16:creationId xmlns:a16="http://schemas.microsoft.com/office/drawing/2014/main" id="{1A6DA338-15AB-44C0-90AB-7D9070248006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nice 44">
            <a:extLst>
              <a:ext uri="{FF2B5EF4-FFF2-40B4-BE49-F238E27FC236}">
                <a16:creationId xmlns:a16="http://schemas.microsoft.com/office/drawing/2014/main" id="{4A49FD2A-95BF-4124-B6A1-25ED99487A2B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45">
            <a:extLst>
              <a:ext uri="{FF2B5EF4-FFF2-40B4-BE49-F238E27FC236}">
                <a16:creationId xmlns:a16="http://schemas.microsoft.com/office/drawing/2014/main" id="{71C9B143-4F8A-4EDE-955A-2600C41E6F0D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46">
            <a:extLst>
              <a:ext uri="{FF2B5EF4-FFF2-40B4-BE49-F238E27FC236}">
                <a16:creationId xmlns:a16="http://schemas.microsoft.com/office/drawing/2014/main" id="{15DC58AA-2CC5-4156-B918-FAD91D40DC10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47">
            <a:extLst>
              <a:ext uri="{FF2B5EF4-FFF2-40B4-BE49-F238E27FC236}">
                <a16:creationId xmlns:a16="http://schemas.microsoft.com/office/drawing/2014/main" id="{D8649EAB-5A15-4551-9476-20FCD75E5A01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>
            <a:extLst>
              <a:ext uri="{FF2B5EF4-FFF2-40B4-BE49-F238E27FC236}">
                <a16:creationId xmlns:a16="http://schemas.microsoft.com/office/drawing/2014/main" id="{8BECFABC-4C82-4664-8688-D9AD1FD28E4E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4A137D3D-CA67-4A30-AE60-DC23FE278480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F974D2E-28B9-4EB7-8251-A86E2459DD78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4FACD7F6-5E86-4EC5-A46C-C52BE5E06BAC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1020A45D-6D44-47C6-BA23-549499F98FC9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4C40686-8FC6-4C2E-B4DD-3E77F06EFC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8C39359A-9242-4FE2-B593-561A47321476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AB74C61A-95B8-49D3-B6D4-F8F576B113FC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19F8B1E7-0812-4DBD-A480-579AD711F224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11F6F2B2-204C-44B9-9E26-5845ED7D62F6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73BE652B-A69C-475B-AF58-21D969FCF07C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4853B9EC-9671-4F0C-88DA-DFB298EDC50F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83D82E57-6D6C-4A48-86D7-99BD19ACA8DD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C49B3B2F-7C33-480D-93D9-3A3D214F9F24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405CDCDF-FAF7-45FC-B45B-EE7364075E57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6938F648-E098-476C-807A-5B0A0A403028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7122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8" grpId="0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8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2917015" y="226639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769D006-C6F3-4ADA-BE70-A41DB6BEF9DC}"/>
              </a:ext>
            </a:extLst>
          </p:cNvPr>
          <p:cNvSpPr txBox="1"/>
          <p:nvPr/>
        </p:nvSpPr>
        <p:spPr>
          <a:xfrm>
            <a:off x="3227533" y="227335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6330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8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2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3116249" y="22429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51197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4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2943089" y="223111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F5CDDC5-4F32-411E-8C89-0C20C7BEDA32}"/>
              </a:ext>
            </a:extLst>
          </p:cNvPr>
          <p:cNvSpPr txBox="1"/>
          <p:nvPr/>
        </p:nvSpPr>
        <p:spPr>
          <a:xfrm>
            <a:off x="3268695" y="22429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3395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9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2943089" y="223111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F5CDDC5-4F32-411E-8C89-0C20C7BEDA32}"/>
              </a:ext>
            </a:extLst>
          </p:cNvPr>
          <p:cNvSpPr txBox="1"/>
          <p:nvPr/>
        </p:nvSpPr>
        <p:spPr>
          <a:xfrm>
            <a:off x="3268695" y="22429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1343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BBA6FD55-0B52-479B-AEFE-654F6B9DA6A4}"/>
              </a:ext>
            </a:extLst>
          </p:cNvPr>
          <p:cNvGrpSpPr/>
          <p:nvPr/>
        </p:nvGrpSpPr>
        <p:grpSpPr>
          <a:xfrm>
            <a:off x="974590" y="1391039"/>
            <a:ext cx="2853906" cy="1583242"/>
            <a:chOff x="974590" y="1391039"/>
            <a:chExt cx="2853906" cy="1583242"/>
          </a:xfrm>
        </p:grpSpPr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14062AE-A455-4EE7-B415-6B931B1582E9}"/>
                </a:ext>
              </a:extLst>
            </p:cNvPr>
            <p:cNvSpPr txBox="1"/>
            <p:nvPr/>
          </p:nvSpPr>
          <p:spPr>
            <a:xfrm>
              <a:off x="984448" y="1391039"/>
              <a:ext cx="284404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b             </a:t>
              </a:r>
              <a:r>
                <a:rPr lang="cs-CZ" sz="4000" dirty="0" err="1"/>
                <a:t>b</a:t>
              </a:r>
              <a:r>
                <a:rPr lang="cs-CZ" sz="4000" dirty="0"/>
                <a:t> . 4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0D606066-7DD6-4C3D-ACCF-774076CD9898}"/>
                </a:ext>
              </a:extLst>
            </p:cNvPr>
            <p:cNvSpPr txBox="1"/>
            <p:nvPr/>
          </p:nvSpPr>
          <p:spPr>
            <a:xfrm>
              <a:off x="974590" y="2266395"/>
              <a:ext cx="556794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4000" dirty="0"/>
                <a:t>7</a:t>
              </a:r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9FEDCAD-2424-4C16-8513-6C3AA62080CE}"/>
                </a:ext>
              </a:extLst>
            </p:cNvPr>
            <p:cNvSpPr/>
            <p:nvPr/>
          </p:nvSpPr>
          <p:spPr>
            <a:xfrm>
              <a:off x="2871868" y="2266395"/>
              <a:ext cx="956628" cy="70788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6338849-02FB-4A8B-A3A6-DB54B5B8975C}"/>
              </a:ext>
            </a:extLst>
          </p:cNvPr>
          <p:cNvSpPr txBox="1"/>
          <p:nvPr/>
        </p:nvSpPr>
        <p:spPr>
          <a:xfrm>
            <a:off x="2943089" y="223111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F5CDDC5-4F32-411E-8C89-0C20C7BEDA32}"/>
              </a:ext>
            </a:extLst>
          </p:cNvPr>
          <p:cNvSpPr txBox="1"/>
          <p:nvPr/>
        </p:nvSpPr>
        <p:spPr>
          <a:xfrm>
            <a:off x="3268695" y="22429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17989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7" grpId="0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2945968" cy="1184223"/>
            <a:chOff x="869430" y="1963711"/>
            <a:chExt cx="2945968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66584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8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9822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2716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32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9822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38557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12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9822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4971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28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9822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62273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40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162781" y="21403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445DF54-FA96-40E4-9BA8-1B1231075DA3}"/>
              </a:ext>
            </a:extLst>
          </p:cNvPr>
          <p:cNvSpPr txBox="1"/>
          <p:nvPr/>
        </p:nvSpPr>
        <p:spPr>
          <a:xfrm>
            <a:off x="1449157" y="21403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72280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24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403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68306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16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403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6435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FB0BBA43-DC22-4D1E-BD2B-B5E311A5662D}"/>
              </a:ext>
            </a:extLst>
          </p:cNvPr>
          <p:cNvGrpSpPr/>
          <p:nvPr/>
        </p:nvGrpSpPr>
        <p:grpSpPr>
          <a:xfrm>
            <a:off x="869430" y="1963711"/>
            <a:ext cx="3205654" cy="1184223"/>
            <a:chOff x="869430" y="1963711"/>
            <a:chExt cx="3205654" cy="1184223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AC55C1DD-F237-4807-B653-AF7F703D788B}"/>
                </a:ext>
              </a:extLst>
            </p:cNvPr>
            <p:cNvSpPr/>
            <p:nvPr/>
          </p:nvSpPr>
          <p:spPr>
            <a:xfrm>
              <a:off x="869430" y="1963711"/>
              <a:ext cx="1260058" cy="118422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73F94EF8-4997-4DB5-9380-45774432FFCD}"/>
                </a:ext>
              </a:extLst>
            </p:cNvPr>
            <p:cNvSpPr txBox="1"/>
            <p:nvPr/>
          </p:nvSpPr>
          <p:spPr>
            <a:xfrm>
              <a:off x="2149557" y="2140338"/>
              <a:ext cx="19255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.  4  = 20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1277283" y="214033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11502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4147453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B1A8D35-67E5-407F-91BB-6F347969DA69}"/>
              </a:ext>
            </a:extLst>
          </p:cNvPr>
          <p:cNvSpPr txBox="1"/>
          <p:nvPr/>
        </p:nvSpPr>
        <p:spPr>
          <a:xfrm>
            <a:off x="886138" y="1801012"/>
            <a:ext cx="3241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( 24 – 20 ) . 4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8DA5689-524E-4E67-A528-7A736DFE24C1}"/>
              </a:ext>
            </a:extLst>
          </p:cNvPr>
          <p:cNvSpPr txBox="1"/>
          <p:nvPr/>
        </p:nvSpPr>
        <p:spPr>
          <a:xfrm>
            <a:off x="4505408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77800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4147453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B1A8D35-67E5-407F-91BB-6F347969DA69}"/>
              </a:ext>
            </a:extLst>
          </p:cNvPr>
          <p:cNvSpPr txBox="1"/>
          <p:nvPr/>
        </p:nvSpPr>
        <p:spPr>
          <a:xfrm>
            <a:off x="886138" y="1801012"/>
            <a:ext cx="3241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( 19 – 14 ) . 4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8DA5689-524E-4E67-A528-7A736DFE24C1}"/>
              </a:ext>
            </a:extLst>
          </p:cNvPr>
          <p:cNvSpPr txBox="1"/>
          <p:nvPr/>
        </p:nvSpPr>
        <p:spPr>
          <a:xfrm>
            <a:off x="4505408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38377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7E18C8A-E99E-4B34-AD97-1C3F710A49BA}"/>
              </a:ext>
            </a:extLst>
          </p:cNvPr>
          <p:cNvSpPr txBox="1"/>
          <p:nvPr/>
        </p:nvSpPr>
        <p:spPr>
          <a:xfrm>
            <a:off x="4147453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B1A8D35-67E5-407F-91BB-6F347969DA69}"/>
              </a:ext>
            </a:extLst>
          </p:cNvPr>
          <p:cNvSpPr txBox="1"/>
          <p:nvPr/>
        </p:nvSpPr>
        <p:spPr>
          <a:xfrm>
            <a:off x="886138" y="1801012"/>
            <a:ext cx="27222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( 4 + 3 ) . 4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8DA5689-524E-4E67-A528-7A736DFE24C1}"/>
              </a:ext>
            </a:extLst>
          </p:cNvPr>
          <p:cNvSpPr txBox="1"/>
          <p:nvPr/>
        </p:nvSpPr>
        <p:spPr>
          <a:xfrm>
            <a:off x="4505408" y="180101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39170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14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03C8AF8-882F-4DC6-9B63-30C170ECE762}"/>
              </a:ext>
            </a:extLst>
          </p:cNvPr>
          <p:cNvSpPr txBox="1"/>
          <p:nvPr/>
        </p:nvSpPr>
        <p:spPr>
          <a:xfrm>
            <a:off x="663763" y="629587"/>
            <a:ext cx="60823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Cyklista  jel z domova 6 hodin rychlostí 2 km/ h.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ujel kilometrů ? 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          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      Cyklista ujel                  kilometrů.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578509-5C89-4B37-A73F-F730841E8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801">
            <a:off x="352454" y="1908804"/>
            <a:ext cx="2020490" cy="2397327"/>
          </a:xfrm>
          <a:prstGeom prst="rect">
            <a:avLst/>
          </a:prstGeom>
        </p:spPr>
      </p:pic>
      <p:sp>
        <p:nvSpPr>
          <p:cNvPr id="8" name="Volný tvar: obrazec 7">
            <a:extLst>
              <a:ext uri="{FF2B5EF4-FFF2-40B4-BE49-F238E27FC236}">
                <a16:creationId xmlns:a16="http://schemas.microsoft.com/office/drawing/2014/main" id="{06D8BDDE-EAE1-4137-8847-349118F7F90A}"/>
              </a:ext>
            </a:extLst>
          </p:cNvPr>
          <p:cNvSpPr/>
          <p:nvPr/>
        </p:nvSpPr>
        <p:spPr>
          <a:xfrm>
            <a:off x="704538" y="2578308"/>
            <a:ext cx="6340839" cy="1798820"/>
          </a:xfrm>
          <a:custGeom>
            <a:avLst/>
            <a:gdLst>
              <a:gd name="connsiteX0" fmla="*/ 0 w 6340839"/>
              <a:gd name="connsiteY0" fmla="*/ 1798820 h 1798820"/>
              <a:gd name="connsiteX1" fmla="*/ 104931 w 6340839"/>
              <a:gd name="connsiteY1" fmla="*/ 1768840 h 1798820"/>
              <a:gd name="connsiteX2" fmla="*/ 344773 w 6340839"/>
              <a:gd name="connsiteY2" fmla="*/ 1663908 h 1798820"/>
              <a:gd name="connsiteX3" fmla="*/ 569626 w 6340839"/>
              <a:gd name="connsiteY3" fmla="*/ 1633928 h 1798820"/>
              <a:gd name="connsiteX4" fmla="*/ 749508 w 6340839"/>
              <a:gd name="connsiteY4" fmla="*/ 1558977 h 1798820"/>
              <a:gd name="connsiteX5" fmla="*/ 884419 w 6340839"/>
              <a:gd name="connsiteY5" fmla="*/ 1484026 h 1798820"/>
              <a:gd name="connsiteX6" fmla="*/ 1124262 w 6340839"/>
              <a:gd name="connsiteY6" fmla="*/ 1454046 h 1798820"/>
              <a:gd name="connsiteX7" fmla="*/ 1184223 w 6340839"/>
              <a:gd name="connsiteY7" fmla="*/ 1409076 h 1798820"/>
              <a:gd name="connsiteX8" fmla="*/ 1274164 w 6340839"/>
              <a:gd name="connsiteY8" fmla="*/ 1394085 h 1798820"/>
              <a:gd name="connsiteX9" fmla="*/ 1543987 w 6340839"/>
              <a:gd name="connsiteY9" fmla="*/ 1364105 h 1798820"/>
              <a:gd name="connsiteX10" fmla="*/ 1633928 w 6340839"/>
              <a:gd name="connsiteY10" fmla="*/ 1289154 h 1798820"/>
              <a:gd name="connsiteX11" fmla="*/ 2008682 w 6340839"/>
              <a:gd name="connsiteY11" fmla="*/ 1079292 h 1798820"/>
              <a:gd name="connsiteX12" fmla="*/ 2248524 w 6340839"/>
              <a:gd name="connsiteY12" fmla="*/ 869430 h 1798820"/>
              <a:gd name="connsiteX13" fmla="*/ 2428406 w 6340839"/>
              <a:gd name="connsiteY13" fmla="*/ 824459 h 1798820"/>
              <a:gd name="connsiteX14" fmla="*/ 2758190 w 6340839"/>
              <a:gd name="connsiteY14" fmla="*/ 764499 h 1798820"/>
              <a:gd name="connsiteX15" fmla="*/ 3028013 w 6340839"/>
              <a:gd name="connsiteY15" fmla="*/ 674558 h 1798820"/>
              <a:gd name="connsiteX16" fmla="*/ 3477718 w 6340839"/>
              <a:gd name="connsiteY16" fmla="*/ 614597 h 1798820"/>
              <a:gd name="connsiteX17" fmla="*/ 3927423 w 6340839"/>
              <a:gd name="connsiteY17" fmla="*/ 494676 h 1798820"/>
              <a:gd name="connsiteX18" fmla="*/ 4257206 w 6340839"/>
              <a:gd name="connsiteY18" fmla="*/ 404735 h 1798820"/>
              <a:gd name="connsiteX19" fmla="*/ 4856813 w 6340839"/>
              <a:gd name="connsiteY19" fmla="*/ 269823 h 1798820"/>
              <a:gd name="connsiteX20" fmla="*/ 4901783 w 6340839"/>
              <a:gd name="connsiteY20" fmla="*/ 254833 h 1798820"/>
              <a:gd name="connsiteX21" fmla="*/ 5366478 w 6340839"/>
              <a:gd name="connsiteY21" fmla="*/ 59961 h 1798820"/>
              <a:gd name="connsiteX22" fmla="*/ 5456419 w 6340839"/>
              <a:gd name="connsiteY22" fmla="*/ 44971 h 1798820"/>
              <a:gd name="connsiteX23" fmla="*/ 6056026 w 6340839"/>
              <a:gd name="connsiteY23" fmla="*/ 0 h 1798820"/>
              <a:gd name="connsiteX24" fmla="*/ 6220918 w 6340839"/>
              <a:gd name="connsiteY24" fmla="*/ 14990 h 1798820"/>
              <a:gd name="connsiteX25" fmla="*/ 6235908 w 6340839"/>
              <a:gd name="connsiteY25" fmla="*/ 59961 h 1798820"/>
              <a:gd name="connsiteX26" fmla="*/ 6340839 w 6340839"/>
              <a:gd name="connsiteY26" fmla="*/ 74951 h 1798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340839" h="1798820">
                <a:moveTo>
                  <a:pt x="0" y="1798820"/>
                </a:moveTo>
                <a:cubicBezTo>
                  <a:pt x="34977" y="1788827"/>
                  <a:pt x="71056" y="1782096"/>
                  <a:pt x="104931" y="1768840"/>
                </a:cubicBezTo>
                <a:cubicBezTo>
                  <a:pt x="186195" y="1737041"/>
                  <a:pt x="258275" y="1675441"/>
                  <a:pt x="344773" y="1663908"/>
                </a:cubicBezTo>
                <a:lnTo>
                  <a:pt x="569626" y="1633928"/>
                </a:lnTo>
                <a:cubicBezTo>
                  <a:pt x="629587" y="1608944"/>
                  <a:pt x="690861" y="1586904"/>
                  <a:pt x="749508" y="1558977"/>
                </a:cubicBezTo>
                <a:cubicBezTo>
                  <a:pt x="795955" y="1536859"/>
                  <a:pt x="834880" y="1497897"/>
                  <a:pt x="884419" y="1484026"/>
                </a:cubicBezTo>
                <a:cubicBezTo>
                  <a:pt x="962005" y="1462302"/>
                  <a:pt x="1044314" y="1464039"/>
                  <a:pt x="1124262" y="1454046"/>
                </a:cubicBezTo>
                <a:cubicBezTo>
                  <a:pt x="1144249" y="1439056"/>
                  <a:pt x="1161026" y="1418355"/>
                  <a:pt x="1184223" y="1409076"/>
                </a:cubicBezTo>
                <a:cubicBezTo>
                  <a:pt x="1212443" y="1397788"/>
                  <a:pt x="1244005" y="1397855"/>
                  <a:pt x="1274164" y="1394085"/>
                </a:cubicBezTo>
                <a:cubicBezTo>
                  <a:pt x="1363960" y="1382860"/>
                  <a:pt x="1454046" y="1374098"/>
                  <a:pt x="1543987" y="1364105"/>
                </a:cubicBezTo>
                <a:cubicBezTo>
                  <a:pt x="1573967" y="1339121"/>
                  <a:pt x="1600655" y="1309547"/>
                  <a:pt x="1633928" y="1289154"/>
                </a:cubicBezTo>
                <a:cubicBezTo>
                  <a:pt x="1755996" y="1214338"/>
                  <a:pt x="1900935" y="1173571"/>
                  <a:pt x="2008682" y="1079292"/>
                </a:cubicBezTo>
                <a:cubicBezTo>
                  <a:pt x="2088629" y="1009338"/>
                  <a:pt x="2157719" y="924562"/>
                  <a:pt x="2248524" y="869430"/>
                </a:cubicBezTo>
                <a:cubicBezTo>
                  <a:pt x="2301355" y="837354"/>
                  <a:pt x="2367870" y="836922"/>
                  <a:pt x="2428406" y="824459"/>
                </a:cubicBezTo>
                <a:cubicBezTo>
                  <a:pt x="2537841" y="801928"/>
                  <a:pt x="2649796" y="791597"/>
                  <a:pt x="2758190" y="764499"/>
                </a:cubicBezTo>
                <a:cubicBezTo>
                  <a:pt x="2850165" y="741505"/>
                  <a:pt x="2934650" y="691034"/>
                  <a:pt x="3028013" y="674558"/>
                </a:cubicBezTo>
                <a:cubicBezTo>
                  <a:pt x="3347004" y="618265"/>
                  <a:pt x="3196843" y="636203"/>
                  <a:pt x="3477718" y="614597"/>
                </a:cubicBezTo>
                <a:cubicBezTo>
                  <a:pt x="3762167" y="472372"/>
                  <a:pt x="3492485" y="587877"/>
                  <a:pt x="3927423" y="494676"/>
                </a:cubicBezTo>
                <a:cubicBezTo>
                  <a:pt x="4038836" y="470802"/>
                  <a:pt x="4147278" y="434715"/>
                  <a:pt x="4257206" y="404735"/>
                </a:cubicBezTo>
                <a:cubicBezTo>
                  <a:pt x="4538434" y="207874"/>
                  <a:pt x="4325929" y="318085"/>
                  <a:pt x="4856813" y="269823"/>
                </a:cubicBezTo>
                <a:cubicBezTo>
                  <a:pt x="4872549" y="268392"/>
                  <a:pt x="4887172" y="260849"/>
                  <a:pt x="4901783" y="254833"/>
                </a:cubicBezTo>
                <a:cubicBezTo>
                  <a:pt x="5057099" y="190880"/>
                  <a:pt x="5209381" y="119403"/>
                  <a:pt x="5366478" y="59961"/>
                </a:cubicBezTo>
                <a:cubicBezTo>
                  <a:pt x="5394905" y="49205"/>
                  <a:pt x="5426139" y="47604"/>
                  <a:pt x="5456419" y="44971"/>
                </a:cubicBezTo>
                <a:cubicBezTo>
                  <a:pt x="5656096" y="27608"/>
                  <a:pt x="5856157" y="14990"/>
                  <a:pt x="6056026" y="0"/>
                </a:cubicBezTo>
                <a:cubicBezTo>
                  <a:pt x="6110990" y="4997"/>
                  <a:pt x="6168560" y="-2463"/>
                  <a:pt x="6220918" y="14990"/>
                </a:cubicBezTo>
                <a:cubicBezTo>
                  <a:pt x="6235908" y="19987"/>
                  <a:pt x="6222761" y="51196"/>
                  <a:pt x="6235908" y="59961"/>
                </a:cubicBezTo>
                <a:cubicBezTo>
                  <a:pt x="6261333" y="76911"/>
                  <a:pt x="6308650" y="74951"/>
                  <a:pt x="6340839" y="74951"/>
                </a:cubicBezTo>
              </a:path>
            </a:pathLst>
          </a:cu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50B4CD5-202B-4F97-85D7-3FDFF9FCB9C4}"/>
              </a:ext>
            </a:extLst>
          </p:cNvPr>
          <p:cNvSpPr txBox="1"/>
          <p:nvPr/>
        </p:nvSpPr>
        <p:spPr>
          <a:xfrm>
            <a:off x="3819714" y="151250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1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928F219A-7DCD-438A-8BBA-53A51F166CDF}"/>
              </a:ext>
            </a:extLst>
          </p:cNvPr>
          <p:cNvSpPr txBox="1"/>
          <p:nvPr/>
        </p:nvSpPr>
        <p:spPr>
          <a:xfrm>
            <a:off x="4169575" y="1498306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6013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9" grpId="0"/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88556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11" name="Obrázek 10" descr="Obsah obrázku monitor, zrcadlo, vsedě, stůl&#10;&#10;Popis byl vytvořen automaticky">
            <a:extLst>
              <a:ext uri="{FF2B5EF4-FFF2-40B4-BE49-F238E27FC236}">
                <a16:creationId xmlns:a16="http://schemas.microsoft.com/office/drawing/2014/main" id="{DFEC5D25-527F-4AD6-A8FB-0A9AA08F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990" y="243026"/>
            <a:ext cx="3456872" cy="4820146"/>
          </a:xfrm>
          <a:prstGeom prst="rect">
            <a:avLst/>
          </a:prstGeom>
        </p:spPr>
      </p:pic>
      <p:grpSp>
        <p:nvGrpSpPr>
          <p:cNvPr id="21" name="Skupina 20">
            <a:extLst>
              <a:ext uri="{FF2B5EF4-FFF2-40B4-BE49-F238E27FC236}">
                <a16:creationId xmlns:a16="http://schemas.microsoft.com/office/drawing/2014/main" id="{04BB53A8-92B1-406E-BAA5-FB9BC2B43CFE}"/>
              </a:ext>
            </a:extLst>
          </p:cNvPr>
          <p:cNvGrpSpPr/>
          <p:nvPr/>
        </p:nvGrpSpPr>
        <p:grpSpPr>
          <a:xfrm>
            <a:off x="8715786" y="1266685"/>
            <a:ext cx="1301959" cy="2198418"/>
            <a:chOff x="7990081" y="1758564"/>
            <a:chExt cx="1301959" cy="2198418"/>
          </a:xfrm>
        </p:grpSpPr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60FE11F-96E1-4D5F-9B95-ADC6143E88A2}"/>
                </a:ext>
              </a:extLst>
            </p:cNvPr>
            <p:cNvSpPr txBox="1"/>
            <p:nvPr/>
          </p:nvSpPr>
          <p:spPr>
            <a:xfrm rot="322951">
              <a:off x="7990081" y="1758564"/>
              <a:ext cx="130195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/>
                <a:t>O K</a:t>
              </a:r>
            </a:p>
          </p:txBody>
        </p:sp>
        <p:pic>
          <p:nvPicPr>
            <p:cNvPr id="20" name="Obrázek 19" descr="Obsah obrázku kreslení&#10;&#10;Popis byl vytvořen automaticky">
              <a:extLst>
                <a:ext uri="{FF2B5EF4-FFF2-40B4-BE49-F238E27FC236}">
                  <a16:creationId xmlns:a16="http://schemas.microsoft.com/office/drawing/2014/main" id="{34092B84-B5ED-4B9F-AB5A-13CF03625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052">
              <a:off x="8111216" y="2928509"/>
              <a:ext cx="1028473" cy="1028473"/>
            </a:xfrm>
            <a:prstGeom prst="rect">
              <a:avLst/>
            </a:prstGeom>
          </p:spPr>
        </p:pic>
      </p:grp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6982F56-A6FF-4D1E-A83B-AB43E47CF173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F8FC7E3B-4FD6-455E-B4EE-6846553B3C7E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49DB847C-0137-4255-8260-4590E4D160E5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B508B490-FD59-4696-B8D6-07443F4C24B5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7835B0FB-F480-4C3B-8FDC-BEF6F17E5F4C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9DB3AE10-482A-4339-921E-1565743D3251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2CC60FCC-B00F-4647-81E6-CE087046299B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89C8765C-9AB6-48FA-ABBB-40AA625C0028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7D797BE7-8C82-467E-A352-AEE822A12858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1EFBF492-0CB1-41A1-8335-FAB8021C922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>
            <a:extLst>
              <a:ext uri="{FF2B5EF4-FFF2-40B4-BE49-F238E27FC236}">
                <a16:creationId xmlns:a16="http://schemas.microsoft.com/office/drawing/2014/main" id="{8667DFCC-12FD-4068-A629-611D863064B3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5578A424-B291-4BEF-9857-59C39D445D6F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>
            <a:extLst>
              <a:ext uri="{FF2B5EF4-FFF2-40B4-BE49-F238E27FC236}">
                <a16:creationId xmlns:a16="http://schemas.microsoft.com/office/drawing/2014/main" id="{9DAD8D8E-5B66-405C-BE54-B7B78984F4BA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>
            <a:extLst>
              <a:ext uri="{FF2B5EF4-FFF2-40B4-BE49-F238E27FC236}">
                <a16:creationId xmlns:a16="http://schemas.microsoft.com/office/drawing/2014/main" id="{8F6AF759-25F5-4215-9284-75215AB860EC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>
            <a:extLst>
              <a:ext uri="{FF2B5EF4-FFF2-40B4-BE49-F238E27FC236}">
                <a16:creationId xmlns:a16="http://schemas.microsoft.com/office/drawing/2014/main" id="{2A55C735-2793-426E-A8C9-98B4F2E40BAC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7E9194E4-1EDB-405C-A725-DCF196093B60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1" name="Vývojový diagram: spojnice 70">
            <a:extLst>
              <a:ext uri="{FF2B5EF4-FFF2-40B4-BE49-F238E27FC236}">
                <a16:creationId xmlns:a16="http://schemas.microsoft.com/office/drawing/2014/main" id="{F43530FF-8697-4CB2-9965-B9417A51BA9D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17813E1-C941-4004-BF07-5EB232D30943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3DB4B2A-BA56-4598-A8C0-846F2A7F0D14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30CE39-D184-4862-B6C2-482332A12814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D9ADEEF-E051-459B-B85D-6488657012E9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8ED90E56-243B-47E8-BCF1-198E65FD9A77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60ADA73-73D0-4647-8824-833E3CC32E89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C5930901-87C5-49FF-B499-7E8F949F103D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578509-5C89-4B37-A73F-F730841E8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7501" flipH="1">
            <a:off x="5521806" y="309514"/>
            <a:ext cx="1893913" cy="2397327"/>
          </a:xfrm>
          <a:prstGeom prst="rect">
            <a:avLst/>
          </a:prstGeom>
        </p:spPr>
      </p:pic>
      <p:sp>
        <p:nvSpPr>
          <p:cNvPr id="8" name="Volný tvar: obrazec 7">
            <a:extLst>
              <a:ext uri="{FF2B5EF4-FFF2-40B4-BE49-F238E27FC236}">
                <a16:creationId xmlns:a16="http://schemas.microsoft.com/office/drawing/2014/main" id="{06D8BDDE-EAE1-4137-8847-349118F7F90A}"/>
              </a:ext>
            </a:extLst>
          </p:cNvPr>
          <p:cNvSpPr/>
          <p:nvPr/>
        </p:nvSpPr>
        <p:spPr>
          <a:xfrm>
            <a:off x="981748" y="2338182"/>
            <a:ext cx="7135521" cy="2217205"/>
          </a:xfrm>
          <a:custGeom>
            <a:avLst/>
            <a:gdLst>
              <a:gd name="connsiteX0" fmla="*/ 0 w 6340839"/>
              <a:gd name="connsiteY0" fmla="*/ 1798820 h 1798820"/>
              <a:gd name="connsiteX1" fmla="*/ 104931 w 6340839"/>
              <a:gd name="connsiteY1" fmla="*/ 1768840 h 1798820"/>
              <a:gd name="connsiteX2" fmla="*/ 344773 w 6340839"/>
              <a:gd name="connsiteY2" fmla="*/ 1663908 h 1798820"/>
              <a:gd name="connsiteX3" fmla="*/ 569626 w 6340839"/>
              <a:gd name="connsiteY3" fmla="*/ 1633928 h 1798820"/>
              <a:gd name="connsiteX4" fmla="*/ 749508 w 6340839"/>
              <a:gd name="connsiteY4" fmla="*/ 1558977 h 1798820"/>
              <a:gd name="connsiteX5" fmla="*/ 884419 w 6340839"/>
              <a:gd name="connsiteY5" fmla="*/ 1484026 h 1798820"/>
              <a:gd name="connsiteX6" fmla="*/ 1124262 w 6340839"/>
              <a:gd name="connsiteY6" fmla="*/ 1454046 h 1798820"/>
              <a:gd name="connsiteX7" fmla="*/ 1184223 w 6340839"/>
              <a:gd name="connsiteY7" fmla="*/ 1409076 h 1798820"/>
              <a:gd name="connsiteX8" fmla="*/ 1274164 w 6340839"/>
              <a:gd name="connsiteY8" fmla="*/ 1394085 h 1798820"/>
              <a:gd name="connsiteX9" fmla="*/ 1543987 w 6340839"/>
              <a:gd name="connsiteY9" fmla="*/ 1364105 h 1798820"/>
              <a:gd name="connsiteX10" fmla="*/ 1633928 w 6340839"/>
              <a:gd name="connsiteY10" fmla="*/ 1289154 h 1798820"/>
              <a:gd name="connsiteX11" fmla="*/ 2008682 w 6340839"/>
              <a:gd name="connsiteY11" fmla="*/ 1079292 h 1798820"/>
              <a:gd name="connsiteX12" fmla="*/ 2248524 w 6340839"/>
              <a:gd name="connsiteY12" fmla="*/ 869430 h 1798820"/>
              <a:gd name="connsiteX13" fmla="*/ 2428406 w 6340839"/>
              <a:gd name="connsiteY13" fmla="*/ 824459 h 1798820"/>
              <a:gd name="connsiteX14" fmla="*/ 2758190 w 6340839"/>
              <a:gd name="connsiteY14" fmla="*/ 764499 h 1798820"/>
              <a:gd name="connsiteX15" fmla="*/ 3028013 w 6340839"/>
              <a:gd name="connsiteY15" fmla="*/ 674558 h 1798820"/>
              <a:gd name="connsiteX16" fmla="*/ 3477718 w 6340839"/>
              <a:gd name="connsiteY16" fmla="*/ 614597 h 1798820"/>
              <a:gd name="connsiteX17" fmla="*/ 3927423 w 6340839"/>
              <a:gd name="connsiteY17" fmla="*/ 494676 h 1798820"/>
              <a:gd name="connsiteX18" fmla="*/ 4257206 w 6340839"/>
              <a:gd name="connsiteY18" fmla="*/ 404735 h 1798820"/>
              <a:gd name="connsiteX19" fmla="*/ 4856813 w 6340839"/>
              <a:gd name="connsiteY19" fmla="*/ 269823 h 1798820"/>
              <a:gd name="connsiteX20" fmla="*/ 4901783 w 6340839"/>
              <a:gd name="connsiteY20" fmla="*/ 254833 h 1798820"/>
              <a:gd name="connsiteX21" fmla="*/ 5366478 w 6340839"/>
              <a:gd name="connsiteY21" fmla="*/ 59961 h 1798820"/>
              <a:gd name="connsiteX22" fmla="*/ 5456419 w 6340839"/>
              <a:gd name="connsiteY22" fmla="*/ 44971 h 1798820"/>
              <a:gd name="connsiteX23" fmla="*/ 6056026 w 6340839"/>
              <a:gd name="connsiteY23" fmla="*/ 0 h 1798820"/>
              <a:gd name="connsiteX24" fmla="*/ 6220918 w 6340839"/>
              <a:gd name="connsiteY24" fmla="*/ 14990 h 1798820"/>
              <a:gd name="connsiteX25" fmla="*/ 6235908 w 6340839"/>
              <a:gd name="connsiteY25" fmla="*/ 59961 h 1798820"/>
              <a:gd name="connsiteX26" fmla="*/ 6340839 w 6340839"/>
              <a:gd name="connsiteY26" fmla="*/ 74951 h 1798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340839" h="1798820">
                <a:moveTo>
                  <a:pt x="0" y="1798820"/>
                </a:moveTo>
                <a:cubicBezTo>
                  <a:pt x="34977" y="1788827"/>
                  <a:pt x="71056" y="1782096"/>
                  <a:pt x="104931" y="1768840"/>
                </a:cubicBezTo>
                <a:cubicBezTo>
                  <a:pt x="186195" y="1737041"/>
                  <a:pt x="258275" y="1675441"/>
                  <a:pt x="344773" y="1663908"/>
                </a:cubicBezTo>
                <a:lnTo>
                  <a:pt x="569626" y="1633928"/>
                </a:lnTo>
                <a:cubicBezTo>
                  <a:pt x="629587" y="1608944"/>
                  <a:pt x="690861" y="1586904"/>
                  <a:pt x="749508" y="1558977"/>
                </a:cubicBezTo>
                <a:cubicBezTo>
                  <a:pt x="795955" y="1536859"/>
                  <a:pt x="834880" y="1497897"/>
                  <a:pt x="884419" y="1484026"/>
                </a:cubicBezTo>
                <a:cubicBezTo>
                  <a:pt x="962005" y="1462302"/>
                  <a:pt x="1044314" y="1464039"/>
                  <a:pt x="1124262" y="1454046"/>
                </a:cubicBezTo>
                <a:cubicBezTo>
                  <a:pt x="1144249" y="1439056"/>
                  <a:pt x="1161026" y="1418355"/>
                  <a:pt x="1184223" y="1409076"/>
                </a:cubicBezTo>
                <a:cubicBezTo>
                  <a:pt x="1212443" y="1397788"/>
                  <a:pt x="1244005" y="1397855"/>
                  <a:pt x="1274164" y="1394085"/>
                </a:cubicBezTo>
                <a:cubicBezTo>
                  <a:pt x="1363960" y="1382860"/>
                  <a:pt x="1454046" y="1374098"/>
                  <a:pt x="1543987" y="1364105"/>
                </a:cubicBezTo>
                <a:cubicBezTo>
                  <a:pt x="1573967" y="1339121"/>
                  <a:pt x="1600655" y="1309547"/>
                  <a:pt x="1633928" y="1289154"/>
                </a:cubicBezTo>
                <a:cubicBezTo>
                  <a:pt x="1755996" y="1214338"/>
                  <a:pt x="1900935" y="1173571"/>
                  <a:pt x="2008682" y="1079292"/>
                </a:cubicBezTo>
                <a:cubicBezTo>
                  <a:pt x="2088629" y="1009338"/>
                  <a:pt x="2157719" y="924562"/>
                  <a:pt x="2248524" y="869430"/>
                </a:cubicBezTo>
                <a:cubicBezTo>
                  <a:pt x="2301355" y="837354"/>
                  <a:pt x="2367870" y="836922"/>
                  <a:pt x="2428406" y="824459"/>
                </a:cubicBezTo>
                <a:cubicBezTo>
                  <a:pt x="2537841" y="801928"/>
                  <a:pt x="2649796" y="791597"/>
                  <a:pt x="2758190" y="764499"/>
                </a:cubicBezTo>
                <a:cubicBezTo>
                  <a:pt x="2850165" y="741505"/>
                  <a:pt x="2934650" y="691034"/>
                  <a:pt x="3028013" y="674558"/>
                </a:cubicBezTo>
                <a:cubicBezTo>
                  <a:pt x="3347004" y="618265"/>
                  <a:pt x="3196843" y="636203"/>
                  <a:pt x="3477718" y="614597"/>
                </a:cubicBezTo>
                <a:cubicBezTo>
                  <a:pt x="3762167" y="472372"/>
                  <a:pt x="3492485" y="587877"/>
                  <a:pt x="3927423" y="494676"/>
                </a:cubicBezTo>
                <a:cubicBezTo>
                  <a:pt x="4038836" y="470802"/>
                  <a:pt x="4147278" y="434715"/>
                  <a:pt x="4257206" y="404735"/>
                </a:cubicBezTo>
                <a:cubicBezTo>
                  <a:pt x="4538434" y="207874"/>
                  <a:pt x="4325929" y="318085"/>
                  <a:pt x="4856813" y="269823"/>
                </a:cubicBezTo>
                <a:cubicBezTo>
                  <a:pt x="4872549" y="268392"/>
                  <a:pt x="4887172" y="260849"/>
                  <a:pt x="4901783" y="254833"/>
                </a:cubicBezTo>
                <a:cubicBezTo>
                  <a:pt x="5057099" y="190880"/>
                  <a:pt x="5209381" y="119403"/>
                  <a:pt x="5366478" y="59961"/>
                </a:cubicBezTo>
                <a:cubicBezTo>
                  <a:pt x="5394905" y="49205"/>
                  <a:pt x="5426139" y="47604"/>
                  <a:pt x="5456419" y="44971"/>
                </a:cubicBezTo>
                <a:cubicBezTo>
                  <a:pt x="5656096" y="27608"/>
                  <a:pt x="5856157" y="14990"/>
                  <a:pt x="6056026" y="0"/>
                </a:cubicBezTo>
                <a:cubicBezTo>
                  <a:pt x="6110990" y="4997"/>
                  <a:pt x="6168560" y="-2463"/>
                  <a:pt x="6220918" y="14990"/>
                </a:cubicBezTo>
                <a:cubicBezTo>
                  <a:pt x="6235908" y="19987"/>
                  <a:pt x="6222761" y="51196"/>
                  <a:pt x="6235908" y="59961"/>
                </a:cubicBezTo>
                <a:cubicBezTo>
                  <a:pt x="6261333" y="76911"/>
                  <a:pt x="6308650" y="74951"/>
                  <a:pt x="6340839" y="74951"/>
                </a:cubicBezTo>
              </a:path>
            </a:pathLst>
          </a:cu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50B4CD5-202B-4F97-85D7-3FDFF9FCB9C4}"/>
              </a:ext>
            </a:extLst>
          </p:cNvPr>
          <p:cNvSpPr txBox="1"/>
          <p:nvPr/>
        </p:nvSpPr>
        <p:spPr>
          <a:xfrm>
            <a:off x="1768828" y="141622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3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D5819C8B-3D20-4F16-8C12-E081646B4D10}"/>
              </a:ext>
            </a:extLst>
          </p:cNvPr>
          <p:cNvSpPr/>
          <p:nvPr/>
        </p:nvSpPr>
        <p:spPr>
          <a:xfrm>
            <a:off x="6002303" y="243026"/>
            <a:ext cx="755147" cy="5168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C9FEF9F9-2DD5-41B6-BDD1-42292BB85C43}"/>
              </a:ext>
            </a:extLst>
          </p:cNvPr>
          <p:cNvCxnSpPr/>
          <p:nvPr/>
        </p:nvCxnSpPr>
        <p:spPr>
          <a:xfrm flipV="1">
            <a:off x="7210797" y="640643"/>
            <a:ext cx="1237108" cy="3747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>
            <a:extLst>
              <a:ext uri="{FF2B5EF4-FFF2-40B4-BE49-F238E27FC236}">
                <a16:creationId xmlns:a16="http://schemas.microsoft.com/office/drawing/2014/main" id="{E8FB9E85-C56E-4BF5-8FA1-7FBE5712582D}"/>
              </a:ext>
            </a:extLst>
          </p:cNvPr>
          <p:cNvCxnSpPr/>
          <p:nvPr/>
        </p:nvCxnSpPr>
        <p:spPr>
          <a:xfrm flipV="1">
            <a:off x="7224855" y="947063"/>
            <a:ext cx="1237108" cy="3747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>
            <a:extLst>
              <a:ext uri="{FF2B5EF4-FFF2-40B4-BE49-F238E27FC236}">
                <a16:creationId xmlns:a16="http://schemas.microsoft.com/office/drawing/2014/main" id="{CD08A016-1EE3-4ED4-8D5E-1F315170091E}"/>
              </a:ext>
            </a:extLst>
          </p:cNvPr>
          <p:cNvCxnSpPr/>
          <p:nvPr/>
        </p:nvCxnSpPr>
        <p:spPr>
          <a:xfrm flipV="1">
            <a:off x="7270834" y="1293707"/>
            <a:ext cx="1237108" cy="3747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4041E07-4D07-4A71-82A0-DB15612713C1}"/>
              </a:ext>
            </a:extLst>
          </p:cNvPr>
          <p:cNvSpPr txBox="1"/>
          <p:nvPr/>
        </p:nvSpPr>
        <p:spPr>
          <a:xfrm>
            <a:off x="334317" y="501446"/>
            <a:ext cx="48781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Nazpátek jel z kopce rychlostí 4 km/h.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Jak dlouho mu trvala cesta zpět?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Trvala mu         hodiny.</a:t>
            </a:r>
          </a:p>
        </p:txBody>
      </p:sp>
      <p:cxnSp>
        <p:nvCxnSpPr>
          <p:cNvPr id="52" name="Přímá spojnice 51">
            <a:extLst>
              <a:ext uri="{FF2B5EF4-FFF2-40B4-BE49-F238E27FC236}">
                <a16:creationId xmlns:a16="http://schemas.microsoft.com/office/drawing/2014/main" id="{9A6B8E0A-006E-42E3-872B-35C2CAA010D9}"/>
              </a:ext>
            </a:extLst>
          </p:cNvPr>
          <p:cNvCxnSpPr/>
          <p:nvPr/>
        </p:nvCxnSpPr>
        <p:spPr>
          <a:xfrm flipV="1">
            <a:off x="6494792" y="584093"/>
            <a:ext cx="1237108" cy="3747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017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496E829-8CF0-4112-B59E-651356F18D89}"/>
              </a:ext>
            </a:extLst>
          </p:cNvPr>
          <p:cNvSpPr/>
          <p:nvPr/>
        </p:nvSpPr>
        <p:spPr>
          <a:xfrm>
            <a:off x="3934735" y="2135062"/>
            <a:ext cx="4322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http://www.clker.com/clipart-iphone-2.html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5772148-357B-4DE2-B588-63973AD7CEF6}"/>
              </a:ext>
            </a:extLst>
          </p:cNvPr>
          <p:cNvSpPr/>
          <p:nvPr/>
        </p:nvSpPr>
        <p:spPr>
          <a:xfrm>
            <a:off x="3934735" y="250439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http://www.clker.com/clipart-4244.html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B3D953A-DA23-425A-BBB1-0972F392E641}"/>
              </a:ext>
            </a:extLst>
          </p:cNvPr>
          <p:cNvSpPr/>
          <p:nvPr/>
        </p:nvSpPr>
        <p:spPr>
          <a:xfrm>
            <a:off x="3979170" y="2873726"/>
            <a:ext cx="4233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http://www.clker.com/clipart-cyclist-3.html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958EC4-7B21-4981-92DF-41264E690287}"/>
              </a:ext>
            </a:extLst>
          </p:cNvPr>
          <p:cNvSpPr txBox="1"/>
          <p:nvPr/>
        </p:nvSpPr>
        <p:spPr>
          <a:xfrm>
            <a:off x="3914070" y="1442564"/>
            <a:ext cx="6356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cit.2020 -01 -31 ]. Dostupné pod licencí Public </a:t>
            </a:r>
            <a:r>
              <a:rPr lang="cs-CZ" dirty="0" err="1"/>
              <a:t>domain</a:t>
            </a:r>
            <a:r>
              <a:rPr lang="cs-CZ" dirty="0"/>
              <a:t> na WWW.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EBD1B89-9911-4E41-87A3-138F9EBAEF82}"/>
              </a:ext>
            </a:extLst>
          </p:cNvPr>
          <p:cNvSpPr txBox="1"/>
          <p:nvPr/>
        </p:nvSpPr>
        <p:spPr>
          <a:xfrm>
            <a:off x="3687642" y="287372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C6A3C61-4C04-4E08-9996-1BAAFE3A8089}"/>
              </a:ext>
            </a:extLst>
          </p:cNvPr>
          <p:cNvSpPr txBox="1"/>
          <p:nvPr/>
        </p:nvSpPr>
        <p:spPr>
          <a:xfrm>
            <a:off x="3696196" y="25043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AE0A916-E9EB-468F-9D9F-7E92A1F64C2F}"/>
              </a:ext>
            </a:extLst>
          </p:cNvPr>
          <p:cNvSpPr txBox="1"/>
          <p:nvPr/>
        </p:nvSpPr>
        <p:spPr>
          <a:xfrm>
            <a:off x="3696196" y="213506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78AFB41-1801-4DE4-B6C2-E7C214A9EFBE}"/>
              </a:ext>
            </a:extLst>
          </p:cNvPr>
          <p:cNvSpPr txBox="1"/>
          <p:nvPr/>
        </p:nvSpPr>
        <p:spPr>
          <a:xfrm>
            <a:off x="8054237" y="286366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C531E45-3E7B-4ED6-96AA-A0A0A340D354}"/>
              </a:ext>
            </a:extLst>
          </p:cNvPr>
          <p:cNvSpPr txBox="1"/>
          <p:nvPr/>
        </p:nvSpPr>
        <p:spPr>
          <a:xfrm>
            <a:off x="7732121" y="25043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FD2DB585-2C5B-4F49-92E1-B079CD2B30AC}"/>
              </a:ext>
            </a:extLst>
          </p:cNvPr>
          <p:cNvSpPr txBox="1"/>
          <p:nvPr/>
        </p:nvSpPr>
        <p:spPr>
          <a:xfrm>
            <a:off x="8195722" y="213506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9361375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707</Words>
  <Application>Microsoft Office PowerPoint</Application>
  <PresentationFormat>Širokoúhlá obrazovka</PresentationFormat>
  <Paragraphs>448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20</cp:revision>
  <dcterms:created xsi:type="dcterms:W3CDTF">2020-01-30T15:02:02Z</dcterms:created>
  <dcterms:modified xsi:type="dcterms:W3CDTF">2020-03-17T12:29:03Z</dcterms:modified>
</cp:coreProperties>
</file>