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66" r:id="rId4"/>
    <p:sldId id="267" r:id="rId5"/>
    <p:sldId id="268" r:id="rId6"/>
    <p:sldId id="269" r:id="rId7"/>
    <p:sldId id="270" r:id="rId8"/>
    <p:sldId id="258" r:id="rId9"/>
  </p:sldIdLst>
  <p:sldSz cx="12192000" cy="6858000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7004" autoAdjust="0"/>
    <p:restoredTop sz="94660"/>
  </p:normalViewPr>
  <p:slideViewPr>
    <p:cSldViewPr snapToGrid="0">
      <p:cViewPr varScale="1">
        <p:scale>
          <a:sx n="72" d="100"/>
          <a:sy n="72" d="100"/>
        </p:scale>
        <p:origin x="576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9A12E046-04BC-4A33-816C-1F80968C8CB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3" name="Podnadpis 2">
            <a:extLst>
              <a:ext uri="{FF2B5EF4-FFF2-40B4-BE49-F238E27FC236}">
                <a16:creationId xmlns:a16="http://schemas.microsoft.com/office/drawing/2014/main" id="{D75A1AD9-8366-475B-AD99-571EB521F83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cs-CZ"/>
              <a:t>Kliknutím můžete upravit styl předlohy.</a:t>
            </a:r>
          </a:p>
        </p:txBody>
      </p:sp>
      <p:sp>
        <p:nvSpPr>
          <p:cNvPr id="4" name="Zástupný symbol pro datum 3">
            <a:extLst>
              <a:ext uri="{FF2B5EF4-FFF2-40B4-BE49-F238E27FC236}">
                <a16:creationId xmlns:a16="http://schemas.microsoft.com/office/drawing/2014/main" id="{FE327EF8-D870-426E-9C5B-15A63A57B9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168731-6A00-4EF4-A985-5317E7D5559F}" type="datetimeFigureOut">
              <a:rPr lang="cs-CZ" smtClean="0"/>
              <a:t>19.03.2020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>
                <a16:creationId xmlns:a16="http://schemas.microsoft.com/office/drawing/2014/main" id="{6B408E1C-6842-49EB-93FB-1BED5746558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>
                <a16:creationId xmlns:a16="http://schemas.microsoft.com/office/drawing/2014/main" id="{7D7EE073-3556-4EA0-A488-F2FB73E8B3E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C22F2F-AA3F-4839-A43A-940ED4D7B5A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4677277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207534B3-6117-4530-A59C-C2A9F880DF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id="{313F6391-B959-4E37-BB85-786326E6BE9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>
            <a:extLst>
              <a:ext uri="{FF2B5EF4-FFF2-40B4-BE49-F238E27FC236}">
                <a16:creationId xmlns:a16="http://schemas.microsoft.com/office/drawing/2014/main" id="{1FB9D43E-BD32-4502-9A1D-5D9DFBAF09E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168731-6A00-4EF4-A985-5317E7D5559F}" type="datetimeFigureOut">
              <a:rPr lang="cs-CZ" smtClean="0"/>
              <a:t>19.03.2020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>
                <a16:creationId xmlns:a16="http://schemas.microsoft.com/office/drawing/2014/main" id="{88E569D1-9D29-48D4-A124-98D4AB0A85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>
                <a16:creationId xmlns:a16="http://schemas.microsoft.com/office/drawing/2014/main" id="{1D18A214-BDB6-4E8C-86AD-7281EE2F8C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C22F2F-AA3F-4839-A43A-940ED4D7B5A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479482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oddíl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05DDEAE7-7404-4BEB-B105-6F7D220E6F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3" name="Zástupný text 2">
            <a:extLst>
              <a:ext uri="{FF2B5EF4-FFF2-40B4-BE49-F238E27FC236}">
                <a16:creationId xmlns:a16="http://schemas.microsoft.com/office/drawing/2014/main" id="{D37204C8-3167-41D1-A3CD-0948DFCA081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4" name="Zástupný symbol pro datum 3">
            <a:extLst>
              <a:ext uri="{FF2B5EF4-FFF2-40B4-BE49-F238E27FC236}">
                <a16:creationId xmlns:a16="http://schemas.microsoft.com/office/drawing/2014/main" id="{2CCC980E-B0FD-46C9-A332-D8D51112457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168731-6A00-4EF4-A985-5317E7D5559F}" type="datetimeFigureOut">
              <a:rPr lang="cs-CZ" smtClean="0"/>
              <a:t>19.03.2020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>
                <a16:creationId xmlns:a16="http://schemas.microsoft.com/office/drawing/2014/main" id="{C33DC1BB-D008-41BB-9BB3-99352ACDAC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>
                <a16:creationId xmlns:a16="http://schemas.microsoft.com/office/drawing/2014/main" id="{E886BCB4-A8F4-41F0-A467-381A8AD2F9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C22F2F-AA3F-4839-A43A-940ED4D7B5A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3109334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4A56FB49-744D-463E-9269-BD48578C26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id="{A9B36612-92D2-4BE4-B7B8-AEDE03BEFE4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obsah 3">
            <a:extLst>
              <a:ext uri="{FF2B5EF4-FFF2-40B4-BE49-F238E27FC236}">
                <a16:creationId xmlns:a16="http://schemas.microsoft.com/office/drawing/2014/main" id="{7DA18329-8D7B-470F-B8F7-1D6BBC9BCAE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symbol pro datum 4">
            <a:extLst>
              <a:ext uri="{FF2B5EF4-FFF2-40B4-BE49-F238E27FC236}">
                <a16:creationId xmlns:a16="http://schemas.microsoft.com/office/drawing/2014/main" id="{7BAE356D-971B-45F2-9A07-F10B22CEEF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168731-6A00-4EF4-A985-5317E7D5559F}" type="datetimeFigureOut">
              <a:rPr lang="cs-CZ" smtClean="0"/>
              <a:t>19.03.2020</a:t>
            </a:fld>
            <a:endParaRPr lang="cs-CZ"/>
          </a:p>
        </p:txBody>
      </p:sp>
      <p:sp>
        <p:nvSpPr>
          <p:cNvPr id="6" name="Zástupný symbol pro zápatí 5">
            <a:extLst>
              <a:ext uri="{FF2B5EF4-FFF2-40B4-BE49-F238E27FC236}">
                <a16:creationId xmlns:a16="http://schemas.microsoft.com/office/drawing/2014/main" id="{9D16E75A-CE59-4F40-9DDD-2CEB873A7C8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>
            <a:extLst>
              <a:ext uri="{FF2B5EF4-FFF2-40B4-BE49-F238E27FC236}">
                <a16:creationId xmlns:a16="http://schemas.microsoft.com/office/drawing/2014/main" id="{218AF010-005F-4F41-BAAC-8A56ED1D80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C22F2F-AA3F-4839-A43A-940ED4D7B5A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22476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299140DD-2D3D-4860-A564-780A13D478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text 2">
            <a:extLst>
              <a:ext uri="{FF2B5EF4-FFF2-40B4-BE49-F238E27FC236}">
                <a16:creationId xmlns:a16="http://schemas.microsoft.com/office/drawing/2014/main" id="{F05443C5-7989-4731-8CF4-DF84A983977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4" name="Zástupný obsah 3">
            <a:extLst>
              <a:ext uri="{FF2B5EF4-FFF2-40B4-BE49-F238E27FC236}">
                <a16:creationId xmlns:a16="http://schemas.microsoft.com/office/drawing/2014/main" id="{7BC9FF49-FD6C-4F3B-BA0E-B5114CECEF7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text 4">
            <a:extLst>
              <a:ext uri="{FF2B5EF4-FFF2-40B4-BE49-F238E27FC236}">
                <a16:creationId xmlns:a16="http://schemas.microsoft.com/office/drawing/2014/main" id="{3DE80B13-AB84-4AE2-8749-198E0E41ADD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6" name="Zástupný obsah 5">
            <a:extLst>
              <a:ext uri="{FF2B5EF4-FFF2-40B4-BE49-F238E27FC236}">
                <a16:creationId xmlns:a16="http://schemas.microsoft.com/office/drawing/2014/main" id="{32A0D030-4B7F-4E78-8379-B3CCCF03513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7" name="Zástupný symbol pro datum 6">
            <a:extLst>
              <a:ext uri="{FF2B5EF4-FFF2-40B4-BE49-F238E27FC236}">
                <a16:creationId xmlns:a16="http://schemas.microsoft.com/office/drawing/2014/main" id="{684F2085-7643-495D-AB52-C4B6F7D33B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168731-6A00-4EF4-A985-5317E7D5559F}" type="datetimeFigureOut">
              <a:rPr lang="cs-CZ" smtClean="0"/>
              <a:t>19.03.2020</a:t>
            </a:fld>
            <a:endParaRPr lang="cs-CZ"/>
          </a:p>
        </p:txBody>
      </p:sp>
      <p:sp>
        <p:nvSpPr>
          <p:cNvPr id="8" name="Zástupný symbol pro zápatí 7">
            <a:extLst>
              <a:ext uri="{FF2B5EF4-FFF2-40B4-BE49-F238E27FC236}">
                <a16:creationId xmlns:a16="http://schemas.microsoft.com/office/drawing/2014/main" id="{7A4266D8-CBC9-4636-8A4B-801C4F477B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>
            <a:extLst>
              <a:ext uri="{FF2B5EF4-FFF2-40B4-BE49-F238E27FC236}">
                <a16:creationId xmlns:a16="http://schemas.microsoft.com/office/drawing/2014/main" id="{42B46D13-4021-432D-BFD2-830BA7C99A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C22F2F-AA3F-4839-A43A-940ED4D7B5A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6505854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Jenom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188EA80C-C086-4CF8-AF45-A5B01E1F87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datum 2">
            <a:extLst>
              <a:ext uri="{FF2B5EF4-FFF2-40B4-BE49-F238E27FC236}">
                <a16:creationId xmlns:a16="http://schemas.microsoft.com/office/drawing/2014/main" id="{F5EFF1C0-F9E4-4D35-9121-FE2EA39E767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168731-6A00-4EF4-A985-5317E7D5559F}" type="datetimeFigureOut">
              <a:rPr lang="cs-CZ" smtClean="0"/>
              <a:t>19.03.2020</a:t>
            </a:fld>
            <a:endParaRPr lang="cs-CZ"/>
          </a:p>
        </p:txBody>
      </p:sp>
      <p:sp>
        <p:nvSpPr>
          <p:cNvPr id="4" name="Zástupný symbol pro zápatí 3">
            <a:extLst>
              <a:ext uri="{FF2B5EF4-FFF2-40B4-BE49-F238E27FC236}">
                <a16:creationId xmlns:a16="http://schemas.microsoft.com/office/drawing/2014/main" id="{E4751A45-6A1B-4E2A-887F-F54EB94A68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>
            <a:extLst>
              <a:ext uri="{FF2B5EF4-FFF2-40B4-BE49-F238E27FC236}">
                <a16:creationId xmlns:a16="http://schemas.microsoft.com/office/drawing/2014/main" id="{DA9F1225-1734-4BC9-A6AB-F0104BA1BA9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C22F2F-AA3F-4839-A43A-940ED4D7B5A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7851951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>
            <a:extLst>
              <a:ext uri="{FF2B5EF4-FFF2-40B4-BE49-F238E27FC236}">
                <a16:creationId xmlns:a16="http://schemas.microsoft.com/office/drawing/2014/main" id="{B3925849-6F32-4EDB-BD68-E25760FB68E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168731-6A00-4EF4-A985-5317E7D5559F}" type="datetimeFigureOut">
              <a:rPr lang="cs-CZ" smtClean="0"/>
              <a:t>19.03.2020</a:t>
            </a:fld>
            <a:endParaRPr lang="cs-CZ"/>
          </a:p>
        </p:txBody>
      </p:sp>
      <p:sp>
        <p:nvSpPr>
          <p:cNvPr id="3" name="Zástupný symbol pro zápatí 2">
            <a:extLst>
              <a:ext uri="{FF2B5EF4-FFF2-40B4-BE49-F238E27FC236}">
                <a16:creationId xmlns:a16="http://schemas.microsoft.com/office/drawing/2014/main" id="{184A61D7-BE64-45FF-B7EF-B681115A03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>
            <a:extLst>
              <a:ext uri="{FF2B5EF4-FFF2-40B4-BE49-F238E27FC236}">
                <a16:creationId xmlns:a16="http://schemas.microsoft.com/office/drawing/2014/main" id="{73D421BF-08E2-49C1-8167-FB072DAAC7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C22F2F-AA3F-4839-A43A-940ED4D7B5A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8310259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E00FA594-5AE1-4528-BD88-B730F10D9E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id="{B95BA352-6E89-4090-89B6-60DC76654D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text 3">
            <a:extLst>
              <a:ext uri="{FF2B5EF4-FFF2-40B4-BE49-F238E27FC236}">
                <a16:creationId xmlns:a16="http://schemas.microsoft.com/office/drawing/2014/main" id="{10BDE624-6687-411B-91B0-13205B0CB0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5" name="Zástupný symbol pro datum 4">
            <a:extLst>
              <a:ext uri="{FF2B5EF4-FFF2-40B4-BE49-F238E27FC236}">
                <a16:creationId xmlns:a16="http://schemas.microsoft.com/office/drawing/2014/main" id="{6860E9AF-DE56-4302-8482-73F233630E4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168731-6A00-4EF4-A985-5317E7D5559F}" type="datetimeFigureOut">
              <a:rPr lang="cs-CZ" smtClean="0"/>
              <a:t>19.03.2020</a:t>
            </a:fld>
            <a:endParaRPr lang="cs-CZ"/>
          </a:p>
        </p:txBody>
      </p:sp>
      <p:sp>
        <p:nvSpPr>
          <p:cNvPr id="6" name="Zástupný symbol pro zápatí 5">
            <a:extLst>
              <a:ext uri="{FF2B5EF4-FFF2-40B4-BE49-F238E27FC236}">
                <a16:creationId xmlns:a16="http://schemas.microsoft.com/office/drawing/2014/main" id="{2412D6AA-0845-48DF-9A88-A2713630E6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>
            <a:extLst>
              <a:ext uri="{FF2B5EF4-FFF2-40B4-BE49-F238E27FC236}">
                <a16:creationId xmlns:a16="http://schemas.microsoft.com/office/drawing/2014/main" id="{C3068307-5419-40E6-8DD2-61CAA9734E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C22F2F-AA3F-4839-A43A-940ED4D7B5A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638651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89D27C80-7BD5-4344-BD51-2E45F1E430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3" name="Zástupný symbol obrázku 2">
            <a:extLst>
              <a:ext uri="{FF2B5EF4-FFF2-40B4-BE49-F238E27FC236}">
                <a16:creationId xmlns:a16="http://schemas.microsoft.com/office/drawing/2014/main" id="{9C685E9B-AFDF-4632-9177-25CD69CA80C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text 3">
            <a:extLst>
              <a:ext uri="{FF2B5EF4-FFF2-40B4-BE49-F238E27FC236}">
                <a16:creationId xmlns:a16="http://schemas.microsoft.com/office/drawing/2014/main" id="{C4A66C92-85D5-4897-BC90-A4DA7DC605D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5" name="Zástupný symbol pro datum 4">
            <a:extLst>
              <a:ext uri="{FF2B5EF4-FFF2-40B4-BE49-F238E27FC236}">
                <a16:creationId xmlns:a16="http://schemas.microsoft.com/office/drawing/2014/main" id="{35C08946-D896-4140-8DA5-3F1A08DC2F8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168731-6A00-4EF4-A985-5317E7D5559F}" type="datetimeFigureOut">
              <a:rPr lang="cs-CZ" smtClean="0"/>
              <a:t>19.03.2020</a:t>
            </a:fld>
            <a:endParaRPr lang="cs-CZ"/>
          </a:p>
        </p:txBody>
      </p:sp>
      <p:sp>
        <p:nvSpPr>
          <p:cNvPr id="6" name="Zástupný symbol pro zápatí 5">
            <a:extLst>
              <a:ext uri="{FF2B5EF4-FFF2-40B4-BE49-F238E27FC236}">
                <a16:creationId xmlns:a16="http://schemas.microsoft.com/office/drawing/2014/main" id="{D0B70E35-B172-42A4-ABD8-D2388886E2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>
            <a:extLst>
              <a:ext uri="{FF2B5EF4-FFF2-40B4-BE49-F238E27FC236}">
                <a16:creationId xmlns:a16="http://schemas.microsoft.com/office/drawing/2014/main" id="{2DB1DA4B-AAB4-4B3F-BE07-BBADF4CA5D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C22F2F-AA3F-4839-A43A-940ED4D7B5A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438635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1EF427B9-961E-428D-A006-68F9041F223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>
            <a:extLst>
              <a:ext uri="{FF2B5EF4-FFF2-40B4-BE49-F238E27FC236}">
                <a16:creationId xmlns:a16="http://schemas.microsoft.com/office/drawing/2014/main" id="{23AA1127-7974-4DC0-BB6D-9A379D7357E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>
            <a:extLst>
              <a:ext uri="{FF2B5EF4-FFF2-40B4-BE49-F238E27FC236}">
                <a16:creationId xmlns:a16="http://schemas.microsoft.com/office/drawing/2014/main" id="{2FD50835-0387-4AE6-A254-086E954CA2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168731-6A00-4EF4-A985-5317E7D5559F}" type="datetimeFigureOut">
              <a:rPr lang="cs-CZ" smtClean="0"/>
              <a:t>19.03.2020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>
                <a16:creationId xmlns:a16="http://schemas.microsoft.com/office/drawing/2014/main" id="{F7005D72-3B60-4F99-A942-03CBC81984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>
                <a16:creationId xmlns:a16="http://schemas.microsoft.com/office/drawing/2014/main" id="{FD703300-A7D2-443C-9DF2-CCEFC6E0C0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C22F2F-AA3F-4839-A43A-940ED4D7B5A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087435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>
            <a:extLst>
              <a:ext uri="{FF2B5EF4-FFF2-40B4-BE49-F238E27FC236}">
                <a16:creationId xmlns:a16="http://schemas.microsoft.com/office/drawing/2014/main" id="{C4B91F44-6287-4183-8817-25748A13DB5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>
            <a:extLst>
              <a:ext uri="{FF2B5EF4-FFF2-40B4-BE49-F238E27FC236}">
                <a16:creationId xmlns:a16="http://schemas.microsoft.com/office/drawing/2014/main" id="{D6E3D1C5-5BBC-4CE8-A389-3EF4FDEAF9C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>
            <a:extLst>
              <a:ext uri="{FF2B5EF4-FFF2-40B4-BE49-F238E27FC236}">
                <a16:creationId xmlns:a16="http://schemas.microsoft.com/office/drawing/2014/main" id="{B5D69F8A-E4E2-45A8-8EFC-6483E9670A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168731-6A00-4EF4-A985-5317E7D5559F}" type="datetimeFigureOut">
              <a:rPr lang="cs-CZ" smtClean="0"/>
              <a:t>19.03.2020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>
                <a16:creationId xmlns:a16="http://schemas.microsoft.com/office/drawing/2014/main" id="{4F28F000-C6A5-42D8-839A-B7E15C3C36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>
                <a16:creationId xmlns:a16="http://schemas.microsoft.com/office/drawing/2014/main" id="{239FC4E8-D4F2-4A49-92E1-2A2AB2C3FB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C22F2F-AA3F-4839-A43A-940ED4D7B5A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980622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nadpis 1">
            <a:extLst>
              <a:ext uri="{FF2B5EF4-FFF2-40B4-BE49-F238E27FC236}">
                <a16:creationId xmlns:a16="http://schemas.microsoft.com/office/drawing/2014/main" id="{2F4D3B02-5DDA-4A2D-914A-CEC6B351BF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text 2">
            <a:extLst>
              <a:ext uri="{FF2B5EF4-FFF2-40B4-BE49-F238E27FC236}">
                <a16:creationId xmlns:a16="http://schemas.microsoft.com/office/drawing/2014/main" id="{AAAA0A79-5D70-4558-BDFC-CFCC4806D66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>
            <a:extLst>
              <a:ext uri="{FF2B5EF4-FFF2-40B4-BE49-F238E27FC236}">
                <a16:creationId xmlns:a16="http://schemas.microsoft.com/office/drawing/2014/main" id="{628088D9-BB7D-4555-8099-0FC13697D92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2168731-6A00-4EF4-A985-5317E7D5559F}" type="datetimeFigureOut">
              <a:rPr lang="cs-CZ" smtClean="0"/>
              <a:t>19.03.2020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>
                <a16:creationId xmlns:a16="http://schemas.microsoft.com/office/drawing/2014/main" id="{04D87B25-1375-432C-A06E-B3DF25AAA76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>
                <a16:creationId xmlns:a16="http://schemas.microsoft.com/office/drawing/2014/main" id="{F28DF8CA-45E2-4A6A-88A5-69F80FC7355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DC22F2F-AA3F-4839-A43A-940ED4D7B5A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26265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hyperlink" Target="http://www.skrbl&#237;k/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8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hyperlink" Target="http://www.clker.com/clipart-potians-feast-.html" TargetMode="External"/><Relationship Id="rId3" Type="http://schemas.openxmlformats.org/officeDocument/2006/relationships/hyperlink" Target="http://www.clker.com/clipart-13965.html" TargetMode="External"/><Relationship Id="rId7" Type="http://schemas.openxmlformats.org/officeDocument/2006/relationships/hyperlink" Target="http://www.clker.com/clipart-hand-watch-2.html" TargetMode="External"/><Relationship Id="rId2" Type="http://schemas.openxmlformats.org/officeDocument/2006/relationships/hyperlink" Target="http://www.clker.com/clipart-sun-faucet.html" TargetMode="External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www.clker.com/clipart-measuring-cup-basic-units.html" TargetMode="External"/><Relationship Id="rId5" Type="http://schemas.openxmlformats.org/officeDocument/2006/relationships/hyperlink" Target="http://www.clker.com/clipart-43687.html" TargetMode="External"/><Relationship Id="rId4" Type="http://schemas.openxmlformats.org/officeDocument/2006/relationships/hyperlink" Target="http://www.clker.com/clipart-9347.html" TargetMode="External"/><Relationship Id="rId9" Type="http://schemas.openxmlformats.org/officeDocument/2006/relationships/hyperlink" Target="http://www.clker.com/clipart-1975.htm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>
            <a:extLst>
              <a:ext uri="{FF2B5EF4-FFF2-40B4-BE49-F238E27FC236}">
                <a16:creationId xmlns:a16="http://schemas.microsoft.com/office/drawing/2014/main" id="{6910E267-2D2E-4718-8EE5-D8979530BA55}"/>
              </a:ext>
            </a:extLst>
          </p:cNvPr>
          <p:cNvSpPr txBox="1"/>
          <p:nvPr/>
        </p:nvSpPr>
        <p:spPr>
          <a:xfrm>
            <a:off x="1113183" y="2928731"/>
            <a:ext cx="9403793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Interaktivní praktický příklad měření objemu</a:t>
            </a:r>
          </a:p>
          <a:p>
            <a:r>
              <a:rPr lang="cs-CZ" sz="4000" dirty="0"/>
              <a:t>                              kapající vody</a:t>
            </a:r>
          </a:p>
        </p:txBody>
      </p:sp>
    </p:spTree>
    <p:extLst>
      <p:ext uri="{BB962C8B-B14F-4D97-AF65-F5344CB8AC3E}">
        <p14:creationId xmlns:p14="http://schemas.microsoft.com/office/powerpoint/2010/main" val="231979991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Obsah obrázku hodiny&#10;&#10;Popis byl vytvořen automaticky">
            <a:extLst>
              <a:ext uri="{FF2B5EF4-FFF2-40B4-BE49-F238E27FC236}">
                <a16:creationId xmlns:a16="http://schemas.microsoft.com/office/drawing/2014/main" id="{62D48E25-8EB5-4405-9429-33D1DAFFB37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9925879" y="530642"/>
            <a:ext cx="1463421" cy="1301481"/>
          </a:xfrm>
          <a:prstGeom prst="rect">
            <a:avLst/>
          </a:prstGeom>
        </p:spPr>
      </p:pic>
      <p:sp>
        <p:nvSpPr>
          <p:cNvPr id="5" name="Slza 4">
            <a:extLst>
              <a:ext uri="{FF2B5EF4-FFF2-40B4-BE49-F238E27FC236}">
                <a16:creationId xmlns:a16="http://schemas.microsoft.com/office/drawing/2014/main" id="{74BC4E71-F1DA-4DB5-BD44-C522EBD0DAD6}"/>
              </a:ext>
            </a:extLst>
          </p:cNvPr>
          <p:cNvSpPr/>
          <p:nvPr/>
        </p:nvSpPr>
        <p:spPr>
          <a:xfrm rot="19870608">
            <a:off x="9970090" y="1865581"/>
            <a:ext cx="199073" cy="234562"/>
          </a:xfrm>
          <a:prstGeom prst="teardrop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>
            <a:extLst>
              <a:ext uri="{FF2B5EF4-FFF2-40B4-BE49-F238E27FC236}">
                <a16:creationId xmlns:a16="http://schemas.microsoft.com/office/drawing/2014/main" id="{A2B31091-ED29-4DC6-AC2B-E9E7ED685CC6}"/>
              </a:ext>
            </a:extLst>
          </p:cNvPr>
          <p:cNvSpPr txBox="1"/>
          <p:nvPr/>
        </p:nvSpPr>
        <p:spPr>
          <a:xfrm>
            <a:off x="974361" y="1181382"/>
            <a:ext cx="7420621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V domácnosti Nováků kape vodovodní kohoutek.</a:t>
            </a:r>
          </a:p>
          <a:p>
            <a:r>
              <a:rPr lang="cs-CZ" sz="2400" dirty="0"/>
              <a:t>Paní Nováková marně žádá manžela, aby kohoutek spravil.</a:t>
            </a:r>
          </a:p>
        </p:txBody>
      </p:sp>
      <p:pic>
        <p:nvPicPr>
          <p:cNvPr id="8" name="Obrázek 7" descr="Obsah obrázku kreslení&#10;&#10;Popis byl vytvořen automaticky">
            <a:extLst>
              <a:ext uri="{FF2B5EF4-FFF2-40B4-BE49-F238E27FC236}">
                <a16:creationId xmlns:a16="http://schemas.microsoft.com/office/drawing/2014/main" id="{A9BC468C-10BC-4D4C-AC7B-75F9A68DAE2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614597" y="2133601"/>
            <a:ext cx="1948720" cy="1807256"/>
          </a:xfrm>
          <a:prstGeom prst="rect">
            <a:avLst/>
          </a:prstGeom>
        </p:spPr>
      </p:pic>
      <p:sp>
        <p:nvSpPr>
          <p:cNvPr id="9" name="Řečová bublina: oválný bublinový popisek 8">
            <a:extLst>
              <a:ext uri="{FF2B5EF4-FFF2-40B4-BE49-F238E27FC236}">
                <a16:creationId xmlns:a16="http://schemas.microsoft.com/office/drawing/2014/main" id="{B6243457-D33B-4810-8998-5127CDC4F1A1}"/>
              </a:ext>
            </a:extLst>
          </p:cNvPr>
          <p:cNvSpPr/>
          <p:nvPr/>
        </p:nvSpPr>
        <p:spPr>
          <a:xfrm>
            <a:off x="3432311" y="2045797"/>
            <a:ext cx="4412975" cy="1474039"/>
          </a:xfrm>
          <a:prstGeom prst="wedgeEllipseCallout">
            <a:avLst>
              <a:gd name="adj1" fmla="val -91123"/>
              <a:gd name="adj2" fmla="val -9538"/>
            </a:avLst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>
                <a:solidFill>
                  <a:schemeClr val="tx1"/>
                </a:solidFill>
              </a:rPr>
              <a:t>Nezlob se  Maruško, já to spravím, ale teď nemám čas</a:t>
            </a:r>
          </a:p>
        </p:txBody>
      </p:sp>
      <p:pic>
        <p:nvPicPr>
          <p:cNvPr id="11" name="Obrázek 10" descr="Obsah obrázku kreslení&#10;&#10;Popis byl vytvořen automaticky">
            <a:extLst>
              <a:ext uri="{FF2B5EF4-FFF2-40B4-BE49-F238E27FC236}">
                <a16:creationId xmlns:a16="http://schemas.microsoft.com/office/drawing/2014/main" id="{9182E008-73F9-451D-9358-EAFB72A7520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4361" y="3996164"/>
            <a:ext cx="808978" cy="1685370"/>
          </a:xfrm>
          <a:prstGeom prst="rect">
            <a:avLst/>
          </a:prstGeom>
        </p:spPr>
      </p:pic>
      <p:sp>
        <p:nvSpPr>
          <p:cNvPr id="12" name="TextovéPole 11">
            <a:extLst>
              <a:ext uri="{FF2B5EF4-FFF2-40B4-BE49-F238E27FC236}">
                <a16:creationId xmlns:a16="http://schemas.microsoft.com/office/drawing/2014/main" id="{D17FB81C-3D23-47A6-BE0F-E566F1EB102E}"/>
              </a:ext>
            </a:extLst>
          </p:cNvPr>
          <p:cNvSpPr txBox="1"/>
          <p:nvPr/>
        </p:nvSpPr>
        <p:spPr>
          <a:xfrm>
            <a:off x="300294" y="5762167"/>
            <a:ext cx="8545609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Jejich syn Pepík se rozhodl, že spočítá kolik vody vyteče z kapajícího</a:t>
            </a:r>
          </a:p>
          <a:p>
            <a:r>
              <a:rPr lang="cs-CZ" sz="2400" dirty="0"/>
              <a:t>kohoutku.</a:t>
            </a:r>
          </a:p>
        </p:txBody>
      </p:sp>
    </p:spTree>
    <p:extLst>
      <p:ext uri="{BB962C8B-B14F-4D97-AF65-F5344CB8AC3E}">
        <p14:creationId xmlns:p14="http://schemas.microsoft.com/office/powerpoint/2010/main" val="19870812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repeatCount="indefinite" fill="hold" grpId="0" nodeType="after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 calcmode="lin" valueType="num">
                                      <p:cBhvr additive="base">
                                        <p:cTn id="6" dur="2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2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1" presetClass="entr" presetSubtype="0" fill="hold" grpId="0" nodeType="afterEffect">
                                  <p:stCondLst>
                                    <p:cond delay="70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9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Obsah obrázku hodiny&#10;&#10;Popis byl vytvořen automaticky">
            <a:extLst>
              <a:ext uri="{FF2B5EF4-FFF2-40B4-BE49-F238E27FC236}">
                <a16:creationId xmlns:a16="http://schemas.microsoft.com/office/drawing/2014/main" id="{62D48E25-8EB5-4405-9429-33D1DAFFB37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9925879" y="530642"/>
            <a:ext cx="1463421" cy="1301481"/>
          </a:xfrm>
          <a:prstGeom prst="rect">
            <a:avLst/>
          </a:prstGeom>
        </p:spPr>
      </p:pic>
      <p:sp>
        <p:nvSpPr>
          <p:cNvPr id="5" name="Slza 4">
            <a:extLst>
              <a:ext uri="{FF2B5EF4-FFF2-40B4-BE49-F238E27FC236}">
                <a16:creationId xmlns:a16="http://schemas.microsoft.com/office/drawing/2014/main" id="{74BC4E71-F1DA-4DB5-BD44-C522EBD0DAD6}"/>
              </a:ext>
            </a:extLst>
          </p:cNvPr>
          <p:cNvSpPr/>
          <p:nvPr/>
        </p:nvSpPr>
        <p:spPr>
          <a:xfrm rot="19870608">
            <a:off x="9970090" y="1865581"/>
            <a:ext cx="199073" cy="234562"/>
          </a:xfrm>
          <a:prstGeom prst="teardrop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1" name="Obrázek 10" descr="Obsah obrázku kreslení&#10;&#10;Popis byl vytvořen automaticky">
            <a:extLst>
              <a:ext uri="{FF2B5EF4-FFF2-40B4-BE49-F238E27FC236}">
                <a16:creationId xmlns:a16="http://schemas.microsoft.com/office/drawing/2014/main" id="{9182E008-73F9-451D-9358-EAFB72A7520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8055" y="778251"/>
            <a:ext cx="1211023" cy="2522964"/>
          </a:xfrm>
          <a:prstGeom prst="rect">
            <a:avLst/>
          </a:prstGeom>
        </p:spPr>
      </p:pic>
      <p:sp>
        <p:nvSpPr>
          <p:cNvPr id="2" name="TextovéPole 1">
            <a:extLst>
              <a:ext uri="{FF2B5EF4-FFF2-40B4-BE49-F238E27FC236}">
                <a16:creationId xmlns:a16="http://schemas.microsoft.com/office/drawing/2014/main" id="{785B6346-2FF7-4EB4-AA53-CD069BC99814}"/>
              </a:ext>
            </a:extLst>
          </p:cNvPr>
          <p:cNvSpPr txBox="1"/>
          <p:nvPr/>
        </p:nvSpPr>
        <p:spPr>
          <a:xfrm>
            <a:off x="2113613" y="356585"/>
            <a:ext cx="517635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Jaké pomůcky k tomu bude potřebovat?</a:t>
            </a:r>
          </a:p>
        </p:txBody>
      </p:sp>
      <p:pic>
        <p:nvPicPr>
          <p:cNvPr id="7" name="Obrázek 6" descr="Obsah obrázku objekt, hodinky, hodiny, bílá&#10;&#10;Popis byl vytvořen automaticky">
            <a:extLst>
              <a:ext uri="{FF2B5EF4-FFF2-40B4-BE49-F238E27FC236}">
                <a16:creationId xmlns:a16="http://schemas.microsoft.com/office/drawing/2014/main" id="{144BEDFB-10A1-4582-9FA2-E83252AAC4C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48976" y="1692005"/>
            <a:ext cx="1025554" cy="1372025"/>
          </a:xfrm>
          <a:prstGeom prst="rect">
            <a:avLst/>
          </a:prstGeom>
        </p:spPr>
      </p:pic>
      <p:pic>
        <p:nvPicPr>
          <p:cNvPr id="13" name="Obrázek 12" descr="Obsah obrázku kreslení&#10;&#10;Popis byl vytvořen automaticky">
            <a:extLst>
              <a:ext uri="{FF2B5EF4-FFF2-40B4-BE49-F238E27FC236}">
                <a16:creationId xmlns:a16="http://schemas.microsoft.com/office/drawing/2014/main" id="{EB677C5A-6F5E-4E1F-A6FA-FAAAC654174C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44319" y="1251091"/>
            <a:ext cx="1446017" cy="1091791"/>
          </a:xfrm>
          <a:prstGeom prst="rect">
            <a:avLst/>
          </a:prstGeom>
        </p:spPr>
      </p:pic>
      <p:pic>
        <p:nvPicPr>
          <p:cNvPr id="15" name="Obrázek 14" descr="Obsah obrázku kreslení&#10;&#10;Popis byl vytvořen automaticky">
            <a:extLst>
              <a:ext uri="{FF2B5EF4-FFF2-40B4-BE49-F238E27FC236}">
                <a16:creationId xmlns:a16="http://schemas.microsoft.com/office/drawing/2014/main" id="{451B815A-8395-4851-A942-DB6535861703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42780" y="1297945"/>
            <a:ext cx="1733753" cy="1926392"/>
          </a:xfrm>
          <a:prstGeom prst="rect">
            <a:avLst/>
          </a:prstGeom>
        </p:spPr>
      </p:pic>
      <p:sp>
        <p:nvSpPr>
          <p:cNvPr id="16" name="TextovéPole 15">
            <a:extLst>
              <a:ext uri="{FF2B5EF4-FFF2-40B4-BE49-F238E27FC236}">
                <a16:creationId xmlns:a16="http://schemas.microsoft.com/office/drawing/2014/main" id="{10D56415-7838-485D-A2DE-093DF9C34FCE}"/>
              </a:ext>
            </a:extLst>
          </p:cNvPr>
          <p:cNvSpPr txBox="1"/>
          <p:nvPr/>
        </p:nvSpPr>
        <p:spPr>
          <a:xfrm>
            <a:off x="3229113" y="2378017"/>
            <a:ext cx="82426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nebo</a:t>
            </a:r>
          </a:p>
        </p:txBody>
      </p:sp>
      <p:pic>
        <p:nvPicPr>
          <p:cNvPr id="18" name="Obrázek 17" descr="Obsah obrázku kreslení&#10;&#10;Popis byl vytvořen automaticky">
            <a:extLst>
              <a:ext uri="{FF2B5EF4-FFF2-40B4-BE49-F238E27FC236}">
                <a16:creationId xmlns:a16="http://schemas.microsoft.com/office/drawing/2014/main" id="{F25EE3F5-2DF3-4108-9488-C162BC5A8CB8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08552" y="1993361"/>
            <a:ext cx="824754" cy="1230976"/>
          </a:xfrm>
          <a:prstGeom prst="rect">
            <a:avLst/>
          </a:prstGeom>
        </p:spPr>
      </p:pic>
      <p:sp>
        <p:nvSpPr>
          <p:cNvPr id="19" name="Obdélník 18">
            <a:extLst>
              <a:ext uri="{FF2B5EF4-FFF2-40B4-BE49-F238E27FC236}">
                <a16:creationId xmlns:a16="http://schemas.microsoft.com/office/drawing/2014/main" id="{2916735E-9CC7-40BD-A0D1-DC3133D01466}"/>
              </a:ext>
            </a:extLst>
          </p:cNvPr>
          <p:cNvSpPr/>
          <p:nvPr/>
        </p:nvSpPr>
        <p:spPr>
          <a:xfrm>
            <a:off x="1894739" y="778251"/>
            <a:ext cx="7555118" cy="2610750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/>
              <a:t>odpověď</a:t>
            </a:r>
          </a:p>
        </p:txBody>
      </p:sp>
      <p:sp>
        <p:nvSpPr>
          <p:cNvPr id="20" name="TextovéPole 19">
            <a:extLst>
              <a:ext uri="{FF2B5EF4-FFF2-40B4-BE49-F238E27FC236}">
                <a16:creationId xmlns:a16="http://schemas.microsoft.com/office/drawing/2014/main" id="{DF8446BB-EB89-4F48-AF6A-C51D34A05AFE}"/>
              </a:ext>
            </a:extLst>
          </p:cNvPr>
          <p:cNvSpPr txBox="1"/>
          <p:nvPr/>
        </p:nvSpPr>
        <p:spPr>
          <a:xfrm>
            <a:off x="488055" y="3777476"/>
            <a:ext cx="425847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Proč bude potřebovat měřit čas?</a:t>
            </a:r>
          </a:p>
        </p:txBody>
      </p:sp>
      <p:sp>
        <p:nvSpPr>
          <p:cNvPr id="21" name="TextovéPole 20">
            <a:extLst>
              <a:ext uri="{FF2B5EF4-FFF2-40B4-BE49-F238E27FC236}">
                <a16:creationId xmlns:a16="http://schemas.microsoft.com/office/drawing/2014/main" id="{284B6D51-0D6C-4D3F-A177-24783A2D4594}"/>
              </a:ext>
            </a:extLst>
          </p:cNvPr>
          <p:cNvSpPr txBox="1"/>
          <p:nvPr/>
        </p:nvSpPr>
        <p:spPr>
          <a:xfrm>
            <a:off x="1978627" y="4631961"/>
            <a:ext cx="7387343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Pepík bude měřit čas kapající vody a na papír zapíše počet</a:t>
            </a:r>
          </a:p>
          <a:p>
            <a:r>
              <a:rPr lang="cs-CZ" sz="2400" dirty="0"/>
              <a:t>kapek nakapaných do odměrky, například za 10 minut</a:t>
            </a:r>
          </a:p>
        </p:txBody>
      </p:sp>
      <p:sp>
        <p:nvSpPr>
          <p:cNvPr id="22" name="Obdélník 21">
            <a:extLst>
              <a:ext uri="{FF2B5EF4-FFF2-40B4-BE49-F238E27FC236}">
                <a16:creationId xmlns:a16="http://schemas.microsoft.com/office/drawing/2014/main" id="{E3F1EEF9-497B-4786-877C-77959A128DE4}"/>
              </a:ext>
            </a:extLst>
          </p:cNvPr>
          <p:cNvSpPr/>
          <p:nvPr/>
        </p:nvSpPr>
        <p:spPr>
          <a:xfrm>
            <a:off x="1894739" y="4369369"/>
            <a:ext cx="7555118" cy="1063006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/>
              <a:t>odpověď</a:t>
            </a:r>
          </a:p>
        </p:txBody>
      </p:sp>
    </p:spTree>
    <p:extLst>
      <p:ext uri="{BB962C8B-B14F-4D97-AF65-F5344CB8AC3E}">
        <p14:creationId xmlns:p14="http://schemas.microsoft.com/office/powerpoint/2010/main" val="37190065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repeatCount="indefinite" fill="hold" grpId="0" nodeType="after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 calcmode="lin" valueType="num">
                                      <p:cBhvr additive="base">
                                        <p:cTn id="6" dur="2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2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after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</p:childTnLst>
        </p:cTn>
      </p:par>
    </p:tnLst>
    <p:bldLst>
      <p:bldP spid="5" grpId="0" animBg="1"/>
      <p:bldP spid="19" grpId="0" animBg="1"/>
      <p:bldP spid="20" grpId="0"/>
      <p:bldP spid="22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Obsah obrázku hodiny&#10;&#10;Popis byl vytvořen automaticky">
            <a:extLst>
              <a:ext uri="{FF2B5EF4-FFF2-40B4-BE49-F238E27FC236}">
                <a16:creationId xmlns:a16="http://schemas.microsoft.com/office/drawing/2014/main" id="{62D48E25-8EB5-4405-9429-33D1DAFFB37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9925879" y="530642"/>
            <a:ext cx="1463421" cy="1301481"/>
          </a:xfrm>
          <a:prstGeom prst="rect">
            <a:avLst/>
          </a:prstGeom>
        </p:spPr>
      </p:pic>
      <p:sp>
        <p:nvSpPr>
          <p:cNvPr id="5" name="Slza 4">
            <a:extLst>
              <a:ext uri="{FF2B5EF4-FFF2-40B4-BE49-F238E27FC236}">
                <a16:creationId xmlns:a16="http://schemas.microsoft.com/office/drawing/2014/main" id="{74BC4E71-F1DA-4DB5-BD44-C522EBD0DAD6}"/>
              </a:ext>
            </a:extLst>
          </p:cNvPr>
          <p:cNvSpPr/>
          <p:nvPr/>
        </p:nvSpPr>
        <p:spPr>
          <a:xfrm rot="19870608">
            <a:off x="9970090" y="1865581"/>
            <a:ext cx="199073" cy="234562"/>
          </a:xfrm>
          <a:prstGeom prst="teardrop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1" name="Obrázek 10" descr="Obsah obrázku kreslení&#10;&#10;Popis byl vytvořen automaticky">
            <a:extLst>
              <a:ext uri="{FF2B5EF4-FFF2-40B4-BE49-F238E27FC236}">
                <a16:creationId xmlns:a16="http://schemas.microsoft.com/office/drawing/2014/main" id="{9182E008-73F9-451D-9358-EAFB72A7520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8055" y="778251"/>
            <a:ext cx="1211023" cy="2522964"/>
          </a:xfrm>
          <a:prstGeom prst="rect">
            <a:avLst/>
          </a:prstGeom>
        </p:spPr>
      </p:pic>
      <p:sp>
        <p:nvSpPr>
          <p:cNvPr id="3" name="TextovéPole 2">
            <a:extLst>
              <a:ext uri="{FF2B5EF4-FFF2-40B4-BE49-F238E27FC236}">
                <a16:creationId xmlns:a16="http://schemas.microsoft.com/office/drawing/2014/main" id="{BC42604B-8692-4412-8C96-4776EFB404ED}"/>
              </a:ext>
            </a:extLst>
          </p:cNvPr>
          <p:cNvSpPr txBox="1"/>
          <p:nvPr/>
        </p:nvSpPr>
        <p:spPr>
          <a:xfrm>
            <a:off x="2428407" y="778251"/>
            <a:ext cx="409528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Jak bude Pepík dál postupovat?</a:t>
            </a:r>
          </a:p>
        </p:txBody>
      </p:sp>
      <p:pic>
        <p:nvPicPr>
          <p:cNvPr id="17" name="Obrázek 16" descr="Obsah obrázku kreslení&#10;&#10;Popis byl vytvořen automaticky">
            <a:extLst>
              <a:ext uri="{FF2B5EF4-FFF2-40B4-BE49-F238E27FC236}">
                <a16:creationId xmlns:a16="http://schemas.microsoft.com/office/drawing/2014/main" id="{87B3BD2B-3DB2-4ADC-B7E8-A69053DA4A9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76621" y="1553480"/>
            <a:ext cx="2269450" cy="1713510"/>
          </a:xfrm>
          <a:prstGeom prst="rect">
            <a:avLst/>
          </a:prstGeom>
        </p:spPr>
      </p:pic>
      <p:sp>
        <p:nvSpPr>
          <p:cNvPr id="6" name="Obdélník 5">
            <a:extLst>
              <a:ext uri="{FF2B5EF4-FFF2-40B4-BE49-F238E27FC236}">
                <a16:creationId xmlns:a16="http://schemas.microsoft.com/office/drawing/2014/main" id="{14AB8B12-069D-479D-92A1-814C41541AC5}"/>
              </a:ext>
            </a:extLst>
          </p:cNvPr>
          <p:cNvSpPr/>
          <p:nvPr/>
        </p:nvSpPr>
        <p:spPr>
          <a:xfrm>
            <a:off x="2788171" y="2983404"/>
            <a:ext cx="1289154" cy="14990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extovéPole 7">
            <a:extLst>
              <a:ext uri="{FF2B5EF4-FFF2-40B4-BE49-F238E27FC236}">
                <a16:creationId xmlns:a16="http://schemas.microsoft.com/office/drawing/2014/main" id="{77EBDFCC-2FFF-4392-B308-FAD73A25367B}"/>
              </a:ext>
            </a:extLst>
          </p:cNvPr>
          <p:cNvSpPr txBox="1"/>
          <p:nvPr/>
        </p:nvSpPr>
        <p:spPr>
          <a:xfrm>
            <a:off x="4616970" y="1588957"/>
            <a:ext cx="4282839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Z odměrky zjistí objem nakapané</a:t>
            </a:r>
          </a:p>
          <a:p>
            <a:r>
              <a:rPr lang="cs-CZ" sz="2400" dirty="0"/>
              <a:t>vody.</a:t>
            </a:r>
          </a:p>
        </p:txBody>
      </p:sp>
      <p:sp>
        <p:nvSpPr>
          <p:cNvPr id="9" name="Obdélník 8">
            <a:extLst>
              <a:ext uri="{FF2B5EF4-FFF2-40B4-BE49-F238E27FC236}">
                <a16:creationId xmlns:a16="http://schemas.microsoft.com/office/drawing/2014/main" id="{DC619B0E-77E3-4A75-92F3-CB0A445EEC62}"/>
              </a:ext>
            </a:extLst>
          </p:cNvPr>
          <p:cNvSpPr/>
          <p:nvPr/>
        </p:nvSpPr>
        <p:spPr>
          <a:xfrm>
            <a:off x="1978626" y="1239916"/>
            <a:ext cx="7225882" cy="2061299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/>
              <a:t>odpověď</a:t>
            </a:r>
          </a:p>
        </p:txBody>
      </p:sp>
      <p:sp>
        <p:nvSpPr>
          <p:cNvPr id="10" name="TextovéPole 9">
            <a:extLst>
              <a:ext uri="{FF2B5EF4-FFF2-40B4-BE49-F238E27FC236}">
                <a16:creationId xmlns:a16="http://schemas.microsoft.com/office/drawing/2014/main" id="{D5504CBE-ECAB-4411-8667-CA0FD6941C8A}"/>
              </a:ext>
            </a:extLst>
          </p:cNvPr>
          <p:cNvSpPr txBox="1"/>
          <p:nvPr/>
        </p:nvSpPr>
        <p:spPr>
          <a:xfrm>
            <a:off x="344774" y="3912433"/>
            <a:ext cx="332873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Co bude  dál Pepík dělat?</a:t>
            </a:r>
          </a:p>
        </p:txBody>
      </p:sp>
      <p:sp>
        <p:nvSpPr>
          <p:cNvPr id="12" name="TextovéPole 11">
            <a:extLst>
              <a:ext uri="{FF2B5EF4-FFF2-40B4-BE49-F238E27FC236}">
                <a16:creationId xmlns:a16="http://schemas.microsoft.com/office/drawing/2014/main" id="{B36E2E03-DA12-4ABA-977C-9541C6719AC4}"/>
              </a:ext>
            </a:extLst>
          </p:cNvPr>
          <p:cNvSpPr txBox="1"/>
          <p:nvPr/>
        </p:nvSpPr>
        <p:spPr>
          <a:xfrm>
            <a:off x="1978626" y="4841823"/>
            <a:ext cx="6791667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Objem nakapané vody převede na litry a vynásobí ho</a:t>
            </a:r>
          </a:p>
          <a:p>
            <a:r>
              <a:rPr lang="cs-CZ" sz="2400" dirty="0"/>
              <a:t>počtem hodin. ( 10 min . 6 = 60 min = 1 hodina . 24 =</a:t>
            </a:r>
          </a:p>
          <a:p>
            <a:r>
              <a:rPr lang="cs-CZ" sz="2400" dirty="0"/>
              <a:t>1 den. </a:t>
            </a:r>
          </a:p>
        </p:txBody>
      </p:sp>
      <p:sp>
        <p:nvSpPr>
          <p:cNvPr id="14" name="Obdélník 13">
            <a:extLst>
              <a:ext uri="{FF2B5EF4-FFF2-40B4-BE49-F238E27FC236}">
                <a16:creationId xmlns:a16="http://schemas.microsoft.com/office/drawing/2014/main" id="{018F302D-ED5A-4284-8C00-5459FA0241B8}"/>
              </a:ext>
            </a:extLst>
          </p:cNvPr>
          <p:cNvSpPr/>
          <p:nvPr/>
        </p:nvSpPr>
        <p:spPr>
          <a:xfrm>
            <a:off x="1978626" y="4563229"/>
            <a:ext cx="7225882" cy="1516520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/>
              <a:t>odpověď</a:t>
            </a:r>
          </a:p>
        </p:txBody>
      </p:sp>
    </p:spTree>
    <p:extLst>
      <p:ext uri="{BB962C8B-B14F-4D97-AF65-F5344CB8AC3E}">
        <p14:creationId xmlns:p14="http://schemas.microsoft.com/office/powerpoint/2010/main" val="13318096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repeatCount="indefinite" fill="hold" grpId="0" nodeType="after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 calcmode="lin" valueType="num">
                                      <p:cBhvr additive="base">
                                        <p:cTn id="6" dur="2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2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fill="hold" grpId="0" nodeType="after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</p:childTnLst>
        </p:cTn>
      </p:par>
    </p:tnLst>
    <p:bldLst>
      <p:bldP spid="5" grpId="0" animBg="1"/>
      <p:bldP spid="3" grpId="0"/>
      <p:bldP spid="9" grpId="0" animBg="1"/>
      <p:bldP spid="10" grpId="0"/>
      <p:bldP spid="14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Obsah obrázku hodiny&#10;&#10;Popis byl vytvořen automaticky">
            <a:extLst>
              <a:ext uri="{FF2B5EF4-FFF2-40B4-BE49-F238E27FC236}">
                <a16:creationId xmlns:a16="http://schemas.microsoft.com/office/drawing/2014/main" id="{62D48E25-8EB5-4405-9429-33D1DAFFB37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9925879" y="530642"/>
            <a:ext cx="1463421" cy="1301481"/>
          </a:xfrm>
          <a:prstGeom prst="rect">
            <a:avLst/>
          </a:prstGeom>
        </p:spPr>
      </p:pic>
      <p:sp>
        <p:nvSpPr>
          <p:cNvPr id="5" name="Slza 4">
            <a:extLst>
              <a:ext uri="{FF2B5EF4-FFF2-40B4-BE49-F238E27FC236}">
                <a16:creationId xmlns:a16="http://schemas.microsoft.com/office/drawing/2014/main" id="{74BC4E71-F1DA-4DB5-BD44-C522EBD0DAD6}"/>
              </a:ext>
            </a:extLst>
          </p:cNvPr>
          <p:cNvSpPr/>
          <p:nvPr/>
        </p:nvSpPr>
        <p:spPr>
          <a:xfrm rot="19870608">
            <a:off x="9970090" y="1865581"/>
            <a:ext cx="199073" cy="234562"/>
          </a:xfrm>
          <a:prstGeom prst="teardrop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1" name="Obrázek 10" descr="Obsah obrázku kreslení&#10;&#10;Popis byl vytvořen automaticky">
            <a:extLst>
              <a:ext uri="{FF2B5EF4-FFF2-40B4-BE49-F238E27FC236}">
                <a16:creationId xmlns:a16="http://schemas.microsoft.com/office/drawing/2014/main" id="{9182E008-73F9-451D-9358-EAFB72A7520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8055" y="778251"/>
            <a:ext cx="1211023" cy="2522964"/>
          </a:xfrm>
          <a:prstGeom prst="rect">
            <a:avLst/>
          </a:prstGeom>
        </p:spPr>
      </p:pic>
      <p:sp>
        <p:nvSpPr>
          <p:cNvPr id="2" name="TextovéPole 1">
            <a:extLst>
              <a:ext uri="{FF2B5EF4-FFF2-40B4-BE49-F238E27FC236}">
                <a16:creationId xmlns:a16="http://schemas.microsoft.com/office/drawing/2014/main" id="{80387551-D571-4225-AF05-A9DCD80AF471}"/>
              </a:ext>
            </a:extLst>
          </p:cNvPr>
          <p:cNvSpPr txBox="1"/>
          <p:nvPr/>
        </p:nvSpPr>
        <p:spPr>
          <a:xfrm>
            <a:off x="2233534" y="659567"/>
            <a:ext cx="700082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Pepík myslí ekonomicky a chce zjistit kolik korun rodiče</a:t>
            </a:r>
          </a:p>
          <a:p>
            <a:r>
              <a:rPr lang="cs-CZ" sz="2400" dirty="0"/>
              <a:t>zaplatí za kapající vodu. Jak bude postupovat?</a:t>
            </a:r>
          </a:p>
        </p:txBody>
      </p:sp>
      <p:sp>
        <p:nvSpPr>
          <p:cNvPr id="3" name="TextovéPole 2">
            <a:extLst>
              <a:ext uri="{FF2B5EF4-FFF2-40B4-BE49-F238E27FC236}">
                <a16:creationId xmlns:a16="http://schemas.microsoft.com/office/drawing/2014/main" id="{BA182F14-0C78-451B-A5E3-367ED54FE77E}"/>
              </a:ext>
            </a:extLst>
          </p:cNvPr>
          <p:cNvSpPr txBox="1"/>
          <p:nvPr/>
        </p:nvSpPr>
        <p:spPr>
          <a:xfrm>
            <a:off x="2358887" y="1722783"/>
            <a:ext cx="7067319" cy="415498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Zeptá se rodičů kolik platí za vodu. Nebo si na internetu</a:t>
            </a:r>
          </a:p>
          <a:p>
            <a:r>
              <a:rPr lang="cs-CZ" sz="2400" dirty="0"/>
              <a:t>zjistí cenu spotřebované vody.</a:t>
            </a:r>
          </a:p>
          <a:p>
            <a:r>
              <a:rPr lang="cs-CZ" sz="2400" dirty="0"/>
              <a:t>Cena vody se uvádí za 1 metr krychlový.</a:t>
            </a:r>
          </a:p>
          <a:p>
            <a:r>
              <a:rPr lang="cs-CZ" sz="2400" dirty="0"/>
              <a:t>Cena se uvádí zvlášť za vodné a stočné.</a:t>
            </a:r>
          </a:p>
          <a:p>
            <a:r>
              <a:rPr lang="cs-CZ" sz="2400" dirty="0"/>
              <a:t>Vodným se myslí voda dodávaná vodovodem.</a:t>
            </a:r>
          </a:p>
          <a:p>
            <a:r>
              <a:rPr lang="cs-CZ" sz="2400" dirty="0"/>
              <a:t>Za stočným se skrývají náklady na odvod a čištění</a:t>
            </a:r>
          </a:p>
          <a:p>
            <a:r>
              <a:rPr lang="cs-CZ" sz="2400" dirty="0"/>
              <a:t>odpadní vody.</a:t>
            </a:r>
          </a:p>
          <a:p>
            <a:r>
              <a:rPr lang="cs-CZ" sz="2400" dirty="0"/>
              <a:t>Pepíka bude zajímat cena stočné vody.</a:t>
            </a:r>
          </a:p>
          <a:p>
            <a:r>
              <a:rPr lang="cs-CZ" sz="2400" dirty="0"/>
              <a:t>Zjistí, že v každém městě je jiná cena. </a:t>
            </a:r>
          </a:p>
          <a:p>
            <a:r>
              <a:rPr lang="cs-CZ" sz="2400" dirty="0"/>
              <a:t>Na webových stránkách </a:t>
            </a:r>
            <a:r>
              <a:rPr lang="cs-CZ" sz="2400" dirty="0">
                <a:hlinkClick r:id="rId4"/>
              </a:rPr>
              <a:t>www.skrblík</a:t>
            </a:r>
            <a:r>
              <a:rPr lang="cs-CZ" sz="2400" dirty="0"/>
              <a:t>.cz si najde cenu </a:t>
            </a:r>
          </a:p>
          <a:p>
            <a:r>
              <a:rPr lang="cs-CZ" sz="2400" dirty="0"/>
              <a:t>vodného ve městě ve kterém žije.</a:t>
            </a:r>
          </a:p>
        </p:txBody>
      </p:sp>
      <p:sp>
        <p:nvSpPr>
          <p:cNvPr id="6" name="Obdélník 5">
            <a:extLst>
              <a:ext uri="{FF2B5EF4-FFF2-40B4-BE49-F238E27FC236}">
                <a16:creationId xmlns:a16="http://schemas.microsoft.com/office/drawing/2014/main" id="{C06C8AB3-0DBB-4134-B29D-A9867AE13E40}"/>
              </a:ext>
            </a:extLst>
          </p:cNvPr>
          <p:cNvSpPr/>
          <p:nvPr/>
        </p:nvSpPr>
        <p:spPr>
          <a:xfrm>
            <a:off x="2233534" y="1587253"/>
            <a:ext cx="7192672" cy="4770782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/>
              <a:t>odpověď</a:t>
            </a:r>
          </a:p>
        </p:txBody>
      </p:sp>
    </p:spTree>
    <p:extLst>
      <p:ext uri="{BB962C8B-B14F-4D97-AF65-F5344CB8AC3E}">
        <p14:creationId xmlns:p14="http://schemas.microsoft.com/office/powerpoint/2010/main" val="42810313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repeatCount="indefinite" fill="hold" grpId="0" nodeType="after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 calcmode="lin" valueType="num">
                                      <p:cBhvr additive="base">
                                        <p:cTn id="6" dur="2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2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5" grpId="0" animBg="1"/>
      <p:bldP spid="2" grpId="0"/>
      <p:bldP spid="6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Obsah obrázku hodiny&#10;&#10;Popis byl vytvořen automaticky">
            <a:extLst>
              <a:ext uri="{FF2B5EF4-FFF2-40B4-BE49-F238E27FC236}">
                <a16:creationId xmlns:a16="http://schemas.microsoft.com/office/drawing/2014/main" id="{62D48E25-8EB5-4405-9429-33D1DAFFB37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9925879" y="530642"/>
            <a:ext cx="1463421" cy="1301481"/>
          </a:xfrm>
          <a:prstGeom prst="rect">
            <a:avLst/>
          </a:prstGeom>
        </p:spPr>
      </p:pic>
      <p:sp>
        <p:nvSpPr>
          <p:cNvPr id="5" name="Slza 4">
            <a:extLst>
              <a:ext uri="{FF2B5EF4-FFF2-40B4-BE49-F238E27FC236}">
                <a16:creationId xmlns:a16="http://schemas.microsoft.com/office/drawing/2014/main" id="{74BC4E71-F1DA-4DB5-BD44-C522EBD0DAD6}"/>
              </a:ext>
            </a:extLst>
          </p:cNvPr>
          <p:cNvSpPr/>
          <p:nvPr/>
        </p:nvSpPr>
        <p:spPr>
          <a:xfrm rot="19870608">
            <a:off x="9970090" y="1865581"/>
            <a:ext cx="199073" cy="234562"/>
          </a:xfrm>
          <a:prstGeom prst="teardrop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1" name="Obrázek 10" descr="Obsah obrázku kreslení&#10;&#10;Popis byl vytvořen automaticky">
            <a:extLst>
              <a:ext uri="{FF2B5EF4-FFF2-40B4-BE49-F238E27FC236}">
                <a16:creationId xmlns:a16="http://schemas.microsoft.com/office/drawing/2014/main" id="{9182E008-73F9-451D-9358-EAFB72A7520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8055" y="778251"/>
            <a:ext cx="1211023" cy="2522964"/>
          </a:xfrm>
          <a:prstGeom prst="rect">
            <a:avLst/>
          </a:prstGeom>
        </p:spPr>
      </p:pic>
      <p:sp>
        <p:nvSpPr>
          <p:cNvPr id="2" name="TextovéPole 1">
            <a:extLst>
              <a:ext uri="{FF2B5EF4-FFF2-40B4-BE49-F238E27FC236}">
                <a16:creationId xmlns:a16="http://schemas.microsoft.com/office/drawing/2014/main" id="{80387551-D571-4225-AF05-A9DCD80AF471}"/>
              </a:ext>
            </a:extLst>
          </p:cNvPr>
          <p:cNvSpPr txBox="1"/>
          <p:nvPr/>
        </p:nvSpPr>
        <p:spPr>
          <a:xfrm>
            <a:off x="2233534" y="659567"/>
            <a:ext cx="7187032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Pepík počítal množství vody v litrech. Proto musí převést</a:t>
            </a:r>
          </a:p>
          <a:p>
            <a:r>
              <a:rPr lang="cs-CZ" sz="2400" dirty="0"/>
              <a:t>litry na metr krychlový. Dokáže tento převod ?</a:t>
            </a:r>
          </a:p>
          <a:p>
            <a:endParaRPr lang="cs-CZ" sz="2400" dirty="0"/>
          </a:p>
          <a:p>
            <a:r>
              <a:rPr lang="cs-CZ" sz="2400" dirty="0"/>
              <a:t>1 l = 1 dm = 0,001 m</a:t>
            </a:r>
          </a:p>
        </p:txBody>
      </p:sp>
      <p:sp>
        <p:nvSpPr>
          <p:cNvPr id="7" name="TextovéPole 6">
            <a:extLst>
              <a:ext uri="{FF2B5EF4-FFF2-40B4-BE49-F238E27FC236}">
                <a16:creationId xmlns:a16="http://schemas.microsoft.com/office/drawing/2014/main" id="{EE8B11FB-7186-40E8-9987-1B8753ED19C9}"/>
              </a:ext>
            </a:extLst>
          </p:cNvPr>
          <p:cNvSpPr txBox="1"/>
          <p:nvPr/>
        </p:nvSpPr>
        <p:spPr>
          <a:xfrm>
            <a:off x="4624155" y="1632068"/>
            <a:ext cx="31451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/>
              <a:t>3</a:t>
            </a:r>
          </a:p>
        </p:txBody>
      </p:sp>
      <p:sp>
        <p:nvSpPr>
          <p:cNvPr id="9" name="TextovéPole 8">
            <a:extLst>
              <a:ext uri="{FF2B5EF4-FFF2-40B4-BE49-F238E27FC236}">
                <a16:creationId xmlns:a16="http://schemas.microsoft.com/office/drawing/2014/main" id="{2F370C62-292C-461D-B89C-5233D5A00F81}"/>
              </a:ext>
            </a:extLst>
          </p:cNvPr>
          <p:cNvSpPr txBox="1"/>
          <p:nvPr/>
        </p:nvSpPr>
        <p:spPr>
          <a:xfrm>
            <a:off x="3350217" y="1639623"/>
            <a:ext cx="31451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/>
              <a:t>3</a:t>
            </a:r>
          </a:p>
        </p:txBody>
      </p:sp>
      <p:sp>
        <p:nvSpPr>
          <p:cNvPr id="8" name="Obdélník 7">
            <a:extLst>
              <a:ext uri="{FF2B5EF4-FFF2-40B4-BE49-F238E27FC236}">
                <a16:creationId xmlns:a16="http://schemas.microsoft.com/office/drawing/2014/main" id="{3BFB9E1F-CEE4-444E-B09B-2ED5385B660B}"/>
              </a:ext>
            </a:extLst>
          </p:cNvPr>
          <p:cNvSpPr/>
          <p:nvPr/>
        </p:nvSpPr>
        <p:spPr>
          <a:xfrm>
            <a:off x="2233534" y="1632068"/>
            <a:ext cx="4120771" cy="723674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/>
              <a:t>odpověď</a:t>
            </a:r>
          </a:p>
        </p:txBody>
      </p:sp>
      <p:sp>
        <p:nvSpPr>
          <p:cNvPr id="10" name="TextovéPole 9">
            <a:extLst>
              <a:ext uri="{FF2B5EF4-FFF2-40B4-BE49-F238E27FC236}">
                <a16:creationId xmlns:a16="http://schemas.microsoft.com/office/drawing/2014/main" id="{D4F69821-5E37-48EE-890B-079D0A57C05E}"/>
              </a:ext>
            </a:extLst>
          </p:cNvPr>
          <p:cNvSpPr txBox="1"/>
          <p:nvPr/>
        </p:nvSpPr>
        <p:spPr>
          <a:xfrm>
            <a:off x="2233534" y="2727702"/>
            <a:ext cx="341696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Jak bude postupovat dál ?</a:t>
            </a:r>
          </a:p>
        </p:txBody>
      </p:sp>
      <p:sp>
        <p:nvSpPr>
          <p:cNvPr id="12" name="TextovéPole 11">
            <a:extLst>
              <a:ext uri="{FF2B5EF4-FFF2-40B4-BE49-F238E27FC236}">
                <a16:creationId xmlns:a16="http://schemas.microsoft.com/office/drawing/2014/main" id="{8549E653-DF3F-4A4C-BDEE-685874CCB778}"/>
              </a:ext>
            </a:extLst>
          </p:cNvPr>
          <p:cNvSpPr txBox="1"/>
          <p:nvPr/>
        </p:nvSpPr>
        <p:spPr>
          <a:xfrm>
            <a:off x="2233534" y="3565522"/>
            <a:ext cx="714214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Množství odkapané vody v m  vynásobí cenou za vodné. </a:t>
            </a:r>
          </a:p>
        </p:txBody>
      </p:sp>
      <p:sp>
        <p:nvSpPr>
          <p:cNvPr id="13" name="TextovéPole 12">
            <a:extLst>
              <a:ext uri="{FF2B5EF4-FFF2-40B4-BE49-F238E27FC236}">
                <a16:creationId xmlns:a16="http://schemas.microsoft.com/office/drawing/2014/main" id="{9ECC773E-EB2B-4672-8781-F4B00617E5DF}"/>
              </a:ext>
            </a:extLst>
          </p:cNvPr>
          <p:cNvSpPr txBox="1"/>
          <p:nvPr/>
        </p:nvSpPr>
        <p:spPr>
          <a:xfrm>
            <a:off x="5769561" y="3429000"/>
            <a:ext cx="31451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/>
              <a:t>3</a:t>
            </a:r>
          </a:p>
        </p:txBody>
      </p:sp>
      <p:sp>
        <p:nvSpPr>
          <p:cNvPr id="14" name="Obdélník 13">
            <a:extLst>
              <a:ext uri="{FF2B5EF4-FFF2-40B4-BE49-F238E27FC236}">
                <a16:creationId xmlns:a16="http://schemas.microsoft.com/office/drawing/2014/main" id="{39AABB6F-6B92-4A47-92BD-10647B7A0140}"/>
              </a:ext>
            </a:extLst>
          </p:cNvPr>
          <p:cNvSpPr/>
          <p:nvPr/>
        </p:nvSpPr>
        <p:spPr>
          <a:xfrm>
            <a:off x="2079421" y="3434517"/>
            <a:ext cx="7142148" cy="723674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/>
              <a:t>odpověď</a:t>
            </a:r>
          </a:p>
        </p:txBody>
      </p:sp>
      <p:pic>
        <p:nvPicPr>
          <p:cNvPr id="16" name="Obrázek 15" descr="Obsah obrázku jídlo, stůl, talíř, vpředu&#10;&#10;Popis byl vytvořen automaticky">
            <a:extLst>
              <a:ext uri="{FF2B5EF4-FFF2-40B4-BE49-F238E27FC236}">
                <a16:creationId xmlns:a16="http://schemas.microsoft.com/office/drawing/2014/main" id="{6F9C6D53-5B8C-4689-B38B-871AD92BF354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7602" y="5024631"/>
            <a:ext cx="2662615" cy="1309041"/>
          </a:xfrm>
          <a:prstGeom prst="rect">
            <a:avLst/>
          </a:prstGeom>
        </p:spPr>
      </p:pic>
      <p:sp>
        <p:nvSpPr>
          <p:cNvPr id="20" name="TextovéPole 19">
            <a:extLst>
              <a:ext uri="{FF2B5EF4-FFF2-40B4-BE49-F238E27FC236}">
                <a16:creationId xmlns:a16="http://schemas.microsoft.com/office/drawing/2014/main" id="{B0269394-0B20-4C33-B52B-F85499BAA9F2}"/>
              </a:ext>
            </a:extLst>
          </p:cNvPr>
          <p:cNvSpPr txBox="1"/>
          <p:nvPr/>
        </p:nvSpPr>
        <p:spPr>
          <a:xfrm>
            <a:off x="3664727" y="4525662"/>
            <a:ext cx="6127511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Po jednom společném obědě se Pepík pochlubil</a:t>
            </a:r>
          </a:p>
          <a:p>
            <a:r>
              <a:rPr lang="cs-CZ" sz="2400" dirty="0"/>
              <a:t>výpočtem, kolik vody vyteče z kapajícího </a:t>
            </a:r>
          </a:p>
          <a:p>
            <a:r>
              <a:rPr lang="cs-CZ" sz="2400" dirty="0"/>
              <a:t>kohoutku a kolik za to rodina zaplatí.</a:t>
            </a:r>
          </a:p>
        </p:txBody>
      </p:sp>
    </p:spTree>
    <p:extLst>
      <p:ext uri="{BB962C8B-B14F-4D97-AF65-F5344CB8AC3E}">
        <p14:creationId xmlns:p14="http://schemas.microsoft.com/office/powerpoint/2010/main" val="12636244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repeatCount="indefinite" fill="hold" grpId="0" nodeType="after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 calcmode="lin" valueType="num">
                                      <p:cBhvr additive="base">
                                        <p:cTn id="6" dur="2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2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xit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1" presetClass="entr" presetSubtype="0" fill="hold" grpId="0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xit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000"/>
                            </p:stCondLst>
                            <p:childTnLst>
                              <p:par>
                                <p:cTn id="25" presetID="1" presetClass="entr" presetSubtype="0" fill="hold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5000"/>
                            </p:stCondLst>
                            <p:childTnLst>
                              <p:par>
                                <p:cTn id="28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</p:childTnLst>
        </p:cTn>
      </p:par>
    </p:tnLst>
    <p:bldLst>
      <p:bldP spid="5" grpId="0" animBg="1"/>
      <p:bldP spid="2" grpId="0"/>
      <p:bldP spid="8" grpId="0" animBg="1"/>
      <p:bldP spid="10" grpId="0"/>
      <p:bldP spid="14" grpId="0" animBg="1"/>
      <p:bldP spid="20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Obsah obrázku hodiny&#10;&#10;Popis byl vytvořen automaticky">
            <a:extLst>
              <a:ext uri="{FF2B5EF4-FFF2-40B4-BE49-F238E27FC236}">
                <a16:creationId xmlns:a16="http://schemas.microsoft.com/office/drawing/2014/main" id="{62D48E25-8EB5-4405-9429-33D1DAFFB37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9925879" y="530642"/>
            <a:ext cx="1463421" cy="1301481"/>
          </a:xfrm>
          <a:prstGeom prst="rect">
            <a:avLst/>
          </a:prstGeom>
        </p:spPr>
      </p:pic>
      <p:pic>
        <p:nvPicPr>
          <p:cNvPr id="11" name="Obrázek 10" descr="Obsah obrázku kreslení&#10;&#10;Popis byl vytvořen automaticky">
            <a:extLst>
              <a:ext uri="{FF2B5EF4-FFF2-40B4-BE49-F238E27FC236}">
                <a16:creationId xmlns:a16="http://schemas.microsoft.com/office/drawing/2014/main" id="{9182E008-73F9-451D-9358-EAFB72A7520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8570" y="3738428"/>
            <a:ext cx="1211023" cy="2522964"/>
          </a:xfrm>
          <a:prstGeom prst="rect">
            <a:avLst/>
          </a:prstGeom>
        </p:spPr>
      </p:pic>
      <p:pic>
        <p:nvPicPr>
          <p:cNvPr id="15" name="Obrázek 14" descr="Obsah obrázku kreslení&#10;&#10;Popis byl vytvořen automaticky">
            <a:extLst>
              <a:ext uri="{FF2B5EF4-FFF2-40B4-BE49-F238E27FC236}">
                <a16:creationId xmlns:a16="http://schemas.microsoft.com/office/drawing/2014/main" id="{CCECAEDA-2A79-4D1A-ADDE-8B69E0B9189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585233" y="1079234"/>
            <a:ext cx="1948720" cy="1807256"/>
          </a:xfrm>
          <a:prstGeom prst="rect">
            <a:avLst/>
          </a:prstGeom>
        </p:spPr>
      </p:pic>
      <p:sp>
        <p:nvSpPr>
          <p:cNvPr id="3" name="TextovéPole 2">
            <a:extLst>
              <a:ext uri="{FF2B5EF4-FFF2-40B4-BE49-F238E27FC236}">
                <a16:creationId xmlns:a16="http://schemas.microsoft.com/office/drawing/2014/main" id="{68F7B65A-51B7-4714-84BD-05E7B5057996}"/>
              </a:ext>
            </a:extLst>
          </p:cNvPr>
          <p:cNvSpPr txBox="1"/>
          <p:nvPr/>
        </p:nvSpPr>
        <p:spPr>
          <a:xfrm>
            <a:off x="2929180" y="650929"/>
            <a:ext cx="6043770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Tatínek se zastyděl a rozhodl se, že si najde čas </a:t>
            </a:r>
          </a:p>
          <a:p>
            <a:r>
              <a:rPr lang="cs-CZ" sz="2400" dirty="0"/>
              <a:t>a kohoutek opraví.</a:t>
            </a:r>
          </a:p>
        </p:txBody>
      </p:sp>
      <p:sp>
        <p:nvSpPr>
          <p:cNvPr id="6" name="TextovéPole 5">
            <a:extLst>
              <a:ext uri="{FF2B5EF4-FFF2-40B4-BE49-F238E27FC236}">
                <a16:creationId xmlns:a16="http://schemas.microsoft.com/office/drawing/2014/main" id="{15E9B8EC-4566-4115-8636-7CF936598680}"/>
              </a:ext>
            </a:extLst>
          </p:cNvPr>
          <p:cNvSpPr txBox="1"/>
          <p:nvPr/>
        </p:nvSpPr>
        <p:spPr>
          <a:xfrm>
            <a:off x="3037668" y="1601290"/>
            <a:ext cx="5492850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Může v domácnosti nastat jiný případ, kdy </a:t>
            </a:r>
          </a:p>
          <a:p>
            <a:r>
              <a:rPr lang="cs-CZ" sz="2400" dirty="0"/>
              <a:t>zbytečně bude unikat voda?</a:t>
            </a:r>
          </a:p>
        </p:txBody>
      </p:sp>
      <p:sp>
        <p:nvSpPr>
          <p:cNvPr id="17" name="TextovéPole 16">
            <a:extLst>
              <a:ext uri="{FF2B5EF4-FFF2-40B4-BE49-F238E27FC236}">
                <a16:creationId xmlns:a16="http://schemas.microsoft.com/office/drawing/2014/main" id="{FF13204B-EA1E-49D0-916E-E15D8907FD59}"/>
              </a:ext>
            </a:extLst>
          </p:cNvPr>
          <p:cNvSpPr txBox="1"/>
          <p:nvPr/>
        </p:nvSpPr>
        <p:spPr>
          <a:xfrm>
            <a:off x="2929180" y="2802758"/>
            <a:ext cx="8142998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Ano může nastat případ, kdy bude takzvaně protékat záchod.</a:t>
            </a:r>
          </a:p>
          <a:p>
            <a:r>
              <a:rPr lang="cs-CZ" sz="2400" dirty="0"/>
              <a:t>To znamená, že po spláchnutí voda neteče do nádržky, ale do </a:t>
            </a:r>
          </a:p>
          <a:p>
            <a:r>
              <a:rPr lang="cs-CZ" sz="2400" dirty="0"/>
              <a:t>záchodové mísy. </a:t>
            </a:r>
          </a:p>
          <a:p>
            <a:r>
              <a:rPr lang="cs-CZ" sz="2400" dirty="0"/>
              <a:t>V tomto případě to nejsou kapky, ale daleko větší množství vody.</a:t>
            </a:r>
          </a:p>
        </p:txBody>
      </p:sp>
      <p:sp>
        <p:nvSpPr>
          <p:cNvPr id="18" name="Obdélník 17">
            <a:extLst>
              <a:ext uri="{FF2B5EF4-FFF2-40B4-BE49-F238E27FC236}">
                <a16:creationId xmlns:a16="http://schemas.microsoft.com/office/drawing/2014/main" id="{DF9E1D2B-5FFF-4E2E-8F33-E6899E211CFD}"/>
              </a:ext>
            </a:extLst>
          </p:cNvPr>
          <p:cNvSpPr/>
          <p:nvPr/>
        </p:nvSpPr>
        <p:spPr>
          <a:xfrm>
            <a:off x="2774197" y="2802758"/>
            <a:ext cx="8406469" cy="1924225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/>
              <a:t>odpověď</a:t>
            </a:r>
          </a:p>
        </p:txBody>
      </p:sp>
      <p:sp>
        <p:nvSpPr>
          <p:cNvPr id="19" name="TextovéPole 18">
            <a:extLst>
              <a:ext uri="{FF2B5EF4-FFF2-40B4-BE49-F238E27FC236}">
                <a16:creationId xmlns:a16="http://schemas.microsoft.com/office/drawing/2014/main" id="{98260067-02CB-41BC-8511-2612C03EF466}"/>
              </a:ext>
            </a:extLst>
          </p:cNvPr>
          <p:cNvSpPr txBox="1"/>
          <p:nvPr/>
        </p:nvSpPr>
        <p:spPr>
          <a:xfrm>
            <a:off x="2774197" y="5160936"/>
            <a:ext cx="8444876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Pepík nadšený úspěšným výpočtem příkladu přemýšlí, jak vypočítá</a:t>
            </a:r>
          </a:p>
          <a:p>
            <a:r>
              <a:rPr lang="cs-CZ" sz="2400" dirty="0"/>
              <a:t>množství vody a její cenu při napuštění zahradního bazénu.</a:t>
            </a:r>
          </a:p>
        </p:txBody>
      </p:sp>
    </p:spTree>
    <p:extLst>
      <p:ext uri="{BB962C8B-B14F-4D97-AF65-F5344CB8AC3E}">
        <p14:creationId xmlns:p14="http://schemas.microsoft.com/office/powerpoint/2010/main" val="9700174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afterEffect">
                                  <p:stCondLst>
                                    <p:cond delay="11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</p:childTnLst>
        </p:cTn>
      </p:par>
    </p:tnLst>
    <p:bldLst>
      <p:bldP spid="6" grpId="0"/>
      <p:bldP spid="18" grpId="0" animBg="1"/>
      <p:bldP spid="19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>
            <a:extLst>
              <a:ext uri="{FF2B5EF4-FFF2-40B4-BE49-F238E27FC236}">
                <a16:creationId xmlns:a16="http://schemas.microsoft.com/office/drawing/2014/main" id="{3B056CDE-4927-4E42-9E7A-8B383C82B8B3}"/>
              </a:ext>
            </a:extLst>
          </p:cNvPr>
          <p:cNvSpPr/>
          <p:nvPr/>
        </p:nvSpPr>
        <p:spPr>
          <a:xfrm>
            <a:off x="3582348" y="2104647"/>
            <a:ext cx="447071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hlinkClick r:id="rId2"/>
              </a:rPr>
              <a:t>http://www.clker.com/clipart-sun-faucet.html</a:t>
            </a:r>
            <a:endParaRPr lang="cs-CZ" dirty="0"/>
          </a:p>
        </p:txBody>
      </p:sp>
      <p:sp>
        <p:nvSpPr>
          <p:cNvPr id="5" name="Obdélník 4">
            <a:extLst>
              <a:ext uri="{FF2B5EF4-FFF2-40B4-BE49-F238E27FC236}">
                <a16:creationId xmlns:a16="http://schemas.microsoft.com/office/drawing/2014/main" id="{0A129CBD-C0B6-4937-8A76-F3943D65E41D}"/>
              </a:ext>
            </a:extLst>
          </p:cNvPr>
          <p:cNvSpPr/>
          <p:nvPr/>
        </p:nvSpPr>
        <p:spPr>
          <a:xfrm>
            <a:off x="3582348" y="2599757"/>
            <a:ext cx="406444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hlinkClick r:id="rId3"/>
              </a:rPr>
              <a:t>http://www.clker.com/clipart-13965.html</a:t>
            </a:r>
            <a:endParaRPr lang="cs-CZ" dirty="0"/>
          </a:p>
        </p:txBody>
      </p:sp>
      <p:sp>
        <p:nvSpPr>
          <p:cNvPr id="6" name="Obdélník 5">
            <a:extLst>
              <a:ext uri="{FF2B5EF4-FFF2-40B4-BE49-F238E27FC236}">
                <a16:creationId xmlns:a16="http://schemas.microsoft.com/office/drawing/2014/main" id="{63D2F396-3447-4719-9D37-2BBCB3444299}"/>
              </a:ext>
            </a:extLst>
          </p:cNvPr>
          <p:cNvSpPr/>
          <p:nvPr/>
        </p:nvSpPr>
        <p:spPr>
          <a:xfrm>
            <a:off x="3582348" y="3059668"/>
            <a:ext cx="394742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hlinkClick r:id="rId4"/>
              </a:rPr>
              <a:t>http://www.clker.com/clipart-9347.html</a:t>
            </a:r>
            <a:endParaRPr lang="cs-CZ" dirty="0"/>
          </a:p>
        </p:txBody>
      </p:sp>
      <p:sp>
        <p:nvSpPr>
          <p:cNvPr id="7" name="Obdélník 6">
            <a:extLst>
              <a:ext uri="{FF2B5EF4-FFF2-40B4-BE49-F238E27FC236}">
                <a16:creationId xmlns:a16="http://schemas.microsoft.com/office/drawing/2014/main" id="{5EC47971-4621-4FE4-8ACF-A43FC13A265D}"/>
              </a:ext>
            </a:extLst>
          </p:cNvPr>
          <p:cNvSpPr/>
          <p:nvPr/>
        </p:nvSpPr>
        <p:spPr>
          <a:xfrm>
            <a:off x="3582348" y="3519580"/>
            <a:ext cx="406444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hlinkClick r:id="rId5"/>
              </a:rPr>
              <a:t>http://www.clker.com/clipart-43687.html</a:t>
            </a:r>
            <a:endParaRPr lang="cs-CZ" dirty="0"/>
          </a:p>
        </p:txBody>
      </p:sp>
      <p:sp>
        <p:nvSpPr>
          <p:cNvPr id="8" name="Obdélník 7">
            <a:extLst>
              <a:ext uri="{FF2B5EF4-FFF2-40B4-BE49-F238E27FC236}">
                <a16:creationId xmlns:a16="http://schemas.microsoft.com/office/drawing/2014/main" id="{1965DC5F-79C8-4913-9071-BD921930999B}"/>
              </a:ext>
            </a:extLst>
          </p:cNvPr>
          <p:cNvSpPr/>
          <p:nvPr/>
        </p:nvSpPr>
        <p:spPr>
          <a:xfrm>
            <a:off x="3582348" y="3921640"/>
            <a:ext cx="595438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hlinkClick r:id="rId6"/>
              </a:rPr>
              <a:t>http://www.clker.com/clipart-measuring-cup-basic-units.html</a:t>
            </a:r>
            <a:endParaRPr lang="cs-CZ" dirty="0"/>
          </a:p>
        </p:txBody>
      </p:sp>
      <p:sp>
        <p:nvSpPr>
          <p:cNvPr id="9" name="Obdélník 8">
            <a:extLst>
              <a:ext uri="{FF2B5EF4-FFF2-40B4-BE49-F238E27FC236}">
                <a16:creationId xmlns:a16="http://schemas.microsoft.com/office/drawing/2014/main" id="{2C9F701F-A0BB-4594-A6D3-1A628FF07555}"/>
              </a:ext>
            </a:extLst>
          </p:cNvPr>
          <p:cNvSpPr/>
          <p:nvPr/>
        </p:nvSpPr>
        <p:spPr>
          <a:xfrm>
            <a:off x="3582348" y="4414279"/>
            <a:ext cx="477829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hlinkClick r:id="rId7"/>
              </a:rPr>
              <a:t>http://www.clker.com/clipart-hand-watch-2.html</a:t>
            </a:r>
            <a:endParaRPr lang="cs-CZ" dirty="0"/>
          </a:p>
        </p:txBody>
      </p:sp>
      <p:sp>
        <p:nvSpPr>
          <p:cNvPr id="3" name="Obdélník 2">
            <a:extLst>
              <a:ext uri="{FF2B5EF4-FFF2-40B4-BE49-F238E27FC236}">
                <a16:creationId xmlns:a16="http://schemas.microsoft.com/office/drawing/2014/main" id="{257650B5-E92A-4A65-B2CA-22CE0052F9DC}"/>
              </a:ext>
            </a:extLst>
          </p:cNvPr>
          <p:cNvSpPr/>
          <p:nvPr/>
        </p:nvSpPr>
        <p:spPr>
          <a:xfrm>
            <a:off x="3582348" y="4906918"/>
            <a:ext cx="477105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hlinkClick r:id="rId8"/>
              </a:rPr>
              <a:t>http://www.clker.com/clipart-potians-feast-.html</a:t>
            </a:r>
            <a:endParaRPr lang="cs-CZ" dirty="0"/>
          </a:p>
        </p:txBody>
      </p:sp>
      <p:sp>
        <p:nvSpPr>
          <p:cNvPr id="4" name="TextovéPole 3">
            <a:extLst>
              <a:ext uri="{FF2B5EF4-FFF2-40B4-BE49-F238E27FC236}">
                <a16:creationId xmlns:a16="http://schemas.microsoft.com/office/drawing/2014/main" id="{DF870927-8CD8-457D-AD3E-C5BFF2C338ED}"/>
              </a:ext>
            </a:extLst>
          </p:cNvPr>
          <p:cNvSpPr txBox="1"/>
          <p:nvPr/>
        </p:nvSpPr>
        <p:spPr>
          <a:xfrm>
            <a:off x="3582348" y="1355015"/>
            <a:ext cx="636488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Zdroje obrázků:</a:t>
            </a:r>
          </a:p>
          <a:p>
            <a:r>
              <a:rPr lang="cs-CZ" dirty="0"/>
              <a:t>[ cit.020 – 03 -18 ]. Dostupné pod licencí Public </a:t>
            </a:r>
            <a:r>
              <a:rPr lang="cs-CZ" dirty="0" err="1"/>
              <a:t>domain</a:t>
            </a:r>
            <a:r>
              <a:rPr lang="cs-CZ" dirty="0"/>
              <a:t> na WWW:</a:t>
            </a:r>
          </a:p>
        </p:txBody>
      </p:sp>
      <p:sp>
        <p:nvSpPr>
          <p:cNvPr id="10" name="TextovéPole 9">
            <a:extLst>
              <a:ext uri="{FF2B5EF4-FFF2-40B4-BE49-F238E27FC236}">
                <a16:creationId xmlns:a16="http://schemas.microsoft.com/office/drawing/2014/main" id="{CC5CA5C0-5647-409E-807D-D76F2D375ABC}"/>
              </a:ext>
            </a:extLst>
          </p:cNvPr>
          <p:cNvSpPr txBox="1"/>
          <p:nvPr/>
        </p:nvSpPr>
        <p:spPr>
          <a:xfrm>
            <a:off x="3282266" y="4906918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&lt;</a:t>
            </a:r>
          </a:p>
        </p:txBody>
      </p:sp>
      <p:sp>
        <p:nvSpPr>
          <p:cNvPr id="11" name="TextovéPole 10">
            <a:extLst>
              <a:ext uri="{FF2B5EF4-FFF2-40B4-BE49-F238E27FC236}">
                <a16:creationId xmlns:a16="http://schemas.microsoft.com/office/drawing/2014/main" id="{75CFB7CE-F25D-4549-9409-89AB7A51A5E8}"/>
              </a:ext>
            </a:extLst>
          </p:cNvPr>
          <p:cNvSpPr txBox="1"/>
          <p:nvPr/>
        </p:nvSpPr>
        <p:spPr>
          <a:xfrm>
            <a:off x="3305960" y="4389771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&lt;</a:t>
            </a:r>
          </a:p>
        </p:txBody>
      </p:sp>
      <p:sp>
        <p:nvSpPr>
          <p:cNvPr id="12" name="TextovéPole 11">
            <a:extLst>
              <a:ext uri="{FF2B5EF4-FFF2-40B4-BE49-F238E27FC236}">
                <a16:creationId xmlns:a16="http://schemas.microsoft.com/office/drawing/2014/main" id="{91C3258E-200F-449F-AAAE-193A656F9AB3}"/>
              </a:ext>
            </a:extLst>
          </p:cNvPr>
          <p:cNvSpPr txBox="1"/>
          <p:nvPr/>
        </p:nvSpPr>
        <p:spPr>
          <a:xfrm>
            <a:off x="3305960" y="3897132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&lt;</a:t>
            </a:r>
          </a:p>
        </p:txBody>
      </p:sp>
      <p:sp>
        <p:nvSpPr>
          <p:cNvPr id="13" name="TextovéPole 12">
            <a:extLst>
              <a:ext uri="{FF2B5EF4-FFF2-40B4-BE49-F238E27FC236}">
                <a16:creationId xmlns:a16="http://schemas.microsoft.com/office/drawing/2014/main" id="{50E64CF9-A98F-428F-B435-9BDF4C26FCA5}"/>
              </a:ext>
            </a:extLst>
          </p:cNvPr>
          <p:cNvSpPr txBox="1"/>
          <p:nvPr/>
        </p:nvSpPr>
        <p:spPr>
          <a:xfrm>
            <a:off x="3305960" y="3531515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&lt;</a:t>
            </a:r>
          </a:p>
        </p:txBody>
      </p:sp>
      <p:sp>
        <p:nvSpPr>
          <p:cNvPr id="14" name="TextovéPole 13">
            <a:extLst>
              <a:ext uri="{FF2B5EF4-FFF2-40B4-BE49-F238E27FC236}">
                <a16:creationId xmlns:a16="http://schemas.microsoft.com/office/drawing/2014/main" id="{9FAD5DDD-42C6-4543-9126-3C74CA18B9BA}"/>
              </a:ext>
            </a:extLst>
          </p:cNvPr>
          <p:cNvSpPr txBox="1"/>
          <p:nvPr/>
        </p:nvSpPr>
        <p:spPr>
          <a:xfrm>
            <a:off x="3297426" y="3022489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&lt;</a:t>
            </a:r>
          </a:p>
        </p:txBody>
      </p:sp>
      <p:sp>
        <p:nvSpPr>
          <p:cNvPr id="15" name="TextovéPole 14">
            <a:extLst>
              <a:ext uri="{FF2B5EF4-FFF2-40B4-BE49-F238E27FC236}">
                <a16:creationId xmlns:a16="http://schemas.microsoft.com/office/drawing/2014/main" id="{60C1B9B4-44CB-48FB-877D-85830E834344}"/>
              </a:ext>
            </a:extLst>
          </p:cNvPr>
          <p:cNvSpPr txBox="1"/>
          <p:nvPr/>
        </p:nvSpPr>
        <p:spPr>
          <a:xfrm>
            <a:off x="3305960" y="2606457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&lt;</a:t>
            </a:r>
          </a:p>
        </p:txBody>
      </p:sp>
      <p:sp>
        <p:nvSpPr>
          <p:cNvPr id="16" name="TextovéPole 15">
            <a:extLst>
              <a:ext uri="{FF2B5EF4-FFF2-40B4-BE49-F238E27FC236}">
                <a16:creationId xmlns:a16="http://schemas.microsoft.com/office/drawing/2014/main" id="{B9C4B875-3376-44E9-B5D4-83976009DFA8}"/>
              </a:ext>
            </a:extLst>
          </p:cNvPr>
          <p:cNvSpPr txBox="1"/>
          <p:nvPr/>
        </p:nvSpPr>
        <p:spPr>
          <a:xfrm>
            <a:off x="3297426" y="2080139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&lt;</a:t>
            </a:r>
          </a:p>
        </p:txBody>
      </p:sp>
      <p:sp>
        <p:nvSpPr>
          <p:cNvPr id="17" name="TextovéPole 16">
            <a:extLst>
              <a:ext uri="{FF2B5EF4-FFF2-40B4-BE49-F238E27FC236}">
                <a16:creationId xmlns:a16="http://schemas.microsoft.com/office/drawing/2014/main" id="{86AC389E-FFBC-47DF-A2AF-F1B7B5097867}"/>
              </a:ext>
            </a:extLst>
          </p:cNvPr>
          <p:cNvSpPr txBox="1"/>
          <p:nvPr/>
        </p:nvSpPr>
        <p:spPr>
          <a:xfrm>
            <a:off x="8210603" y="4906918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&gt;</a:t>
            </a:r>
          </a:p>
        </p:txBody>
      </p:sp>
      <p:sp>
        <p:nvSpPr>
          <p:cNvPr id="18" name="TextovéPole 17">
            <a:extLst>
              <a:ext uri="{FF2B5EF4-FFF2-40B4-BE49-F238E27FC236}">
                <a16:creationId xmlns:a16="http://schemas.microsoft.com/office/drawing/2014/main" id="{17D25A0B-3CC2-40D5-841C-84495B518A16}"/>
              </a:ext>
            </a:extLst>
          </p:cNvPr>
          <p:cNvSpPr txBox="1"/>
          <p:nvPr/>
        </p:nvSpPr>
        <p:spPr>
          <a:xfrm>
            <a:off x="8210603" y="4409433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&gt;</a:t>
            </a:r>
          </a:p>
        </p:txBody>
      </p:sp>
      <p:sp>
        <p:nvSpPr>
          <p:cNvPr id="19" name="TextovéPole 18">
            <a:extLst>
              <a:ext uri="{FF2B5EF4-FFF2-40B4-BE49-F238E27FC236}">
                <a16:creationId xmlns:a16="http://schemas.microsoft.com/office/drawing/2014/main" id="{E5527E2C-2707-45F1-A7AB-385249DD37BF}"/>
              </a:ext>
            </a:extLst>
          </p:cNvPr>
          <p:cNvSpPr txBox="1"/>
          <p:nvPr/>
        </p:nvSpPr>
        <p:spPr>
          <a:xfrm>
            <a:off x="9386694" y="3921640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&gt;</a:t>
            </a:r>
          </a:p>
        </p:txBody>
      </p:sp>
      <p:sp>
        <p:nvSpPr>
          <p:cNvPr id="20" name="TextovéPole 19">
            <a:extLst>
              <a:ext uri="{FF2B5EF4-FFF2-40B4-BE49-F238E27FC236}">
                <a16:creationId xmlns:a16="http://schemas.microsoft.com/office/drawing/2014/main" id="{F813C260-BC5F-4F62-80BD-5E81BE03F986}"/>
              </a:ext>
            </a:extLst>
          </p:cNvPr>
          <p:cNvSpPr txBox="1"/>
          <p:nvPr/>
        </p:nvSpPr>
        <p:spPr>
          <a:xfrm>
            <a:off x="7529775" y="3503934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&gt;</a:t>
            </a:r>
          </a:p>
        </p:txBody>
      </p:sp>
      <p:sp>
        <p:nvSpPr>
          <p:cNvPr id="21" name="TextovéPole 20">
            <a:extLst>
              <a:ext uri="{FF2B5EF4-FFF2-40B4-BE49-F238E27FC236}">
                <a16:creationId xmlns:a16="http://schemas.microsoft.com/office/drawing/2014/main" id="{847B4463-72AF-48A3-B664-27AB6D348F18}"/>
              </a:ext>
            </a:extLst>
          </p:cNvPr>
          <p:cNvSpPr txBox="1"/>
          <p:nvPr/>
        </p:nvSpPr>
        <p:spPr>
          <a:xfrm>
            <a:off x="7496753" y="2994986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&gt;</a:t>
            </a:r>
          </a:p>
        </p:txBody>
      </p:sp>
      <p:sp>
        <p:nvSpPr>
          <p:cNvPr id="22" name="TextovéPole 21">
            <a:extLst>
              <a:ext uri="{FF2B5EF4-FFF2-40B4-BE49-F238E27FC236}">
                <a16:creationId xmlns:a16="http://schemas.microsoft.com/office/drawing/2014/main" id="{081CFA1A-AE13-447C-975C-F22D5A789B82}"/>
              </a:ext>
            </a:extLst>
          </p:cNvPr>
          <p:cNvSpPr txBox="1"/>
          <p:nvPr/>
        </p:nvSpPr>
        <p:spPr>
          <a:xfrm>
            <a:off x="7496753" y="2577280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&gt;</a:t>
            </a:r>
          </a:p>
        </p:txBody>
      </p:sp>
      <p:sp>
        <p:nvSpPr>
          <p:cNvPr id="23" name="TextovéPole 22">
            <a:extLst>
              <a:ext uri="{FF2B5EF4-FFF2-40B4-BE49-F238E27FC236}">
                <a16:creationId xmlns:a16="http://schemas.microsoft.com/office/drawing/2014/main" id="{4FE24EDB-1935-4D80-8DAC-A471F1EF2129}"/>
              </a:ext>
            </a:extLst>
          </p:cNvPr>
          <p:cNvSpPr txBox="1"/>
          <p:nvPr/>
        </p:nvSpPr>
        <p:spPr>
          <a:xfrm>
            <a:off x="7903018" y="2104647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&gt;</a:t>
            </a:r>
          </a:p>
        </p:txBody>
      </p:sp>
      <p:sp>
        <p:nvSpPr>
          <p:cNvPr id="24" name="Obdélník 23">
            <a:extLst>
              <a:ext uri="{FF2B5EF4-FFF2-40B4-BE49-F238E27FC236}">
                <a16:creationId xmlns:a16="http://schemas.microsoft.com/office/drawing/2014/main" id="{02DE0F36-876F-4EB8-A417-53DCB7B34089}"/>
              </a:ext>
            </a:extLst>
          </p:cNvPr>
          <p:cNvSpPr/>
          <p:nvPr/>
        </p:nvSpPr>
        <p:spPr>
          <a:xfrm>
            <a:off x="3549326" y="5369301"/>
            <a:ext cx="394742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hlinkClick r:id="rId9"/>
              </a:rPr>
              <a:t>http://www.clker.com/clipart-1975.html</a:t>
            </a:r>
            <a:endParaRPr lang="cs-CZ" dirty="0"/>
          </a:p>
        </p:txBody>
      </p:sp>
      <p:sp>
        <p:nvSpPr>
          <p:cNvPr id="25" name="TextovéPole 24">
            <a:extLst>
              <a:ext uri="{FF2B5EF4-FFF2-40B4-BE49-F238E27FC236}">
                <a16:creationId xmlns:a16="http://schemas.microsoft.com/office/drawing/2014/main" id="{5F69128B-219A-4647-8E2F-7674366832B7}"/>
              </a:ext>
            </a:extLst>
          </p:cNvPr>
          <p:cNvSpPr txBox="1"/>
          <p:nvPr/>
        </p:nvSpPr>
        <p:spPr>
          <a:xfrm>
            <a:off x="3305960" y="5348508"/>
            <a:ext cx="43732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&lt;</a:t>
            </a:r>
          </a:p>
        </p:txBody>
      </p:sp>
      <p:sp>
        <p:nvSpPr>
          <p:cNvPr id="26" name="TextovéPole 25">
            <a:extLst>
              <a:ext uri="{FF2B5EF4-FFF2-40B4-BE49-F238E27FC236}">
                <a16:creationId xmlns:a16="http://schemas.microsoft.com/office/drawing/2014/main" id="{F3C797D5-82A8-4C26-B425-2657E1395860}"/>
              </a:ext>
            </a:extLst>
          </p:cNvPr>
          <p:cNvSpPr txBox="1"/>
          <p:nvPr/>
        </p:nvSpPr>
        <p:spPr>
          <a:xfrm>
            <a:off x="7379734" y="5381158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&gt;</a:t>
            </a:r>
          </a:p>
        </p:txBody>
      </p:sp>
    </p:spTree>
    <p:extLst>
      <p:ext uri="{BB962C8B-B14F-4D97-AF65-F5344CB8AC3E}">
        <p14:creationId xmlns:p14="http://schemas.microsoft.com/office/powerpoint/2010/main" val="161115060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258</TotalTime>
  <Words>527</Words>
  <Application>Microsoft Office PowerPoint</Application>
  <PresentationFormat>Širokoúhlá obrazovka</PresentationFormat>
  <Paragraphs>88</Paragraphs>
  <Slides>8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12" baseType="lpstr">
      <vt:lpstr>Arial</vt:lpstr>
      <vt:lpstr>Calibri</vt:lpstr>
      <vt:lpstr>Calibri Light</vt:lpstr>
      <vt:lpstr>Motiv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Zdeněk Hanzelin</dc:creator>
  <cp:lastModifiedBy>Zdeněk Hanzelin</cp:lastModifiedBy>
  <cp:revision>22</cp:revision>
  <dcterms:created xsi:type="dcterms:W3CDTF">2020-03-18T07:19:27Z</dcterms:created>
  <dcterms:modified xsi:type="dcterms:W3CDTF">2020-03-19T09:24:22Z</dcterms:modified>
</cp:coreProperties>
</file>