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8" r:id="rId2"/>
    <p:sldId id="256" r:id="rId3"/>
    <p:sldId id="258" r:id="rId4"/>
    <p:sldId id="259" r:id="rId5"/>
    <p:sldId id="262" r:id="rId6"/>
    <p:sldId id="263" r:id="rId7"/>
    <p:sldId id="264" r:id="rId8"/>
    <p:sldId id="260" r:id="rId9"/>
    <p:sldId id="265" r:id="rId10"/>
    <p:sldId id="266" r:id="rId11"/>
    <p:sldId id="268" r:id="rId12"/>
    <p:sldId id="280" r:id="rId13"/>
    <p:sldId id="257" r:id="rId14"/>
    <p:sldId id="269" r:id="rId15"/>
    <p:sldId id="279" r:id="rId1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6BFCF7F2-2686-46BB-9744-43CC5F23B1A1}">
          <p14:sldIdLst>
            <p14:sldId id="278"/>
            <p14:sldId id="256"/>
            <p14:sldId id="258"/>
            <p14:sldId id="259"/>
            <p14:sldId id="262"/>
            <p14:sldId id="263"/>
            <p14:sldId id="264"/>
            <p14:sldId id="260"/>
            <p14:sldId id="265"/>
          </p14:sldIdLst>
        </p14:section>
        <p14:section name="Oddíl bez názvu" id="{8D0EC31B-9808-416D-8D1D-AB033DD7CC81}">
          <p14:sldIdLst>
            <p14:sldId id="266"/>
            <p14:sldId id="268"/>
            <p14:sldId id="280"/>
            <p14:sldId id="257"/>
            <p14:sldId id="269"/>
            <p14:sldId id="27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608FFF-AE40-414A-8033-89D9B7465647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A7E92D-6DE7-4A3B-9F83-C348F9C146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494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04B3387-C044-43E1-86DA-214B1EA5BC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4353782-52AA-4D78-A55D-B2C197A22C8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82753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6F055D6-3B85-4EA7-934A-43B4287257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480A6CF2-27C8-40D9-9D5B-A7C6C9DA66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1C2958C-24C3-4460-9A98-2CEEE8EAB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F41A1-0E68-4ECD-A885-26B706382284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A160AD6-FF24-4156-82FC-A6A2E4419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6D63C38-55B9-4589-B5FB-B4ED76EBA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DF4F-D1D7-457B-BC1B-91EB89362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08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347CC03-4208-4B7F-B14E-9628783B1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13AD08E-9EB5-49A2-B2A5-09AA14CF37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D4096D5-9527-48CC-88BC-B814AC909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F41A1-0E68-4ECD-A885-26B706382284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960485A-4839-4EFD-8B4E-DA890D4E7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D71F06B-7565-4B8A-81AC-D18A30F3B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DF4F-D1D7-457B-BC1B-91EB89362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431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B703240-F784-4ECE-BCED-5F0D53EDA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072D1BD9-FD47-4C94-86D3-DC914D6199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78BF4E4-E5C1-4158-B818-0FC755693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F41A1-0E68-4ECD-A885-26B706382284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458C045-1F9F-431A-938B-B5701154A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089376B-81B3-4880-8E06-A5E6355FE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DF4F-D1D7-457B-BC1B-91EB89362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639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AAE5605-B7B8-4D7D-B800-0B9AF3801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1567892-457D-43C2-A3A0-28D3C04CA9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B924D0C6-07E7-4472-80CC-C81ABA79C3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B52821FF-7024-4845-AE10-D8818F794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F41A1-0E68-4ECD-A885-26B706382284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E8DB657A-5503-4E47-83A8-DE1EEF808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EB74D617-87DE-4A4C-BF5E-285077119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DF4F-D1D7-457B-BC1B-91EB89362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5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C5E09D9-7E57-4B1B-AC76-CB0373894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80237926-1924-4016-AE79-E6AE9C51D2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7D51ADA8-670C-4587-A0BC-EF3207AF0F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9A3AB1BE-E3FE-49EF-9177-7606C8D53A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ACA41395-47EE-4A8E-BE28-58F74E26D6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744009B8-2871-48A5-9214-AD9C7C6E5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F41A1-0E68-4ECD-A885-26B706382284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89F97C08-AD73-425F-8FCE-84A0B99330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12EAB4D6-0A3D-4762-9357-0B3F22604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DF4F-D1D7-457B-BC1B-91EB89362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131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4AD0B90-0DA9-46FA-BDF1-09B59604C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B4AF0393-9A35-46C5-8906-7CBD7C1BC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F41A1-0E68-4ECD-A885-26B706382284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2EBBA869-B66C-41AA-85C9-9696BA082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9255495B-73CA-4640-AFFD-A594D1434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DF4F-D1D7-457B-BC1B-91EB89362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849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5FCEA9A7-DB02-4001-BA64-9C84CF1C0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F41A1-0E68-4ECD-A885-26B706382284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CBD00482-3B04-4964-A82D-92D3E352C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510613D1-3605-4709-A582-32B6A055D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DF4F-D1D7-457B-BC1B-91EB89362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581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7ED9263-4C5F-4FA5-8584-289F839C0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6D1C177-1122-4D98-9AE6-180D109C0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A6F451E3-C6D1-46DF-9868-67FECF7631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53625C16-FB97-4CF6-AB9C-AD8F52143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F41A1-0E68-4ECD-A885-26B706382284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0596FDAC-4D5F-44B8-9161-A35B34934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BD688A8A-2E64-45F8-BE21-2222D7075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DF4F-D1D7-457B-BC1B-91EB89362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716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EA653F9-BED0-4E5E-B3DA-62BE4A181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76D10C93-269E-4A5D-A483-458E6EBE71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54766CDF-319C-4A55-9F31-9534A5DEF1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2F6C19E5-2A04-420D-A8B9-0CA8E45F5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F41A1-0E68-4ECD-A885-26B706382284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EDA31996-EFD0-45C3-ACFB-5BBCAB817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9701161-6632-42F4-A260-6962D8154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DF4F-D1D7-457B-BC1B-91EB89362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106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5F5B683-C5A4-49E1-B8B1-60C8BADB9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DC898D94-0C9E-4C98-9D79-CBCECDDE2B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7F3C74F-E935-4341-A5BC-E57F744A2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F41A1-0E68-4ECD-A885-26B706382284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6C8813C-B62E-4515-8280-E2BC6464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C2B29EF-0223-49BD-AC78-34142C825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DF4F-D1D7-457B-BC1B-91EB89362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903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499BCD63-BE15-47C6-A5A7-D60865C921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91E86319-EE62-48F9-BD2D-9CFEF392C1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83D6800-EBB3-43B3-891D-3419792E3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F41A1-0E68-4ECD-A885-26B706382284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33976D5-E81D-43DA-88FE-64E949DA6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96BCE27-09DA-4BC5-9497-61B2AE801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DF4F-D1D7-457B-BC1B-91EB89362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185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D92A0591-EECF-4F95-8349-DCB63B104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63650055-09DA-4201-A815-6529704083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4E2B739-32B7-4014-8410-C69D7A780E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5F41A1-0E68-4ECD-A885-26B706382284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AAAA0AD-CBD1-4BF0-84FA-94F8384836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177A989-48F6-41C7-9018-C620BBB24A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ACDF4F-D1D7-457B-BC1B-91EB89362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161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truck.html" TargetMode="External"/><Relationship Id="rId3" Type="http://schemas.openxmlformats.org/officeDocument/2006/relationships/hyperlink" Target="https://commons.wikimedia.org/wiki/File:Democritus.svg" TargetMode="External"/><Relationship Id="rId7" Type="http://schemas.openxmlformats.org/officeDocument/2006/relationships/hyperlink" Target="https://commons.wikimedia.org/wiki/File:Dmitri_Mendeleev.jpg" TargetMode="External"/><Relationship Id="rId2" Type="http://schemas.openxmlformats.org/officeDocument/2006/relationships/hyperlink" Target="http://creativecommons.org/publicdomain/zero/1.0/deed.en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girl-wearing-polka-dot-dress.html" TargetMode="External"/><Relationship Id="rId5" Type="http://schemas.openxmlformats.org/officeDocument/2006/relationships/hyperlink" Target="http://www.clker.com/clipart-kid-wearing-cap-1.html" TargetMode="External"/><Relationship Id="rId4" Type="http://schemas.openxmlformats.org/officeDocument/2006/relationships/hyperlink" Target="http://www.clker.com/clipart-pen.html" TargetMode="External"/><Relationship Id="rId9" Type="http://schemas.openxmlformats.org/officeDocument/2006/relationships/hyperlink" Target="http://www.clker.com/clipart-16678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ShortPT20b.png" TargetMode="External"/><Relationship Id="rId2" Type="http://schemas.openxmlformats.org/officeDocument/2006/relationships/hyperlink" Target="https://commons.wikimedia.org/wiki/File:ShortPT20b.png#/media/File:ShortPT20b.png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&#268;as,%20m&#283;&#345;en&#237;%20&#269;asu.pptx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commons.wikimedia.org/wiki/File:Mendeleev's_1869_periodic_table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A05B61C3-F5C3-46FA-BB0B-47D686D29A5B}"/>
              </a:ext>
            </a:extLst>
          </p:cNvPr>
          <p:cNvSpPr txBox="1"/>
          <p:nvPr/>
        </p:nvSpPr>
        <p:spPr>
          <a:xfrm>
            <a:off x="1349115" y="2971800"/>
            <a:ext cx="98185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Atomy, molekuly, sloučeniny</a:t>
            </a:r>
          </a:p>
        </p:txBody>
      </p:sp>
    </p:spTree>
    <p:extLst>
      <p:ext uri="{BB962C8B-B14F-4D97-AF65-F5344CB8AC3E}">
        <p14:creationId xmlns:p14="http://schemas.microsoft.com/office/powerpoint/2010/main" val="392558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>
            <a:extLst>
              <a:ext uri="{FF2B5EF4-FFF2-40B4-BE49-F238E27FC236}">
                <a16:creationId xmlns:a16="http://schemas.microsoft.com/office/drawing/2014/main" id="{BF520C47-67FF-4C9E-B03C-5733A12C71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100" y="666749"/>
            <a:ext cx="1905000" cy="3495675"/>
          </a:xfrm>
          <a:prstGeom prst="rect">
            <a:avLst/>
          </a:prstGeo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74ADFFE5-4A2D-4672-A767-A4719ECB95F3}"/>
              </a:ext>
            </a:extLst>
          </p:cNvPr>
          <p:cNvSpPr txBox="1"/>
          <p:nvPr/>
        </p:nvSpPr>
        <p:spPr>
          <a:xfrm>
            <a:off x="2705100" y="255605"/>
            <a:ext cx="94869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Řecký filosof </a:t>
            </a:r>
            <a:r>
              <a:rPr lang="cs-CZ" sz="2400" dirty="0" err="1"/>
              <a:t>Démokritos</a:t>
            </a:r>
            <a:r>
              <a:rPr lang="cs-CZ" sz="2400" dirty="0"/>
              <a:t> byl zastáncem teorie, že základní částí všech</a:t>
            </a:r>
          </a:p>
          <a:p>
            <a:r>
              <a:rPr lang="cs-CZ" sz="2400" dirty="0"/>
              <a:t>látek jsou </a:t>
            </a:r>
            <a:r>
              <a:rPr lang="cs-CZ" sz="2400" dirty="0">
                <a:solidFill>
                  <a:srgbClr val="FF0000"/>
                </a:solidFill>
              </a:rPr>
              <a:t>atomy</a:t>
            </a:r>
            <a:r>
              <a:rPr lang="cs-CZ" sz="2400" dirty="0"/>
              <a:t>.  Tento pojem vznikl z řeckého slova </a:t>
            </a:r>
            <a:r>
              <a:rPr lang="cs-CZ" sz="2400" dirty="0" err="1">
                <a:solidFill>
                  <a:srgbClr val="FF0000"/>
                </a:solidFill>
              </a:rPr>
              <a:t>atomos</a:t>
            </a:r>
            <a:r>
              <a:rPr lang="cs-CZ" sz="2400" dirty="0"/>
              <a:t>, tj.</a:t>
            </a:r>
          </a:p>
          <a:p>
            <a:r>
              <a:rPr lang="cs-CZ" sz="2400" dirty="0"/>
              <a:t>nedělitelný.</a:t>
            </a:r>
          </a:p>
          <a:p>
            <a:r>
              <a:rPr lang="cs-CZ" sz="2400" dirty="0"/>
              <a:t>Je atom nedělitelný? Kolik je různých atomů?</a:t>
            </a:r>
          </a:p>
          <a:p>
            <a:r>
              <a:rPr lang="cs-CZ" sz="2400" dirty="0"/>
              <a:t>Rozměry atomů jsou velmi nepatrné.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E85AF0EB-D651-436B-B583-AB6036D45EB3}"/>
              </a:ext>
            </a:extLst>
          </p:cNvPr>
          <p:cNvSpPr/>
          <p:nvPr/>
        </p:nvSpPr>
        <p:spPr>
          <a:xfrm>
            <a:off x="3457044" y="2661445"/>
            <a:ext cx="1816443" cy="40623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klikni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86C81D34-1A57-4925-A02F-978821B240ED}"/>
              </a:ext>
            </a:extLst>
          </p:cNvPr>
          <p:cNvSpPr txBox="1"/>
          <p:nvPr/>
        </p:nvSpPr>
        <p:spPr>
          <a:xfrm>
            <a:off x="1167714" y="4573568"/>
            <a:ext cx="76570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Tloušťku čáry tvoří zhruba 5 milionů atomů.</a:t>
            </a:r>
          </a:p>
        </p:txBody>
      </p:sp>
      <p:pic>
        <p:nvPicPr>
          <p:cNvPr id="33" name="Obrázek 32" descr="Obsah obrázku zbraň&#10;&#10;Popis se vygeneroval automaticky.">
            <a:extLst>
              <a:ext uri="{FF2B5EF4-FFF2-40B4-BE49-F238E27FC236}">
                <a16:creationId xmlns:a16="http://schemas.microsoft.com/office/drawing/2014/main" id="{0E8E4014-B6CF-4F93-922E-33B462898F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2529" y="2084054"/>
            <a:ext cx="3555896" cy="4107197"/>
          </a:xfrm>
          <a:prstGeom prst="rect">
            <a:avLst/>
          </a:prstGeom>
        </p:spPr>
      </p:pic>
      <p:sp>
        <p:nvSpPr>
          <p:cNvPr id="4" name="Volný tvar: obrazec 3">
            <a:extLst>
              <a:ext uri="{FF2B5EF4-FFF2-40B4-BE49-F238E27FC236}">
                <a16:creationId xmlns:a16="http://schemas.microsoft.com/office/drawing/2014/main" id="{E2A8D016-B758-4BE6-822A-C95D3D10D351}"/>
              </a:ext>
            </a:extLst>
          </p:cNvPr>
          <p:cNvSpPr/>
          <p:nvPr/>
        </p:nvSpPr>
        <p:spPr>
          <a:xfrm>
            <a:off x="8282609" y="4115492"/>
            <a:ext cx="3430785" cy="2258804"/>
          </a:xfrm>
          <a:custGeom>
            <a:avLst/>
            <a:gdLst>
              <a:gd name="connsiteX0" fmla="*/ 3180522 w 3377777"/>
              <a:gd name="connsiteY0" fmla="*/ 19186 h 2258804"/>
              <a:gd name="connsiteX1" fmla="*/ 2279374 w 3377777"/>
              <a:gd name="connsiteY1" fmla="*/ 19186 h 2258804"/>
              <a:gd name="connsiteX2" fmla="*/ 2239618 w 3377777"/>
              <a:gd name="connsiteY2" fmla="*/ 32438 h 2258804"/>
              <a:gd name="connsiteX3" fmla="*/ 2146853 w 3377777"/>
              <a:gd name="connsiteY3" fmla="*/ 45691 h 2258804"/>
              <a:gd name="connsiteX4" fmla="*/ 1987826 w 3377777"/>
              <a:gd name="connsiteY4" fmla="*/ 85447 h 2258804"/>
              <a:gd name="connsiteX5" fmla="*/ 1934818 w 3377777"/>
              <a:gd name="connsiteY5" fmla="*/ 111951 h 2258804"/>
              <a:gd name="connsiteX6" fmla="*/ 1828800 w 3377777"/>
              <a:gd name="connsiteY6" fmla="*/ 138456 h 2258804"/>
              <a:gd name="connsiteX7" fmla="*/ 1775792 w 3377777"/>
              <a:gd name="connsiteY7" fmla="*/ 164960 h 2258804"/>
              <a:gd name="connsiteX8" fmla="*/ 1325218 w 3377777"/>
              <a:gd name="connsiteY8" fmla="*/ 231221 h 2258804"/>
              <a:gd name="connsiteX9" fmla="*/ 1245705 w 3377777"/>
              <a:gd name="connsiteY9" fmla="*/ 257725 h 2258804"/>
              <a:gd name="connsiteX10" fmla="*/ 1152940 w 3377777"/>
              <a:gd name="connsiteY10" fmla="*/ 284230 h 2258804"/>
              <a:gd name="connsiteX11" fmla="*/ 954157 w 3377777"/>
              <a:gd name="connsiteY11" fmla="*/ 323986 h 2258804"/>
              <a:gd name="connsiteX12" fmla="*/ 821635 w 3377777"/>
              <a:gd name="connsiteY12" fmla="*/ 416751 h 2258804"/>
              <a:gd name="connsiteX13" fmla="*/ 781879 w 3377777"/>
              <a:gd name="connsiteY13" fmla="*/ 443256 h 2258804"/>
              <a:gd name="connsiteX14" fmla="*/ 702366 w 3377777"/>
              <a:gd name="connsiteY14" fmla="*/ 509517 h 2258804"/>
              <a:gd name="connsiteX15" fmla="*/ 636105 w 3377777"/>
              <a:gd name="connsiteY15" fmla="*/ 562525 h 2258804"/>
              <a:gd name="connsiteX16" fmla="*/ 596348 w 3377777"/>
              <a:gd name="connsiteY16" fmla="*/ 840821 h 2258804"/>
              <a:gd name="connsiteX17" fmla="*/ 556592 w 3377777"/>
              <a:gd name="connsiteY17" fmla="*/ 867325 h 2258804"/>
              <a:gd name="connsiteX18" fmla="*/ 503583 w 3377777"/>
              <a:gd name="connsiteY18" fmla="*/ 986595 h 2258804"/>
              <a:gd name="connsiteX19" fmla="*/ 450574 w 3377777"/>
              <a:gd name="connsiteY19" fmla="*/ 1105865 h 2258804"/>
              <a:gd name="connsiteX20" fmla="*/ 397566 w 3377777"/>
              <a:gd name="connsiteY20" fmla="*/ 1317899 h 2258804"/>
              <a:gd name="connsiteX21" fmla="*/ 371061 w 3377777"/>
              <a:gd name="connsiteY21" fmla="*/ 1344404 h 2258804"/>
              <a:gd name="connsiteX22" fmla="*/ 344557 w 3377777"/>
              <a:gd name="connsiteY22" fmla="*/ 1450421 h 2258804"/>
              <a:gd name="connsiteX23" fmla="*/ 331305 w 3377777"/>
              <a:gd name="connsiteY23" fmla="*/ 1503430 h 2258804"/>
              <a:gd name="connsiteX24" fmla="*/ 304800 w 3377777"/>
              <a:gd name="connsiteY24" fmla="*/ 1529934 h 2258804"/>
              <a:gd name="connsiteX25" fmla="*/ 278296 w 3377777"/>
              <a:gd name="connsiteY25" fmla="*/ 1609447 h 2258804"/>
              <a:gd name="connsiteX26" fmla="*/ 265044 w 3377777"/>
              <a:gd name="connsiteY26" fmla="*/ 1649204 h 2258804"/>
              <a:gd name="connsiteX27" fmla="*/ 172279 w 3377777"/>
              <a:gd name="connsiteY27" fmla="*/ 1755221 h 2258804"/>
              <a:gd name="connsiteX28" fmla="*/ 145774 w 3377777"/>
              <a:gd name="connsiteY28" fmla="*/ 1781725 h 2258804"/>
              <a:gd name="connsiteX29" fmla="*/ 119270 w 3377777"/>
              <a:gd name="connsiteY29" fmla="*/ 1808230 h 2258804"/>
              <a:gd name="connsiteX30" fmla="*/ 79513 w 3377777"/>
              <a:gd name="connsiteY30" fmla="*/ 1834734 h 2258804"/>
              <a:gd name="connsiteX31" fmla="*/ 53009 w 3377777"/>
              <a:gd name="connsiteY31" fmla="*/ 1874491 h 2258804"/>
              <a:gd name="connsiteX32" fmla="*/ 13253 w 3377777"/>
              <a:gd name="connsiteY32" fmla="*/ 1900995 h 2258804"/>
              <a:gd name="connsiteX33" fmla="*/ 0 w 3377777"/>
              <a:gd name="connsiteY33" fmla="*/ 1980508 h 2258804"/>
              <a:gd name="connsiteX34" fmla="*/ 13253 w 3377777"/>
              <a:gd name="connsiteY34" fmla="*/ 2099778 h 2258804"/>
              <a:gd name="connsiteX35" fmla="*/ 92766 w 3377777"/>
              <a:gd name="connsiteY35" fmla="*/ 2152786 h 2258804"/>
              <a:gd name="connsiteX36" fmla="*/ 145774 w 3377777"/>
              <a:gd name="connsiteY36" fmla="*/ 2166038 h 2258804"/>
              <a:gd name="connsiteX37" fmla="*/ 437322 w 3377777"/>
              <a:gd name="connsiteY37" fmla="*/ 2192543 h 2258804"/>
              <a:gd name="connsiteX38" fmla="*/ 689113 w 3377777"/>
              <a:gd name="connsiteY38" fmla="*/ 2232299 h 2258804"/>
              <a:gd name="connsiteX39" fmla="*/ 755374 w 3377777"/>
              <a:gd name="connsiteY39" fmla="*/ 2245551 h 2258804"/>
              <a:gd name="connsiteX40" fmla="*/ 834887 w 3377777"/>
              <a:gd name="connsiteY40" fmla="*/ 2258804 h 2258804"/>
              <a:gd name="connsiteX41" fmla="*/ 2067340 w 3377777"/>
              <a:gd name="connsiteY41" fmla="*/ 2245551 h 2258804"/>
              <a:gd name="connsiteX42" fmla="*/ 2186609 w 3377777"/>
              <a:gd name="connsiteY42" fmla="*/ 2232299 h 2258804"/>
              <a:gd name="connsiteX43" fmla="*/ 2623931 w 3377777"/>
              <a:gd name="connsiteY43" fmla="*/ 2219047 h 2258804"/>
              <a:gd name="connsiteX44" fmla="*/ 2716696 w 3377777"/>
              <a:gd name="connsiteY44" fmla="*/ 2205795 h 2258804"/>
              <a:gd name="connsiteX45" fmla="*/ 2968487 w 3377777"/>
              <a:gd name="connsiteY45" fmla="*/ 2192543 h 2258804"/>
              <a:gd name="connsiteX46" fmla="*/ 3101009 w 3377777"/>
              <a:gd name="connsiteY46" fmla="*/ 2152786 h 2258804"/>
              <a:gd name="connsiteX47" fmla="*/ 3180522 w 3377777"/>
              <a:gd name="connsiteY47" fmla="*/ 2099778 h 2258804"/>
              <a:gd name="connsiteX48" fmla="*/ 3220279 w 3377777"/>
              <a:gd name="connsiteY48" fmla="*/ 2020265 h 2258804"/>
              <a:gd name="connsiteX49" fmla="*/ 3246783 w 3377777"/>
              <a:gd name="connsiteY49" fmla="*/ 1967256 h 2258804"/>
              <a:gd name="connsiteX50" fmla="*/ 3299792 w 3377777"/>
              <a:gd name="connsiteY50" fmla="*/ 1847986 h 2258804"/>
              <a:gd name="connsiteX51" fmla="*/ 3339548 w 3377777"/>
              <a:gd name="connsiteY51" fmla="*/ 1702212 h 2258804"/>
              <a:gd name="connsiteX52" fmla="*/ 3352800 w 3377777"/>
              <a:gd name="connsiteY52" fmla="*/ 310734 h 2258804"/>
              <a:gd name="connsiteX53" fmla="*/ 3339548 w 3377777"/>
              <a:gd name="connsiteY53" fmla="*/ 270978 h 2258804"/>
              <a:gd name="connsiteX54" fmla="*/ 3313044 w 3377777"/>
              <a:gd name="connsiteY54" fmla="*/ 151708 h 2258804"/>
              <a:gd name="connsiteX55" fmla="*/ 3286540 w 3377777"/>
              <a:gd name="connsiteY55" fmla="*/ 72195 h 2258804"/>
              <a:gd name="connsiteX56" fmla="*/ 3246783 w 3377777"/>
              <a:gd name="connsiteY56" fmla="*/ 5934 h 22588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3377777" h="2258804">
                <a:moveTo>
                  <a:pt x="3180522" y="19186"/>
                </a:moveTo>
                <a:cubicBezTo>
                  <a:pt x="2788453" y="-8819"/>
                  <a:pt x="2936021" y="-3854"/>
                  <a:pt x="2279374" y="19186"/>
                </a:cubicBezTo>
                <a:cubicBezTo>
                  <a:pt x="2265414" y="19676"/>
                  <a:pt x="2253316" y="29698"/>
                  <a:pt x="2239618" y="32438"/>
                </a:cubicBezTo>
                <a:cubicBezTo>
                  <a:pt x="2208989" y="38564"/>
                  <a:pt x="2177775" y="41273"/>
                  <a:pt x="2146853" y="45691"/>
                </a:cubicBezTo>
                <a:cubicBezTo>
                  <a:pt x="2059046" y="104228"/>
                  <a:pt x="2160013" y="45712"/>
                  <a:pt x="1987826" y="85447"/>
                </a:cubicBezTo>
                <a:cubicBezTo>
                  <a:pt x="1968577" y="89889"/>
                  <a:pt x="1952976" y="104169"/>
                  <a:pt x="1934818" y="111951"/>
                </a:cubicBezTo>
                <a:cubicBezTo>
                  <a:pt x="1899158" y="127234"/>
                  <a:pt x="1867698" y="130676"/>
                  <a:pt x="1828800" y="138456"/>
                </a:cubicBezTo>
                <a:cubicBezTo>
                  <a:pt x="1811131" y="147291"/>
                  <a:pt x="1794787" y="159533"/>
                  <a:pt x="1775792" y="164960"/>
                </a:cubicBezTo>
                <a:cubicBezTo>
                  <a:pt x="1665051" y="196601"/>
                  <a:pt x="1387837" y="223394"/>
                  <a:pt x="1325218" y="231221"/>
                </a:cubicBezTo>
                <a:lnTo>
                  <a:pt x="1245705" y="257725"/>
                </a:lnTo>
                <a:cubicBezTo>
                  <a:pt x="1205073" y="271269"/>
                  <a:pt x="1198114" y="274720"/>
                  <a:pt x="1152940" y="284230"/>
                </a:cubicBezTo>
                <a:cubicBezTo>
                  <a:pt x="1086816" y="298151"/>
                  <a:pt x="954157" y="323986"/>
                  <a:pt x="954157" y="323986"/>
                </a:cubicBezTo>
                <a:lnTo>
                  <a:pt x="821635" y="416751"/>
                </a:lnTo>
                <a:cubicBezTo>
                  <a:pt x="808540" y="425817"/>
                  <a:pt x="793141" y="431994"/>
                  <a:pt x="781879" y="443256"/>
                </a:cubicBezTo>
                <a:cubicBezTo>
                  <a:pt x="721935" y="503198"/>
                  <a:pt x="796872" y="430762"/>
                  <a:pt x="702366" y="509517"/>
                </a:cubicBezTo>
                <a:cubicBezTo>
                  <a:pt x="626841" y="572455"/>
                  <a:pt x="734388" y="497003"/>
                  <a:pt x="636105" y="562525"/>
                </a:cubicBezTo>
                <a:cubicBezTo>
                  <a:pt x="628548" y="706113"/>
                  <a:pt x="681340" y="772828"/>
                  <a:pt x="596348" y="840821"/>
                </a:cubicBezTo>
                <a:cubicBezTo>
                  <a:pt x="583911" y="850770"/>
                  <a:pt x="569844" y="858490"/>
                  <a:pt x="556592" y="867325"/>
                </a:cubicBezTo>
                <a:cubicBezTo>
                  <a:pt x="478631" y="984265"/>
                  <a:pt x="598198" y="797362"/>
                  <a:pt x="503583" y="986595"/>
                </a:cubicBezTo>
                <a:cubicBezTo>
                  <a:pt x="466441" y="1060881"/>
                  <a:pt x="484416" y="1021262"/>
                  <a:pt x="450574" y="1105865"/>
                </a:cubicBezTo>
                <a:cubicBezTo>
                  <a:pt x="443727" y="1153794"/>
                  <a:pt x="430655" y="1284810"/>
                  <a:pt x="397566" y="1317899"/>
                </a:cubicBezTo>
                <a:lnTo>
                  <a:pt x="371061" y="1344404"/>
                </a:lnTo>
                <a:lnTo>
                  <a:pt x="344557" y="1450421"/>
                </a:lnTo>
                <a:cubicBezTo>
                  <a:pt x="340140" y="1468091"/>
                  <a:pt x="344184" y="1490551"/>
                  <a:pt x="331305" y="1503430"/>
                </a:cubicBezTo>
                <a:lnTo>
                  <a:pt x="304800" y="1529934"/>
                </a:lnTo>
                <a:lnTo>
                  <a:pt x="278296" y="1609447"/>
                </a:lnTo>
                <a:cubicBezTo>
                  <a:pt x="273879" y="1622699"/>
                  <a:pt x="272793" y="1637581"/>
                  <a:pt x="265044" y="1649204"/>
                </a:cubicBezTo>
                <a:cubicBezTo>
                  <a:pt x="221214" y="1714948"/>
                  <a:pt x="249800" y="1677700"/>
                  <a:pt x="172279" y="1755221"/>
                </a:cubicBezTo>
                <a:lnTo>
                  <a:pt x="145774" y="1781725"/>
                </a:lnTo>
                <a:cubicBezTo>
                  <a:pt x="136939" y="1790560"/>
                  <a:pt x="129666" y="1801300"/>
                  <a:pt x="119270" y="1808230"/>
                </a:cubicBezTo>
                <a:lnTo>
                  <a:pt x="79513" y="1834734"/>
                </a:lnTo>
                <a:cubicBezTo>
                  <a:pt x="70678" y="1847986"/>
                  <a:pt x="64271" y="1863229"/>
                  <a:pt x="53009" y="1874491"/>
                </a:cubicBezTo>
                <a:cubicBezTo>
                  <a:pt x="41747" y="1885753"/>
                  <a:pt x="20376" y="1886750"/>
                  <a:pt x="13253" y="1900995"/>
                </a:cubicBezTo>
                <a:cubicBezTo>
                  <a:pt x="1236" y="1925028"/>
                  <a:pt x="4418" y="1954004"/>
                  <a:pt x="0" y="1980508"/>
                </a:cubicBezTo>
                <a:cubicBezTo>
                  <a:pt x="4418" y="2020265"/>
                  <a:pt x="603" y="2061829"/>
                  <a:pt x="13253" y="2099778"/>
                </a:cubicBezTo>
                <a:cubicBezTo>
                  <a:pt x="24961" y="2134900"/>
                  <a:pt x="63499" y="2144424"/>
                  <a:pt x="92766" y="2152786"/>
                </a:cubicBezTo>
                <a:cubicBezTo>
                  <a:pt x="110278" y="2157789"/>
                  <a:pt x="127855" y="2162780"/>
                  <a:pt x="145774" y="2166038"/>
                </a:cubicBezTo>
                <a:cubicBezTo>
                  <a:pt x="250657" y="2185108"/>
                  <a:pt x="321376" y="2184813"/>
                  <a:pt x="437322" y="2192543"/>
                </a:cubicBezTo>
                <a:cubicBezTo>
                  <a:pt x="548805" y="2229703"/>
                  <a:pt x="442040" y="2197003"/>
                  <a:pt x="689113" y="2232299"/>
                </a:cubicBezTo>
                <a:cubicBezTo>
                  <a:pt x="711411" y="2235484"/>
                  <a:pt x="733213" y="2241522"/>
                  <a:pt x="755374" y="2245551"/>
                </a:cubicBezTo>
                <a:cubicBezTo>
                  <a:pt x="781811" y="2250358"/>
                  <a:pt x="808383" y="2254386"/>
                  <a:pt x="834887" y="2258804"/>
                </a:cubicBezTo>
                <a:lnTo>
                  <a:pt x="2067340" y="2245551"/>
                </a:lnTo>
                <a:cubicBezTo>
                  <a:pt x="2107333" y="2244767"/>
                  <a:pt x="2146653" y="2234202"/>
                  <a:pt x="2186609" y="2232299"/>
                </a:cubicBezTo>
                <a:cubicBezTo>
                  <a:pt x="2332285" y="2225362"/>
                  <a:pt x="2478157" y="2223464"/>
                  <a:pt x="2623931" y="2219047"/>
                </a:cubicBezTo>
                <a:cubicBezTo>
                  <a:pt x="2654853" y="2214630"/>
                  <a:pt x="2685552" y="2208191"/>
                  <a:pt x="2716696" y="2205795"/>
                </a:cubicBezTo>
                <a:cubicBezTo>
                  <a:pt x="2800495" y="2199349"/>
                  <a:pt x="2885229" y="2204027"/>
                  <a:pt x="2968487" y="2192543"/>
                </a:cubicBezTo>
                <a:cubicBezTo>
                  <a:pt x="3014173" y="2186241"/>
                  <a:pt x="3056835" y="2166038"/>
                  <a:pt x="3101009" y="2152786"/>
                </a:cubicBezTo>
                <a:cubicBezTo>
                  <a:pt x="3127513" y="2135117"/>
                  <a:pt x="3156549" y="2120754"/>
                  <a:pt x="3180522" y="2099778"/>
                </a:cubicBezTo>
                <a:cubicBezTo>
                  <a:pt x="3209624" y="2074313"/>
                  <a:pt x="3206506" y="2052402"/>
                  <a:pt x="3220279" y="2020265"/>
                </a:cubicBezTo>
                <a:cubicBezTo>
                  <a:pt x="3228061" y="2002107"/>
                  <a:pt x="3239446" y="1985598"/>
                  <a:pt x="3246783" y="1967256"/>
                </a:cubicBezTo>
                <a:cubicBezTo>
                  <a:pt x="3294093" y="1848979"/>
                  <a:pt x="3248800" y="1924474"/>
                  <a:pt x="3299792" y="1847986"/>
                </a:cubicBezTo>
                <a:cubicBezTo>
                  <a:pt x="3329684" y="1728417"/>
                  <a:pt x="3314777" y="1776526"/>
                  <a:pt x="3339548" y="1702212"/>
                </a:cubicBezTo>
                <a:cubicBezTo>
                  <a:pt x="3398532" y="1082900"/>
                  <a:pt x="3377933" y="1404004"/>
                  <a:pt x="3352800" y="310734"/>
                </a:cubicBezTo>
                <a:cubicBezTo>
                  <a:pt x="3352479" y="296769"/>
                  <a:pt x="3342936" y="284530"/>
                  <a:pt x="3339548" y="270978"/>
                </a:cubicBezTo>
                <a:cubicBezTo>
                  <a:pt x="3320633" y="195316"/>
                  <a:pt x="3333450" y="219729"/>
                  <a:pt x="3313044" y="151708"/>
                </a:cubicBezTo>
                <a:cubicBezTo>
                  <a:pt x="3305016" y="124948"/>
                  <a:pt x="3302037" y="95441"/>
                  <a:pt x="3286540" y="72195"/>
                </a:cubicBezTo>
                <a:cubicBezTo>
                  <a:pt x="3254556" y="24219"/>
                  <a:pt x="3267158" y="46684"/>
                  <a:pt x="3246783" y="593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olný tvar: obrazec 1">
            <a:extLst>
              <a:ext uri="{FF2B5EF4-FFF2-40B4-BE49-F238E27FC236}">
                <a16:creationId xmlns:a16="http://schemas.microsoft.com/office/drawing/2014/main" id="{52639C3F-D5B3-4181-A857-F5D592770D34}"/>
              </a:ext>
            </a:extLst>
          </p:cNvPr>
          <p:cNvSpPr/>
          <p:nvPr/>
        </p:nvSpPr>
        <p:spPr>
          <a:xfrm>
            <a:off x="8226720" y="4733512"/>
            <a:ext cx="3127513" cy="1457739"/>
          </a:xfrm>
          <a:custGeom>
            <a:avLst/>
            <a:gdLst>
              <a:gd name="connsiteX0" fmla="*/ 2716696 w 3127513"/>
              <a:gd name="connsiteY0" fmla="*/ 53009 h 1457739"/>
              <a:gd name="connsiteX1" fmla="*/ 2650435 w 3127513"/>
              <a:gd name="connsiteY1" fmla="*/ 79513 h 1457739"/>
              <a:gd name="connsiteX2" fmla="*/ 2504661 w 3127513"/>
              <a:gd name="connsiteY2" fmla="*/ 66261 h 1457739"/>
              <a:gd name="connsiteX3" fmla="*/ 2398644 w 3127513"/>
              <a:gd name="connsiteY3" fmla="*/ 13252 h 1457739"/>
              <a:gd name="connsiteX4" fmla="*/ 2358887 w 3127513"/>
              <a:gd name="connsiteY4" fmla="*/ 0 h 1457739"/>
              <a:gd name="connsiteX5" fmla="*/ 2160105 w 3127513"/>
              <a:gd name="connsiteY5" fmla="*/ 13252 h 1457739"/>
              <a:gd name="connsiteX6" fmla="*/ 2080591 w 3127513"/>
              <a:gd name="connsiteY6" fmla="*/ 53009 h 1457739"/>
              <a:gd name="connsiteX7" fmla="*/ 2027583 w 3127513"/>
              <a:gd name="connsiteY7" fmla="*/ 66261 h 1457739"/>
              <a:gd name="connsiteX8" fmla="*/ 1444487 w 3127513"/>
              <a:gd name="connsiteY8" fmla="*/ 119270 h 1457739"/>
              <a:gd name="connsiteX9" fmla="*/ 1232452 w 3127513"/>
              <a:gd name="connsiteY9" fmla="*/ 132522 h 1457739"/>
              <a:gd name="connsiteX10" fmla="*/ 728870 w 3127513"/>
              <a:gd name="connsiteY10" fmla="*/ 212035 h 1457739"/>
              <a:gd name="connsiteX11" fmla="*/ 1139687 w 3127513"/>
              <a:gd name="connsiteY11" fmla="*/ 225287 h 1457739"/>
              <a:gd name="connsiteX12" fmla="*/ 1325218 w 3127513"/>
              <a:gd name="connsiteY12" fmla="*/ 278296 h 1457739"/>
              <a:gd name="connsiteX13" fmla="*/ 1417983 w 3127513"/>
              <a:gd name="connsiteY13" fmla="*/ 291548 h 1457739"/>
              <a:gd name="connsiteX14" fmla="*/ 1484244 w 3127513"/>
              <a:gd name="connsiteY14" fmla="*/ 304800 h 1457739"/>
              <a:gd name="connsiteX15" fmla="*/ 1537252 w 3127513"/>
              <a:gd name="connsiteY15" fmla="*/ 318052 h 1457739"/>
              <a:gd name="connsiteX16" fmla="*/ 1722783 w 3127513"/>
              <a:gd name="connsiteY16" fmla="*/ 344557 h 1457739"/>
              <a:gd name="connsiteX17" fmla="*/ 1762539 w 3127513"/>
              <a:gd name="connsiteY17" fmla="*/ 371061 h 1457739"/>
              <a:gd name="connsiteX18" fmla="*/ 1815548 w 3127513"/>
              <a:gd name="connsiteY18" fmla="*/ 384313 h 1457739"/>
              <a:gd name="connsiteX19" fmla="*/ 1855305 w 3127513"/>
              <a:gd name="connsiteY19" fmla="*/ 397565 h 1457739"/>
              <a:gd name="connsiteX20" fmla="*/ 1908313 w 3127513"/>
              <a:gd name="connsiteY20" fmla="*/ 424070 h 1457739"/>
              <a:gd name="connsiteX21" fmla="*/ 2650435 w 3127513"/>
              <a:gd name="connsiteY21" fmla="*/ 437322 h 1457739"/>
              <a:gd name="connsiteX22" fmla="*/ 2769705 w 3127513"/>
              <a:gd name="connsiteY22" fmla="*/ 463826 h 1457739"/>
              <a:gd name="connsiteX23" fmla="*/ 2981739 w 3127513"/>
              <a:gd name="connsiteY23" fmla="*/ 490330 h 1457739"/>
              <a:gd name="connsiteX24" fmla="*/ 3048000 w 3127513"/>
              <a:gd name="connsiteY24" fmla="*/ 543339 h 1457739"/>
              <a:gd name="connsiteX25" fmla="*/ 3087757 w 3127513"/>
              <a:gd name="connsiteY25" fmla="*/ 556591 h 1457739"/>
              <a:gd name="connsiteX26" fmla="*/ 3114261 w 3127513"/>
              <a:gd name="connsiteY26" fmla="*/ 636104 h 1457739"/>
              <a:gd name="connsiteX27" fmla="*/ 3127513 w 3127513"/>
              <a:gd name="connsiteY27" fmla="*/ 675861 h 1457739"/>
              <a:gd name="connsiteX28" fmla="*/ 3034748 w 3127513"/>
              <a:gd name="connsiteY28" fmla="*/ 715617 h 1457739"/>
              <a:gd name="connsiteX29" fmla="*/ 2928731 w 3127513"/>
              <a:gd name="connsiteY29" fmla="*/ 728870 h 1457739"/>
              <a:gd name="connsiteX30" fmla="*/ 2849218 w 3127513"/>
              <a:gd name="connsiteY30" fmla="*/ 755374 h 1457739"/>
              <a:gd name="connsiteX31" fmla="*/ 2796209 w 3127513"/>
              <a:gd name="connsiteY31" fmla="*/ 768626 h 1457739"/>
              <a:gd name="connsiteX32" fmla="*/ 2716696 w 3127513"/>
              <a:gd name="connsiteY32" fmla="*/ 795130 h 1457739"/>
              <a:gd name="connsiteX33" fmla="*/ 1762539 w 3127513"/>
              <a:gd name="connsiteY33" fmla="*/ 821635 h 1457739"/>
              <a:gd name="connsiteX34" fmla="*/ 1630018 w 3127513"/>
              <a:gd name="connsiteY34" fmla="*/ 861391 h 1457739"/>
              <a:gd name="connsiteX35" fmla="*/ 1510748 w 3127513"/>
              <a:gd name="connsiteY35" fmla="*/ 887896 h 1457739"/>
              <a:gd name="connsiteX36" fmla="*/ 1404731 w 3127513"/>
              <a:gd name="connsiteY36" fmla="*/ 874644 h 1457739"/>
              <a:gd name="connsiteX37" fmla="*/ 1364974 w 3127513"/>
              <a:gd name="connsiteY37" fmla="*/ 887896 h 1457739"/>
              <a:gd name="connsiteX38" fmla="*/ 1444487 w 3127513"/>
              <a:gd name="connsiteY38" fmla="*/ 927652 h 1457739"/>
              <a:gd name="connsiteX39" fmla="*/ 1470991 w 3127513"/>
              <a:gd name="connsiteY39" fmla="*/ 954157 h 1457739"/>
              <a:gd name="connsiteX40" fmla="*/ 1590261 w 3127513"/>
              <a:gd name="connsiteY40" fmla="*/ 980661 h 1457739"/>
              <a:gd name="connsiteX41" fmla="*/ 1656522 w 3127513"/>
              <a:gd name="connsiteY41" fmla="*/ 1033670 h 1457739"/>
              <a:gd name="connsiteX42" fmla="*/ 1683026 w 3127513"/>
              <a:gd name="connsiteY42" fmla="*/ 1073426 h 1457739"/>
              <a:gd name="connsiteX43" fmla="*/ 1696278 w 3127513"/>
              <a:gd name="connsiteY43" fmla="*/ 1113183 h 1457739"/>
              <a:gd name="connsiteX44" fmla="*/ 1815548 w 3127513"/>
              <a:gd name="connsiteY44" fmla="*/ 1205948 h 1457739"/>
              <a:gd name="connsiteX45" fmla="*/ 1842052 w 3127513"/>
              <a:gd name="connsiteY45" fmla="*/ 1245704 h 1457739"/>
              <a:gd name="connsiteX46" fmla="*/ 1921565 w 3127513"/>
              <a:gd name="connsiteY46" fmla="*/ 1272209 h 1457739"/>
              <a:gd name="connsiteX47" fmla="*/ 1948070 w 3127513"/>
              <a:gd name="connsiteY47" fmla="*/ 1311965 h 1457739"/>
              <a:gd name="connsiteX48" fmla="*/ 1802296 w 3127513"/>
              <a:gd name="connsiteY48" fmla="*/ 1351722 h 1457739"/>
              <a:gd name="connsiteX49" fmla="*/ 1351722 w 3127513"/>
              <a:gd name="connsiteY49" fmla="*/ 1378226 h 1457739"/>
              <a:gd name="connsiteX50" fmla="*/ 768626 w 3127513"/>
              <a:gd name="connsiteY50" fmla="*/ 1417983 h 1457739"/>
              <a:gd name="connsiteX51" fmla="*/ 636105 w 3127513"/>
              <a:gd name="connsiteY51" fmla="*/ 1457739 h 1457739"/>
              <a:gd name="connsiteX52" fmla="*/ 0 w 3127513"/>
              <a:gd name="connsiteY52" fmla="*/ 1431235 h 1457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3127513" h="1457739">
                <a:moveTo>
                  <a:pt x="2716696" y="53009"/>
                </a:moveTo>
                <a:cubicBezTo>
                  <a:pt x="2694609" y="61844"/>
                  <a:pt x="2674177" y="78029"/>
                  <a:pt x="2650435" y="79513"/>
                </a:cubicBezTo>
                <a:cubicBezTo>
                  <a:pt x="2601738" y="82557"/>
                  <a:pt x="2551846" y="78678"/>
                  <a:pt x="2504661" y="66261"/>
                </a:cubicBezTo>
                <a:cubicBezTo>
                  <a:pt x="2466452" y="56206"/>
                  <a:pt x="2436127" y="25746"/>
                  <a:pt x="2398644" y="13252"/>
                </a:cubicBezTo>
                <a:lnTo>
                  <a:pt x="2358887" y="0"/>
                </a:lnTo>
                <a:cubicBezTo>
                  <a:pt x="2292626" y="4417"/>
                  <a:pt x="2226107" y="5919"/>
                  <a:pt x="2160105" y="13252"/>
                </a:cubicBezTo>
                <a:cubicBezTo>
                  <a:pt x="2109846" y="18836"/>
                  <a:pt x="2126717" y="33240"/>
                  <a:pt x="2080591" y="53009"/>
                </a:cubicBezTo>
                <a:cubicBezTo>
                  <a:pt x="2063851" y="60184"/>
                  <a:pt x="2045252" y="61844"/>
                  <a:pt x="2027583" y="66261"/>
                </a:cubicBezTo>
                <a:cubicBezTo>
                  <a:pt x="1836642" y="193551"/>
                  <a:pt x="2007241" y="89651"/>
                  <a:pt x="1444487" y="119270"/>
                </a:cubicBezTo>
                <a:lnTo>
                  <a:pt x="1232452" y="132522"/>
                </a:lnTo>
                <a:cubicBezTo>
                  <a:pt x="763859" y="201433"/>
                  <a:pt x="929152" y="161964"/>
                  <a:pt x="728870" y="212035"/>
                </a:cubicBezTo>
                <a:cubicBezTo>
                  <a:pt x="865809" y="216452"/>
                  <a:pt x="1002888" y="217687"/>
                  <a:pt x="1139687" y="225287"/>
                </a:cubicBezTo>
                <a:cubicBezTo>
                  <a:pt x="1234350" y="230546"/>
                  <a:pt x="1208192" y="261578"/>
                  <a:pt x="1325218" y="278296"/>
                </a:cubicBezTo>
                <a:cubicBezTo>
                  <a:pt x="1356140" y="282713"/>
                  <a:pt x="1387172" y="286413"/>
                  <a:pt x="1417983" y="291548"/>
                </a:cubicBezTo>
                <a:cubicBezTo>
                  <a:pt x="1440201" y="295251"/>
                  <a:pt x="1462256" y="299914"/>
                  <a:pt x="1484244" y="304800"/>
                </a:cubicBezTo>
                <a:cubicBezTo>
                  <a:pt x="1502023" y="308751"/>
                  <a:pt x="1519287" y="315058"/>
                  <a:pt x="1537252" y="318052"/>
                </a:cubicBezTo>
                <a:cubicBezTo>
                  <a:pt x="1598874" y="328322"/>
                  <a:pt x="1722783" y="344557"/>
                  <a:pt x="1722783" y="344557"/>
                </a:cubicBezTo>
                <a:cubicBezTo>
                  <a:pt x="1736035" y="353392"/>
                  <a:pt x="1747900" y="364787"/>
                  <a:pt x="1762539" y="371061"/>
                </a:cubicBezTo>
                <a:cubicBezTo>
                  <a:pt x="1779280" y="378236"/>
                  <a:pt x="1798035" y="379309"/>
                  <a:pt x="1815548" y="384313"/>
                </a:cubicBezTo>
                <a:cubicBezTo>
                  <a:pt x="1828980" y="388151"/>
                  <a:pt x="1842465" y="392062"/>
                  <a:pt x="1855305" y="397565"/>
                </a:cubicBezTo>
                <a:cubicBezTo>
                  <a:pt x="1873463" y="405347"/>
                  <a:pt x="1888583" y="423083"/>
                  <a:pt x="1908313" y="424070"/>
                </a:cubicBezTo>
                <a:cubicBezTo>
                  <a:pt x="2155418" y="436425"/>
                  <a:pt x="2403061" y="432905"/>
                  <a:pt x="2650435" y="437322"/>
                </a:cubicBezTo>
                <a:cubicBezTo>
                  <a:pt x="2690192" y="446157"/>
                  <a:pt x="2729352" y="458323"/>
                  <a:pt x="2769705" y="463826"/>
                </a:cubicBezTo>
                <a:cubicBezTo>
                  <a:pt x="3012101" y="496880"/>
                  <a:pt x="2873715" y="454322"/>
                  <a:pt x="2981739" y="490330"/>
                </a:cubicBezTo>
                <a:cubicBezTo>
                  <a:pt x="3006391" y="514982"/>
                  <a:pt x="3014566" y="526622"/>
                  <a:pt x="3048000" y="543339"/>
                </a:cubicBezTo>
                <a:cubicBezTo>
                  <a:pt x="3060494" y="549586"/>
                  <a:pt x="3074505" y="552174"/>
                  <a:pt x="3087757" y="556591"/>
                </a:cubicBezTo>
                <a:lnTo>
                  <a:pt x="3114261" y="636104"/>
                </a:lnTo>
                <a:lnTo>
                  <a:pt x="3127513" y="675861"/>
                </a:lnTo>
                <a:cubicBezTo>
                  <a:pt x="3101402" y="688917"/>
                  <a:pt x="3065392" y="710045"/>
                  <a:pt x="3034748" y="715617"/>
                </a:cubicBezTo>
                <a:cubicBezTo>
                  <a:pt x="2999708" y="721988"/>
                  <a:pt x="2964070" y="724452"/>
                  <a:pt x="2928731" y="728870"/>
                </a:cubicBezTo>
                <a:cubicBezTo>
                  <a:pt x="2902227" y="737705"/>
                  <a:pt x="2876322" y="748598"/>
                  <a:pt x="2849218" y="755374"/>
                </a:cubicBezTo>
                <a:cubicBezTo>
                  <a:pt x="2831548" y="759791"/>
                  <a:pt x="2813654" y="763392"/>
                  <a:pt x="2796209" y="768626"/>
                </a:cubicBezTo>
                <a:cubicBezTo>
                  <a:pt x="2769449" y="776654"/>
                  <a:pt x="2743200" y="786295"/>
                  <a:pt x="2716696" y="795130"/>
                </a:cubicBezTo>
                <a:cubicBezTo>
                  <a:pt x="2179638" y="778856"/>
                  <a:pt x="2338331" y="768073"/>
                  <a:pt x="1762539" y="821635"/>
                </a:cubicBezTo>
                <a:cubicBezTo>
                  <a:pt x="1730625" y="824604"/>
                  <a:pt x="1652876" y="855296"/>
                  <a:pt x="1630018" y="861391"/>
                </a:cubicBezTo>
                <a:cubicBezTo>
                  <a:pt x="1590667" y="871885"/>
                  <a:pt x="1550505" y="879061"/>
                  <a:pt x="1510748" y="887896"/>
                </a:cubicBezTo>
                <a:cubicBezTo>
                  <a:pt x="1475409" y="883479"/>
                  <a:pt x="1440345" y="874644"/>
                  <a:pt x="1404731" y="874644"/>
                </a:cubicBezTo>
                <a:cubicBezTo>
                  <a:pt x="1390762" y="874644"/>
                  <a:pt x="1364974" y="873927"/>
                  <a:pt x="1364974" y="887896"/>
                </a:cubicBezTo>
                <a:cubicBezTo>
                  <a:pt x="1364974" y="905022"/>
                  <a:pt x="1434683" y="924384"/>
                  <a:pt x="1444487" y="927652"/>
                </a:cubicBezTo>
                <a:cubicBezTo>
                  <a:pt x="1453322" y="936487"/>
                  <a:pt x="1460277" y="947729"/>
                  <a:pt x="1470991" y="954157"/>
                </a:cubicBezTo>
                <a:cubicBezTo>
                  <a:pt x="1496085" y="969214"/>
                  <a:pt x="1574206" y="977985"/>
                  <a:pt x="1590261" y="980661"/>
                </a:cubicBezTo>
                <a:cubicBezTo>
                  <a:pt x="1666216" y="1094594"/>
                  <a:pt x="1565079" y="960515"/>
                  <a:pt x="1656522" y="1033670"/>
                </a:cubicBezTo>
                <a:cubicBezTo>
                  <a:pt x="1668959" y="1043619"/>
                  <a:pt x="1674191" y="1060174"/>
                  <a:pt x="1683026" y="1073426"/>
                </a:cubicBezTo>
                <a:cubicBezTo>
                  <a:pt x="1687443" y="1086678"/>
                  <a:pt x="1686400" y="1103305"/>
                  <a:pt x="1696278" y="1113183"/>
                </a:cubicBezTo>
                <a:cubicBezTo>
                  <a:pt x="1844047" y="1260952"/>
                  <a:pt x="1722283" y="1094030"/>
                  <a:pt x="1815548" y="1205948"/>
                </a:cubicBezTo>
                <a:cubicBezTo>
                  <a:pt x="1825744" y="1218183"/>
                  <a:pt x="1828546" y="1237263"/>
                  <a:pt x="1842052" y="1245704"/>
                </a:cubicBezTo>
                <a:cubicBezTo>
                  <a:pt x="1865743" y="1260511"/>
                  <a:pt x="1921565" y="1272209"/>
                  <a:pt x="1921565" y="1272209"/>
                </a:cubicBezTo>
                <a:cubicBezTo>
                  <a:pt x="1930400" y="1285461"/>
                  <a:pt x="1945817" y="1296198"/>
                  <a:pt x="1948070" y="1311965"/>
                </a:cubicBezTo>
                <a:cubicBezTo>
                  <a:pt x="1962343" y="1411872"/>
                  <a:pt x="1859605" y="1357453"/>
                  <a:pt x="1802296" y="1351722"/>
                </a:cubicBezTo>
                <a:lnTo>
                  <a:pt x="1351722" y="1378226"/>
                </a:lnTo>
                <a:lnTo>
                  <a:pt x="768626" y="1417983"/>
                </a:lnTo>
                <a:cubicBezTo>
                  <a:pt x="671834" y="1450246"/>
                  <a:pt x="716217" y="1437711"/>
                  <a:pt x="636105" y="1457739"/>
                </a:cubicBezTo>
                <a:cubicBezTo>
                  <a:pt x="35358" y="1430433"/>
                  <a:pt x="247575" y="1431235"/>
                  <a:pt x="0" y="1431235"/>
                </a:cubicBezTo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5413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E5064A18-C1DF-4722-A6F5-DD6851730A66}"/>
              </a:ext>
            </a:extLst>
          </p:cNvPr>
          <p:cNvSpPr txBox="1"/>
          <p:nvPr/>
        </p:nvSpPr>
        <p:spPr>
          <a:xfrm>
            <a:off x="800100" y="767443"/>
            <a:ext cx="53056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Konec 19. století –  </a:t>
            </a:r>
          </a:p>
          <a:p>
            <a:r>
              <a:rPr lang="cs-CZ" sz="2400" dirty="0"/>
              <a:t>Počátek 20. století –                                      </a:t>
            </a:r>
          </a:p>
        </p:txBody>
      </p:sp>
      <p:sp>
        <p:nvSpPr>
          <p:cNvPr id="3" name="Ovál 2">
            <a:extLst>
              <a:ext uri="{FF2B5EF4-FFF2-40B4-BE49-F238E27FC236}">
                <a16:creationId xmlns:a16="http://schemas.microsoft.com/office/drawing/2014/main" id="{F449CEC7-62FA-49C9-9BF9-3D29C90E34B7}"/>
              </a:ext>
            </a:extLst>
          </p:cNvPr>
          <p:cNvSpPr/>
          <p:nvPr/>
        </p:nvSpPr>
        <p:spPr>
          <a:xfrm>
            <a:off x="1485900" y="2073730"/>
            <a:ext cx="4229099" cy="422910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B83EA7DD-394D-4784-8472-5A6DF63177FA}"/>
              </a:ext>
            </a:extLst>
          </p:cNvPr>
          <p:cNvSpPr/>
          <p:nvPr/>
        </p:nvSpPr>
        <p:spPr>
          <a:xfrm>
            <a:off x="2402399" y="3053442"/>
            <a:ext cx="2220686" cy="2188029"/>
          </a:xfrm>
          <a:prstGeom prst="ellipse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27000">
                <a:schemeClr val="accent1">
                  <a:lumMod val="45000"/>
                  <a:lumOff val="55000"/>
                </a:schemeClr>
              </a:gs>
              <a:gs pos="81000">
                <a:schemeClr val="accent1">
                  <a:lumMod val="45000"/>
                  <a:lumOff val="55000"/>
                </a:schemeClr>
              </a:gs>
              <a:gs pos="54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9F95D1FA-813C-40D1-89AE-73BA8B0BABC0}"/>
              </a:ext>
            </a:extLst>
          </p:cNvPr>
          <p:cNvGrpSpPr/>
          <p:nvPr/>
        </p:nvGrpSpPr>
        <p:grpSpPr>
          <a:xfrm>
            <a:off x="3071871" y="3233936"/>
            <a:ext cx="914400" cy="1943100"/>
            <a:chOff x="6211970" y="2651630"/>
            <a:chExt cx="914400" cy="1943100"/>
          </a:xfrm>
        </p:grpSpPr>
        <p:grpSp>
          <p:nvGrpSpPr>
            <p:cNvPr id="8" name="Skupina 7">
              <a:extLst>
                <a:ext uri="{FF2B5EF4-FFF2-40B4-BE49-F238E27FC236}">
                  <a16:creationId xmlns:a16="http://schemas.microsoft.com/office/drawing/2014/main" id="{13091496-5E2E-4C39-8C96-94CDF074ED8E}"/>
                </a:ext>
              </a:extLst>
            </p:cNvPr>
            <p:cNvGrpSpPr/>
            <p:nvPr/>
          </p:nvGrpSpPr>
          <p:grpSpPr>
            <a:xfrm>
              <a:off x="6211970" y="3680330"/>
              <a:ext cx="914400" cy="914400"/>
              <a:chOff x="7984671" y="3037114"/>
              <a:chExt cx="914400" cy="914400"/>
            </a:xfrm>
          </p:grpSpPr>
          <p:sp>
            <p:nvSpPr>
              <p:cNvPr id="5" name="Ovál 4">
                <a:extLst>
                  <a:ext uri="{FF2B5EF4-FFF2-40B4-BE49-F238E27FC236}">
                    <a16:creationId xmlns:a16="http://schemas.microsoft.com/office/drawing/2014/main" id="{6215066A-A3E1-4427-9607-03D3934D4DD2}"/>
                  </a:ext>
                </a:extLst>
              </p:cNvPr>
              <p:cNvSpPr/>
              <p:nvPr/>
            </p:nvSpPr>
            <p:spPr>
              <a:xfrm>
                <a:off x="7984671" y="3037114"/>
                <a:ext cx="914400" cy="91440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Znak plus 5">
                <a:extLst>
                  <a:ext uri="{FF2B5EF4-FFF2-40B4-BE49-F238E27FC236}">
                    <a16:creationId xmlns:a16="http://schemas.microsoft.com/office/drawing/2014/main" id="{DF0B33C3-9B55-474D-89DC-6818F675CEFF}"/>
                  </a:ext>
                </a:extLst>
              </p:cNvPr>
              <p:cNvSpPr/>
              <p:nvPr/>
            </p:nvSpPr>
            <p:spPr>
              <a:xfrm>
                <a:off x="8104415" y="3151414"/>
                <a:ext cx="674912" cy="685800"/>
              </a:xfrm>
              <a:prstGeom prst="mathPlus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" name="Skupina 8">
              <a:extLst>
                <a:ext uri="{FF2B5EF4-FFF2-40B4-BE49-F238E27FC236}">
                  <a16:creationId xmlns:a16="http://schemas.microsoft.com/office/drawing/2014/main" id="{3A3AA94C-6BEE-4526-9307-A8A481A25AA7}"/>
                </a:ext>
              </a:extLst>
            </p:cNvPr>
            <p:cNvGrpSpPr/>
            <p:nvPr/>
          </p:nvGrpSpPr>
          <p:grpSpPr>
            <a:xfrm>
              <a:off x="6211970" y="2651630"/>
              <a:ext cx="914400" cy="914400"/>
              <a:chOff x="7984671" y="3037114"/>
              <a:chExt cx="914400" cy="914400"/>
            </a:xfrm>
          </p:grpSpPr>
          <p:sp>
            <p:nvSpPr>
              <p:cNvPr id="10" name="Ovál 9">
                <a:extLst>
                  <a:ext uri="{FF2B5EF4-FFF2-40B4-BE49-F238E27FC236}">
                    <a16:creationId xmlns:a16="http://schemas.microsoft.com/office/drawing/2014/main" id="{988982BB-AA2C-44C0-A882-0080C59BDC12}"/>
                  </a:ext>
                </a:extLst>
              </p:cNvPr>
              <p:cNvSpPr/>
              <p:nvPr/>
            </p:nvSpPr>
            <p:spPr>
              <a:xfrm>
                <a:off x="7984671" y="3037114"/>
                <a:ext cx="914400" cy="91440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" name="Znak plus 10">
                <a:extLst>
                  <a:ext uri="{FF2B5EF4-FFF2-40B4-BE49-F238E27FC236}">
                    <a16:creationId xmlns:a16="http://schemas.microsoft.com/office/drawing/2014/main" id="{4E54250E-7E0F-4096-9134-5CACD2C89B2C}"/>
                  </a:ext>
                </a:extLst>
              </p:cNvPr>
              <p:cNvSpPr/>
              <p:nvPr/>
            </p:nvSpPr>
            <p:spPr>
              <a:xfrm>
                <a:off x="8104415" y="3151414"/>
                <a:ext cx="674912" cy="685800"/>
              </a:xfrm>
              <a:prstGeom prst="mathPlus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D432A26D-F2BF-4B37-8379-6DD01AF2651C}"/>
              </a:ext>
            </a:extLst>
          </p:cNvPr>
          <p:cNvGrpSpPr/>
          <p:nvPr/>
        </p:nvGrpSpPr>
        <p:grpSpPr>
          <a:xfrm>
            <a:off x="2462272" y="3764614"/>
            <a:ext cx="2120614" cy="872699"/>
            <a:chOff x="2462272" y="3764614"/>
            <a:chExt cx="2120614" cy="872699"/>
          </a:xfrm>
        </p:grpSpPr>
        <p:sp>
          <p:nvSpPr>
            <p:cNvPr id="12" name="Ovál 11">
              <a:extLst>
                <a:ext uri="{FF2B5EF4-FFF2-40B4-BE49-F238E27FC236}">
                  <a16:creationId xmlns:a16="http://schemas.microsoft.com/office/drawing/2014/main" id="{C9F92D34-17AF-4EEC-B052-7F1453A22EF3}"/>
                </a:ext>
              </a:extLst>
            </p:cNvPr>
            <p:cNvSpPr/>
            <p:nvPr/>
          </p:nvSpPr>
          <p:spPr>
            <a:xfrm>
              <a:off x="2462272" y="3806316"/>
              <a:ext cx="783771" cy="830997"/>
            </a:xfrm>
            <a:prstGeom prst="ellips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>
              <a:extLst>
                <a:ext uri="{FF2B5EF4-FFF2-40B4-BE49-F238E27FC236}">
                  <a16:creationId xmlns:a16="http://schemas.microsoft.com/office/drawing/2014/main" id="{49169A7C-3DF1-41BE-BA85-0917F72CC6F6}"/>
                </a:ext>
              </a:extLst>
            </p:cNvPr>
            <p:cNvSpPr/>
            <p:nvPr/>
          </p:nvSpPr>
          <p:spPr>
            <a:xfrm>
              <a:off x="3799115" y="3764614"/>
              <a:ext cx="783771" cy="830997"/>
            </a:xfrm>
            <a:prstGeom prst="ellips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>
            <a:extLst>
              <a:ext uri="{FF2B5EF4-FFF2-40B4-BE49-F238E27FC236}">
                <a16:creationId xmlns:a16="http://schemas.microsoft.com/office/drawing/2014/main" id="{C192C880-A677-4418-B3F9-07E1DCF889E9}"/>
              </a:ext>
            </a:extLst>
          </p:cNvPr>
          <p:cNvGrpSpPr/>
          <p:nvPr/>
        </p:nvGrpSpPr>
        <p:grpSpPr>
          <a:xfrm>
            <a:off x="1977856" y="2578152"/>
            <a:ext cx="914400" cy="914400"/>
            <a:chOff x="7821386" y="2906486"/>
            <a:chExt cx="914400" cy="914400"/>
          </a:xfrm>
        </p:grpSpPr>
        <p:sp>
          <p:nvSpPr>
            <p:cNvPr id="14" name="Ovál 13">
              <a:extLst>
                <a:ext uri="{FF2B5EF4-FFF2-40B4-BE49-F238E27FC236}">
                  <a16:creationId xmlns:a16="http://schemas.microsoft.com/office/drawing/2014/main" id="{391C8573-E773-46C2-A12D-03A943BD60F6}"/>
                </a:ext>
              </a:extLst>
            </p:cNvPr>
            <p:cNvSpPr/>
            <p:nvPr/>
          </p:nvSpPr>
          <p:spPr>
            <a:xfrm>
              <a:off x="7821386" y="2906486"/>
              <a:ext cx="914400" cy="914400"/>
            </a:xfrm>
            <a:prstGeom prst="ellipse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Znak minus 14">
              <a:extLst>
                <a:ext uri="{FF2B5EF4-FFF2-40B4-BE49-F238E27FC236}">
                  <a16:creationId xmlns:a16="http://schemas.microsoft.com/office/drawing/2014/main" id="{C505B7BE-FB80-40CD-87B2-6637EEA97429}"/>
                </a:ext>
              </a:extLst>
            </p:cNvPr>
            <p:cNvSpPr/>
            <p:nvPr/>
          </p:nvSpPr>
          <p:spPr>
            <a:xfrm>
              <a:off x="7935686" y="2979964"/>
              <a:ext cx="685800" cy="767444"/>
            </a:xfrm>
            <a:prstGeom prst="mathMinus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>
            <a:extLst>
              <a:ext uri="{FF2B5EF4-FFF2-40B4-BE49-F238E27FC236}">
                <a16:creationId xmlns:a16="http://schemas.microsoft.com/office/drawing/2014/main" id="{FACF740C-6106-47D8-8A71-ED6C8891BDF3}"/>
              </a:ext>
            </a:extLst>
          </p:cNvPr>
          <p:cNvGrpSpPr/>
          <p:nvPr/>
        </p:nvGrpSpPr>
        <p:grpSpPr>
          <a:xfrm>
            <a:off x="3986271" y="5119886"/>
            <a:ext cx="914400" cy="914400"/>
            <a:chOff x="7821386" y="2906486"/>
            <a:chExt cx="914400" cy="914400"/>
          </a:xfrm>
        </p:grpSpPr>
        <p:sp>
          <p:nvSpPr>
            <p:cNvPr id="18" name="Ovál 17">
              <a:extLst>
                <a:ext uri="{FF2B5EF4-FFF2-40B4-BE49-F238E27FC236}">
                  <a16:creationId xmlns:a16="http://schemas.microsoft.com/office/drawing/2014/main" id="{E5A383A5-D4EB-4C32-A875-50972928D0AC}"/>
                </a:ext>
              </a:extLst>
            </p:cNvPr>
            <p:cNvSpPr/>
            <p:nvPr/>
          </p:nvSpPr>
          <p:spPr>
            <a:xfrm>
              <a:off x="7821386" y="2906486"/>
              <a:ext cx="914400" cy="914400"/>
            </a:xfrm>
            <a:prstGeom prst="ellipse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Znak minus 18">
              <a:extLst>
                <a:ext uri="{FF2B5EF4-FFF2-40B4-BE49-F238E27FC236}">
                  <a16:creationId xmlns:a16="http://schemas.microsoft.com/office/drawing/2014/main" id="{E41AFAD3-34AA-408B-B542-D76F6B5253D7}"/>
                </a:ext>
              </a:extLst>
            </p:cNvPr>
            <p:cNvSpPr/>
            <p:nvPr/>
          </p:nvSpPr>
          <p:spPr>
            <a:xfrm>
              <a:off x="7935686" y="2979964"/>
              <a:ext cx="685800" cy="767444"/>
            </a:xfrm>
            <a:prstGeom prst="mathMinus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802204A4-292F-46B1-8F8F-366153813F04}"/>
              </a:ext>
            </a:extLst>
          </p:cNvPr>
          <p:cNvSpPr txBox="1"/>
          <p:nvPr/>
        </p:nvSpPr>
        <p:spPr>
          <a:xfrm>
            <a:off x="6206955" y="2544210"/>
            <a:ext cx="3644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Základní model atomu hélia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941C2351-F863-4ED9-B221-2DCE2625CB1B}"/>
              </a:ext>
            </a:extLst>
          </p:cNvPr>
          <p:cNvSpPr txBox="1"/>
          <p:nvPr/>
        </p:nvSpPr>
        <p:spPr>
          <a:xfrm>
            <a:off x="3127583" y="765357"/>
            <a:ext cx="3317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objev </a:t>
            </a:r>
            <a:r>
              <a:rPr lang="cs-CZ" sz="2400" i="1" dirty="0">
                <a:solidFill>
                  <a:srgbClr val="FF0000"/>
                </a:solidFill>
                <a:highlight>
                  <a:srgbClr val="FFFF00"/>
                </a:highlight>
              </a:rPr>
              <a:t>elektro</a:t>
            </a:r>
            <a:r>
              <a:rPr lang="cs-CZ" sz="2400" dirty="0">
                <a:solidFill>
                  <a:srgbClr val="FF0000"/>
                </a:solidFill>
                <a:highlight>
                  <a:srgbClr val="FFFF00"/>
                </a:highlight>
              </a:rPr>
              <a:t>nů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v atomu.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0E5EFDCC-534E-4BA0-A05B-DBC9871830DF}"/>
              </a:ext>
            </a:extLst>
          </p:cNvPr>
          <p:cNvSpPr/>
          <p:nvPr/>
        </p:nvSpPr>
        <p:spPr>
          <a:xfrm>
            <a:off x="6961057" y="389616"/>
            <a:ext cx="1589903" cy="4572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klikni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F855BC45-D48D-4F56-8A4E-277ECF23901E}"/>
              </a:ext>
            </a:extLst>
          </p:cNvPr>
          <p:cNvSpPr txBox="1"/>
          <p:nvPr/>
        </p:nvSpPr>
        <p:spPr>
          <a:xfrm>
            <a:off x="3321703" y="1139505"/>
            <a:ext cx="26027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objev </a:t>
            </a:r>
            <a:r>
              <a:rPr lang="cs-CZ" sz="2400" dirty="0">
                <a:solidFill>
                  <a:srgbClr val="FF0000"/>
                </a:solidFill>
              </a:rPr>
              <a:t>jádra</a:t>
            </a:r>
            <a:r>
              <a:rPr lang="cs-CZ" sz="2400" dirty="0"/>
              <a:t> atomu. 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2203A52F-52B3-45AD-9438-545311C886C9}"/>
              </a:ext>
            </a:extLst>
          </p:cNvPr>
          <p:cNvSpPr txBox="1"/>
          <p:nvPr/>
        </p:nvSpPr>
        <p:spPr>
          <a:xfrm>
            <a:off x="5714999" y="1152660"/>
            <a:ext cx="56206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Jádro se skládá z částic</a:t>
            </a:r>
            <a:r>
              <a:rPr lang="cs-CZ" sz="2400" dirty="0">
                <a:solidFill>
                  <a:srgbClr val="FF0000"/>
                </a:solidFill>
              </a:rPr>
              <a:t> protonů a </a:t>
            </a:r>
            <a:r>
              <a:rPr lang="cs-CZ" sz="2400" dirty="0">
                <a:solidFill>
                  <a:srgbClr val="00B050"/>
                </a:solidFill>
              </a:rPr>
              <a:t>neutronů.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7D65F34B-32A7-4A11-BF76-E610272390E9}"/>
              </a:ext>
            </a:extLst>
          </p:cNvPr>
          <p:cNvSpPr txBox="1"/>
          <p:nvPr/>
        </p:nvSpPr>
        <p:spPr>
          <a:xfrm>
            <a:off x="3397454" y="1548101"/>
            <a:ext cx="72737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objev dalších částic - kvarků</a:t>
            </a:r>
          </a:p>
        </p:txBody>
      </p:sp>
    </p:spTree>
    <p:extLst>
      <p:ext uri="{BB962C8B-B14F-4D97-AF65-F5344CB8AC3E}">
        <p14:creationId xmlns:p14="http://schemas.microsoft.com/office/powerpoint/2010/main" val="567800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7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1" grpId="0"/>
      <p:bldP spid="23" grpId="0"/>
      <p:bldP spid="24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F9F973CB-F63C-4A2A-9379-F40AC34EB5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553" y="2729539"/>
            <a:ext cx="1802086" cy="2494554"/>
          </a:xfrm>
          <a:prstGeom prst="rect">
            <a:avLst/>
          </a:prstGeom>
        </p:spPr>
      </p:pic>
      <p:pic>
        <p:nvPicPr>
          <p:cNvPr id="5" name="Obrázek 4" descr="Obsah obrázku objekt&#10;&#10;Popis se vygeneroval automaticky.">
            <a:extLst>
              <a:ext uri="{FF2B5EF4-FFF2-40B4-BE49-F238E27FC236}">
                <a16:creationId xmlns:a16="http://schemas.microsoft.com/office/drawing/2014/main" id="{C76E2EC1-1D36-4ED9-ADA1-FF1A9C2C28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1507" y="3283124"/>
            <a:ext cx="1701970" cy="2494554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031B4F73-DCE2-4482-8732-44E8F46D68E9}"/>
              </a:ext>
            </a:extLst>
          </p:cNvPr>
          <p:cNvSpPr txBox="1"/>
          <p:nvPr/>
        </p:nvSpPr>
        <p:spPr>
          <a:xfrm>
            <a:off x="976184" y="1124465"/>
            <a:ext cx="67853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Pro pochopení atomů a molekul využijeme žáků třídy.</a:t>
            </a:r>
          </a:p>
        </p:txBody>
      </p:sp>
      <p:pic>
        <p:nvPicPr>
          <p:cNvPr id="7" name="Obrázek 6">
            <a:extLst>
              <a:ext uri="{FF2B5EF4-FFF2-40B4-BE49-F238E27FC236}">
                <a16:creationId xmlns:a16="http://schemas.microsoft.com/office/drawing/2014/main" id="{705AAF64-94FD-40B0-8899-C9C51B1224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2860" y="4080684"/>
            <a:ext cx="1802086" cy="2494554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B6A9F64A-02EE-47D9-AE00-CCFEB26785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5303" y="1819258"/>
            <a:ext cx="1802086" cy="2494554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18558901-683E-4C2D-811F-BAD80054FF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2233" y="4062149"/>
            <a:ext cx="1802086" cy="2494554"/>
          </a:xfrm>
          <a:prstGeom prst="rect">
            <a:avLst/>
          </a:prstGeom>
        </p:spPr>
      </p:pic>
      <p:sp>
        <p:nvSpPr>
          <p:cNvPr id="10" name="Obdélník 9">
            <a:extLst>
              <a:ext uri="{FF2B5EF4-FFF2-40B4-BE49-F238E27FC236}">
                <a16:creationId xmlns:a16="http://schemas.microsoft.com/office/drawing/2014/main" id="{193B6FF4-8D7D-4D60-BE58-E4C6F0296FE7}"/>
              </a:ext>
            </a:extLst>
          </p:cNvPr>
          <p:cNvSpPr/>
          <p:nvPr/>
        </p:nvSpPr>
        <p:spPr>
          <a:xfrm>
            <a:off x="7792521" y="1124465"/>
            <a:ext cx="1901749" cy="46166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klikni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467D1309-1E51-491E-A8F4-F883AF77D3C4}"/>
              </a:ext>
            </a:extLst>
          </p:cNvPr>
          <p:cNvSpPr txBox="1"/>
          <p:nvPr/>
        </p:nvSpPr>
        <p:spPr>
          <a:xfrm>
            <a:off x="976184" y="1586130"/>
            <a:ext cx="21093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Atomy chlapců: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4BC6C506-45A0-4CF8-97CC-35DE4B93AB43}"/>
              </a:ext>
            </a:extLst>
          </p:cNvPr>
          <p:cNvSpPr txBox="1"/>
          <p:nvPr/>
        </p:nvSpPr>
        <p:spPr>
          <a:xfrm>
            <a:off x="959849" y="1924048"/>
            <a:ext cx="18081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Atomy dívek:</a:t>
            </a:r>
          </a:p>
        </p:txBody>
      </p:sp>
      <p:pic>
        <p:nvPicPr>
          <p:cNvPr id="13" name="Obrázek 12" descr="Obsah obrázku objekt&#10;&#10;Popis se vygeneroval automaticky.">
            <a:extLst>
              <a:ext uri="{FF2B5EF4-FFF2-40B4-BE49-F238E27FC236}">
                <a16:creationId xmlns:a16="http://schemas.microsoft.com/office/drawing/2014/main" id="{684CD340-111B-4BD5-9403-F95AD63D6F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0367" y="1567595"/>
            <a:ext cx="1701970" cy="2494554"/>
          </a:xfrm>
          <a:prstGeom prst="rect">
            <a:avLst/>
          </a:prstGeom>
        </p:spPr>
      </p:pic>
      <p:pic>
        <p:nvPicPr>
          <p:cNvPr id="14" name="Obrázek 13" descr="Obsah obrázku objekt&#10;&#10;Popis se vygeneroval automaticky.">
            <a:extLst>
              <a:ext uri="{FF2B5EF4-FFF2-40B4-BE49-F238E27FC236}">
                <a16:creationId xmlns:a16="http://schemas.microsoft.com/office/drawing/2014/main" id="{19C7091A-CD10-4BB1-B970-39800CBE9A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7590" y="4233084"/>
            <a:ext cx="1701970" cy="2494554"/>
          </a:xfrm>
          <a:prstGeom prst="rect">
            <a:avLst/>
          </a:prstGeom>
        </p:spPr>
      </p:pic>
      <p:pic>
        <p:nvPicPr>
          <p:cNvPr id="15" name="Obrázek 14" descr="Obsah obrázku objekt&#10;&#10;Popis se vygeneroval automaticky.">
            <a:extLst>
              <a:ext uri="{FF2B5EF4-FFF2-40B4-BE49-F238E27FC236}">
                <a16:creationId xmlns:a16="http://schemas.microsoft.com/office/drawing/2014/main" id="{A6220320-D514-4004-8495-E2908A05FE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3729" y="2047795"/>
            <a:ext cx="1701970" cy="2494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687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9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7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7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7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F9F973CB-F63C-4A2A-9379-F40AC34EB5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003" y="1644030"/>
            <a:ext cx="1802086" cy="2494554"/>
          </a:xfrm>
          <a:prstGeom prst="rect">
            <a:avLst/>
          </a:prstGeom>
        </p:spPr>
      </p:pic>
      <p:pic>
        <p:nvPicPr>
          <p:cNvPr id="5" name="Obrázek 4" descr="Obsah obrázku objekt&#10;&#10;Popis se vygeneroval automaticky.">
            <a:extLst>
              <a:ext uri="{FF2B5EF4-FFF2-40B4-BE49-F238E27FC236}">
                <a16:creationId xmlns:a16="http://schemas.microsoft.com/office/drawing/2014/main" id="{C76E2EC1-1D36-4ED9-ADA1-FF1A9C2C28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6940" y="3719487"/>
            <a:ext cx="1701970" cy="2494554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031B4F73-DCE2-4482-8732-44E8F46D68E9}"/>
              </a:ext>
            </a:extLst>
          </p:cNvPr>
          <p:cNvSpPr txBox="1"/>
          <p:nvPr/>
        </p:nvSpPr>
        <p:spPr>
          <a:xfrm>
            <a:off x="976184" y="1124465"/>
            <a:ext cx="67005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Co se stane, když se chlapci a dívky chytnou za ruce?</a:t>
            </a:r>
          </a:p>
        </p:txBody>
      </p:sp>
      <p:pic>
        <p:nvPicPr>
          <p:cNvPr id="7" name="Obrázek 6">
            <a:extLst>
              <a:ext uri="{FF2B5EF4-FFF2-40B4-BE49-F238E27FC236}">
                <a16:creationId xmlns:a16="http://schemas.microsoft.com/office/drawing/2014/main" id="{705AAF64-94FD-40B0-8899-C9C51B1224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5164" y="1797547"/>
            <a:ext cx="1802086" cy="2494554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B6A9F64A-02EE-47D9-AE00-CCFEB26785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4709" y="1996718"/>
            <a:ext cx="1802086" cy="2494554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18558901-683E-4C2D-811F-BAD80054FF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4254" y="2175773"/>
            <a:ext cx="1802086" cy="2494554"/>
          </a:xfrm>
          <a:prstGeom prst="rect">
            <a:avLst/>
          </a:prstGeom>
        </p:spPr>
      </p:pic>
      <p:sp>
        <p:nvSpPr>
          <p:cNvPr id="10" name="Obdélník 9">
            <a:extLst>
              <a:ext uri="{FF2B5EF4-FFF2-40B4-BE49-F238E27FC236}">
                <a16:creationId xmlns:a16="http://schemas.microsoft.com/office/drawing/2014/main" id="{193B6FF4-8D7D-4D60-BE58-E4C6F0296FE7}"/>
              </a:ext>
            </a:extLst>
          </p:cNvPr>
          <p:cNvSpPr/>
          <p:nvPr/>
        </p:nvSpPr>
        <p:spPr>
          <a:xfrm>
            <a:off x="7792521" y="1124465"/>
            <a:ext cx="1901749" cy="46166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klikni</a:t>
            </a:r>
          </a:p>
        </p:txBody>
      </p:sp>
      <p:pic>
        <p:nvPicPr>
          <p:cNvPr id="13" name="Obrázek 12" descr="Obsah obrázku objekt&#10;&#10;Popis se vygeneroval automaticky.">
            <a:extLst>
              <a:ext uri="{FF2B5EF4-FFF2-40B4-BE49-F238E27FC236}">
                <a16:creationId xmlns:a16="http://schemas.microsoft.com/office/drawing/2014/main" id="{684CD340-111B-4BD5-9403-F95AD63D6F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0232" y="3957774"/>
            <a:ext cx="1701970" cy="2494554"/>
          </a:xfrm>
          <a:prstGeom prst="rect">
            <a:avLst/>
          </a:prstGeom>
        </p:spPr>
      </p:pic>
      <p:pic>
        <p:nvPicPr>
          <p:cNvPr id="14" name="Obrázek 13" descr="Obsah obrázku objekt&#10;&#10;Popis se vygeneroval automaticky.">
            <a:extLst>
              <a:ext uri="{FF2B5EF4-FFF2-40B4-BE49-F238E27FC236}">
                <a16:creationId xmlns:a16="http://schemas.microsoft.com/office/drawing/2014/main" id="{19C7091A-CD10-4BB1-B970-39800CBE9A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4964" y="4275736"/>
            <a:ext cx="1701970" cy="2494554"/>
          </a:xfrm>
          <a:prstGeom prst="rect">
            <a:avLst/>
          </a:prstGeom>
        </p:spPr>
      </p:pic>
      <p:pic>
        <p:nvPicPr>
          <p:cNvPr id="15" name="Obrázek 14" descr="Obsah obrázku objekt&#10;&#10;Popis se vygeneroval automaticky.">
            <a:extLst>
              <a:ext uri="{FF2B5EF4-FFF2-40B4-BE49-F238E27FC236}">
                <a16:creationId xmlns:a16="http://schemas.microsoft.com/office/drawing/2014/main" id="{A6220320-D514-4004-8495-E2908A05FE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2598" y="4138584"/>
            <a:ext cx="1701970" cy="2494554"/>
          </a:xfrm>
          <a:prstGeom prst="rect">
            <a:avLst/>
          </a:prstGeom>
        </p:spPr>
      </p:pic>
      <p:sp>
        <p:nvSpPr>
          <p:cNvPr id="2" name="TextovéPole 1">
            <a:extLst>
              <a:ext uri="{FF2B5EF4-FFF2-40B4-BE49-F238E27FC236}">
                <a16:creationId xmlns:a16="http://schemas.microsoft.com/office/drawing/2014/main" id="{5B8E290B-354F-4FBB-AEA0-10A88426328A}"/>
              </a:ext>
            </a:extLst>
          </p:cNvPr>
          <p:cNvSpPr txBox="1"/>
          <p:nvPr/>
        </p:nvSpPr>
        <p:spPr>
          <a:xfrm>
            <a:off x="819080" y="5016111"/>
            <a:ext cx="35668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Vzniknou </a:t>
            </a:r>
            <a:r>
              <a:rPr lang="cs-CZ" sz="2400" dirty="0">
                <a:solidFill>
                  <a:srgbClr val="FF0000"/>
                </a:solidFill>
              </a:rPr>
              <a:t>molekuly</a:t>
            </a:r>
            <a:r>
              <a:rPr lang="cs-CZ" sz="2400" dirty="0"/>
              <a:t> chlapců</a:t>
            </a:r>
          </a:p>
          <a:p>
            <a:r>
              <a:rPr lang="cs-CZ" sz="2400" dirty="0"/>
              <a:t>a </a:t>
            </a:r>
            <a:r>
              <a:rPr lang="cs-CZ" sz="2400" dirty="0">
                <a:solidFill>
                  <a:srgbClr val="FF0000"/>
                </a:solidFill>
              </a:rPr>
              <a:t>molekuly</a:t>
            </a:r>
            <a:r>
              <a:rPr lang="cs-CZ" sz="2400" dirty="0"/>
              <a:t> dívek.</a:t>
            </a:r>
          </a:p>
        </p:txBody>
      </p:sp>
    </p:spTree>
    <p:extLst>
      <p:ext uri="{BB962C8B-B14F-4D97-AF65-F5344CB8AC3E}">
        <p14:creationId xmlns:p14="http://schemas.microsoft.com/office/powerpoint/2010/main" val="3307376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3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3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3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>
            <a:extLst>
              <a:ext uri="{FF2B5EF4-FFF2-40B4-BE49-F238E27FC236}">
                <a16:creationId xmlns:a16="http://schemas.microsoft.com/office/drawing/2014/main" id="{031B4F73-DCE2-4482-8732-44E8F46D68E9}"/>
              </a:ext>
            </a:extLst>
          </p:cNvPr>
          <p:cNvSpPr txBox="1"/>
          <p:nvPr/>
        </p:nvSpPr>
        <p:spPr>
          <a:xfrm>
            <a:off x="976184" y="1124465"/>
            <a:ext cx="6843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Co se stane, když se chlapec chytne za ruku s dívkou?</a:t>
            </a:r>
          </a:p>
        </p:txBody>
      </p: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C31CD91D-4989-4F44-BFFE-57176190C634}"/>
              </a:ext>
            </a:extLst>
          </p:cNvPr>
          <p:cNvGrpSpPr/>
          <p:nvPr/>
        </p:nvGrpSpPr>
        <p:grpSpPr>
          <a:xfrm>
            <a:off x="7921016" y="1513845"/>
            <a:ext cx="3294800" cy="2741635"/>
            <a:chOff x="7921016" y="1513845"/>
            <a:chExt cx="3294800" cy="2741635"/>
          </a:xfrm>
        </p:grpSpPr>
        <p:pic>
          <p:nvPicPr>
            <p:cNvPr id="5" name="Obrázek 4" descr="Obsah obrázku objekt&#10;&#10;Popis se vygeneroval automaticky.">
              <a:extLst>
                <a:ext uri="{FF2B5EF4-FFF2-40B4-BE49-F238E27FC236}">
                  <a16:creationId xmlns:a16="http://schemas.microsoft.com/office/drawing/2014/main" id="{C76E2EC1-1D36-4ED9-ADA1-FF1A9C2C282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13846" y="1513845"/>
              <a:ext cx="1701970" cy="2494554"/>
            </a:xfrm>
            <a:prstGeom prst="rect">
              <a:avLst/>
            </a:prstGeom>
          </p:spPr>
        </p:pic>
        <p:pic>
          <p:nvPicPr>
            <p:cNvPr id="9" name="Obrázek 8">
              <a:extLst>
                <a:ext uri="{FF2B5EF4-FFF2-40B4-BE49-F238E27FC236}">
                  <a16:creationId xmlns:a16="http://schemas.microsoft.com/office/drawing/2014/main" id="{18558901-683E-4C2D-811F-BAD80054FF1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21016" y="1760926"/>
              <a:ext cx="1802086" cy="2494554"/>
            </a:xfrm>
            <a:prstGeom prst="rect">
              <a:avLst/>
            </a:prstGeom>
          </p:spPr>
        </p:pic>
      </p:grpSp>
      <p:sp>
        <p:nvSpPr>
          <p:cNvPr id="10" name="Obdélník 9">
            <a:extLst>
              <a:ext uri="{FF2B5EF4-FFF2-40B4-BE49-F238E27FC236}">
                <a16:creationId xmlns:a16="http://schemas.microsoft.com/office/drawing/2014/main" id="{193B6FF4-8D7D-4D60-BE58-E4C6F0296FE7}"/>
              </a:ext>
            </a:extLst>
          </p:cNvPr>
          <p:cNvSpPr/>
          <p:nvPr/>
        </p:nvSpPr>
        <p:spPr>
          <a:xfrm>
            <a:off x="7792521" y="1124465"/>
            <a:ext cx="1901749" cy="46166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klikni</a:t>
            </a:r>
          </a:p>
        </p:txBody>
      </p:sp>
      <p:grpSp>
        <p:nvGrpSpPr>
          <p:cNvPr id="16" name="Skupina 15">
            <a:extLst>
              <a:ext uri="{FF2B5EF4-FFF2-40B4-BE49-F238E27FC236}">
                <a16:creationId xmlns:a16="http://schemas.microsoft.com/office/drawing/2014/main" id="{E09932C0-BD83-49B8-8FA2-A073889AF260}"/>
              </a:ext>
            </a:extLst>
          </p:cNvPr>
          <p:cNvGrpSpPr/>
          <p:nvPr/>
        </p:nvGrpSpPr>
        <p:grpSpPr>
          <a:xfrm>
            <a:off x="8251183" y="4007613"/>
            <a:ext cx="3267332" cy="2741635"/>
            <a:chOff x="8251183" y="4007613"/>
            <a:chExt cx="3267332" cy="2741635"/>
          </a:xfrm>
        </p:grpSpPr>
        <p:pic>
          <p:nvPicPr>
            <p:cNvPr id="7" name="Obrázek 6">
              <a:extLst>
                <a:ext uri="{FF2B5EF4-FFF2-40B4-BE49-F238E27FC236}">
                  <a16:creationId xmlns:a16="http://schemas.microsoft.com/office/drawing/2014/main" id="{705AAF64-94FD-40B0-8899-C9C51B122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51183" y="4254694"/>
              <a:ext cx="1802086" cy="2494554"/>
            </a:xfrm>
            <a:prstGeom prst="rect">
              <a:avLst/>
            </a:prstGeom>
          </p:spPr>
        </p:pic>
        <p:pic>
          <p:nvPicPr>
            <p:cNvPr id="13" name="Obrázek 12" descr="Obsah obrázku objekt&#10;&#10;Popis se vygeneroval automaticky.">
              <a:extLst>
                <a:ext uri="{FF2B5EF4-FFF2-40B4-BE49-F238E27FC236}">
                  <a16:creationId xmlns:a16="http://schemas.microsoft.com/office/drawing/2014/main" id="{684CD340-111B-4BD5-9403-F95AD63D6FF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816545" y="4007613"/>
              <a:ext cx="1701970" cy="2494554"/>
            </a:xfrm>
            <a:prstGeom prst="rect">
              <a:avLst/>
            </a:prstGeom>
          </p:spPr>
        </p:pic>
      </p:grp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574331C7-49A2-46B6-82EC-2CEE5CEB5541}"/>
              </a:ext>
            </a:extLst>
          </p:cNvPr>
          <p:cNvGrpSpPr/>
          <p:nvPr/>
        </p:nvGrpSpPr>
        <p:grpSpPr>
          <a:xfrm>
            <a:off x="4191966" y="1760926"/>
            <a:ext cx="3266376" cy="2779466"/>
            <a:chOff x="4191966" y="1760926"/>
            <a:chExt cx="3266376" cy="2779466"/>
          </a:xfrm>
        </p:grpSpPr>
        <p:pic>
          <p:nvPicPr>
            <p:cNvPr id="8" name="Obrázek 7">
              <a:extLst>
                <a:ext uri="{FF2B5EF4-FFF2-40B4-BE49-F238E27FC236}">
                  <a16:creationId xmlns:a16="http://schemas.microsoft.com/office/drawing/2014/main" id="{B6A9F64A-02EE-47D9-AE00-CCFEB267851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91966" y="2045838"/>
              <a:ext cx="1802086" cy="2494554"/>
            </a:xfrm>
            <a:prstGeom prst="rect">
              <a:avLst/>
            </a:prstGeom>
          </p:spPr>
        </p:pic>
        <p:pic>
          <p:nvPicPr>
            <p:cNvPr id="14" name="Obrázek 13" descr="Obsah obrázku objekt&#10;&#10;Popis se vygeneroval automaticky.">
              <a:extLst>
                <a:ext uri="{FF2B5EF4-FFF2-40B4-BE49-F238E27FC236}">
                  <a16:creationId xmlns:a16="http://schemas.microsoft.com/office/drawing/2014/main" id="{19C7091A-CD10-4BB1-B970-39800CBE9A0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56372" y="1760926"/>
              <a:ext cx="1701970" cy="2494554"/>
            </a:xfrm>
            <a:prstGeom prst="rect">
              <a:avLst/>
            </a:prstGeom>
          </p:spPr>
        </p:pic>
      </p:grpSp>
      <p:grpSp>
        <p:nvGrpSpPr>
          <p:cNvPr id="4" name="Skupina 3">
            <a:extLst>
              <a:ext uri="{FF2B5EF4-FFF2-40B4-BE49-F238E27FC236}">
                <a16:creationId xmlns:a16="http://schemas.microsoft.com/office/drawing/2014/main" id="{36F27A1A-96A3-4ADB-AD0B-009A04B8E5F6}"/>
              </a:ext>
            </a:extLst>
          </p:cNvPr>
          <p:cNvGrpSpPr/>
          <p:nvPr/>
        </p:nvGrpSpPr>
        <p:grpSpPr>
          <a:xfrm>
            <a:off x="657494" y="1570118"/>
            <a:ext cx="3279365" cy="2820414"/>
            <a:chOff x="657494" y="1570118"/>
            <a:chExt cx="3279365" cy="2820414"/>
          </a:xfrm>
        </p:grpSpPr>
        <p:pic>
          <p:nvPicPr>
            <p:cNvPr id="3" name="Obrázek 2">
              <a:extLst>
                <a:ext uri="{FF2B5EF4-FFF2-40B4-BE49-F238E27FC236}">
                  <a16:creationId xmlns:a16="http://schemas.microsoft.com/office/drawing/2014/main" id="{F9F973CB-F63C-4A2A-9379-F40AC34EB5E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7494" y="1895978"/>
              <a:ext cx="1802086" cy="2494554"/>
            </a:xfrm>
            <a:prstGeom prst="rect">
              <a:avLst/>
            </a:prstGeom>
          </p:spPr>
        </p:pic>
        <p:pic>
          <p:nvPicPr>
            <p:cNvPr id="15" name="Obrázek 14" descr="Obsah obrázku objekt&#10;&#10;Popis se vygeneroval automaticky.">
              <a:extLst>
                <a:ext uri="{FF2B5EF4-FFF2-40B4-BE49-F238E27FC236}">
                  <a16:creationId xmlns:a16="http://schemas.microsoft.com/office/drawing/2014/main" id="{A6220320-D514-4004-8495-E2908A05FEB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34889" y="1570118"/>
              <a:ext cx="1701970" cy="2494554"/>
            </a:xfrm>
            <a:prstGeom prst="rect">
              <a:avLst/>
            </a:prstGeom>
          </p:spPr>
        </p:pic>
      </p:grpSp>
      <p:sp>
        <p:nvSpPr>
          <p:cNvPr id="2" name="TextovéPole 1">
            <a:extLst>
              <a:ext uri="{FF2B5EF4-FFF2-40B4-BE49-F238E27FC236}">
                <a16:creationId xmlns:a16="http://schemas.microsoft.com/office/drawing/2014/main" id="{5B8E290B-354F-4FBB-AEA0-10A88426328A}"/>
              </a:ext>
            </a:extLst>
          </p:cNvPr>
          <p:cNvSpPr txBox="1"/>
          <p:nvPr/>
        </p:nvSpPr>
        <p:spPr>
          <a:xfrm>
            <a:off x="819080" y="5016111"/>
            <a:ext cx="68433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Vzniknou sloučeniny, a to sloučením dvou</a:t>
            </a:r>
          </a:p>
          <a:p>
            <a:r>
              <a:rPr lang="cs-CZ" sz="2400" dirty="0"/>
              <a:t>různých atomů (atomu dívky a chlapce).</a:t>
            </a:r>
          </a:p>
        </p:txBody>
      </p:sp>
    </p:spTree>
    <p:extLst>
      <p:ext uri="{BB962C8B-B14F-4D97-AF65-F5344CB8AC3E}">
        <p14:creationId xmlns:p14="http://schemas.microsoft.com/office/powerpoint/2010/main" val="710437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8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2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>
            <a:extLst>
              <a:ext uri="{FF2B5EF4-FFF2-40B4-BE49-F238E27FC236}">
                <a16:creationId xmlns:a16="http://schemas.microsoft.com/office/drawing/2014/main" id="{031B4F73-DCE2-4482-8732-44E8F46D68E9}"/>
              </a:ext>
            </a:extLst>
          </p:cNvPr>
          <p:cNvSpPr txBox="1"/>
          <p:nvPr/>
        </p:nvSpPr>
        <p:spPr>
          <a:xfrm>
            <a:off x="976184" y="1124465"/>
            <a:ext cx="57454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Co se stane, když se všichni chytnou za ruce?</a:t>
            </a:r>
          </a:p>
        </p:txBody>
      </p: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C31CD91D-4989-4F44-BFFE-57176190C634}"/>
              </a:ext>
            </a:extLst>
          </p:cNvPr>
          <p:cNvGrpSpPr/>
          <p:nvPr/>
        </p:nvGrpSpPr>
        <p:grpSpPr>
          <a:xfrm>
            <a:off x="4973865" y="2384854"/>
            <a:ext cx="2244270" cy="2137603"/>
            <a:chOff x="7921016" y="1513845"/>
            <a:chExt cx="3294800" cy="2741635"/>
          </a:xfrm>
        </p:grpSpPr>
        <p:pic>
          <p:nvPicPr>
            <p:cNvPr id="5" name="Obrázek 4" descr="Obsah obrázku objekt&#10;&#10;Popis se vygeneroval automaticky.">
              <a:extLst>
                <a:ext uri="{FF2B5EF4-FFF2-40B4-BE49-F238E27FC236}">
                  <a16:creationId xmlns:a16="http://schemas.microsoft.com/office/drawing/2014/main" id="{C76E2EC1-1D36-4ED9-ADA1-FF1A9C2C282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13846" y="1513845"/>
              <a:ext cx="1701970" cy="2494554"/>
            </a:xfrm>
            <a:prstGeom prst="rect">
              <a:avLst/>
            </a:prstGeom>
          </p:spPr>
        </p:pic>
        <p:pic>
          <p:nvPicPr>
            <p:cNvPr id="9" name="Obrázek 8">
              <a:extLst>
                <a:ext uri="{FF2B5EF4-FFF2-40B4-BE49-F238E27FC236}">
                  <a16:creationId xmlns:a16="http://schemas.microsoft.com/office/drawing/2014/main" id="{18558901-683E-4C2D-811F-BAD80054FF1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21016" y="1760926"/>
              <a:ext cx="1802086" cy="2494554"/>
            </a:xfrm>
            <a:prstGeom prst="rect">
              <a:avLst/>
            </a:prstGeom>
          </p:spPr>
        </p:pic>
      </p:grpSp>
      <p:sp>
        <p:nvSpPr>
          <p:cNvPr id="10" name="Obdélník 9">
            <a:extLst>
              <a:ext uri="{FF2B5EF4-FFF2-40B4-BE49-F238E27FC236}">
                <a16:creationId xmlns:a16="http://schemas.microsoft.com/office/drawing/2014/main" id="{193B6FF4-8D7D-4D60-BE58-E4C6F0296FE7}"/>
              </a:ext>
            </a:extLst>
          </p:cNvPr>
          <p:cNvSpPr/>
          <p:nvPr/>
        </p:nvSpPr>
        <p:spPr>
          <a:xfrm>
            <a:off x="7792521" y="1124465"/>
            <a:ext cx="1901749" cy="46166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klikni</a:t>
            </a:r>
          </a:p>
        </p:txBody>
      </p:sp>
      <p:grpSp>
        <p:nvGrpSpPr>
          <p:cNvPr id="16" name="Skupina 15">
            <a:extLst>
              <a:ext uri="{FF2B5EF4-FFF2-40B4-BE49-F238E27FC236}">
                <a16:creationId xmlns:a16="http://schemas.microsoft.com/office/drawing/2014/main" id="{E09932C0-BD83-49B8-8FA2-A073889AF260}"/>
              </a:ext>
            </a:extLst>
          </p:cNvPr>
          <p:cNvGrpSpPr/>
          <p:nvPr/>
        </p:nvGrpSpPr>
        <p:grpSpPr>
          <a:xfrm>
            <a:off x="7127795" y="2462759"/>
            <a:ext cx="2195504" cy="2059698"/>
            <a:chOff x="8251183" y="4007613"/>
            <a:chExt cx="3267332" cy="2741635"/>
          </a:xfrm>
        </p:grpSpPr>
        <p:pic>
          <p:nvPicPr>
            <p:cNvPr id="7" name="Obrázek 6">
              <a:extLst>
                <a:ext uri="{FF2B5EF4-FFF2-40B4-BE49-F238E27FC236}">
                  <a16:creationId xmlns:a16="http://schemas.microsoft.com/office/drawing/2014/main" id="{705AAF64-94FD-40B0-8899-C9C51B12249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51183" y="4254694"/>
              <a:ext cx="1802086" cy="2494554"/>
            </a:xfrm>
            <a:prstGeom prst="rect">
              <a:avLst/>
            </a:prstGeom>
          </p:spPr>
        </p:pic>
        <p:pic>
          <p:nvPicPr>
            <p:cNvPr id="13" name="Obrázek 12" descr="Obsah obrázku objekt&#10;&#10;Popis se vygeneroval automaticky.">
              <a:extLst>
                <a:ext uri="{FF2B5EF4-FFF2-40B4-BE49-F238E27FC236}">
                  <a16:creationId xmlns:a16="http://schemas.microsoft.com/office/drawing/2014/main" id="{684CD340-111B-4BD5-9403-F95AD63D6FF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816545" y="4007613"/>
              <a:ext cx="1701970" cy="2494554"/>
            </a:xfrm>
            <a:prstGeom prst="rect">
              <a:avLst/>
            </a:prstGeom>
          </p:spPr>
        </p:pic>
      </p:grp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574331C7-49A2-46B6-82EC-2CEE5CEB5541}"/>
              </a:ext>
            </a:extLst>
          </p:cNvPr>
          <p:cNvGrpSpPr/>
          <p:nvPr/>
        </p:nvGrpSpPr>
        <p:grpSpPr>
          <a:xfrm>
            <a:off x="2788502" y="2344680"/>
            <a:ext cx="2281883" cy="2088298"/>
            <a:chOff x="4191966" y="1760926"/>
            <a:chExt cx="3266376" cy="2779466"/>
          </a:xfrm>
        </p:grpSpPr>
        <p:pic>
          <p:nvPicPr>
            <p:cNvPr id="8" name="Obrázek 7">
              <a:extLst>
                <a:ext uri="{FF2B5EF4-FFF2-40B4-BE49-F238E27FC236}">
                  <a16:creationId xmlns:a16="http://schemas.microsoft.com/office/drawing/2014/main" id="{B6A9F64A-02EE-47D9-AE00-CCFEB267851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91966" y="2045838"/>
              <a:ext cx="1802086" cy="2494554"/>
            </a:xfrm>
            <a:prstGeom prst="rect">
              <a:avLst/>
            </a:prstGeom>
          </p:spPr>
        </p:pic>
        <p:pic>
          <p:nvPicPr>
            <p:cNvPr id="14" name="Obrázek 13" descr="Obsah obrázku objekt&#10;&#10;Popis se vygeneroval automaticky.">
              <a:extLst>
                <a:ext uri="{FF2B5EF4-FFF2-40B4-BE49-F238E27FC236}">
                  <a16:creationId xmlns:a16="http://schemas.microsoft.com/office/drawing/2014/main" id="{19C7091A-CD10-4BB1-B970-39800CBE9A0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56372" y="1760926"/>
              <a:ext cx="1701970" cy="2494554"/>
            </a:xfrm>
            <a:prstGeom prst="rect">
              <a:avLst/>
            </a:prstGeom>
          </p:spPr>
        </p:pic>
      </p:grpSp>
      <p:grpSp>
        <p:nvGrpSpPr>
          <p:cNvPr id="4" name="Skupina 3">
            <a:extLst>
              <a:ext uri="{FF2B5EF4-FFF2-40B4-BE49-F238E27FC236}">
                <a16:creationId xmlns:a16="http://schemas.microsoft.com/office/drawing/2014/main" id="{36F27A1A-96A3-4ADB-AD0B-009A04B8E5F6}"/>
              </a:ext>
            </a:extLst>
          </p:cNvPr>
          <p:cNvGrpSpPr/>
          <p:nvPr/>
        </p:nvGrpSpPr>
        <p:grpSpPr>
          <a:xfrm>
            <a:off x="657495" y="2384854"/>
            <a:ext cx="2209274" cy="2005678"/>
            <a:chOff x="657494" y="1570118"/>
            <a:chExt cx="3279365" cy="2820414"/>
          </a:xfrm>
        </p:grpSpPr>
        <p:pic>
          <p:nvPicPr>
            <p:cNvPr id="3" name="Obrázek 2">
              <a:extLst>
                <a:ext uri="{FF2B5EF4-FFF2-40B4-BE49-F238E27FC236}">
                  <a16:creationId xmlns:a16="http://schemas.microsoft.com/office/drawing/2014/main" id="{F9F973CB-F63C-4A2A-9379-F40AC34EB5E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7494" y="1895978"/>
              <a:ext cx="1802086" cy="2494554"/>
            </a:xfrm>
            <a:prstGeom prst="rect">
              <a:avLst/>
            </a:prstGeom>
          </p:spPr>
        </p:pic>
        <p:pic>
          <p:nvPicPr>
            <p:cNvPr id="15" name="Obrázek 14" descr="Obsah obrázku objekt&#10;&#10;Popis se vygeneroval automaticky.">
              <a:extLst>
                <a:ext uri="{FF2B5EF4-FFF2-40B4-BE49-F238E27FC236}">
                  <a16:creationId xmlns:a16="http://schemas.microsoft.com/office/drawing/2014/main" id="{A6220320-D514-4004-8495-E2908A05FEB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34889" y="1570118"/>
              <a:ext cx="1701970" cy="2494554"/>
            </a:xfrm>
            <a:prstGeom prst="rect">
              <a:avLst/>
            </a:prstGeom>
          </p:spPr>
        </p:pic>
      </p:grpSp>
      <p:sp>
        <p:nvSpPr>
          <p:cNvPr id="2" name="TextovéPole 1">
            <a:extLst>
              <a:ext uri="{FF2B5EF4-FFF2-40B4-BE49-F238E27FC236}">
                <a16:creationId xmlns:a16="http://schemas.microsoft.com/office/drawing/2014/main" id="{5B8E290B-354F-4FBB-AEA0-10A88426328A}"/>
              </a:ext>
            </a:extLst>
          </p:cNvPr>
          <p:cNvSpPr txBox="1"/>
          <p:nvPr/>
        </p:nvSpPr>
        <p:spPr>
          <a:xfrm>
            <a:off x="657494" y="5150173"/>
            <a:ext cx="94997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Vznikne sloučenina, a to sloučením čtyř atomů chlapců a čtyř atomů dívek.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60750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3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9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EF159759-EE0A-42D0-8AB3-69A0DB1FCB4D}"/>
              </a:ext>
            </a:extLst>
          </p:cNvPr>
          <p:cNvSpPr txBox="1"/>
          <p:nvPr/>
        </p:nvSpPr>
        <p:spPr>
          <a:xfrm>
            <a:off x="814388" y="100013"/>
            <a:ext cx="913692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 nyní budeme znalosti atomů, molekul a sloučenin aplikovat do praxe.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Látky, které jsou složené jen z jednoho druhu atomů, se nazývají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0000"/>
                </a:solidFill>
              </a:rPr>
              <a:t>prvky</a:t>
            </a:r>
            <a:r>
              <a:rPr lang="cs-CZ" sz="2400" dirty="0"/>
              <a:t>.</a:t>
            </a:r>
          </a:p>
          <a:p>
            <a:r>
              <a:rPr lang="cs-CZ" sz="2400" dirty="0"/>
              <a:t>Nejznámější prvky jsou například kyslík, vodík, železo, měď, hliník, olovo</a:t>
            </a:r>
          </a:p>
          <a:p>
            <a:r>
              <a:rPr lang="cs-CZ" sz="2400" dirty="0"/>
              <a:t>rtuť, dusík, uhlík. </a:t>
            </a:r>
          </a:p>
          <a:p>
            <a:r>
              <a:rPr lang="cs-CZ" sz="2400" dirty="0"/>
              <a:t>Svou první tabulku prvků publikoval v roce 1869 ruský chemik Dimitrij</a:t>
            </a:r>
          </a:p>
          <a:p>
            <a:r>
              <a:rPr lang="cs-CZ" sz="2400" dirty="0" err="1"/>
              <a:t>Ivanovič</a:t>
            </a:r>
            <a:r>
              <a:rPr lang="cs-CZ" sz="2400" dirty="0"/>
              <a:t> Mendělejev. Byl tvůrcem </a:t>
            </a:r>
            <a:r>
              <a:rPr lang="cs-CZ" sz="2400" dirty="0">
                <a:solidFill>
                  <a:srgbClr val="FF0000"/>
                </a:solidFill>
              </a:rPr>
              <a:t>periodické tabulky prvků</a:t>
            </a:r>
            <a:r>
              <a:rPr lang="cs-CZ" sz="2400" dirty="0"/>
              <a:t>.</a:t>
            </a:r>
          </a:p>
        </p:txBody>
      </p:sp>
      <p:pic>
        <p:nvPicPr>
          <p:cNvPr id="4" name="Obrázek 3" descr="Obsah obrázku zeď&#10;&#10;Popis se vygeneroval automaticky.">
            <a:extLst>
              <a:ext uri="{FF2B5EF4-FFF2-40B4-BE49-F238E27FC236}">
                <a16:creationId xmlns:a16="http://schemas.microsoft.com/office/drawing/2014/main" id="{4D28C96F-2DE2-4768-A44F-3F3C328BE5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6975" y="3649564"/>
            <a:ext cx="2540000" cy="2247900"/>
          </a:xfrm>
          <a:prstGeom prst="rect">
            <a:avLst/>
          </a:prstGeom>
        </p:spPr>
      </p:pic>
      <p:pic>
        <p:nvPicPr>
          <p:cNvPr id="6" name="Obrázek 5" descr="Obsah obrázku text, účtenka&#10;&#10;Popis se vygeneroval automaticky.">
            <a:extLst>
              <a:ext uri="{FF2B5EF4-FFF2-40B4-BE49-F238E27FC236}">
                <a16:creationId xmlns:a16="http://schemas.microsoft.com/office/drawing/2014/main" id="{1BD132F3-7FBF-407A-8DA1-D22558CE21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1548" y="2807269"/>
            <a:ext cx="3108688" cy="3932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275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extLst>
              <a:ext uri="{FF2B5EF4-FFF2-40B4-BE49-F238E27FC236}">
                <a16:creationId xmlns:a16="http://schemas.microsoft.com/office/drawing/2014/main" id="{7EF0CAEF-B8EA-4A17-8FFB-76A480D6FB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151" y="400415"/>
            <a:ext cx="7619048" cy="5857143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BAF75704-7978-43B2-AC17-82063B8727A1}"/>
              </a:ext>
            </a:extLst>
          </p:cNvPr>
          <p:cNvSpPr txBox="1"/>
          <p:nvPr/>
        </p:nvSpPr>
        <p:spPr>
          <a:xfrm>
            <a:off x="6858000" y="300038"/>
            <a:ext cx="496244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 současnosti známe 118 prvků. Každý</a:t>
            </a:r>
          </a:p>
          <a:p>
            <a:r>
              <a:rPr lang="cs-CZ" sz="2400" dirty="0"/>
              <a:t>prvek má svou chemickou značku.</a:t>
            </a:r>
          </a:p>
          <a:p>
            <a:r>
              <a:rPr lang="cs-CZ" sz="2400" dirty="0"/>
              <a:t>Například prvek vodík má značku </a:t>
            </a:r>
            <a:r>
              <a:rPr lang="cs-CZ" sz="2400" dirty="0">
                <a:solidFill>
                  <a:srgbClr val="FF0000"/>
                </a:solidFill>
              </a:rPr>
              <a:t>H</a:t>
            </a:r>
            <a:r>
              <a:rPr lang="cs-CZ" sz="2400" dirty="0"/>
              <a:t>. </a:t>
            </a:r>
          </a:p>
          <a:p>
            <a:r>
              <a:rPr lang="cs-CZ" sz="2400" dirty="0"/>
              <a:t>Prvek kyslík má značku </a:t>
            </a:r>
            <a:r>
              <a:rPr lang="cs-CZ" sz="2400" dirty="0">
                <a:solidFill>
                  <a:srgbClr val="FF0000"/>
                </a:solidFill>
              </a:rPr>
              <a:t>O</a:t>
            </a:r>
            <a:r>
              <a:rPr lang="cs-CZ" sz="2400" dirty="0"/>
              <a:t>. Prvek uhlík</a:t>
            </a:r>
          </a:p>
          <a:p>
            <a:r>
              <a:rPr lang="cs-CZ" sz="2400" dirty="0"/>
              <a:t>                má značku </a:t>
            </a:r>
            <a:r>
              <a:rPr lang="cs-CZ" sz="2400" dirty="0">
                <a:solidFill>
                  <a:srgbClr val="FF0000"/>
                </a:solidFill>
              </a:rPr>
              <a:t>C</a:t>
            </a:r>
            <a:r>
              <a:rPr lang="cs-CZ" sz="2400" dirty="0"/>
              <a:t>. Prvek hliník má</a:t>
            </a:r>
          </a:p>
          <a:p>
            <a:r>
              <a:rPr lang="cs-CZ" sz="2400" dirty="0"/>
              <a:t>                značku </a:t>
            </a:r>
            <a:r>
              <a:rPr lang="cs-CZ" sz="2400" dirty="0">
                <a:solidFill>
                  <a:srgbClr val="FF0000"/>
                </a:solidFill>
              </a:rPr>
              <a:t>Al</a:t>
            </a:r>
            <a:r>
              <a:rPr lang="cs-CZ" sz="2400" dirty="0"/>
              <a:t>. Prvek železo má</a:t>
            </a:r>
          </a:p>
          <a:p>
            <a:r>
              <a:rPr lang="cs-CZ" sz="2400" dirty="0"/>
              <a:t>                značku </a:t>
            </a:r>
            <a:r>
              <a:rPr lang="cs-CZ" sz="2400" dirty="0" err="1">
                <a:solidFill>
                  <a:srgbClr val="FF0000"/>
                </a:solidFill>
              </a:rPr>
              <a:t>Fe</a:t>
            </a:r>
            <a:r>
              <a:rPr lang="cs-CZ" sz="2400" dirty="0"/>
              <a:t>.</a:t>
            </a:r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2B662146-01E0-4787-9997-8B5CAD53345B}"/>
              </a:ext>
            </a:extLst>
          </p:cNvPr>
          <p:cNvSpPr/>
          <p:nvPr/>
        </p:nvSpPr>
        <p:spPr>
          <a:xfrm>
            <a:off x="5772150" y="4381173"/>
            <a:ext cx="914400" cy="35718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9C1C2322-E0D3-4A78-90AA-771AA2C0A5A3}"/>
              </a:ext>
            </a:extLst>
          </p:cNvPr>
          <p:cNvSpPr/>
          <p:nvPr/>
        </p:nvSpPr>
        <p:spPr>
          <a:xfrm>
            <a:off x="1028700" y="1042989"/>
            <a:ext cx="628650" cy="3429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A6ED30E9-5785-43A3-91D9-1A563C7AFDE9}"/>
              </a:ext>
            </a:extLst>
          </p:cNvPr>
          <p:cNvSpPr/>
          <p:nvPr/>
        </p:nvSpPr>
        <p:spPr>
          <a:xfrm>
            <a:off x="2396014" y="1612434"/>
            <a:ext cx="728662" cy="3429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0C64FDBC-1F18-45D2-9548-B4352298B770}"/>
              </a:ext>
            </a:extLst>
          </p:cNvPr>
          <p:cNvSpPr/>
          <p:nvPr/>
        </p:nvSpPr>
        <p:spPr>
          <a:xfrm>
            <a:off x="3124676" y="1312398"/>
            <a:ext cx="728662" cy="3429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0BD22AEF-44D5-4897-9224-D8D53EE5C435}"/>
              </a:ext>
            </a:extLst>
          </p:cNvPr>
          <p:cNvSpPr/>
          <p:nvPr/>
        </p:nvSpPr>
        <p:spPr>
          <a:xfrm>
            <a:off x="4471988" y="1269534"/>
            <a:ext cx="728662" cy="3429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792BF7C2-BE56-4ECE-96F4-41EBD1E624C8}"/>
              </a:ext>
            </a:extLst>
          </p:cNvPr>
          <p:cNvSpPr/>
          <p:nvPr/>
        </p:nvSpPr>
        <p:spPr>
          <a:xfrm>
            <a:off x="5957888" y="1955334"/>
            <a:ext cx="728662" cy="3429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389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>
            <a:extLst>
              <a:ext uri="{FF2B5EF4-FFF2-40B4-BE49-F238E27FC236}">
                <a16:creationId xmlns:a16="http://schemas.microsoft.com/office/drawing/2014/main" id="{FDABF803-44FD-408E-9F42-B9CFDA552553}"/>
              </a:ext>
            </a:extLst>
          </p:cNvPr>
          <p:cNvSpPr txBox="1"/>
          <p:nvPr/>
        </p:nvSpPr>
        <p:spPr>
          <a:xfrm>
            <a:off x="857250" y="385763"/>
            <a:ext cx="3955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Mohou prvky tvořit molekuly?</a:t>
            </a:r>
          </a:p>
        </p:txBody>
      </p:sp>
      <p:grpSp>
        <p:nvGrpSpPr>
          <p:cNvPr id="14" name="Skupina 13">
            <a:extLst>
              <a:ext uri="{FF2B5EF4-FFF2-40B4-BE49-F238E27FC236}">
                <a16:creationId xmlns:a16="http://schemas.microsoft.com/office/drawing/2014/main" id="{D7A4C361-2803-4A0E-8AF5-8B53268A6A40}"/>
              </a:ext>
            </a:extLst>
          </p:cNvPr>
          <p:cNvGrpSpPr/>
          <p:nvPr/>
        </p:nvGrpSpPr>
        <p:grpSpPr>
          <a:xfrm>
            <a:off x="1914525" y="1600200"/>
            <a:ext cx="914400" cy="923330"/>
            <a:chOff x="1914525" y="1600200"/>
            <a:chExt cx="914400" cy="923330"/>
          </a:xfrm>
        </p:grpSpPr>
        <p:sp>
          <p:nvSpPr>
            <p:cNvPr id="7" name="Ovál 6">
              <a:extLst>
                <a:ext uri="{FF2B5EF4-FFF2-40B4-BE49-F238E27FC236}">
                  <a16:creationId xmlns:a16="http://schemas.microsoft.com/office/drawing/2014/main" id="{C14B48DB-8FC1-46F9-A75F-476EBB23DB1E}"/>
                </a:ext>
              </a:extLst>
            </p:cNvPr>
            <p:cNvSpPr/>
            <p:nvPr/>
          </p:nvSpPr>
          <p:spPr>
            <a:xfrm>
              <a:off x="1914525" y="1600200"/>
              <a:ext cx="914400" cy="91440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>
              <a:extLst>
                <a:ext uri="{FF2B5EF4-FFF2-40B4-BE49-F238E27FC236}">
                  <a16:creationId xmlns:a16="http://schemas.microsoft.com/office/drawing/2014/main" id="{6EED3B27-FE41-43EB-B3F7-66FB78ADCAD6}"/>
                </a:ext>
              </a:extLst>
            </p:cNvPr>
            <p:cNvSpPr txBox="1"/>
            <p:nvPr/>
          </p:nvSpPr>
          <p:spPr>
            <a:xfrm>
              <a:off x="2050162" y="1600200"/>
              <a:ext cx="643125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O</a:t>
              </a:r>
            </a:p>
          </p:txBody>
        </p:sp>
      </p:grpSp>
      <p:grpSp>
        <p:nvGrpSpPr>
          <p:cNvPr id="16" name="Skupina 15">
            <a:extLst>
              <a:ext uri="{FF2B5EF4-FFF2-40B4-BE49-F238E27FC236}">
                <a16:creationId xmlns:a16="http://schemas.microsoft.com/office/drawing/2014/main" id="{4A92D6EA-DBDF-4756-AB87-71DEBD6D81F1}"/>
              </a:ext>
            </a:extLst>
          </p:cNvPr>
          <p:cNvGrpSpPr/>
          <p:nvPr/>
        </p:nvGrpSpPr>
        <p:grpSpPr>
          <a:xfrm>
            <a:off x="2714193" y="1761828"/>
            <a:ext cx="914400" cy="923330"/>
            <a:chOff x="1914525" y="1600200"/>
            <a:chExt cx="914400" cy="923330"/>
          </a:xfrm>
        </p:grpSpPr>
        <p:sp>
          <p:nvSpPr>
            <p:cNvPr id="17" name="Ovál 16">
              <a:extLst>
                <a:ext uri="{FF2B5EF4-FFF2-40B4-BE49-F238E27FC236}">
                  <a16:creationId xmlns:a16="http://schemas.microsoft.com/office/drawing/2014/main" id="{FAF80367-6BC1-423C-8EB1-6C900ADEAB45}"/>
                </a:ext>
              </a:extLst>
            </p:cNvPr>
            <p:cNvSpPr/>
            <p:nvPr/>
          </p:nvSpPr>
          <p:spPr>
            <a:xfrm>
              <a:off x="1914525" y="1600200"/>
              <a:ext cx="914400" cy="91440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2E8AA9CE-8D50-4E60-9044-48E7B782C9AA}"/>
                </a:ext>
              </a:extLst>
            </p:cNvPr>
            <p:cNvSpPr txBox="1"/>
            <p:nvPr/>
          </p:nvSpPr>
          <p:spPr>
            <a:xfrm>
              <a:off x="2050162" y="1600200"/>
              <a:ext cx="643125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O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FC0AF03C-1FF6-47F4-831F-462D78DDEF5D}"/>
              </a:ext>
            </a:extLst>
          </p:cNvPr>
          <p:cNvGrpSpPr/>
          <p:nvPr/>
        </p:nvGrpSpPr>
        <p:grpSpPr>
          <a:xfrm>
            <a:off x="2753771" y="2616695"/>
            <a:ext cx="914400" cy="923330"/>
            <a:chOff x="1914525" y="1600200"/>
            <a:chExt cx="914400" cy="923330"/>
          </a:xfrm>
        </p:grpSpPr>
        <p:sp>
          <p:nvSpPr>
            <p:cNvPr id="20" name="Ovál 19">
              <a:extLst>
                <a:ext uri="{FF2B5EF4-FFF2-40B4-BE49-F238E27FC236}">
                  <a16:creationId xmlns:a16="http://schemas.microsoft.com/office/drawing/2014/main" id="{01CCFCBD-6A2D-4BF5-9B17-D2E950861B2D}"/>
                </a:ext>
              </a:extLst>
            </p:cNvPr>
            <p:cNvSpPr/>
            <p:nvPr/>
          </p:nvSpPr>
          <p:spPr>
            <a:xfrm>
              <a:off x="1914525" y="1600200"/>
              <a:ext cx="914400" cy="91440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>
              <a:extLst>
                <a:ext uri="{FF2B5EF4-FFF2-40B4-BE49-F238E27FC236}">
                  <a16:creationId xmlns:a16="http://schemas.microsoft.com/office/drawing/2014/main" id="{C09D7F9B-C44D-492A-B5FE-281DFABBEC07}"/>
                </a:ext>
              </a:extLst>
            </p:cNvPr>
            <p:cNvSpPr txBox="1"/>
            <p:nvPr/>
          </p:nvSpPr>
          <p:spPr>
            <a:xfrm>
              <a:off x="2050162" y="1600200"/>
              <a:ext cx="643125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O</a:t>
              </a:r>
            </a:p>
          </p:txBody>
        </p:sp>
      </p:grpSp>
      <p:grpSp>
        <p:nvGrpSpPr>
          <p:cNvPr id="22" name="Skupina 21">
            <a:extLst>
              <a:ext uri="{FF2B5EF4-FFF2-40B4-BE49-F238E27FC236}">
                <a16:creationId xmlns:a16="http://schemas.microsoft.com/office/drawing/2014/main" id="{08D175CD-8155-4D58-837E-514905ACAD3A}"/>
              </a:ext>
            </a:extLst>
          </p:cNvPr>
          <p:cNvGrpSpPr/>
          <p:nvPr/>
        </p:nvGrpSpPr>
        <p:grpSpPr>
          <a:xfrm>
            <a:off x="1924977" y="2455067"/>
            <a:ext cx="914400" cy="923330"/>
            <a:chOff x="1914525" y="1600200"/>
            <a:chExt cx="914400" cy="923330"/>
          </a:xfrm>
        </p:grpSpPr>
        <p:sp>
          <p:nvSpPr>
            <p:cNvPr id="23" name="Ovál 22">
              <a:extLst>
                <a:ext uri="{FF2B5EF4-FFF2-40B4-BE49-F238E27FC236}">
                  <a16:creationId xmlns:a16="http://schemas.microsoft.com/office/drawing/2014/main" id="{1A94E56D-3882-4625-AFE8-3D96AEA5006E}"/>
                </a:ext>
              </a:extLst>
            </p:cNvPr>
            <p:cNvSpPr/>
            <p:nvPr/>
          </p:nvSpPr>
          <p:spPr>
            <a:xfrm>
              <a:off x="1914525" y="1600200"/>
              <a:ext cx="914400" cy="91440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>
              <a:extLst>
                <a:ext uri="{FF2B5EF4-FFF2-40B4-BE49-F238E27FC236}">
                  <a16:creationId xmlns:a16="http://schemas.microsoft.com/office/drawing/2014/main" id="{86262FEA-47DB-4AEF-ACCB-3A7BF308A3F3}"/>
                </a:ext>
              </a:extLst>
            </p:cNvPr>
            <p:cNvSpPr txBox="1"/>
            <p:nvPr/>
          </p:nvSpPr>
          <p:spPr>
            <a:xfrm>
              <a:off x="2050162" y="1600200"/>
              <a:ext cx="643125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O</a:t>
              </a:r>
            </a:p>
          </p:txBody>
        </p:sp>
      </p:grp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0A84D556-7630-48CB-B89F-FFE2FB247E2B}"/>
              </a:ext>
            </a:extLst>
          </p:cNvPr>
          <p:cNvGrpSpPr/>
          <p:nvPr/>
        </p:nvGrpSpPr>
        <p:grpSpPr>
          <a:xfrm>
            <a:off x="1241343" y="2061865"/>
            <a:ext cx="914400" cy="923330"/>
            <a:chOff x="1914525" y="1600200"/>
            <a:chExt cx="914400" cy="923330"/>
          </a:xfrm>
        </p:grpSpPr>
        <p:sp>
          <p:nvSpPr>
            <p:cNvPr id="26" name="Ovál 25">
              <a:extLst>
                <a:ext uri="{FF2B5EF4-FFF2-40B4-BE49-F238E27FC236}">
                  <a16:creationId xmlns:a16="http://schemas.microsoft.com/office/drawing/2014/main" id="{A1364EFF-18E1-4A4A-82BF-008E71C7A7BD}"/>
                </a:ext>
              </a:extLst>
            </p:cNvPr>
            <p:cNvSpPr/>
            <p:nvPr/>
          </p:nvSpPr>
          <p:spPr>
            <a:xfrm>
              <a:off x="1914525" y="1600200"/>
              <a:ext cx="914400" cy="91440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>
              <a:extLst>
                <a:ext uri="{FF2B5EF4-FFF2-40B4-BE49-F238E27FC236}">
                  <a16:creationId xmlns:a16="http://schemas.microsoft.com/office/drawing/2014/main" id="{758C8E38-D08C-4C72-8282-662665811C0F}"/>
                </a:ext>
              </a:extLst>
            </p:cNvPr>
            <p:cNvSpPr txBox="1"/>
            <p:nvPr/>
          </p:nvSpPr>
          <p:spPr>
            <a:xfrm>
              <a:off x="2050162" y="1600200"/>
              <a:ext cx="643125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O</a:t>
              </a:r>
            </a:p>
          </p:txBody>
        </p:sp>
      </p:grpSp>
      <p:sp>
        <p:nvSpPr>
          <p:cNvPr id="28" name="Obdélník 27">
            <a:extLst>
              <a:ext uri="{FF2B5EF4-FFF2-40B4-BE49-F238E27FC236}">
                <a16:creationId xmlns:a16="http://schemas.microsoft.com/office/drawing/2014/main" id="{912CDC85-5DFC-4742-8A81-E2B7D877FB6A}"/>
              </a:ext>
            </a:extLst>
          </p:cNvPr>
          <p:cNvSpPr/>
          <p:nvPr/>
        </p:nvSpPr>
        <p:spPr>
          <a:xfrm>
            <a:off x="4813076" y="385763"/>
            <a:ext cx="1752615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klikni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8790AD3C-5ED3-4E94-8DF9-DF3EA93E2435}"/>
              </a:ext>
            </a:extLst>
          </p:cNvPr>
          <p:cNvSpPr txBox="1"/>
          <p:nvPr/>
        </p:nvSpPr>
        <p:spPr>
          <a:xfrm>
            <a:off x="822273" y="1057721"/>
            <a:ext cx="4718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 jakých atomů je složena molekula?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32CBE62-1F31-4D6E-8C73-C68483C44FB0}"/>
              </a:ext>
            </a:extLst>
          </p:cNvPr>
          <p:cNvSpPr txBox="1"/>
          <p:nvPr/>
        </p:nvSpPr>
        <p:spPr>
          <a:xfrm>
            <a:off x="4182256" y="1761828"/>
            <a:ext cx="19785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Je složena z 5</a:t>
            </a:r>
          </a:p>
          <a:p>
            <a:r>
              <a:rPr lang="cs-CZ" sz="2400" dirty="0"/>
              <a:t>atomů kyslíku.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BE21684A-D2C1-460E-86D6-6462A0DA2E1F}"/>
              </a:ext>
            </a:extLst>
          </p:cNvPr>
          <p:cNvSpPr txBox="1"/>
          <p:nvPr/>
        </p:nvSpPr>
        <p:spPr>
          <a:xfrm>
            <a:off x="444053" y="3851671"/>
            <a:ext cx="4157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Molekula nejběžnější látky </a:t>
            </a:r>
            <a:r>
              <a:rPr lang="cs-CZ" sz="2400" dirty="0">
                <a:solidFill>
                  <a:srgbClr val="FF0000"/>
                </a:solidFill>
              </a:rPr>
              <a:t>vody</a:t>
            </a:r>
          </a:p>
          <a:p>
            <a:r>
              <a:rPr lang="cs-CZ" sz="2400" dirty="0"/>
              <a:t>je složena z těchto atomů:</a:t>
            </a:r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8" name="Skupina 7">
            <a:extLst>
              <a:ext uri="{FF2B5EF4-FFF2-40B4-BE49-F238E27FC236}">
                <a16:creationId xmlns:a16="http://schemas.microsoft.com/office/drawing/2014/main" id="{0D443811-56CA-42ED-8A0A-6A0E3739A1C8}"/>
              </a:ext>
            </a:extLst>
          </p:cNvPr>
          <p:cNvGrpSpPr/>
          <p:nvPr/>
        </p:nvGrpSpPr>
        <p:grpSpPr>
          <a:xfrm>
            <a:off x="6579203" y="3217379"/>
            <a:ext cx="2333577" cy="2076138"/>
            <a:chOff x="6579203" y="3217379"/>
            <a:chExt cx="2333577" cy="2076138"/>
          </a:xfrm>
        </p:grpSpPr>
        <p:sp>
          <p:nvSpPr>
            <p:cNvPr id="36" name="Ovál 35">
              <a:extLst>
                <a:ext uri="{FF2B5EF4-FFF2-40B4-BE49-F238E27FC236}">
                  <a16:creationId xmlns:a16="http://schemas.microsoft.com/office/drawing/2014/main" id="{CA3E2DA4-5A98-4DAA-BAD0-9EB565345CF5}"/>
                </a:ext>
              </a:extLst>
            </p:cNvPr>
            <p:cNvSpPr/>
            <p:nvPr/>
          </p:nvSpPr>
          <p:spPr>
            <a:xfrm>
              <a:off x="6579203" y="4379117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dirty="0"/>
                <a:t>H</a:t>
              </a:r>
            </a:p>
          </p:txBody>
        </p:sp>
        <p:sp>
          <p:nvSpPr>
            <p:cNvPr id="37" name="Ovál 36">
              <a:extLst>
                <a:ext uri="{FF2B5EF4-FFF2-40B4-BE49-F238E27FC236}">
                  <a16:creationId xmlns:a16="http://schemas.microsoft.com/office/drawing/2014/main" id="{FEE28F57-6FFB-4C11-895D-3A1BA45D8C1A}"/>
                </a:ext>
              </a:extLst>
            </p:cNvPr>
            <p:cNvSpPr/>
            <p:nvPr/>
          </p:nvSpPr>
          <p:spPr>
            <a:xfrm>
              <a:off x="7998380" y="4379117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dirty="0"/>
                <a:t>H</a:t>
              </a:r>
            </a:p>
          </p:txBody>
        </p:sp>
        <p:grpSp>
          <p:nvGrpSpPr>
            <p:cNvPr id="35" name="Skupina 34">
              <a:extLst>
                <a:ext uri="{FF2B5EF4-FFF2-40B4-BE49-F238E27FC236}">
                  <a16:creationId xmlns:a16="http://schemas.microsoft.com/office/drawing/2014/main" id="{07F36DCE-D099-4B82-A6D2-F92C979274C6}"/>
                </a:ext>
              </a:extLst>
            </p:cNvPr>
            <p:cNvGrpSpPr/>
            <p:nvPr/>
          </p:nvGrpSpPr>
          <p:grpSpPr>
            <a:xfrm>
              <a:off x="6919884" y="3217379"/>
              <a:ext cx="1603947" cy="1618938"/>
              <a:chOff x="6919884" y="3217379"/>
              <a:chExt cx="1603947" cy="1618938"/>
            </a:xfrm>
            <a:solidFill>
              <a:srgbClr val="FF0000"/>
            </a:solidFill>
          </p:grpSpPr>
          <p:sp>
            <p:nvSpPr>
              <p:cNvPr id="33" name="Ovál 32">
                <a:extLst>
                  <a:ext uri="{FF2B5EF4-FFF2-40B4-BE49-F238E27FC236}">
                    <a16:creationId xmlns:a16="http://schemas.microsoft.com/office/drawing/2014/main" id="{689FE71F-461F-482C-AA10-60549143372C}"/>
                  </a:ext>
                </a:extLst>
              </p:cNvPr>
              <p:cNvSpPr/>
              <p:nvPr/>
            </p:nvSpPr>
            <p:spPr>
              <a:xfrm>
                <a:off x="6919884" y="3217379"/>
                <a:ext cx="1603947" cy="1618938"/>
              </a:xfrm>
              <a:prstGeom prst="ellipse">
                <a:avLst/>
              </a:prstGeom>
              <a:grpFill/>
              <a:ln w="571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TextovéPole 33">
                <a:extLst>
                  <a:ext uri="{FF2B5EF4-FFF2-40B4-BE49-F238E27FC236}">
                    <a16:creationId xmlns:a16="http://schemas.microsoft.com/office/drawing/2014/main" id="{F7FDED7B-A1F8-481B-9731-ADA250C83110}"/>
                  </a:ext>
                </a:extLst>
              </p:cNvPr>
              <p:cNvSpPr txBox="1"/>
              <p:nvPr/>
            </p:nvSpPr>
            <p:spPr>
              <a:xfrm>
                <a:off x="7266116" y="3359229"/>
                <a:ext cx="864339" cy="1323439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cs-CZ" sz="8000" dirty="0"/>
                  <a:t>O</a:t>
                </a:r>
              </a:p>
            </p:txBody>
          </p:sp>
        </p:grpSp>
      </p:grpSp>
      <p:sp>
        <p:nvSpPr>
          <p:cNvPr id="2" name="TextovéPole 1">
            <a:extLst>
              <a:ext uri="{FF2B5EF4-FFF2-40B4-BE49-F238E27FC236}">
                <a16:creationId xmlns:a16="http://schemas.microsoft.com/office/drawing/2014/main" id="{BB5DEF80-7D06-441F-B685-20A6FB7FB82F}"/>
              </a:ext>
            </a:extLst>
          </p:cNvPr>
          <p:cNvSpPr txBox="1"/>
          <p:nvPr/>
        </p:nvSpPr>
        <p:spPr>
          <a:xfrm>
            <a:off x="386461" y="5678536"/>
            <a:ext cx="118055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Voda je </a:t>
            </a:r>
            <a:r>
              <a:rPr lang="cs-CZ" sz="2400" dirty="0">
                <a:solidFill>
                  <a:srgbClr val="FF0000"/>
                </a:solidFill>
              </a:rPr>
              <a:t>sloučenina, </a:t>
            </a:r>
            <a:r>
              <a:rPr lang="cs-CZ" sz="2400" dirty="0"/>
              <a:t>která vznikla sloučením různých atomů. Víte z jakých atomů vznikla voda?</a:t>
            </a:r>
          </a:p>
          <a:p>
            <a:r>
              <a:rPr lang="cs-CZ" sz="2400" dirty="0"/>
              <a:t>Vznikla ze dvou atomů vodíku a jednoho atomu kyslíku. (H</a:t>
            </a:r>
            <a:r>
              <a:rPr lang="cs-CZ" sz="1600" dirty="0"/>
              <a:t>2</a:t>
            </a:r>
            <a:r>
              <a:rPr lang="cs-CZ" sz="2400" dirty="0"/>
              <a:t>O)</a:t>
            </a:r>
          </a:p>
        </p:txBody>
      </p:sp>
      <p:grpSp>
        <p:nvGrpSpPr>
          <p:cNvPr id="31" name="Skupina 30">
            <a:extLst>
              <a:ext uri="{FF2B5EF4-FFF2-40B4-BE49-F238E27FC236}">
                <a16:creationId xmlns:a16="http://schemas.microsoft.com/office/drawing/2014/main" id="{3C21B3FA-2375-4273-A104-5C1D20420F4D}"/>
              </a:ext>
            </a:extLst>
          </p:cNvPr>
          <p:cNvGrpSpPr/>
          <p:nvPr/>
        </p:nvGrpSpPr>
        <p:grpSpPr>
          <a:xfrm>
            <a:off x="6663845" y="465602"/>
            <a:ext cx="4706026" cy="2917647"/>
            <a:chOff x="6663845" y="465602"/>
            <a:chExt cx="4706026" cy="2917647"/>
          </a:xfrm>
        </p:grpSpPr>
        <p:pic>
          <p:nvPicPr>
            <p:cNvPr id="5" name="Obrázek 4" descr="Obsah obrázku doprava&#10;&#10;Popis se vygeneroval automaticky.">
              <a:extLst>
                <a:ext uri="{FF2B5EF4-FFF2-40B4-BE49-F238E27FC236}">
                  <a16:creationId xmlns:a16="http://schemas.microsoft.com/office/drawing/2014/main" id="{08E3E0C7-2986-4A3A-9977-E0DEB7E2D73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3845" y="465602"/>
              <a:ext cx="4705882" cy="2917647"/>
            </a:xfrm>
            <a:prstGeom prst="rect">
              <a:avLst/>
            </a:prstGeom>
          </p:spPr>
        </p:pic>
        <p:sp>
          <p:nvSpPr>
            <p:cNvPr id="12" name="TextovéPole 11">
              <a:extLst>
                <a:ext uri="{FF2B5EF4-FFF2-40B4-BE49-F238E27FC236}">
                  <a16:creationId xmlns:a16="http://schemas.microsoft.com/office/drawing/2014/main" id="{1CCFCD87-647F-427B-8E09-1AD55EB231E3}"/>
                </a:ext>
              </a:extLst>
            </p:cNvPr>
            <p:cNvSpPr txBox="1"/>
            <p:nvPr/>
          </p:nvSpPr>
          <p:spPr>
            <a:xfrm rot="419716">
              <a:off x="10172069" y="1085044"/>
              <a:ext cx="119780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/>
                <a:t>H</a:t>
              </a:r>
              <a:r>
                <a:rPr lang="cs-CZ" sz="2400" dirty="0"/>
                <a:t>2</a:t>
              </a:r>
              <a:r>
                <a:rPr lang="cs-CZ" sz="4000" dirty="0"/>
                <a:t>O</a:t>
              </a:r>
            </a:p>
          </p:txBody>
        </p:sp>
      </p:grpSp>
      <p:sp>
        <p:nvSpPr>
          <p:cNvPr id="3" name="Obdélník 2">
            <a:extLst>
              <a:ext uri="{FF2B5EF4-FFF2-40B4-BE49-F238E27FC236}">
                <a16:creationId xmlns:a16="http://schemas.microsoft.com/office/drawing/2014/main" id="{71F5F168-2383-455D-A828-CB5EDF1E73F1}"/>
              </a:ext>
            </a:extLst>
          </p:cNvPr>
          <p:cNvSpPr/>
          <p:nvPr/>
        </p:nvSpPr>
        <p:spPr>
          <a:xfrm>
            <a:off x="4104920" y="1647227"/>
            <a:ext cx="1980607" cy="923330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DE68D765-A7FF-4CFC-A668-E74CA2DFEC87}"/>
              </a:ext>
            </a:extLst>
          </p:cNvPr>
          <p:cNvSpPr/>
          <p:nvPr/>
        </p:nvSpPr>
        <p:spPr>
          <a:xfrm>
            <a:off x="386461" y="6129307"/>
            <a:ext cx="7686402" cy="30713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7126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1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3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2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3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8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81BF4F17-F199-4E09-AF01-AA7F3EF567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515062"/>
            <a:ext cx="5716247" cy="5316111"/>
          </a:xfrm>
          <a:prstGeom prst="rect">
            <a:avLst/>
          </a:prstGeom>
        </p:spPr>
      </p:pic>
      <p:sp>
        <p:nvSpPr>
          <p:cNvPr id="4" name="Ovál 3">
            <a:extLst>
              <a:ext uri="{FF2B5EF4-FFF2-40B4-BE49-F238E27FC236}">
                <a16:creationId xmlns:a16="http://schemas.microsoft.com/office/drawing/2014/main" id="{25BC1EBD-9525-4D61-B2EB-98CA6B1E15F0}"/>
              </a:ext>
            </a:extLst>
          </p:cNvPr>
          <p:cNvSpPr/>
          <p:nvPr/>
        </p:nvSpPr>
        <p:spPr>
          <a:xfrm>
            <a:off x="8494427" y="5501389"/>
            <a:ext cx="134912" cy="1349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B750FA59-418D-4295-8720-4EC68BD8335E}"/>
              </a:ext>
            </a:extLst>
          </p:cNvPr>
          <p:cNvSpPr/>
          <p:nvPr/>
        </p:nvSpPr>
        <p:spPr>
          <a:xfrm>
            <a:off x="8584367" y="5171605"/>
            <a:ext cx="134912" cy="1349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26721BD0-7947-4EF8-B4B7-1DA4D570E6FA}"/>
              </a:ext>
            </a:extLst>
          </p:cNvPr>
          <p:cNvSpPr/>
          <p:nvPr/>
        </p:nvSpPr>
        <p:spPr>
          <a:xfrm>
            <a:off x="9178977" y="5239061"/>
            <a:ext cx="134912" cy="1349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99DD8A1B-3B8B-4A86-ADB0-F97A759512E4}"/>
              </a:ext>
            </a:extLst>
          </p:cNvPr>
          <p:cNvSpPr/>
          <p:nvPr/>
        </p:nvSpPr>
        <p:spPr>
          <a:xfrm>
            <a:off x="8819211" y="5441428"/>
            <a:ext cx="134912" cy="1349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FD4ED992-A2E0-41FC-BDDE-8DE41909297D}"/>
              </a:ext>
            </a:extLst>
          </p:cNvPr>
          <p:cNvSpPr/>
          <p:nvPr/>
        </p:nvSpPr>
        <p:spPr>
          <a:xfrm>
            <a:off x="8377004" y="5239062"/>
            <a:ext cx="134912" cy="1349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3020EB2-98F4-4AE7-8EEA-9F146C280A1C}"/>
              </a:ext>
            </a:extLst>
          </p:cNvPr>
          <p:cNvSpPr/>
          <p:nvPr/>
        </p:nvSpPr>
        <p:spPr>
          <a:xfrm>
            <a:off x="8242092" y="5441429"/>
            <a:ext cx="134912" cy="1349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9ED278E7-D4B2-4E84-A429-27FAAA26F0C5}"/>
              </a:ext>
            </a:extLst>
          </p:cNvPr>
          <p:cNvSpPr/>
          <p:nvPr/>
        </p:nvSpPr>
        <p:spPr>
          <a:xfrm>
            <a:off x="7989757" y="5306518"/>
            <a:ext cx="134912" cy="1349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83704F-840D-40BE-9A22-444806F4F9C3}"/>
              </a:ext>
            </a:extLst>
          </p:cNvPr>
          <p:cNvSpPr txBox="1"/>
          <p:nvPr/>
        </p:nvSpPr>
        <p:spPr>
          <a:xfrm>
            <a:off x="584616" y="515062"/>
            <a:ext cx="53896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Jistě znáte perlivou vodu neboli sodovku.</a:t>
            </a:r>
          </a:p>
          <a:p>
            <a:r>
              <a:rPr lang="cs-CZ" sz="2400" dirty="0"/>
              <a:t>Je to pitná voda uměle nasycená oxidem</a:t>
            </a:r>
          </a:p>
          <a:p>
            <a:r>
              <a:rPr lang="cs-CZ" sz="2400" dirty="0"/>
              <a:t>uhličitým, který vytváří ve vodě bublinky.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8680E975-78A1-43A7-B04D-417D393EE088}"/>
              </a:ext>
            </a:extLst>
          </p:cNvPr>
          <p:cNvSpPr/>
          <p:nvPr/>
        </p:nvSpPr>
        <p:spPr>
          <a:xfrm>
            <a:off x="719528" y="1715391"/>
            <a:ext cx="2008682" cy="45818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klikni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C27B6B8E-C8B4-42C8-95A7-5FE594607800}"/>
              </a:ext>
            </a:extLst>
          </p:cNvPr>
          <p:cNvSpPr txBox="1"/>
          <p:nvPr/>
        </p:nvSpPr>
        <p:spPr>
          <a:xfrm>
            <a:off x="719528" y="2653259"/>
            <a:ext cx="5233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Víte, že oxid uhličitý je sloučenina prvků:</a:t>
            </a:r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7E93C5A4-3A66-46E6-AC05-E18B895F0832}"/>
              </a:ext>
            </a:extLst>
          </p:cNvPr>
          <p:cNvSpPr/>
          <p:nvPr/>
        </p:nvSpPr>
        <p:spPr>
          <a:xfrm>
            <a:off x="2533145" y="3643282"/>
            <a:ext cx="791356" cy="819013"/>
          </a:xfrm>
          <a:prstGeom prst="ellipse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C</a:t>
            </a:r>
          </a:p>
        </p:txBody>
      </p: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D04687DE-7D8E-49F9-9AD8-A018BB88E4D1}"/>
              </a:ext>
            </a:extLst>
          </p:cNvPr>
          <p:cNvGrpSpPr/>
          <p:nvPr/>
        </p:nvGrpSpPr>
        <p:grpSpPr>
          <a:xfrm>
            <a:off x="1146745" y="3239574"/>
            <a:ext cx="3587758" cy="1626433"/>
            <a:chOff x="1146745" y="3239574"/>
            <a:chExt cx="3587758" cy="1626433"/>
          </a:xfrm>
        </p:grpSpPr>
        <p:sp>
          <p:nvSpPr>
            <p:cNvPr id="16" name="Ovál 15">
              <a:extLst>
                <a:ext uri="{FF2B5EF4-FFF2-40B4-BE49-F238E27FC236}">
                  <a16:creationId xmlns:a16="http://schemas.microsoft.com/office/drawing/2014/main" id="{DF165574-E726-457D-A12E-76BD7D55A43B}"/>
                </a:ext>
              </a:extLst>
            </p:cNvPr>
            <p:cNvSpPr/>
            <p:nvPr/>
          </p:nvSpPr>
          <p:spPr>
            <a:xfrm>
              <a:off x="3148041" y="3239574"/>
              <a:ext cx="1586462" cy="162643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dirty="0">
                  <a:solidFill>
                    <a:schemeClr val="tx1"/>
                  </a:solidFill>
                </a:rPr>
                <a:t>O</a:t>
              </a:r>
            </a:p>
          </p:txBody>
        </p:sp>
        <p:sp>
          <p:nvSpPr>
            <p:cNvPr id="17" name="Ovál 16">
              <a:extLst>
                <a:ext uri="{FF2B5EF4-FFF2-40B4-BE49-F238E27FC236}">
                  <a16:creationId xmlns:a16="http://schemas.microsoft.com/office/drawing/2014/main" id="{B95465BA-90D4-413E-808F-662FCF1CF43E}"/>
                </a:ext>
              </a:extLst>
            </p:cNvPr>
            <p:cNvSpPr/>
            <p:nvPr/>
          </p:nvSpPr>
          <p:spPr>
            <a:xfrm>
              <a:off x="1146745" y="3239576"/>
              <a:ext cx="1586462" cy="162643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dirty="0">
                  <a:solidFill>
                    <a:schemeClr val="tx1"/>
                  </a:solidFill>
                </a:rPr>
                <a:t>O</a:t>
              </a:r>
            </a:p>
          </p:txBody>
        </p:sp>
      </p:grp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C0A635C9-984C-4FBB-BC3C-0215402DAC18}"/>
              </a:ext>
            </a:extLst>
          </p:cNvPr>
          <p:cNvSpPr txBox="1"/>
          <p:nvPr/>
        </p:nvSpPr>
        <p:spPr>
          <a:xfrm>
            <a:off x="719528" y="5306516"/>
            <a:ext cx="68750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 jakých prvků je složena sloučenina oxidu uhličitého?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AC6DB14B-89D2-44FA-B8D4-6336A311385A}"/>
              </a:ext>
            </a:extLst>
          </p:cNvPr>
          <p:cNvSpPr txBox="1"/>
          <p:nvPr/>
        </p:nvSpPr>
        <p:spPr>
          <a:xfrm>
            <a:off x="717139" y="5791618"/>
            <a:ext cx="60680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Ze dvou atomů kyslíku a jednoho atomu uhlíku.</a:t>
            </a:r>
          </a:p>
        </p:txBody>
      </p:sp>
    </p:spTree>
    <p:extLst>
      <p:ext uri="{BB962C8B-B14F-4D97-AF65-F5344CB8AC3E}">
        <p14:creationId xmlns:p14="http://schemas.microsoft.com/office/powerpoint/2010/main" val="833939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repeatCount="indefinite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repeatCount="5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7.40741E-7 L -0.00039 -0.22616 " pathEditMode="relative" rAng="0" ptsTypes="AA">
                                      <p:cBhvr>
                                        <p:cTn id="9" dur="182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-11319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64" presetClass="path" presetSubtype="0" repeatCount="5000" accel="50000" decel="50000" fill="hold" grpId="0" nodeType="withEffect">
                                  <p:stCondLst>
                                    <p:cond delay="170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1" dur="166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64" presetClass="path" presetSubtype="0" repeatCount="5000" accel="50000" decel="50000" fill="hold" grpId="0" nodeType="withEffect">
                                  <p:stCondLst>
                                    <p:cond delay="240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3" dur="152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" presetID="64" presetClass="path" presetSubtype="0" repeatCount="5000" accel="50000" decel="50000" fill="hold" grpId="0" nodeType="withEffect">
                                  <p:stCondLst>
                                    <p:cond delay="210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5" dur="158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6" presetID="64" presetClass="path" presetSubtype="0" repeatCount="5000" accel="50000" decel="50000" fill="hold" grpId="0" nodeType="withEffect">
                                  <p:stCondLst>
                                    <p:cond delay="280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7" dur="144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" presetID="64" presetClass="path" presetSubtype="0" repeatCount="5000" accel="50000" decel="50000" fill="hold" grpId="0" nodeType="withEffect">
                                  <p:stCondLst>
                                    <p:cond delay="230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9" dur="154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0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35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6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6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4" grpId="0"/>
      <p:bldP spid="15" grpId="0" animBg="1"/>
      <p:bldP spid="19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36A16056-31AA-4739-9AB4-01F496125B3C}"/>
              </a:ext>
            </a:extLst>
          </p:cNvPr>
          <p:cNvSpPr txBox="1"/>
          <p:nvPr/>
        </p:nvSpPr>
        <p:spPr>
          <a:xfrm>
            <a:off x="1300163" y="1720840"/>
            <a:ext cx="993586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Kontrolní otázky:</a:t>
            </a:r>
          </a:p>
          <a:p>
            <a:pPr marL="457200" indent="-457200">
              <a:buAutoNum type="arabicPeriod"/>
            </a:pPr>
            <a:r>
              <a:rPr lang="cs-CZ" sz="2400" dirty="0"/>
              <a:t>Z jakých částic se skládá atom?</a:t>
            </a:r>
          </a:p>
          <a:p>
            <a:pPr marL="457200" indent="-457200">
              <a:buAutoNum type="arabicPeriod"/>
            </a:pPr>
            <a:r>
              <a:rPr lang="cs-CZ" sz="2400" dirty="0"/>
              <a:t>Kolik různých druhů atomů znáš?</a:t>
            </a:r>
          </a:p>
          <a:p>
            <a:pPr marL="457200" indent="-457200">
              <a:buAutoNum type="arabicPeriod"/>
            </a:pPr>
            <a:r>
              <a:rPr lang="cs-CZ" sz="2400" dirty="0"/>
              <a:t>Jak vzniká molekula?</a:t>
            </a:r>
          </a:p>
          <a:p>
            <a:pPr marL="457200" indent="-457200">
              <a:buAutoNum type="arabicPeriod"/>
            </a:pPr>
            <a:r>
              <a:rPr lang="cs-CZ" sz="2400" dirty="0"/>
              <a:t>Z jakých atomů se skládá molekula vody?</a:t>
            </a:r>
          </a:p>
          <a:p>
            <a:pPr marL="457200" indent="-457200">
              <a:buAutoNum type="arabicPeriod"/>
            </a:pPr>
            <a:r>
              <a:rPr lang="cs-CZ" sz="2400" dirty="0"/>
              <a:t>Jaké prvky znáš?</a:t>
            </a:r>
          </a:p>
          <a:p>
            <a:pPr marL="457200" indent="-457200">
              <a:buAutoNum type="arabicPeriod"/>
            </a:pPr>
            <a:r>
              <a:rPr lang="cs-CZ" sz="2400" dirty="0"/>
              <a:t>Najdi v tabulkách alespoň 6 prvků, které znáš. Zapiš do sešitu jejich značky.</a:t>
            </a:r>
          </a:p>
          <a:p>
            <a:pPr marL="457200" indent="-457200">
              <a:buAutoNum type="arabicPeriod"/>
            </a:pPr>
            <a:r>
              <a:rPr lang="cs-CZ" sz="2400" dirty="0"/>
              <a:t>Jaký elektrický náboj mají protony?</a:t>
            </a:r>
          </a:p>
          <a:p>
            <a:pPr marL="457200" indent="-457200">
              <a:buAutoNum type="arabicPeriod"/>
            </a:pPr>
            <a:r>
              <a:rPr lang="cs-CZ" sz="2400" dirty="0"/>
              <a:t>Jaký náboj mají elektrony?</a:t>
            </a:r>
          </a:p>
        </p:txBody>
      </p:sp>
    </p:spTree>
    <p:extLst>
      <p:ext uri="{BB962C8B-B14F-4D97-AF65-F5344CB8AC3E}">
        <p14:creationId xmlns:p14="http://schemas.microsoft.com/office/powerpoint/2010/main" val="11576189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F6EAD1EA-3977-41A8-946D-73A0BA98EDA7}"/>
              </a:ext>
            </a:extLst>
          </p:cNvPr>
          <p:cNvSpPr/>
          <p:nvPr/>
        </p:nvSpPr>
        <p:spPr>
          <a:xfrm>
            <a:off x="2293463" y="2767486"/>
            <a:ext cx="641302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0" i="0" u="sng" strike="noStrike" dirty="0" err="1">
                <a:solidFill>
                  <a:srgbClr val="323D4F"/>
                </a:solidFill>
                <a:effectLst/>
              </a:rPr>
              <a:t>Firkin</a:t>
            </a:r>
            <a:r>
              <a:rPr lang="cs-CZ" sz="2400" b="0" i="0" u="sng" strike="noStrike" dirty="0">
                <a:solidFill>
                  <a:srgbClr val="323D4F"/>
                </a:solidFill>
                <a:effectLst/>
              </a:rPr>
              <a:t>. Wikimedia.org: </a:t>
            </a:r>
            <a:r>
              <a:rPr lang="cs-CZ" sz="2400" b="0" i="1" u="sng" strike="noStrike" dirty="0" err="1">
                <a:solidFill>
                  <a:srgbClr val="323D4F"/>
                </a:solidFill>
                <a:effectLst/>
              </a:rPr>
              <a:t>Democritus</a:t>
            </a:r>
            <a:r>
              <a:rPr lang="cs-CZ" sz="2400" b="0" i="0" u="sng" strike="noStrike" dirty="0">
                <a:solidFill>
                  <a:srgbClr val="323D4F"/>
                </a:solidFill>
                <a:effectLst/>
              </a:rPr>
              <a:t> [online]. 2016-07-11 [cit. 2019-03-02]. Dostupný pod licencí </a:t>
            </a:r>
            <a:r>
              <a:rPr lang="cs-CZ" sz="2400" b="0" i="0" u="sng" strike="noStrike" dirty="0" err="1">
                <a:solidFill>
                  <a:srgbClr val="4A6484"/>
                </a:solidFill>
                <a:effectLst/>
                <a:hlinkClick r:id="rId2"/>
              </a:rPr>
              <a:t>Creative</a:t>
            </a:r>
            <a:r>
              <a:rPr lang="cs-CZ" sz="2400" b="0" i="0" u="sng" strike="noStrike" dirty="0">
                <a:solidFill>
                  <a:srgbClr val="4A6484"/>
                </a:solidFill>
                <a:effectLst/>
                <a:hlinkClick r:id="rId2"/>
              </a:rPr>
              <a:t> </a:t>
            </a:r>
            <a:r>
              <a:rPr lang="cs-CZ" sz="2400" b="0" i="0" u="sng" strike="noStrike" dirty="0" err="1">
                <a:solidFill>
                  <a:srgbClr val="4A6484"/>
                </a:solidFill>
                <a:effectLst/>
                <a:hlinkClick r:id="rId2"/>
              </a:rPr>
              <a:t>Commons</a:t>
            </a:r>
            <a:r>
              <a:rPr lang="cs-CZ" sz="2400" b="0" i="0" u="sng" strike="noStrike" dirty="0">
                <a:solidFill>
                  <a:srgbClr val="4A6484"/>
                </a:solidFill>
                <a:effectLst/>
                <a:hlinkClick r:id="rId2"/>
              </a:rPr>
              <a:t> </a:t>
            </a:r>
            <a:r>
              <a:rPr lang="cs-CZ" sz="2400" b="0" i="0" u="sng" strike="noStrike" dirty="0" err="1">
                <a:solidFill>
                  <a:srgbClr val="4A6484"/>
                </a:solidFill>
                <a:effectLst/>
                <a:hlinkClick r:id="rId2"/>
              </a:rPr>
              <a:t>Zero</a:t>
            </a:r>
            <a:r>
              <a:rPr lang="cs-CZ" sz="2400" b="0" i="0" u="sng" strike="noStrike" dirty="0">
                <a:solidFill>
                  <a:srgbClr val="4A6484"/>
                </a:solidFill>
                <a:effectLst/>
                <a:hlinkClick r:id="rId2"/>
              </a:rPr>
              <a:t>, Public </a:t>
            </a:r>
            <a:r>
              <a:rPr lang="cs-CZ" sz="2400" b="0" i="0" u="sng" strike="noStrike" dirty="0" err="1">
                <a:solidFill>
                  <a:srgbClr val="4A6484"/>
                </a:solidFill>
                <a:effectLst/>
                <a:hlinkClick r:id="rId2"/>
              </a:rPr>
              <a:t>Domain</a:t>
            </a:r>
            <a:r>
              <a:rPr lang="cs-CZ" sz="2400" b="0" i="0" u="sng" strike="noStrike" dirty="0">
                <a:solidFill>
                  <a:srgbClr val="4A6484"/>
                </a:solidFill>
                <a:effectLst/>
                <a:hlinkClick r:id="rId2"/>
              </a:rPr>
              <a:t> </a:t>
            </a:r>
            <a:r>
              <a:rPr lang="cs-CZ" sz="2400" b="0" i="0" u="sng" strike="noStrike" dirty="0" err="1">
                <a:solidFill>
                  <a:srgbClr val="4A6484"/>
                </a:solidFill>
                <a:effectLst/>
                <a:hlinkClick r:id="rId2"/>
              </a:rPr>
              <a:t>Dedication</a:t>
            </a:r>
            <a:r>
              <a:rPr lang="cs-CZ" sz="2400" b="0" i="0" u="sng" strike="noStrike" dirty="0">
                <a:solidFill>
                  <a:srgbClr val="323D4F"/>
                </a:solidFill>
                <a:effectLst/>
              </a:rPr>
              <a:t> na WWW: &lt;</a:t>
            </a:r>
            <a:r>
              <a:rPr lang="cs-CZ" sz="2400" b="0" i="0" u="sng" strike="noStrike" dirty="0">
                <a:solidFill>
                  <a:srgbClr val="323D4F"/>
                </a:solidFill>
                <a:effectLst/>
                <a:hlinkClick r:id="rId3"/>
              </a:rPr>
              <a:t>https://commons.wikimedia.org/wiki/</a:t>
            </a:r>
            <a:r>
              <a:rPr lang="cs-CZ" sz="2400" b="0" i="0" u="sng" strike="noStrike" dirty="0" err="1">
                <a:solidFill>
                  <a:srgbClr val="323D4F"/>
                </a:solidFill>
                <a:effectLst/>
                <a:hlinkClick r:id="rId3"/>
              </a:rPr>
              <a:t>File:Democritus.svg</a:t>
            </a:r>
            <a:r>
              <a:rPr lang="cs-CZ" sz="2400" b="0" i="0" u="sng" strike="noStrike" dirty="0">
                <a:solidFill>
                  <a:srgbClr val="323D4F"/>
                </a:solidFill>
                <a:effectLst/>
              </a:rPr>
              <a:t>&gt;.</a:t>
            </a:r>
            <a:endParaRPr lang="cs-CZ" sz="2400" u="sng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DF4AC213-C1FA-4F92-BD94-674A9429F679}"/>
              </a:ext>
            </a:extLst>
          </p:cNvPr>
          <p:cNvSpPr/>
          <p:nvPr/>
        </p:nvSpPr>
        <p:spPr>
          <a:xfrm>
            <a:off x="2293463" y="1765790"/>
            <a:ext cx="50454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hlinkClick r:id="rId4"/>
              </a:rPr>
              <a:t>http://www.clker.com/clipart-pen.html</a:t>
            </a:r>
            <a:endParaRPr lang="cs-CZ" sz="2400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9A06B5FC-70FC-498D-9FA8-CDA2329EC661}"/>
              </a:ext>
            </a:extLst>
          </p:cNvPr>
          <p:cNvSpPr/>
          <p:nvPr/>
        </p:nvSpPr>
        <p:spPr>
          <a:xfrm>
            <a:off x="2293463" y="1446422"/>
            <a:ext cx="68179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hlinkClick r:id="rId5"/>
              </a:rPr>
              <a:t>http://www.clker.com/clipart-kid-wearing-cap-1.html</a:t>
            </a:r>
            <a:endParaRPr lang="cs-CZ" sz="2400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6170E7FD-B9DA-4C3D-ABB7-CEAE51998CCD}"/>
              </a:ext>
            </a:extLst>
          </p:cNvPr>
          <p:cNvSpPr/>
          <p:nvPr/>
        </p:nvSpPr>
        <p:spPr>
          <a:xfrm>
            <a:off x="2293463" y="2427268"/>
            <a:ext cx="81032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hlinkClick r:id="rId6"/>
              </a:rPr>
              <a:t>http://www.clker.com/clipart-girl-wearing-polka-dot-dress.html</a:t>
            </a:r>
            <a:endParaRPr lang="cs-CZ" sz="2400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284BBEF8-ACC7-4BDB-9BF6-D671C1BE085D}"/>
              </a:ext>
            </a:extLst>
          </p:cNvPr>
          <p:cNvSpPr/>
          <p:nvPr/>
        </p:nvSpPr>
        <p:spPr>
          <a:xfrm>
            <a:off x="2258169" y="4919008"/>
            <a:ext cx="6096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dirty="0">
                <a:solidFill>
                  <a:srgbClr val="323D4F"/>
                </a:solidFill>
              </a:rPr>
              <a:t>unknown. Wikimedia.org: </a:t>
            </a:r>
            <a:r>
              <a:rPr lang="en-US" sz="2400" i="1" dirty="0">
                <a:solidFill>
                  <a:srgbClr val="323D4F"/>
                </a:solidFill>
              </a:rPr>
              <a:t>Dmitri Mendeleev</a:t>
            </a:r>
            <a:r>
              <a:rPr lang="en-US" sz="2400" dirty="0">
                <a:solidFill>
                  <a:srgbClr val="323D4F"/>
                </a:solidFill>
              </a:rPr>
              <a:t> [online]. 2010-06-27 [cit. 2019-03-03]. </a:t>
            </a:r>
            <a:r>
              <a:rPr lang="en-US" sz="2400" dirty="0" err="1">
                <a:solidFill>
                  <a:srgbClr val="323D4F"/>
                </a:solidFill>
              </a:rPr>
              <a:t>Dostupný</a:t>
            </a:r>
            <a:r>
              <a:rPr lang="en-US" sz="2400" dirty="0">
                <a:solidFill>
                  <a:srgbClr val="323D4F"/>
                </a:solidFill>
              </a:rPr>
              <a:t> pod </a:t>
            </a:r>
            <a:r>
              <a:rPr lang="en-US" sz="2400" dirty="0" err="1">
                <a:solidFill>
                  <a:srgbClr val="323D4F"/>
                </a:solidFill>
              </a:rPr>
              <a:t>licencí</a:t>
            </a:r>
            <a:r>
              <a:rPr lang="en-US" sz="2400" dirty="0">
                <a:solidFill>
                  <a:srgbClr val="323D4F"/>
                </a:solidFill>
              </a:rPr>
              <a:t> Public domain </a:t>
            </a:r>
            <a:r>
              <a:rPr lang="en-US" sz="2400" dirty="0" err="1">
                <a:solidFill>
                  <a:srgbClr val="323D4F"/>
                </a:solidFill>
              </a:rPr>
              <a:t>na</a:t>
            </a:r>
            <a:r>
              <a:rPr lang="en-US" sz="2400" dirty="0">
                <a:solidFill>
                  <a:srgbClr val="323D4F"/>
                </a:solidFill>
              </a:rPr>
              <a:t> WWW: &lt;</a:t>
            </a:r>
            <a:r>
              <a:rPr lang="en-US" sz="2400" dirty="0">
                <a:solidFill>
                  <a:srgbClr val="323D4F"/>
                </a:solidFill>
                <a:hlinkClick r:id="rId7"/>
              </a:rPr>
              <a:t>https://commons.wikimedia.org/wiki/File:Dmitri_Mendeleev.jpg</a:t>
            </a:r>
            <a:r>
              <a:rPr lang="en-US" sz="2400" dirty="0">
                <a:solidFill>
                  <a:srgbClr val="323D4F"/>
                </a:solidFill>
              </a:rPr>
              <a:t>&gt;</a:t>
            </a:r>
            <a:endParaRPr lang="cs-CZ" sz="2400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C55C7FD0-CA03-421A-99C4-43EEDB5527C5}"/>
              </a:ext>
            </a:extLst>
          </p:cNvPr>
          <p:cNvSpPr/>
          <p:nvPr/>
        </p:nvSpPr>
        <p:spPr>
          <a:xfrm>
            <a:off x="2293463" y="1082088"/>
            <a:ext cx="52089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hlinkClick r:id="rId8"/>
              </a:rPr>
              <a:t>http://www.clker.com/clipart-truck.html</a:t>
            </a:r>
            <a:endParaRPr lang="cs-CZ" sz="2400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B67E941C-FFA0-44A5-9EFC-D031D2720975}"/>
              </a:ext>
            </a:extLst>
          </p:cNvPr>
          <p:cNvSpPr/>
          <p:nvPr/>
        </p:nvSpPr>
        <p:spPr>
          <a:xfrm>
            <a:off x="2293463" y="2106008"/>
            <a:ext cx="53452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hlinkClick r:id="rId9"/>
              </a:rPr>
              <a:t>http://www.clker.com/clipart-16678.html</a:t>
            </a:r>
            <a:endParaRPr lang="cs-CZ" sz="2400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0677AB8A-6F9C-47E3-8DB9-BFDBD0447DAA}"/>
              </a:ext>
            </a:extLst>
          </p:cNvPr>
          <p:cNvSpPr txBox="1"/>
          <p:nvPr/>
        </p:nvSpPr>
        <p:spPr>
          <a:xfrm>
            <a:off x="2069496" y="108804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CCBAAA83-7730-4247-A8E6-3A2DDB75A76B}"/>
              </a:ext>
            </a:extLst>
          </p:cNvPr>
          <p:cNvSpPr txBox="1"/>
          <p:nvPr/>
        </p:nvSpPr>
        <p:spPr>
          <a:xfrm>
            <a:off x="2069496" y="1435051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039159B2-A1FC-4BFD-B2B2-393BA4C0E254}"/>
              </a:ext>
            </a:extLst>
          </p:cNvPr>
          <p:cNvSpPr txBox="1"/>
          <p:nvPr/>
        </p:nvSpPr>
        <p:spPr>
          <a:xfrm>
            <a:off x="2088892" y="174952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C57D237-D8D8-484C-B184-245EB3F4F7C7}"/>
              </a:ext>
            </a:extLst>
          </p:cNvPr>
          <p:cNvSpPr txBox="1"/>
          <p:nvPr/>
        </p:nvSpPr>
        <p:spPr>
          <a:xfrm>
            <a:off x="2073618" y="2116359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56B39CD8-42D1-45D8-A487-B42E0CF8E35D}"/>
              </a:ext>
            </a:extLst>
          </p:cNvPr>
          <p:cNvSpPr txBox="1"/>
          <p:nvPr/>
        </p:nvSpPr>
        <p:spPr>
          <a:xfrm>
            <a:off x="2073618" y="240656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D35336AD-0D7B-4C3C-B731-B3D9DCD022B0}"/>
              </a:ext>
            </a:extLst>
          </p:cNvPr>
          <p:cNvSpPr txBox="1"/>
          <p:nvPr/>
        </p:nvSpPr>
        <p:spPr>
          <a:xfrm>
            <a:off x="7329054" y="108804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292637AC-3BE3-480A-BE57-76F6A0834C82}"/>
              </a:ext>
            </a:extLst>
          </p:cNvPr>
          <p:cNvSpPr txBox="1"/>
          <p:nvPr/>
        </p:nvSpPr>
        <p:spPr>
          <a:xfrm>
            <a:off x="8942143" y="143505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FB899ED9-2A5E-457F-ADFA-E8843E0A63A0}"/>
              </a:ext>
            </a:extLst>
          </p:cNvPr>
          <p:cNvSpPr txBox="1"/>
          <p:nvPr/>
        </p:nvSpPr>
        <p:spPr>
          <a:xfrm>
            <a:off x="7159777" y="176489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FEAD7967-C54C-4624-A6BA-D83C86F0E427}"/>
              </a:ext>
            </a:extLst>
          </p:cNvPr>
          <p:cNvSpPr txBox="1"/>
          <p:nvPr/>
        </p:nvSpPr>
        <p:spPr>
          <a:xfrm>
            <a:off x="7502453" y="211635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7E567C2F-011E-4D74-820A-80F295B4A50F}"/>
              </a:ext>
            </a:extLst>
          </p:cNvPr>
          <p:cNvSpPr txBox="1"/>
          <p:nvPr/>
        </p:nvSpPr>
        <p:spPr>
          <a:xfrm>
            <a:off x="10180052" y="2427267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73D0AE40-1CDD-4954-B20B-BAA2EC7B0BA4}"/>
              </a:ext>
            </a:extLst>
          </p:cNvPr>
          <p:cNvSpPr txBox="1"/>
          <p:nvPr/>
        </p:nvSpPr>
        <p:spPr>
          <a:xfrm>
            <a:off x="2176843" y="326528"/>
            <a:ext cx="82138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Zdroje obrázků:</a:t>
            </a:r>
          </a:p>
          <a:p>
            <a:r>
              <a:rPr lang="cs-CZ" sz="2400" dirty="0"/>
              <a:t>[cit. 2020-03-04]. 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 WWW:</a:t>
            </a:r>
          </a:p>
        </p:txBody>
      </p:sp>
    </p:spTree>
    <p:extLst>
      <p:ext uri="{BB962C8B-B14F-4D97-AF65-F5344CB8AC3E}">
        <p14:creationId xmlns:p14="http://schemas.microsoft.com/office/powerpoint/2010/main" val="31624301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>
            <a:extLst>
              <a:ext uri="{FF2B5EF4-FFF2-40B4-BE49-F238E27FC236}">
                <a16:creationId xmlns:a16="http://schemas.microsoft.com/office/drawing/2014/main" id="{8FBB9DB4-4F3E-4211-B209-4CB2DAEB76F1}"/>
              </a:ext>
            </a:extLst>
          </p:cNvPr>
          <p:cNvSpPr txBox="1"/>
          <p:nvPr/>
        </p:nvSpPr>
        <p:spPr>
          <a:xfrm>
            <a:off x="1385887" y="3287532"/>
            <a:ext cx="1120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Sandhb</a:t>
            </a:r>
            <a:endParaRPr lang="cs-CZ" sz="2400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34775D6F-E474-4A31-AC4C-3060AE5FF140}"/>
              </a:ext>
            </a:extLst>
          </p:cNvPr>
          <p:cNvSpPr/>
          <p:nvPr/>
        </p:nvSpPr>
        <p:spPr>
          <a:xfrm>
            <a:off x="2363832" y="3287532"/>
            <a:ext cx="6096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>
                <a:hlinkClick r:id="rId2"/>
              </a:rPr>
              <a:t>https://commons.wikimedia.org/wiki/File:ShortPT20b.png#/media/File:ShortPT20b.png</a:t>
            </a:r>
            <a:r>
              <a:rPr lang="cs-CZ" sz="2400" dirty="0"/>
              <a:t>. 20 august 2013 [cit. 2019-03-04].Dostupný pod licencí </a:t>
            </a:r>
            <a:r>
              <a:rPr lang="cs-CZ" sz="2400" dirty="0" err="1"/>
              <a:t>Creative</a:t>
            </a:r>
            <a:r>
              <a:rPr lang="cs-CZ" sz="2400" dirty="0"/>
              <a:t> </a:t>
            </a:r>
            <a:r>
              <a:rPr lang="cs-CZ" sz="2400" dirty="0" err="1"/>
              <a:t>Commons</a:t>
            </a:r>
            <a:r>
              <a:rPr lang="cs-CZ" sz="2400" dirty="0"/>
              <a:t> </a:t>
            </a:r>
            <a:r>
              <a:rPr lang="cs-CZ" sz="2400" dirty="0" err="1"/>
              <a:t>Attribution-Share</a:t>
            </a:r>
            <a:r>
              <a:rPr lang="cs-CZ" sz="2400" dirty="0"/>
              <a:t> </a:t>
            </a:r>
            <a:r>
              <a:rPr lang="cs-CZ" sz="2400" dirty="0" err="1"/>
              <a:t>Alike</a:t>
            </a:r>
            <a:r>
              <a:rPr lang="cs-CZ" sz="2400" dirty="0"/>
              <a:t> 3.0 </a:t>
            </a:r>
            <a:r>
              <a:rPr lang="cs-CZ" sz="2400" dirty="0" err="1"/>
              <a:t>Unported</a:t>
            </a:r>
            <a:r>
              <a:rPr lang="cs-CZ" sz="2400" dirty="0"/>
              <a:t> na WWW: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97464043-3B2B-403A-AFD4-D67560660C53}"/>
              </a:ext>
            </a:extLst>
          </p:cNvPr>
          <p:cNvSpPr/>
          <p:nvPr/>
        </p:nvSpPr>
        <p:spPr>
          <a:xfrm>
            <a:off x="2363832" y="5134191"/>
            <a:ext cx="74614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hlinkClick r:id="rId3"/>
              </a:rPr>
              <a:t>https://commons.wikimedia.org/wiki/File:ShortPT20b.png</a:t>
            </a:r>
            <a:endParaRPr lang="cs-CZ" sz="2400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31C60FA8-FDD2-4413-AA9D-8B716B4D1094}"/>
              </a:ext>
            </a:extLst>
          </p:cNvPr>
          <p:cNvSpPr/>
          <p:nvPr/>
        </p:nvSpPr>
        <p:spPr>
          <a:xfrm>
            <a:off x="2363832" y="979208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>
                <a:solidFill>
                  <a:srgbClr val="323D4F"/>
                </a:solidFill>
              </a:rPr>
              <a:t>MENDELEEV, </a:t>
            </a:r>
            <a:r>
              <a:rPr lang="cs-CZ" sz="2400" dirty="0" err="1">
                <a:solidFill>
                  <a:srgbClr val="323D4F"/>
                </a:solidFill>
              </a:rPr>
              <a:t>Dmitri</a:t>
            </a:r>
            <a:r>
              <a:rPr lang="cs-CZ" sz="2400" dirty="0">
                <a:solidFill>
                  <a:srgbClr val="323D4F"/>
                </a:solidFill>
              </a:rPr>
              <a:t>. Wikimedia.org: </a:t>
            </a:r>
            <a:r>
              <a:rPr lang="cs-CZ" sz="2400" dirty="0" err="1">
                <a:solidFill>
                  <a:srgbClr val="323D4F"/>
                </a:solidFill>
              </a:rPr>
              <a:t>Mendeleev's</a:t>
            </a:r>
            <a:r>
              <a:rPr lang="cs-CZ" sz="2400" dirty="0">
                <a:solidFill>
                  <a:srgbClr val="323D4F"/>
                </a:solidFill>
              </a:rPr>
              <a:t> </a:t>
            </a:r>
            <a:r>
              <a:rPr lang="cs-CZ" sz="2400" dirty="0" err="1">
                <a:solidFill>
                  <a:srgbClr val="323D4F"/>
                </a:solidFill>
              </a:rPr>
              <a:t>periodic</a:t>
            </a:r>
            <a:r>
              <a:rPr lang="cs-CZ" sz="2400" dirty="0">
                <a:solidFill>
                  <a:srgbClr val="323D4F"/>
                </a:solidFill>
              </a:rPr>
              <a:t> table (1869 </a:t>
            </a:r>
            <a:r>
              <a:rPr lang="cs-CZ" sz="2400" dirty="0" err="1">
                <a:solidFill>
                  <a:srgbClr val="323D4F"/>
                </a:solidFill>
              </a:rPr>
              <a:t>year</a:t>
            </a:r>
            <a:r>
              <a:rPr lang="cs-CZ" sz="2400" dirty="0">
                <a:solidFill>
                  <a:srgbClr val="323D4F"/>
                </a:solidFill>
              </a:rPr>
              <a:t>) [online]. 2009-11-28 [cit. 2019-03-03]. Dostupný pod licencí Public </a:t>
            </a:r>
            <a:r>
              <a:rPr lang="cs-CZ" sz="2400" dirty="0" err="1">
                <a:solidFill>
                  <a:srgbClr val="323D4F"/>
                </a:solidFill>
              </a:rPr>
              <a:t>domain</a:t>
            </a:r>
            <a:r>
              <a:rPr lang="cs-CZ" sz="2400" dirty="0">
                <a:solidFill>
                  <a:srgbClr val="323D4F"/>
                </a:solidFill>
              </a:rPr>
              <a:t> na WWW: &lt;</a:t>
            </a:r>
            <a:r>
              <a:rPr lang="cs-CZ" sz="2400" dirty="0">
                <a:solidFill>
                  <a:srgbClr val="323D4F"/>
                </a:solidFill>
                <a:hlinkClick r:id="rId4" action="ppaction://hlinkpres?slideindex=1&amp;slidetitle="/>
              </a:rPr>
              <a:t>https://commons.wikimedia.org/wiki/File:Mendeleev%27s_periodic_table_(1869_year).</a:t>
            </a:r>
            <a:r>
              <a:rPr lang="cs-CZ" sz="2400" dirty="0" err="1">
                <a:solidFill>
                  <a:srgbClr val="323D4F"/>
                </a:solidFill>
                <a:hlinkClick r:id="rId4" action="ppaction://hlinkpres?slideindex=1&amp;slidetitle="/>
              </a:rPr>
              <a:t>jpg</a:t>
            </a:r>
            <a:r>
              <a:rPr lang="cs-CZ" sz="2400" dirty="0">
                <a:solidFill>
                  <a:srgbClr val="323D4F"/>
                </a:solidFill>
              </a:rPr>
              <a:t>&gt;.</a:t>
            </a:r>
            <a:endParaRPr lang="cs-CZ" sz="2400" dirty="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F82E0351-D7B4-4254-96A3-C37B1D98656A}"/>
              </a:ext>
            </a:extLst>
          </p:cNvPr>
          <p:cNvSpPr txBox="1"/>
          <p:nvPr/>
        </p:nvSpPr>
        <p:spPr>
          <a:xfrm>
            <a:off x="2168153" y="5134191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EE672BB7-7A65-49B2-86B6-B325D249E9D8}"/>
              </a:ext>
            </a:extLst>
          </p:cNvPr>
          <p:cNvSpPr txBox="1"/>
          <p:nvPr/>
        </p:nvSpPr>
        <p:spPr>
          <a:xfrm>
            <a:off x="9656021" y="517207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37146970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07B5CDAE-3816-46A5-B4B9-813A9CF2B130}"/>
              </a:ext>
            </a:extLst>
          </p:cNvPr>
          <p:cNvSpPr/>
          <p:nvPr/>
        </p:nvSpPr>
        <p:spPr>
          <a:xfrm>
            <a:off x="2576512" y="490061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err="1">
                <a:solidFill>
                  <a:srgbClr val="323D4F"/>
                </a:solidFill>
              </a:rPr>
              <a:t>NikNaks</a:t>
            </a:r>
            <a:r>
              <a:rPr lang="cs-CZ" sz="2400" dirty="0">
                <a:solidFill>
                  <a:srgbClr val="323D4F"/>
                </a:solidFill>
              </a:rPr>
              <a:t>. Wikimedia.org: </a:t>
            </a:r>
            <a:r>
              <a:rPr lang="cs-CZ" sz="2400" i="1" dirty="0" err="1">
                <a:solidFill>
                  <a:srgbClr val="323D4F"/>
                </a:solidFill>
              </a:rPr>
              <a:t>Mendeleev's</a:t>
            </a:r>
            <a:r>
              <a:rPr lang="cs-CZ" sz="2400" i="1" dirty="0">
                <a:solidFill>
                  <a:srgbClr val="323D4F"/>
                </a:solidFill>
              </a:rPr>
              <a:t> 1869 </a:t>
            </a:r>
            <a:r>
              <a:rPr lang="cs-CZ" sz="2400" i="1" dirty="0" err="1">
                <a:solidFill>
                  <a:srgbClr val="323D4F"/>
                </a:solidFill>
              </a:rPr>
              <a:t>periodic</a:t>
            </a:r>
            <a:r>
              <a:rPr lang="cs-CZ" sz="2400" i="1" dirty="0">
                <a:solidFill>
                  <a:srgbClr val="323D4F"/>
                </a:solidFill>
              </a:rPr>
              <a:t> table</a:t>
            </a:r>
            <a:r>
              <a:rPr lang="cs-CZ" sz="2400" dirty="0">
                <a:solidFill>
                  <a:srgbClr val="323D4F"/>
                </a:solidFill>
              </a:rPr>
              <a:t> [online]. 2018-06-16 [cit. 2019-03-04]. Dostupný pod licencí Public </a:t>
            </a:r>
            <a:r>
              <a:rPr lang="cs-CZ" sz="2400" dirty="0" err="1">
                <a:solidFill>
                  <a:srgbClr val="323D4F"/>
                </a:solidFill>
              </a:rPr>
              <a:t>domain</a:t>
            </a:r>
            <a:r>
              <a:rPr lang="cs-CZ" sz="2400" dirty="0">
                <a:solidFill>
                  <a:srgbClr val="323D4F"/>
                </a:solidFill>
              </a:rPr>
              <a:t> na WWW: &lt;</a:t>
            </a:r>
            <a:r>
              <a:rPr lang="cs-CZ" sz="2400" dirty="0">
                <a:solidFill>
                  <a:srgbClr val="323D4F"/>
                </a:solidFill>
                <a:hlinkClick r:id="rId2"/>
              </a:rPr>
              <a:t>https://commons.wikimedia.org/wiki/File:Mendeleev%27s_1869_periodic_table.svg</a:t>
            </a:r>
            <a:r>
              <a:rPr lang="cs-CZ" sz="2400" dirty="0">
                <a:solidFill>
                  <a:srgbClr val="323D4F"/>
                </a:solidFill>
              </a:rPr>
              <a:t>&gt;.</a:t>
            </a:r>
            <a:endParaRPr lang="cs-CZ" sz="2400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1065B742-790C-481D-A8DF-207D2B236F03}"/>
              </a:ext>
            </a:extLst>
          </p:cNvPr>
          <p:cNvSpPr txBox="1"/>
          <p:nvPr/>
        </p:nvSpPr>
        <p:spPr>
          <a:xfrm>
            <a:off x="2576512" y="2798385"/>
            <a:ext cx="7598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Autorem obrázků na snímcích 3, 10 a 11 je Zdeněk </a:t>
            </a:r>
            <a:r>
              <a:rPr lang="cs-CZ" sz="2400" dirty="0" err="1"/>
              <a:t>Hanzelín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6495727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525</TotalTime>
  <Words>841</Words>
  <Application>Microsoft Office PowerPoint</Application>
  <PresentationFormat>Širokoúhlá obrazovka</PresentationFormat>
  <Paragraphs>110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58</cp:revision>
  <dcterms:created xsi:type="dcterms:W3CDTF">2019-03-02T12:16:19Z</dcterms:created>
  <dcterms:modified xsi:type="dcterms:W3CDTF">2020-03-22T08:54:53Z</dcterms:modified>
</cp:coreProperties>
</file>