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7" r:id="rId3"/>
    <p:sldId id="262" r:id="rId4"/>
    <p:sldId id="263" r:id="rId5"/>
    <p:sldId id="264" r:id="rId6"/>
    <p:sldId id="265" r:id="rId7"/>
    <p:sldId id="266" r:id="rId8"/>
    <p:sldId id="271" r:id="rId9"/>
    <p:sldId id="272" r:id="rId10"/>
    <p:sldId id="273" r:id="rId11"/>
    <p:sldId id="270" r:id="rId12"/>
    <p:sldId id="274" r:id="rId13"/>
    <p:sldId id="275" r:id="rId14"/>
    <p:sldId id="276" r:id="rId15"/>
    <p:sldId id="258" r:id="rId16"/>
    <p:sldId id="260" r:id="rId17"/>
    <p:sldId id="267" r:id="rId18"/>
    <p:sldId id="261" r:id="rId1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D950CFB-0BF2-4E0C-9FFD-73D8466F0AE9}">
          <p14:sldIdLst>
            <p14:sldId id="257"/>
            <p14:sldId id="277"/>
            <p14:sldId id="262"/>
            <p14:sldId id="263"/>
            <p14:sldId id="264"/>
            <p14:sldId id="265"/>
            <p14:sldId id="266"/>
            <p14:sldId id="271"/>
            <p14:sldId id="272"/>
            <p14:sldId id="273"/>
            <p14:sldId id="270"/>
            <p14:sldId id="274"/>
            <p14:sldId id="275"/>
            <p14:sldId id="276"/>
            <p14:sldId id="258"/>
            <p14:sldId id="260"/>
            <p14:sldId id="267"/>
          </p14:sldIdLst>
        </p14:section>
        <p14:section name="Oddíl bez názvu" id="{11D1DE27-E864-4428-B3C2-28501F96E3DD}">
          <p14:sldIdLst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E9081C8-72C9-47B7-AB4D-FDDF2791A6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E639E889-DDBC-430F-9E1A-F4753E15B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0EC381F-87A6-4F59-9017-09C31613A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7AA80FF-8E48-486F-B484-957C83EBC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004E5AF-D552-45C4-815D-7E925DF28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711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8EA7CC3-C587-4D5A-815C-7ADBFD6DB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A0CBD3B-478F-4A5C-AC84-7D6CD2F4B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DB92E05-3661-4C62-ADDC-38A93E397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4AF9278-E051-4D7A-A146-34C8E0387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37A3ACB-2D09-4F7D-99CE-017C76E56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295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7A4BC77-7734-4FD6-87DE-3494EAF0C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B56F193-3525-4832-B09B-3D650A9B70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BDAD95C-2E9A-4665-B5F2-E50C10883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5C07D3A-668E-46BB-9B19-6F1A32CDB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56617EF-F840-498B-95D9-ABC7A2413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165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84FA7A1-A098-4252-AFE5-CD62920BF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AB077A3-18D8-4088-8ACE-9F7D2C65F5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01246E1-272A-43F7-9828-D599ECF5AA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8B45A4F-0D12-4E09-BB4A-B332E7A76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6FC9F55-80A3-4348-8F6F-F219CBABD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3D653F1-340D-4D40-AD8F-C601C66B3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621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428E33B-1C80-415F-84DB-7A03E02BF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6770750-2BDB-401E-B1E6-00D27AF462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934CD6F9-08EE-4C88-BF55-D0ED48A6FC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87B5A707-71EF-41F9-8714-688E21F295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D8F5B647-D013-49AD-9166-23F6C87B93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17CF6736-EDDE-49CB-AD3A-49E81D167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059A68D1-2683-47B9-8A94-91381E9B7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79CB4572-E8B1-4D38-9BB7-C6D71FA1B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958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FDD661D-FD16-49C2-AF2B-19C2247A1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7F49947A-D14E-47AF-BDFD-805F583B8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7D0E06DE-995B-4FB8-888E-AF0643729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8AEB15DE-AF42-4450-B800-C5CF88470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040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B48E05B0-1D67-461A-93A1-864FB6A3A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8041AEEB-EED2-462B-86BC-AACEF27CA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58C36E82-CA32-4138-AF34-390CE16C0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254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329E7E8-D883-4757-B3D3-BAADE6563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8C0202A-3530-472F-B507-54C0AAA75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F76D858-2F54-496C-90F6-AED7B8666C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CC02056B-88BC-4BE6-AD9B-724EDA052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5C77BC0-D1DF-4F6D-AD61-3E8843577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14BFEC3-BFC3-4943-9345-4ED21DFB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386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FB75918-8855-42B3-9E02-44080A636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D4EB8A92-813A-4BC9-AACA-BF0665C48C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A93CBFE-51B2-4030-AEDB-7770BAE2F0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C3EA2A42-96AE-4858-B150-230B212DA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41183BC-D278-4F26-9257-3F7CDF52F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A5ECB33-4E15-4BEB-A910-3AD95F87D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383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8BCECC0-1043-4EE3-9CF3-433CD4102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D45C25A-0415-4E04-A456-A688568F5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0284055-93C5-4801-A819-5A3D1A641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37B29E8-3826-44D7-AC53-E94B802CC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3ABF50A-EC33-4816-A046-E9CF4B22A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018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8E78C9B8-84B6-4761-8954-EF54A3D883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7FC181A-96CB-49CC-8D8B-C58CC9E05B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3D1DC66-96C8-4A9F-A215-96DB4D08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0A1CCC6-82E3-4F88-BC92-94958BF31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5350B0B-9F2E-4573-9343-79E8AC2E9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318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15E4155D-F364-4512-840A-A46034DD2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B065CE4-856D-4D41-8B73-6D56378CA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0BB3DE8-6CA9-4BE1-9F61-9282317E16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B83ADD-82D8-4B44-BFE6-341F386A33C6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0E71366-2563-4DF5-9DFD-A7893FA117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38A8342-F26A-427E-A82A-6743D8A9AA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FFB599-3120-4768-A4B1-C480219D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782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24778.html" TargetMode="External"/><Relationship Id="rId2" Type="http://schemas.openxmlformats.org/officeDocument/2006/relationships/hyperlink" Target="http://www.clker.com/clipart-mobile-phone-3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4349.html" TargetMode="External"/><Relationship Id="rId5" Type="http://schemas.openxmlformats.org/officeDocument/2006/relationships/hyperlink" Target="http://www.clker.com/clipart-15997.html" TargetMode="External"/><Relationship Id="rId4" Type="http://schemas.openxmlformats.org/officeDocument/2006/relationships/hyperlink" Target="http://www.clker.com/clipart-cardboard-bo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E493397-1AAA-4B19-9AAC-B84E077C1727}"/>
              </a:ext>
            </a:extLst>
          </p:cNvPr>
          <p:cNvSpPr txBox="1"/>
          <p:nvPr/>
        </p:nvSpPr>
        <p:spPr>
          <a:xfrm>
            <a:off x="1738859" y="2278505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Násobení číslem 7</a:t>
            </a:r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8574030C-6D8F-4D77-9FC5-7247761F299A}"/>
              </a:ext>
            </a:extLst>
          </p:cNvPr>
          <p:cNvGrpSpPr/>
          <p:nvPr/>
        </p:nvGrpSpPr>
        <p:grpSpPr>
          <a:xfrm rot="1088003">
            <a:off x="7003649" y="737460"/>
            <a:ext cx="2910510" cy="4960940"/>
            <a:chOff x="1428142" y="119930"/>
            <a:chExt cx="4001006" cy="6618140"/>
          </a:xfrm>
        </p:grpSpPr>
        <p:pic>
          <p:nvPicPr>
            <p:cNvPr id="26" name="Obrázek 25" descr="Obsah obrázku kreslení&#10;&#10;Popis byl vytvořen automaticky">
              <a:extLst>
                <a:ext uri="{FF2B5EF4-FFF2-40B4-BE49-F238E27FC236}">
                  <a16:creationId xmlns:a16="http://schemas.microsoft.com/office/drawing/2014/main" id="{B1F01B3D-4925-488C-9BED-7E4B8F9EC2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28142" y="119930"/>
              <a:ext cx="3064781" cy="6618140"/>
            </a:xfrm>
            <a:prstGeom prst="rect">
              <a:avLst/>
            </a:prstGeom>
          </p:spPr>
        </p:pic>
        <p:sp>
          <p:nvSpPr>
            <p:cNvPr id="27" name="TextovéPole 26">
              <a:extLst>
                <a:ext uri="{FF2B5EF4-FFF2-40B4-BE49-F238E27FC236}">
                  <a16:creationId xmlns:a16="http://schemas.microsoft.com/office/drawing/2014/main" id="{7ABA6A1C-2F19-4050-84D1-48FDC5703D86}"/>
                </a:ext>
              </a:extLst>
            </p:cNvPr>
            <p:cNvSpPr txBox="1"/>
            <p:nvPr/>
          </p:nvSpPr>
          <p:spPr>
            <a:xfrm>
              <a:off x="1935656" y="413274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0</a:t>
              </a:r>
            </a:p>
          </p:txBody>
        </p:sp>
        <p:sp>
          <p:nvSpPr>
            <p:cNvPr id="28" name="TextovéPole 27">
              <a:extLst>
                <a:ext uri="{FF2B5EF4-FFF2-40B4-BE49-F238E27FC236}">
                  <a16:creationId xmlns:a16="http://schemas.microsoft.com/office/drawing/2014/main" id="{E154F842-17CB-4D57-B4A4-8EE71FFF68DE}"/>
                </a:ext>
              </a:extLst>
            </p:cNvPr>
            <p:cNvSpPr txBox="1"/>
            <p:nvPr/>
          </p:nvSpPr>
          <p:spPr>
            <a:xfrm>
              <a:off x="3522133" y="5285913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8</a:t>
              </a:r>
            </a:p>
          </p:txBody>
        </p:sp>
        <p:sp>
          <p:nvSpPr>
            <p:cNvPr id="29" name="TextovéPole 28">
              <a:extLst>
                <a:ext uri="{FF2B5EF4-FFF2-40B4-BE49-F238E27FC236}">
                  <a16:creationId xmlns:a16="http://schemas.microsoft.com/office/drawing/2014/main" id="{3E6B7A72-3ABA-401A-9F1C-0ECBD151A866}"/>
                </a:ext>
              </a:extLst>
            </p:cNvPr>
            <p:cNvSpPr txBox="1"/>
            <p:nvPr/>
          </p:nvSpPr>
          <p:spPr>
            <a:xfrm>
              <a:off x="2762894" y="527960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7</a:t>
              </a:r>
            </a:p>
          </p:txBody>
        </p:sp>
        <p:sp>
          <p:nvSpPr>
            <p:cNvPr id="30" name="TextovéPole 29">
              <a:extLst>
                <a:ext uri="{FF2B5EF4-FFF2-40B4-BE49-F238E27FC236}">
                  <a16:creationId xmlns:a16="http://schemas.microsoft.com/office/drawing/2014/main" id="{234B7ED8-3334-442C-8C6E-BD52093BEA27}"/>
                </a:ext>
              </a:extLst>
            </p:cNvPr>
            <p:cNvSpPr txBox="1"/>
            <p:nvPr/>
          </p:nvSpPr>
          <p:spPr>
            <a:xfrm>
              <a:off x="1956826" y="5330516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6</a:t>
              </a:r>
            </a:p>
          </p:txBody>
        </p:sp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724294BC-2010-4296-8499-704565FCC682}"/>
                </a:ext>
              </a:extLst>
            </p:cNvPr>
            <p:cNvSpPr txBox="1"/>
            <p:nvPr/>
          </p:nvSpPr>
          <p:spPr>
            <a:xfrm>
              <a:off x="3588592" y="4697848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</a:t>
              </a:r>
            </a:p>
          </p:txBody>
        </p:sp>
        <p:sp>
          <p:nvSpPr>
            <p:cNvPr id="32" name="TextovéPole 31">
              <a:extLst>
                <a:ext uri="{FF2B5EF4-FFF2-40B4-BE49-F238E27FC236}">
                  <a16:creationId xmlns:a16="http://schemas.microsoft.com/office/drawing/2014/main" id="{CFB31BAA-E25D-467E-8BBB-A8B94CD8053A}"/>
                </a:ext>
              </a:extLst>
            </p:cNvPr>
            <p:cNvSpPr txBox="1"/>
            <p:nvPr/>
          </p:nvSpPr>
          <p:spPr>
            <a:xfrm>
              <a:off x="2749158" y="4681831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4</a:t>
              </a:r>
            </a:p>
          </p:txBody>
        </p:sp>
        <p:sp>
          <p:nvSpPr>
            <p:cNvPr id="33" name="TextovéPole 32">
              <a:extLst>
                <a:ext uri="{FF2B5EF4-FFF2-40B4-BE49-F238E27FC236}">
                  <a16:creationId xmlns:a16="http://schemas.microsoft.com/office/drawing/2014/main" id="{D1842A00-5DDF-4A51-9377-E089383B5099}"/>
                </a:ext>
              </a:extLst>
            </p:cNvPr>
            <p:cNvSpPr txBox="1"/>
            <p:nvPr/>
          </p:nvSpPr>
          <p:spPr>
            <a:xfrm>
              <a:off x="1930819" y="4724972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</a:t>
              </a:r>
            </a:p>
          </p:txBody>
        </p:sp>
        <p:sp>
          <p:nvSpPr>
            <p:cNvPr id="34" name="TextovéPole 33">
              <a:extLst>
                <a:ext uri="{FF2B5EF4-FFF2-40B4-BE49-F238E27FC236}">
                  <a16:creationId xmlns:a16="http://schemas.microsoft.com/office/drawing/2014/main" id="{E4B576FB-5ACF-454A-91B8-0102072244EF}"/>
                </a:ext>
              </a:extLst>
            </p:cNvPr>
            <p:cNvSpPr txBox="1"/>
            <p:nvPr/>
          </p:nvSpPr>
          <p:spPr>
            <a:xfrm>
              <a:off x="3587289" y="4124423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</a:t>
              </a:r>
            </a:p>
          </p:txBody>
        </p: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7DDCDE9E-C251-4ECD-BB70-80958F2E23DE}"/>
                </a:ext>
              </a:extLst>
            </p:cNvPr>
            <p:cNvSpPr txBox="1"/>
            <p:nvPr/>
          </p:nvSpPr>
          <p:spPr>
            <a:xfrm>
              <a:off x="2750616" y="4113233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</p:txBody>
        </p:sp>
        <p:sp>
          <p:nvSpPr>
            <p:cNvPr id="36" name="TextovéPole 35">
              <a:extLst>
                <a:ext uri="{FF2B5EF4-FFF2-40B4-BE49-F238E27FC236}">
                  <a16:creationId xmlns:a16="http://schemas.microsoft.com/office/drawing/2014/main" id="{DC54362C-7D57-403A-BB81-C8324E8768EF}"/>
                </a:ext>
              </a:extLst>
            </p:cNvPr>
            <p:cNvSpPr txBox="1"/>
            <p:nvPr/>
          </p:nvSpPr>
          <p:spPr>
            <a:xfrm>
              <a:off x="1983341" y="585845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9</a:t>
              </a:r>
            </a:p>
          </p:txBody>
        </p:sp>
        <p:grpSp>
          <p:nvGrpSpPr>
            <p:cNvPr id="38" name="Skupina 37">
              <a:extLst>
                <a:ext uri="{FF2B5EF4-FFF2-40B4-BE49-F238E27FC236}">
                  <a16:creationId xmlns:a16="http://schemas.microsoft.com/office/drawing/2014/main" id="{732E4B30-DE10-4075-A1F6-6A057E702D94}"/>
                </a:ext>
              </a:extLst>
            </p:cNvPr>
            <p:cNvGrpSpPr/>
            <p:nvPr/>
          </p:nvGrpSpPr>
          <p:grpSpPr>
            <a:xfrm>
              <a:off x="1805407" y="2428234"/>
              <a:ext cx="1549627" cy="707887"/>
              <a:chOff x="1805407" y="2428234"/>
              <a:chExt cx="1549627" cy="707887"/>
            </a:xfrm>
          </p:grpSpPr>
          <p:sp>
            <p:nvSpPr>
              <p:cNvPr id="39" name="TextovéPole 38">
                <a:extLst>
                  <a:ext uri="{FF2B5EF4-FFF2-40B4-BE49-F238E27FC236}">
                    <a16:creationId xmlns:a16="http://schemas.microsoft.com/office/drawing/2014/main" id="{EDB9819F-AD29-461A-BA1D-2C58B094EC91}"/>
                  </a:ext>
                </a:extLst>
              </p:cNvPr>
              <p:cNvSpPr txBox="1"/>
              <p:nvPr/>
            </p:nvSpPr>
            <p:spPr>
              <a:xfrm>
                <a:off x="2541828" y="2459012"/>
                <a:ext cx="41870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/>
                  <a:t>6</a:t>
                </a:r>
              </a:p>
            </p:txBody>
          </p:sp>
          <p:sp>
            <p:nvSpPr>
              <p:cNvPr id="40" name="TextovéPole 39">
                <a:extLst>
                  <a:ext uri="{FF2B5EF4-FFF2-40B4-BE49-F238E27FC236}">
                    <a16:creationId xmlns:a16="http://schemas.microsoft.com/office/drawing/2014/main" id="{5D5B3E21-C8AC-41E2-B46A-B300D6009A23}"/>
                  </a:ext>
                </a:extLst>
              </p:cNvPr>
              <p:cNvSpPr txBox="1"/>
              <p:nvPr/>
            </p:nvSpPr>
            <p:spPr>
              <a:xfrm>
                <a:off x="2197662" y="2428235"/>
                <a:ext cx="407484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dirty="0"/>
                  <a:t>x</a:t>
                </a:r>
              </a:p>
            </p:txBody>
          </p:sp>
          <p:sp>
            <p:nvSpPr>
              <p:cNvPr id="41" name="TextovéPole 40">
                <a:extLst>
                  <a:ext uri="{FF2B5EF4-FFF2-40B4-BE49-F238E27FC236}">
                    <a16:creationId xmlns:a16="http://schemas.microsoft.com/office/drawing/2014/main" id="{078199F5-313D-448D-8EA5-D1DC94BBC8A7}"/>
                  </a:ext>
                </a:extLst>
              </p:cNvPr>
              <p:cNvSpPr txBox="1"/>
              <p:nvPr/>
            </p:nvSpPr>
            <p:spPr>
              <a:xfrm>
                <a:off x="1805407" y="2428235"/>
                <a:ext cx="44435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dirty="0"/>
                  <a:t>7</a:t>
                </a:r>
              </a:p>
            </p:txBody>
          </p:sp>
          <p:sp>
            <p:nvSpPr>
              <p:cNvPr id="42" name="TextovéPole 41">
                <a:extLst>
                  <a:ext uri="{FF2B5EF4-FFF2-40B4-BE49-F238E27FC236}">
                    <a16:creationId xmlns:a16="http://schemas.microsoft.com/office/drawing/2014/main" id="{EEA99C61-4AF9-4B7A-B76F-303D52C58FED}"/>
                  </a:ext>
                </a:extLst>
              </p:cNvPr>
              <p:cNvSpPr txBox="1"/>
              <p:nvPr/>
            </p:nvSpPr>
            <p:spPr>
              <a:xfrm>
                <a:off x="2915490" y="2428234"/>
                <a:ext cx="439544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dirty="0"/>
                  <a:t>=</a:t>
                </a:r>
              </a:p>
            </p:txBody>
          </p:sp>
        </p:grp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89AAAA22-FBC8-47C0-BD97-4A87FA96FE7D}"/>
                </a:ext>
              </a:extLst>
            </p:cNvPr>
            <p:cNvSpPr txBox="1"/>
            <p:nvPr/>
          </p:nvSpPr>
          <p:spPr>
            <a:xfrm>
              <a:off x="5070772" y="1379873"/>
              <a:ext cx="358376" cy="9443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000" dirty="0"/>
            </a:p>
          </p:txBody>
        </p:sp>
        <p:sp>
          <p:nvSpPr>
            <p:cNvPr id="44" name="TextovéPole 43">
              <a:extLst>
                <a:ext uri="{FF2B5EF4-FFF2-40B4-BE49-F238E27FC236}">
                  <a16:creationId xmlns:a16="http://schemas.microsoft.com/office/drawing/2014/main" id="{A68D95B0-0490-41FB-889F-39D47AAD1990}"/>
                </a:ext>
              </a:extLst>
            </p:cNvPr>
            <p:cNvSpPr txBox="1"/>
            <p:nvPr/>
          </p:nvSpPr>
          <p:spPr>
            <a:xfrm>
              <a:off x="3654756" y="2310000"/>
              <a:ext cx="253945" cy="9443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4000" dirty="0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EA5C5E0F-764A-41D9-84F5-4D270E9509E2}"/>
                </a:ext>
              </a:extLst>
            </p:cNvPr>
            <p:cNvSpPr txBox="1"/>
            <p:nvPr/>
          </p:nvSpPr>
          <p:spPr>
            <a:xfrm>
              <a:off x="2580844" y="5854009"/>
              <a:ext cx="6107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/>
                <a:t>zap</a:t>
              </a:r>
              <a:endParaRPr lang="cs-CZ" sz="2400" dirty="0"/>
            </a:p>
          </p:txBody>
        </p:sp>
        <p:sp>
          <p:nvSpPr>
            <p:cNvPr id="46" name="Vývojový diagram: ukončení 45">
              <a:extLst>
                <a:ext uri="{FF2B5EF4-FFF2-40B4-BE49-F238E27FC236}">
                  <a16:creationId xmlns:a16="http://schemas.microsoft.com/office/drawing/2014/main" id="{CFFB2ECA-0AC2-4109-A3B4-F9B7FD6BABF0}"/>
                </a:ext>
              </a:extLst>
            </p:cNvPr>
            <p:cNvSpPr/>
            <p:nvPr/>
          </p:nvSpPr>
          <p:spPr>
            <a:xfrm>
              <a:off x="3449269" y="5950225"/>
              <a:ext cx="610744" cy="381228"/>
            </a:xfrm>
            <a:prstGeom prst="flowChartTerminator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22479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6B36941F-D21A-4494-B96C-6BE57D21F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142" y="119930"/>
            <a:ext cx="3064781" cy="661814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CEAC89C9-D120-4299-91C2-55B301C3F357}"/>
              </a:ext>
            </a:extLst>
          </p:cNvPr>
          <p:cNvSpPr txBox="1"/>
          <p:nvPr/>
        </p:nvSpPr>
        <p:spPr>
          <a:xfrm>
            <a:off x="2027583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B683F374-9069-458A-ADB8-58FA6CB4C341}"/>
              </a:ext>
            </a:extLst>
          </p:cNvPr>
          <p:cNvSpPr txBox="1"/>
          <p:nvPr/>
        </p:nvSpPr>
        <p:spPr>
          <a:xfrm>
            <a:off x="3668624" y="53671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D36ED61C-6861-42FF-81B2-5EF74CF80121}"/>
              </a:ext>
            </a:extLst>
          </p:cNvPr>
          <p:cNvSpPr txBox="1"/>
          <p:nvPr/>
        </p:nvSpPr>
        <p:spPr>
          <a:xfrm>
            <a:off x="2848103" y="53593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BD9CDBF-EACB-4C87-988D-34F1ECB08057}"/>
              </a:ext>
            </a:extLst>
          </p:cNvPr>
          <p:cNvSpPr txBox="1"/>
          <p:nvPr/>
        </p:nvSpPr>
        <p:spPr>
          <a:xfrm>
            <a:off x="2027583" y="536713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31AF2CB-4D84-4508-B126-5DE342204874}"/>
              </a:ext>
            </a:extLst>
          </p:cNvPr>
          <p:cNvSpPr txBox="1"/>
          <p:nvPr/>
        </p:nvSpPr>
        <p:spPr>
          <a:xfrm>
            <a:off x="3668624" y="478403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5C00F04-529B-4C3B-990C-C62E6EC18930}"/>
              </a:ext>
            </a:extLst>
          </p:cNvPr>
          <p:cNvSpPr txBox="1"/>
          <p:nvPr/>
        </p:nvSpPr>
        <p:spPr>
          <a:xfrm>
            <a:off x="2859806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59E254F-AF57-4ED3-B04F-78C94EE506EE}"/>
              </a:ext>
            </a:extLst>
          </p:cNvPr>
          <p:cNvSpPr txBox="1"/>
          <p:nvPr/>
        </p:nvSpPr>
        <p:spPr>
          <a:xfrm>
            <a:off x="2027583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1843B33-5581-42AE-A345-D4CB1726FB2B}"/>
              </a:ext>
            </a:extLst>
          </p:cNvPr>
          <p:cNvSpPr txBox="1"/>
          <p:nvPr/>
        </p:nvSpPr>
        <p:spPr>
          <a:xfrm>
            <a:off x="3633759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92E8071-2E1C-4595-BF45-97A3792008CD}"/>
              </a:ext>
            </a:extLst>
          </p:cNvPr>
          <p:cNvSpPr txBox="1"/>
          <p:nvPr/>
        </p:nvSpPr>
        <p:spPr>
          <a:xfrm>
            <a:off x="2836401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8A78CDC-2EE2-4ADD-A8FD-E48793F748C1}"/>
              </a:ext>
            </a:extLst>
          </p:cNvPr>
          <p:cNvSpPr txBox="1"/>
          <p:nvPr/>
        </p:nvSpPr>
        <p:spPr>
          <a:xfrm>
            <a:off x="2027583" y="595022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A36E48D-CF11-4640-9C81-E61595F8365D}"/>
              </a:ext>
            </a:extLst>
          </p:cNvPr>
          <p:cNvSpPr txBox="1"/>
          <p:nvPr/>
        </p:nvSpPr>
        <p:spPr>
          <a:xfrm>
            <a:off x="2836401" y="53671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97B223B0-8E5E-42E8-A162-C951FE27C145}"/>
              </a:ext>
            </a:extLst>
          </p:cNvPr>
          <p:cNvSpPr txBox="1"/>
          <p:nvPr/>
        </p:nvSpPr>
        <p:spPr>
          <a:xfrm>
            <a:off x="2683743" y="5934643"/>
            <a:ext cx="61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zap</a:t>
            </a:r>
            <a:endParaRPr lang="cs-CZ" sz="2400" dirty="0"/>
          </a:p>
        </p:txBody>
      </p:sp>
      <p:sp>
        <p:nvSpPr>
          <p:cNvPr id="4" name="Vývojový diagram: ukončení 3">
            <a:extLst>
              <a:ext uri="{FF2B5EF4-FFF2-40B4-BE49-F238E27FC236}">
                <a16:creationId xmlns:a16="http://schemas.microsoft.com/office/drawing/2014/main" id="{F8CD93B1-0AAE-4407-A234-BA51D0AD772F}"/>
              </a:ext>
            </a:extLst>
          </p:cNvPr>
          <p:cNvSpPr/>
          <p:nvPr/>
        </p:nvSpPr>
        <p:spPr>
          <a:xfrm>
            <a:off x="3449269" y="5950225"/>
            <a:ext cx="610744" cy="381228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D3BB3E8-13EC-40D1-B3B7-E848C0ACB86A}"/>
              </a:ext>
            </a:extLst>
          </p:cNvPr>
          <p:cNvSpPr txBox="1"/>
          <p:nvPr/>
        </p:nvSpPr>
        <p:spPr>
          <a:xfrm>
            <a:off x="4885179" y="1154243"/>
            <a:ext cx="70769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Pokyny:</a:t>
            </a:r>
          </a:p>
          <a:p>
            <a:r>
              <a:rPr lang="cs-CZ" sz="2400" dirty="0"/>
              <a:t>1. Žák musí kliknout na tlačítko </a:t>
            </a:r>
            <a:r>
              <a:rPr lang="cs-CZ" sz="2400" dirty="0" err="1">
                <a:solidFill>
                  <a:srgbClr val="FF0000"/>
                </a:solidFill>
              </a:rPr>
              <a:t>zap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na mobilním</a:t>
            </a:r>
          </a:p>
          <a:p>
            <a:r>
              <a:rPr lang="cs-CZ" sz="2400" dirty="0"/>
              <a:t>   telefonu.</a:t>
            </a:r>
          </a:p>
          <a:p>
            <a:r>
              <a:rPr lang="cs-CZ" sz="2400" dirty="0"/>
              <a:t>2. Na displeji mobilu se objeví zadání příkladu.</a:t>
            </a:r>
          </a:p>
          <a:p>
            <a:r>
              <a:rPr lang="cs-CZ" sz="2400" dirty="0"/>
              <a:t>3. Žák řeší příklad správným klikáním na čísla mobilu.</a:t>
            </a:r>
          </a:p>
          <a:p>
            <a:r>
              <a:rPr lang="cs-CZ" sz="2400" dirty="0"/>
              <a:t>4. Ta se zabarví červeně a objeví se na displeji mobilu.</a:t>
            </a:r>
          </a:p>
          <a:p>
            <a:r>
              <a:rPr lang="cs-CZ" sz="2400" dirty="0"/>
              <a:t>5. Pokud žák nesprávně klikne na čísla klávesnice, tak</a:t>
            </a:r>
          </a:p>
          <a:p>
            <a:r>
              <a:rPr lang="cs-CZ" sz="2400" dirty="0"/>
              <a:t>    čísla zablikají.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94364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6B36941F-D21A-4494-B96C-6BE57D21F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142" y="119930"/>
            <a:ext cx="3064781" cy="661814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CEAC89C9-D120-4299-91C2-55B301C3F357}"/>
              </a:ext>
            </a:extLst>
          </p:cNvPr>
          <p:cNvSpPr txBox="1"/>
          <p:nvPr/>
        </p:nvSpPr>
        <p:spPr>
          <a:xfrm>
            <a:off x="2027583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B683F374-9069-458A-ADB8-58FA6CB4C341}"/>
              </a:ext>
            </a:extLst>
          </p:cNvPr>
          <p:cNvSpPr txBox="1"/>
          <p:nvPr/>
        </p:nvSpPr>
        <p:spPr>
          <a:xfrm>
            <a:off x="3668624" y="53671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D36ED61C-6861-42FF-81B2-5EF74CF80121}"/>
              </a:ext>
            </a:extLst>
          </p:cNvPr>
          <p:cNvSpPr txBox="1"/>
          <p:nvPr/>
        </p:nvSpPr>
        <p:spPr>
          <a:xfrm>
            <a:off x="2848103" y="53593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BD9CDBF-EACB-4C87-988D-34F1ECB08057}"/>
              </a:ext>
            </a:extLst>
          </p:cNvPr>
          <p:cNvSpPr txBox="1"/>
          <p:nvPr/>
        </p:nvSpPr>
        <p:spPr>
          <a:xfrm>
            <a:off x="2027583" y="536713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31AF2CB-4D84-4508-B126-5DE342204874}"/>
              </a:ext>
            </a:extLst>
          </p:cNvPr>
          <p:cNvSpPr txBox="1"/>
          <p:nvPr/>
        </p:nvSpPr>
        <p:spPr>
          <a:xfrm>
            <a:off x="3668624" y="478403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5C00F04-529B-4C3B-990C-C62E6EC18930}"/>
              </a:ext>
            </a:extLst>
          </p:cNvPr>
          <p:cNvSpPr txBox="1"/>
          <p:nvPr/>
        </p:nvSpPr>
        <p:spPr>
          <a:xfrm>
            <a:off x="2859806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59E254F-AF57-4ED3-B04F-78C94EE506EE}"/>
              </a:ext>
            </a:extLst>
          </p:cNvPr>
          <p:cNvSpPr txBox="1"/>
          <p:nvPr/>
        </p:nvSpPr>
        <p:spPr>
          <a:xfrm>
            <a:off x="2027583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1843B33-5581-42AE-A345-D4CB1726FB2B}"/>
              </a:ext>
            </a:extLst>
          </p:cNvPr>
          <p:cNvSpPr txBox="1"/>
          <p:nvPr/>
        </p:nvSpPr>
        <p:spPr>
          <a:xfrm>
            <a:off x="3633759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92E8071-2E1C-4595-BF45-97A3792008CD}"/>
              </a:ext>
            </a:extLst>
          </p:cNvPr>
          <p:cNvSpPr txBox="1"/>
          <p:nvPr/>
        </p:nvSpPr>
        <p:spPr>
          <a:xfrm>
            <a:off x="2836401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8A78CDC-2EE2-4ADD-A8FD-E48793F748C1}"/>
              </a:ext>
            </a:extLst>
          </p:cNvPr>
          <p:cNvSpPr txBox="1"/>
          <p:nvPr/>
        </p:nvSpPr>
        <p:spPr>
          <a:xfrm>
            <a:off x="2027583" y="595022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grpSp>
        <p:nvGrpSpPr>
          <p:cNvPr id="2" name="Skupina 1">
            <a:extLst>
              <a:ext uri="{FF2B5EF4-FFF2-40B4-BE49-F238E27FC236}">
                <a16:creationId xmlns:a16="http://schemas.microsoft.com/office/drawing/2014/main" id="{6E3C0F0D-C1EE-423D-9371-8105E73BE9A4}"/>
              </a:ext>
            </a:extLst>
          </p:cNvPr>
          <p:cNvGrpSpPr/>
          <p:nvPr/>
        </p:nvGrpSpPr>
        <p:grpSpPr>
          <a:xfrm>
            <a:off x="1805407" y="2428234"/>
            <a:ext cx="1549627" cy="738664"/>
            <a:chOff x="1805407" y="2428234"/>
            <a:chExt cx="1549627" cy="738664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419A523-5EFF-49D6-B1CF-6225AF6AE9F6}"/>
                </a:ext>
              </a:extLst>
            </p:cNvPr>
            <p:cNvSpPr txBox="1"/>
            <p:nvPr/>
          </p:nvSpPr>
          <p:spPr>
            <a:xfrm>
              <a:off x="2541828" y="245901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2</a:t>
              </a:r>
            </a:p>
          </p:txBody>
        </p: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744BD9D8-AE7D-4F9D-9109-94C223533FBE}"/>
                </a:ext>
              </a:extLst>
            </p:cNvPr>
            <p:cNvSpPr txBox="1"/>
            <p:nvPr/>
          </p:nvSpPr>
          <p:spPr>
            <a:xfrm>
              <a:off x="2197662" y="2428235"/>
              <a:ext cx="4074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x</a:t>
              </a:r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655C5FBD-F4A9-4B5F-A376-E2FD23A374FD}"/>
                </a:ext>
              </a:extLst>
            </p:cNvPr>
            <p:cNvSpPr txBox="1"/>
            <p:nvPr/>
          </p:nvSpPr>
          <p:spPr>
            <a:xfrm>
              <a:off x="1805407" y="242823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7</a:t>
              </a:r>
            </a:p>
          </p:txBody>
        </p:sp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00CA4A87-B020-45E9-89D6-5BB803C61386}"/>
                </a:ext>
              </a:extLst>
            </p:cNvPr>
            <p:cNvSpPr txBox="1"/>
            <p:nvPr/>
          </p:nvSpPr>
          <p:spPr>
            <a:xfrm>
              <a:off x="2915490" y="242823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=</a:t>
              </a:r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D033240-955D-43AC-9A7E-19603235433E}"/>
              </a:ext>
            </a:extLst>
          </p:cNvPr>
          <p:cNvSpPr txBox="1"/>
          <p:nvPr/>
        </p:nvSpPr>
        <p:spPr>
          <a:xfrm>
            <a:off x="3280509" y="2428234"/>
            <a:ext cx="358377" cy="731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5E5B6004-EE41-4931-8C1A-FA26DC8AA809}"/>
              </a:ext>
            </a:extLst>
          </p:cNvPr>
          <p:cNvSpPr txBox="1"/>
          <p:nvPr/>
        </p:nvSpPr>
        <p:spPr>
          <a:xfrm>
            <a:off x="3559553" y="242823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0934A6A-C801-43A1-97D0-2F86DBA81405}"/>
              </a:ext>
            </a:extLst>
          </p:cNvPr>
          <p:cNvSpPr txBox="1"/>
          <p:nvPr/>
        </p:nvSpPr>
        <p:spPr>
          <a:xfrm>
            <a:off x="2655159" y="5869956"/>
            <a:ext cx="61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zap</a:t>
            </a:r>
            <a:endParaRPr lang="cs-CZ" sz="2400" dirty="0"/>
          </a:p>
        </p:txBody>
      </p:sp>
      <p:sp>
        <p:nvSpPr>
          <p:cNvPr id="26" name="Vývojový diagram: ukončení 25">
            <a:extLst>
              <a:ext uri="{FF2B5EF4-FFF2-40B4-BE49-F238E27FC236}">
                <a16:creationId xmlns:a16="http://schemas.microsoft.com/office/drawing/2014/main" id="{BA45E677-3D06-41E2-AA80-922756EEC809}"/>
              </a:ext>
            </a:extLst>
          </p:cNvPr>
          <p:cNvSpPr/>
          <p:nvPr/>
        </p:nvSpPr>
        <p:spPr>
          <a:xfrm>
            <a:off x="3476357" y="5990445"/>
            <a:ext cx="610744" cy="381228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26397A74-34AA-427B-A89C-EC7A5174EE3D}"/>
              </a:ext>
            </a:extLst>
          </p:cNvPr>
          <p:cNvSpPr txBox="1"/>
          <p:nvPr/>
        </p:nvSpPr>
        <p:spPr>
          <a:xfrm>
            <a:off x="4885179" y="1154243"/>
            <a:ext cx="70769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Pokyny:</a:t>
            </a:r>
          </a:p>
          <a:p>
            <a:r>
              <a:rPr lang="cs-CZ" sz="2400" dirty="0"/>
              <a:t>1. Žák musí kliknout na tlačítko </a:t>
            </a:r>
            <a:r>
              <a:rPr lang="cs-CZ" sz="2400" dirty="0" err="1">
                <a:solidFill>
                  <a:srgbClr val="FF0000"/>
                </a:solidFill>
              </a:rPr>
              <a:t>zap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na mobilním</a:t>
            </a:r>
          </a:p>
          <a:p>
            <a:r>
              <a:rPr lang="cs-CZ" sz="2400" dirty="0"/>
              <a:t>   telefonu.</a:t>
            </a:r>
          </a:p>
          <a:p>
            <a:r>
              <a:rPr lang="cs-CZ" sz="2400" dirty="0"/>
              <a:t>2. Na displeji mobilu se objeví zadání příkladu.</a:t>
            </a:r>
          </a:p>
          <a:p>
            <a:r>
              <a:rPr lang="cs-CZ" sz="2400" dirty="0"/>
              <a:t>3. Žák řeší příklad správným klikáním na čísla mobilu.</a:t>
            </a:r>
          </a:p>
          <a:p>
            <a:r>
              <a:rPr lang="cs-CZ" sz="2400" dirty="0"/>
              <a:t>4. Ta se zabarví červeně a objeví se na displeji mobilu.</a:t>
            </a:r>
          </a:p>
          <a:p>
            <a:r>
              <a:rPr lang="cs-CZ" sz="2400" dirty="0"/>
              <a:t>5. Pokud žák nesprávně klikne na čísla klávesnice, tak</a:t>
            </a:r>
          </a:p>
          <a:p>
            <a:r>
              <a:rPr lang="cs-CZ" sz="2400" dirty="0"/>
              <a:t>    čísla zablikají.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8652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4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6B36941F-D21A-4494-B96C-6BE57D21F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142" y="119930"/>
            <a:ext cx="3064781" cy="661814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CEAC89C9-D120-4299-91C2-55B301C3F357}"/>
              </a:ext>
            </a:extLst>
          </p:cNvPr>
          <p:cNvSpPr txBox="1"/>
          <p:nvPr/>
        </p:nvSpPr>
        <p:spPr>
          <a:xfrm>
            <a:off x="2027583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B683F374-9069-458A-ADB8-58FA6CB4C341}"/>
              </a:ext>
            </a:extLst>
          </p:cNvPr>
          <p:cNvSpPr txBox="1"/>
          <p:nvPr/>
        </p:nvSpPr>
        <p:spPr>
          <a:xfrm>
            <a:off x="3668624" y="53671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BD9CDBF-EACB-4C87-988D-34F1ECB08057}"/>
              </a:ext>
            </a:extLst>
          </p:cNvPr>
          <p:cNvSpPr txBox="1"/>
          <p:nvPr/>
        </p:nvSpPr>
        <p:spPr>
          <a:xfrm>
            <a:off x="2027583" y="536713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31AF2CB-4D84-4508-B126-5DE342204874}"/>
              </a:ext>
            </a:extLst>
          </p:cNvPr>
          <p:cNvSpPr txBox="1"/>
          <p:nvPr/>
        </p:nvSpPr>
        <p:spPr>
          <a:xfrm>
            <a:off x="3668624" y="478403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5C00F04-529B-4C3B-990C-C62E6EC18930}"/>
              </a:ext>
            </a:extLst>
          </p:cNvPr>
          <p:cNvSpPr txBox="1"/>
          <p:nvPr/>
        </p:nvSpPr>
        <p:spPr>
          <a:xfrm>
            <a:off x="2859806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59E254F-AF57-4ED3-B04F-78C94EE506EE}"/>
              </a:ext>
            </a:extLst>
          </p:cNvPr>
          <p:cNvSpPr txBox="1"/>
          <p:nvPr/>
        </p:nvSpPr>
        <p:spPr>
          <a:xfrm>
            <a:off x="2027583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1843B33-5581-42AE-A345-D4CB1726FB2B}"/>
              </a:ext>
            </a:extLst>
          </p:cNvPr>
          <p:cNvSpPr txBox="1"/>
          <p:nvPr/>
        </p:nvSpPr>
        <p:spPr>
          <a:xfrm>
            <a:off x="3633759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92E8071-2E1C-4595-BF45-97A3792008CD}"/>
              </a:ext>
            </a:extLst>
          </p:cNvPr>
          <p:cNvSpPr txBox="1"/>
          <p:nvPr/>
        </p:nvSpPr>
        <p:spPr>
          <a:xfrm>
            <a:off x="2836401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8A78CDC-2EE2-4ADD-A8FD-E48793F748C1}"/>
              </a:ext>
            </a:extLst>
          </p:cNvPr>
          <p:cNvSpPr txBox="1"/>
          <p:nvPr/>
        </p:nvSpPr>
        <p:spPr>
          <a:xfrm>
            <a:off x="2027583" y="595022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A36E48D-CF11-4640-9C81-E61595F8365D}"/>
              </a:ext>
            </a:extLst>
          </p:cNvPr>
          <p:cNvSpPr txBox="1"/>
          <p:nvPr/>
        </p:nvSpPr>
        <p:spPr>
          <a:xfrm>
            <a:off x="2805057" y="533382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grpSp>
        <p:nvGrpSpPr>
          <p:cNvPr id="2" name="Skupina 1">
            <a:extLst>
              <a:ext uri="{FF2B5EF4-FFF2-40B4-BE49-F238E27FC236}">
                <a16:creationId xmlns:a16="http://schemas.microsoft.com/office/drawing/2014/main" id="{1A866712-D267-4850-A9B8-11C4B5003A3D}"/>
              </a:ext>
            </a:extLst>
          </p:cNvPr>
          <p:cNvGrpSpPr/>
          <p:nvPr/>
        </p:nvGrpSpPr>
        <p:grpSpPr>
          <a:xfrm>
            <a:off x="1805407" y="2428234"/>
            <a:ext cx="1549627" cy="738664"/>
            <a:chOff x="1805407" y="2428234"/>
            <a:chExt cx="1549627" cy="738664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419A523-5EFF-49D6-B1CF-6225AF6AE9F6}"/>
                </a:ext>
              </a:extLst>
            </p:cNvPr>
            <p:cNvSpPr txBox="1"/>
            <p:nvPr/>
          </p:nvSpPr>
          <p:spPr>
            <a:xfrm>
              <a:off x="2541828" y="245901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8</a:t>
              </a:r>
            </a:p>
          </p:txBody>
        </p: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744BD9D8-AE7D-4F9D-9109-94C223533FBE}"/>
                </a:ext>
              </a:extLst>
            </p:cNvPr>
            <p:cNvSpPr txBox="1"/>
            <p:nvPr/>
          </p:nvSpPr>
          <p:spPr>
            <a:xfrm>
              <a:off x="2197662" y="2428235"/>
              <a:ext cx="4074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x</a:t>
              </a:r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655C5FBD-F4A9-4B5F-A376-E2FD23A374FD}"/>
                </a:ext>
              </a:extLst>
            </p:cNvPr>
            <p:cNvSpPr txBox="1"/>
            <p:nvPr/>
          </p:nvSpPr>
          <p:spPr>
            <a:xfrm>
              <a:off x="1805407" y="242823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7</a:t>
              </a:r>
            </a:p>
          </p:txBody>
        </p:sp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00CA4A87-B020-45E9-89D6-5BB803C61386}"/>
                </a:ext>
              </a:extLst>
            </p:cNvPr>
            <p:cNvSpPr txBox="1"/>
            <p:nvPr/>
          </p:nvSpPr>
          <p:spPr>
            <a:xfrm>
              <a:off x="2915490" y="242823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=</a:t>
              </a:r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D033240-955D-43AC-9A7E-19603235433E}"/>
              </a:ext>
            </a:extLst>
          </p:cNvPr>
          <p:cNvSpPr txBox="1"/>
          <p:nvPr/>
        </p:nvSpPr>
        <p:spPr>
          <a:xfrm>
            <a:off x="3280509" y="2428234"/>
            <a:ext cx="358377" cy="731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5E5B6004-EE41-4931-8C1A-FA26DC8AA809}"/>
              </a:ext>
            </a:extLst>
          </p:cNvPr>
          <p:cNvSpPr txBox="1"/>
          <p:nvPr/>
        </p:nvSpPr>
        <p:spPr>
          <a:xfrm>
            <a:off x="3559553" y="242823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0934A6A-C801-43A1-97D0-2F86DBA81405}"/>
              </a:ext>
            </a:extLst>
          </p:cNvPr>
          <p:cNvSpPr txBox="1"/>
          <p:nvPr/>
        </p:nvSpPr>
        <p:spPr>
          <a:xfrm>
            <a:off x="2669764" y="5916917"/>
            <a:ext cx="61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zap</a:t>
            </a:r>
            <a:endParaRPr lang="cs-CZ" sz="2400" dirty="0"/>
          </a:p>
        </p:txBody>
      </p:sp>
      <p:sp>
        <p:nvSpPr>
          <p:cNvPr id="26" name="Vývojový diagram: ukončení 25">
            <a:extLst>
              <a:ext uri="{FF2B5EF4-FFF2-40B4-BE49-F238E27FC236}">
                <a16:creationId xmlns:a16="http://schemas.microsoft.com/office/drawing/2014/main" id="{CC9DB1CE-1F89-4004-B415-D80273F1819F}"/>
              </a:ext>
            </a:extLst>
          </p:cNvPr>
          <p:cNvSpPr/>
          <p:nvPr/>
        </p:nvSpPr>
        <p:spPr>
          <a:xfrm>
            <a:off x="3451773" y="5974706"/>
            <a:ext cx="610744" cy="381228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C1C3B9F8-E706-492B-9AA1-526FA8E57846}"/>
              </a:ext>
            </a:extLst>
          </p:cNvPr>
          <p:cNvSpPr txBox="1"/>
          <p:nvPr/>
        </p:nvSpPr>
        <p:spPr>
          <a:xfrm>
            <a:off x="4885179" y="1154243"/>
            <a:ext cx="70769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Pokyny:</a:t>
            </a:r>
          </a:p>
          <a:p>
            <a:r>
              <a:rPr lang="cs-CZ" sz="2400" dirty="0"/>
              <a:t>1. Žák musí kliknout na tlačítko </a:t>
            </a:r>
            <a:r>
              <a:rPr lang="cs-CZ" sz="2400" dirty="0" err="1">
                <a:solidFill>
                  <a:srgbClr val="FF0000"/>
                </a:solidFill>
              </a:rPr>
              <a:t>zap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na mobilním</a:t>
            </a:r>
          </a:p>
          <a:p>
            <a:r>
              <a:rPr lang="cs-CZ" sz="2400" dirty="0"/>
              <a:t>   telefonu.</a:t>
            </a:r>
          </a:p>
          <a:p>
            <a:r>
              <a:rPr lang="cs-CZ" sz="2400" dirty="0"/>
              <a:t>2. Na displeji mobilu se objeví zadání příkladu.</a:t>
            </a:r>
          </a:p>
          <a:p>
            <a:r>
              <a:rPr lang="cs-CZ" sz="2400" dirty="0"/>
              <a:t>3. Žák řeší příklad správným klikáním na čísla mobilu.</a:t>
            </a:r>
          </a:p>
          <a:p>
            <a:r>
              <a:rPr lang="cs-CZ" sz="2400" dirty="0"/>
              <a:t>4. Ta se zabarví červeně a objeví se na displeji mobilu.</a:t>
            </a:r>
          </a:p>
          <a:p>
            <a:r>
              <a:rPr lang="cs-CZ" sz="2400" dirty="0"/>
              <a:t>5. Pokud žák nesprávně klikne na čísla klávesnice, tak</a:t>
            </a:r>
          </a:p>
          <a:p>
            <a:r>
              <a:rPr lang="cs-CZ" sz="2400" dirty="0"/>
              <a:t>    čísla zablikají.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99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40"/>
                            </p:stCondLst>
                            <p:childTnLst>
                              <p:par>
                                <p:cTn id="7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0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6B36941F-D21A-4494-B96C-6BE57D21F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142" y="119930"/>
            <a:ext cx="3064781" cy="661814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CEAC89C9-D120-4299-91C2-55B301C3F357}"/>
              </a:ext>
            </a:extLst>
          </p:cNvPr>
          <p:cNvSpPr txBox="1"/>
          <p:nvPr/>
        </p:nvSpPr>
        <p:spPr>
          <a:xfrm>
            <a:off x="2027583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B683F374-9069-458A-ADB8-58FA6CB4C341}"/>
              </a:ext>
            </a:extLst>
          </p:cNvPr>
          <p:cNvSpPr txBox="1"/>
          <p:nvPr/>
        </p:nvSpPr>
        <p:spPr>
          <a:xfrm>
            <a:off x="3668624" y="53671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BD9CDBF-EACB-4C87-988D-34F1ECB08057}"/>
              </a:ext>
            </a:extLst>
          </p:cNvPr>
          <p:cNvSpPr txBox="1"/>
          <p:nvPr/>
        </p:nvSpPr>
        <p:spPr>
          <a:xfrm>
            <a:off x="2027583" y="536713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31AF2CB-4D84-4508-B126-5DE342204874}"/>
              </a:ext>
            </a:extLst>
          </p:cNvPr>
          <p:cNvSpPr txBox="1"/>
          <p:nvPr/>
        </p:nvSpPr>
        <p:spPr>
          <a:xfrm>
            <a:off x="3668624" y="478403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5C00F04-529B-4C3B-990C-C62E6EC18930}"/>
              </a:ext>
            </a:extLst>
          </p:cNvPr>
          <p:cNvSpPr txBox="1"/>
          <p:nvPr/>
        </p:nvSpPr>
        <p:spPr>
          <a:xfrm>
            <a:off x="2859806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59E254F-AF57-4ED3-B04F-78C94EE506EE}"/>
              </a:ext>
            </a:extLst>
          </p:cNvPr>
          <p:cNvSpPr txBox="1"/>
          <p:nvPr/>
        </p:nvSpPr>
        <p:spPr>
          <a:xfrm>
            <a:off x="2027583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1843B33-5581-42AE-A345-D4CB1726FB2B}"/>
              </a:ext>
            </a:extLst>
          </p:cNvPr>
          <p:cNvSpPr txBox="1"/>
          <p:nvPr/>
        </p:nvSpPr>
        <p:spPr>
          <a:xfrm>
            <a:off x="3633759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92E8071-2E1C-4595-BF45-97A3792008CD}"/>
              </a:ext>
            </a:extLst>
          </p:cNvPr>
          <p:cNvSpPr txBox="1"/>
          <p:nvPr/>
        </p:nvSpPr>
        <p:spPr>
          <a:xfrm>
            <a:off x="2836401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8A78CDC-2EE2-4ADD-A8FD-E48793F748C1}"/>
              </a:ext>
            </a:extLst>
          </p:cNvPr>
          <p:cNvSpPr txBox="1"/>
          <p:nvPr/>
        </p:nvSpPr>
        <p:spPr>
          <a:xfrm>
            <a:off x="2027583" y="595022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A36E48D-CF11-4640-9C81-E61595F8365D}"/>
              </a:ext>
            </a:extLst>
          </p:cNvPr>
          <p:cNvSpPr txBox="1"/>
          <p:nvPr/>
        </p:nvSpPr>
        <p:spPr>
          <a:xfrm>
            <a:off x="2816101" y="533234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grpSp>
        <p:nvGrpSpPr>
          <p:cNvPr id="2" name="Skupina 1">
            <a:extLst>
              <a:ext uri="{FF2B5EF4-FFF2-40B4-BE49-F238E27FC236}">
                <a16:creationId xmlns:a16="http://schemas.microsoft.com/office/drawing/2014/main" id="{C90C8860-DC3A-4A83-A736-819881C8A499}"/>
              </a:ext>
            </a:extLst>
          </p:cNvPr>
          <p:cNvGrpSpPr/>
          <p:nvPr/>
        </p:nvGrpSpPr>
        <p:grpSpPr>
          <a:xfrm>
            <a:off x="1805407" y="2428234"/>
            <a:ext cx="1549627" cy="738664"/>
            <a:chOff x="1805407" y="2428234"/>
            <a:chExt cx="1549627" cy="738664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419A523-5EFF-49D6-B1CF-6225AF6AE9F6}"/>
                </a:ext>
              </a:extLst>
            </p:cNvPr>
            <p:cNvSpPr txBox="1"/>
            <p:nvPr/>
          </p:nvSpPr>
          <p:spPr>
            <a:xfrm>
              <a:off x="2541828" y="245901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3</a:t>
              </a:r>
            </a:p>
          </p:txBody>
        </p: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744BD9D8-AE7D-4F9D-9109-94C223533FBE}"/>
                </a:ext>
              </a:extLst>
            </p:cNvPr>
            <p:cNvSpPr txBox="1"/>
            <p:nvPr/>
          </p:nvSpPr>
          <p:spPr>
            <a:xfrm>
              <a:off x="2197662" y="2428235"/>
              <a:ext cx="4074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x</a:t>
              </a:r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655C5FBD-F4A9-4B5F-A376-E2FD23A374FD}"/>
                </a:ext>
              </a:extLst>
            </p:cNvPr>
            <p:cNvSpPr txBox="1"/>
            <p:nvPr/>
          </p:nvSpPr>
          <p:spPr>
            <a:xfrm>
              <a:off x="1805407" y="242823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7</a:t>
              </a:r>
            </a:p>
          </p:txBody>
        </p:sp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00CA4A87-B020-45E9-89D6-5BB803C61386}"/>
                </a:ext>
              </a:extLst>
            </p:cNvPr>
            <p:cNvSpPr txBox="1"/>
            <p:nvPr/>
          </p:nvSpPr>
          <p:spPr>
            <a:xfrm>
              <a:off x="2915490" y="242823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=</a:t>
              </a:r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D033240-955D-43AC-9A7E-19603235433E}"/>
              </a:ext>
            </a:extLst>
          </p:cNvPr>
          <p:cNvSpPr txBox="1"/>
          <p:nvPr/>
        </p:nvSpPr>
        <p:spPr>
          <a:xfrm>
            <a:off x="3280509" y="2428234"/>
            <a:ext cx="358377" cy="731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5E5B6004-EE41-4931-8C1A-FA26DC8AA809}"/>
              </a:ext>
            </a:extLst>
          </p:cNvPr>
          <p:cNvSpPr txBox="1"/>
          <p:nvPr/>
        </p:nvSpPr>
        <p:spPr>
          <a:xfrm>
            <a:off x="3559553" y="242823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0934A6A-C801-43A1-97D0-2F86DBA81405}"/>
              </a:ext>
            </a:extLst>
          </p:cNvPr>
          <p:cNvSpPr txBox="1"/>
          <p:nvPr/>
        </p:nvSpPr>
        <p:spPr>
          <a:xfrm>
            <a:off x="2669764" y="5915445"/>
            <a:ext cx="61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zap</a:t>
            </a:r>
            <a:endParaRPr lang="cs-CZ" sz="2400" dirty="0"/>
          </a:p>
        </p:txBody>
      </p:sp>
      <p:sp>
        <p:nvSpPr>
          <p:cNvPr id="27" name="Vývojový diagram: ukončení 26">
            <a:extLst>
              <a:ext uri="{FF2B5EF4-FFF2-40B4-BE49-F238E27FC236}">
                <a16:creationId xmlns:a16="http://schemas.microsoft.com/office/drawing/2014/main" id="{83D6ADFC-AF5D-4F2F-B938-9F0B78AA0DF7}"/>
              </a:ext>
            </a:extLst>
          </p:cNvPr>
          <p:cNvSpPr/>
          <p:nvPr/>
        </p:nvSpPr>
        <p:spPr>
          <a:xfrm>
            <a:off x="3451773" y="5960703"/>
            <a:ext cx="610744" cy="381228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1E11AE9-4825-47B7-AF40-EF9E141EF3E0}"/>
              </a:ext>
            </a:extLst>
          </p:cNvPr>
          <p:cNvSpPr txBox="1"/>
          <p:nvPr/>
        </p:nvSpPr>
        <p:spPr>
          <a:xfrm>
            <a:off x="4885179" y="1154243"/>
            <a:ext cx="70769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Pokyny:</a:t>
            </a:r>
          </a:p>
          <a:p>
            <a:r>
              <a:rPr lang="cs-CZ" sz="2400" dirty="0"/>
              <a:t>1. Žák musí kliknout na tlačítko </a:t>
            </a:r>
            <a:r>
              <a:rPr lang="cs-CZ" sz="2400" dirty="0" err="1">
                <a:solidFill>
                  <a:srgbClr val="FF0000"/>
                </a:solidFill>
              </a:rPr>
              <a:t>zap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na mobilním</a:t>
            </a:r>
          </a:p>
          <a:p>
            <a:r>
              <a:rPr lang="cs-CZ" sz="2400" dirty="0"/>
              <a:t>   telefonu.</a:t>
            </a:r>
          </a:p>
          <a:p>
            <a:r>
              <a:rPr lang="cs-CZ" sz="2400" dirty="0"/>
              <a:t>2. Na displeji mobilu se objeví zadání příkladu.</a:t>
            </a:r>
          </a:p>
          <a:p>
            <a:r>
              <a:rPr lang="cs-CZ" sz="2400" dirty="0"/>
              <a:t>3. Žák řeší příklad správným klikáním na čísla mobilu.</a:t>
            </a:r>
          </a:p>
          <a:p>
            <a:r>
              <a:rPr lang="cs-CZ" sz="2400" dirty="0"/>
              <a:t>4. Ta se zabarví červeně a objeví se na displeji mobilu.</a:t>
            </a:r>
          </a:p>
          <a:p>
            <a:r>
              <a:rPr lang="cs-CZ" sz="2400" dirty="0"/>
              <a:t>5. Pokud žák nesprávně klikne na čísla klávesnice, tak</a:t>
            </a:r>
          </a:p>
          <a:p>
            <a:r>
              <a:rPr lang="cs-CZ" sz="2400" dirty="0"/>
              <a:t>    čísla zablikají.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9566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4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0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6B36941F-D21A-4494-B96C-6BE57D21F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142" y="119930"/>
            <a:ext cx="3064781" cy="661814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CEAC89C9-D120-4299-91C2-55B301C3F357}"/>
              </a:ext>
            </a:extLst>
          </p:cNvPr>
          <p:cNvSpPr txBox="1"/>
          <p:nvPr/>
        </p:nvSpPr>
        <p:spPr>
          <a:xfrm>
            <a:off x="2027583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B683F374-9069-458A-ADB8-58FA6CB4C341}"/>
              </a:ext>
            </a:extLst>
          </p:cNvPr>
          <p:cNvSpPr txBox="1"/>
          <p:nvPr/>
        </p:nvSpPr>
        <p:spPr>
          <a:xfrm>
            <a:off x="3668624" y="53671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BD9CDBF-EACB-4C87-988D-34F1ECB08057}"/>
              </a:ext>
            </a:extLst>
          </p:cNvPr>
          <p:cNvSpPr txBox="1"/>
          <p:nvPr/>
        </p:nvSpPr>
        <p:spPr>
          <a:xfrm>
            <a:off x="2027583" y="536713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31AF2CB-4D84-4508-B126-5DE342204874}"/>
              </a:ext>
            </a:extLst>
          </p:cNvPr>
          <p:cNvSpPr txBox="1"/>
          <p:nvPr/>
        </p:nvSpPr>
        <p:spPr>
          <a:xfrm>
            <a:off x="3668624" y="478403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5C00F04-529B-4C3B-990C-C62E6EC18930}"/>
              </a:ext>
            </a:extLst>
          </p:cNvPr>
          <p:cNvSpPr txBox="1"/>
          <p:nvPr/>
        </p:nvSpPr>
        <p:spPr>
          <a:xfrm>
            <a:off x="2859806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59E254F-AF57-4ED3-B04F-78C94EE506EE}"/>
              </a:ext>
            </a:extLst>
          </p:cNvPr>
          <p:cNvSpPr txBox="1"/>
          <p:nvPr/>
        </p:nvSpPr>
        <p:spPr>
          <a:xfrm>
            <a:off x="2027583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1843B33-5581-42AE-A345-D4CB1726FB2B}"/>
              </a:ext>
            </a:extLst>
          </p:cNvPr>
          <p:cNvSpPr txBox="1"/>
          <p:nvPr/>
        </p:nvSpPr>
        <p:spPr>
          <a:xfrm>
            <a:off x="3633759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92E8071-2E1C-4595-BF45-97A3792008CD}"/>
              </a:ext>
            </a:extLst>
          </p:cNvPr>
          <p:cNvSpPr txBox="1"/>
          <p:nvPr/>
        </p:nvSpPr>
        <p:spPr>
          <a:xfrm>
            <a:off x="2836401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8A78CDC-2EE2-4ADD-A8FD-E48793F748C1}"/>
              </a:ext>
            </a:extLst>
          </p:cNvPr>
          <p:cNvSpPr txBox="1"/>
          <p:nvPr/>
        </p:nvSpPr>
        <p:spPr>
          <a:xfrm>
            <a:off x="2027583" y="595022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A36E48D-CF11-4640-9C81-E61595F8365D}"/>
              </a:ext>
            </a:extLst>
          </p:cNvPr>
          <p:cNvSpPr txBox="1"/>
          <p:nvPr/>
        </p:nvSpPr>
        <p:spPr>
          <a:xfrm>
            <a:off x="2817546" y="536150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grpSp>
        <p:nvGrpSpPr>
          <p:cNvPr id="2" name="Skupina 1">
            <a:extLst>
              <a:ext uri="{FF2B5EF4-FFF2-40B4-BE49-F238E27FC236}">
                <a16:creationId xmlns:a16="http://schemas.microsoft.com/office/drawing/2014/main" id="{8CB0C2C3-0EB9-4802-85D2-BBDFF6A014A2}"/>
              </a:ext>
            </a:extLst>
          </p:cNvPr>
          <p:cNvGrpSpPr/>
          <p:nvPr/>
        </p:nvGrpSpPr>
        <p:grpSpPr>
          <a:xfrm>
            <a:off x="1805407" y="2428235"/>
            <a:ext cx="1543336" cy="738663"/>
            <a:chOff x="1805407" y="2428235"/>
            <a:chExt cx="1543336" cy="738663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419A523-5EFF-49D6-B1CF-6225AF6AE9F6}"/>
                </a:ext>
              </a:extLst>
            </p:cNvPr>
            <p:cNvSpPr txBox="1"/>
            <p:nvPr/>
          </p:nvSpPr>
          <p:spPr>
            <a:xfrm>
              <a:off x="2541828" y="245901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9</a:t>
              </a:r>
            </a:p>
          </p:txBody>
        </p: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744BD9D8-AE7D-4F9D-9109-94C223533FBE}"/>
                </a:ext>
              </a:extLst>
            </p:cNvPr>
            <p:cNvSpPr txBox="1"/>
            <p:nvPr/>
          </p:nvSpPr>
          <p:spPr>
            <a:xfrm>
              <a:off x="2197662" y="2428235"/>
              <a:ext cx="4074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x</a:t>
              </a:r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655C5FBD-F4A9-4B5F-A376-E2FD23A374FD}"/>
                </a:ext>
              </a:extLst>
            </p:cNvPr>
            <p:cNvSpPr txBox="1"/>
            <p:nvPr/>
          </p:nvSpPr>
          <p:spPr>
            <a:xfrm>
              <a:off x="1805407" y="242823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7</a:t>
              </a:r>
            </a:p>
          </p:txBody>
        </p:sp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00CA4A87-B020-45E9-89D6-5BB803C61386}"/>
                </a:ext>
              </a:extLst>
            </p:cNvPr>
            <p:cNvSpPr txBox="1"/>
            <p:nvPr/>
          </p:nvSpPr>
          <p:spPr>
            <a:xfrm>
              <a:off x="2909199" y="2453437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=</a:t>
              </a:r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D033240-955D-43AC-9A7E-19603235433E}"/>
              </a:ext>
            </a:extLst>
          </p:cNvPr>
          <p:cNvSpPr txBox="1"/>
          <p:nvPr/>
        </p:nvSpPr>
        <p:spPr>
          <a:xfrm>
            <a:off x="3280509" y="2428234"/>
            <a:ext cx="358377" cy="731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5E5B6004-EE41-4931-8C1A-FA26DC8AA809}"/>
              </a:ext>
            </a:extLst>
          </p:cNvPr>
          <p:cNvSpPr txBox="1"/>
          <p:nvPr/>
        </p:nvSpPr>
        <p:spPr>
          <a:xfrm>
            <a:off x="3559553" y="242823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0934A6A-C801-43A1-97D0-2F86DBA81405}"/>
              </a:ext>
            </a:extLst>
          </p:cNvPr>
          <p:cNvSpPr txBox="1"/>
          <p:nvPr/>
        </p:nvSpPr>
        <p:spPr>
          <a:xfrm>
            <a:off x="2661809" y="5910008"/>
            <a:ext cx="61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zap</a:t>
            </a:r>
            <a:endParaRPr lang="cs-CZ" sz="2400" dirty="0"/>
          </a:p>
        </p:txBody>
      </p:sp>
      <p:sp>
        <p:nvSpPr>
          <p:cNvPr id="27" name="Vývojový diagram: ukončení 26">
            <a:extLst>
              <a:ext uri="{FF2B5EF4-FFF2-40B4-BE49-F238E27FC236}">
                <a16:creationId xmlns:a16="http://schemas.microsoft.com/office/drawing/2014/main" id="{748D9576-BCDD-41BA-B6AC-13C5D0271463}"/>
              </a:ext>
            </a:extLst>
          </p:cNvPr>
          <p:cNvSpPr/>
          <p:nvPr/>
        </p:nvSpPr>
        <p:spPr>
          <a:xfrm>
            <a:off x="3459697" y="5990445"/>
            <a:ext cx="610744" cy="381228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5FE73D4-DFF4-4C85-AEB6-E2B74E92A2CC}"/>
              </a:ext>
            </a:extLst>
          </p:cNvPr>
          <p:cNvSpPr txBox="1"/>
          <p:nvPr/>
        </p:nvSpPr>
        <p:spPr>
          <a:xfrm>
            <a:off x="4885179" y="1154243"/>
            <a:ext cx="70769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Pokyny:</a:t>
            </a:r>
          </a:p>
          <a:p>
            <a:r>
              <a:rPr lang="cs-CZ" sz="2400" dirty="0"/>
              <a:t>1. Žák musí kliknout na tlačítko </a:t>
            </a:r>
            <a:r>
              <a:rPr lang="cs-CZ" sz="2400" dirty="0" err="1">
                <a:solidFill>
                  <a:srgbClr val="FF0000"/>
                </a:solidFill>
              </a:rPr>
              <a:t>zap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na mobilním</a:t>
            </a:r>
          </a:p>
          <a:p>
            <a:r>
              <a:rPr lang="cs-CZ" sz="2400" dirty="0"/>
              <a:t>   telefonu.</a:t>
            </a:r>
          </a:p>
          <a:p>
            <a:r>
              <a:rPr lang="cs-CZ" sz="2400" dirty="0"/>
              <a:t>2. Na displeji mobilu se objeví zadání příkladu.</a:t>
            </a:r>
          </a:p>
          <a:p>
            <a:r>
              <a:rPr lang="cs-CZ" sz="2400" dirty="0"/>
              <a:t>3. Žák řeší příklad správným klikáním na čísla mobilu.</a:t>
            </a:r>
          </a:p>
          <a:p>
            <a:r>
              <a:rPr lang="cs-CZ" sz="2400" dirty="0"/>
              <a:t>4. Ta se zabarví červeně a objeví se na displeji mobilu.</a:t>
            </a:r>
          </a:p>
          <a:p>
            <a:r>
              <a:rPr lang="cs-CZ" sz="2400" dirty="0"/>
              <a:t>5. Pokud žák nesprávně klikne na čísla klávesnice, tak</a:t>
            </a:r>
          </a:p>
          <a:p>
            <a:r>
              <a:rPr lang="cs-CZ" sz="2400" dirty="0"/>
              <a:t>    čísla zablikají.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6472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40"/>
                            </p:stCondLst>
                            <p:childTnLst>
                              <p:par>
                                <p:cTn id="7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0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6B36941F-D21A-4494-B96C-6BE57D21F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142" y="119930"/>
            <a:ext cx="3064781" cy="661814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CEAC89C9-D120-4299-91C2-55B301C3F357}"/>
              </a:ext>
            </a:extLst>
          </p:cNvPr>
          <p:cNvSpPr txBox="1"/>
          <p:nvPr/>
        </p:nvSpPr>
        <p:spPr>
          <a:xfrm>
            <a:off x="2027583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B683F374-9069-458A-ADB8-58FA6CB4C341}"/>
              </a:ext>
            </a:extLst>
          </p:cNvPr>
          <p:cNvSpPr txBox="1"/>
          <p:nvPr/>
        </p:nvSpPr>
        <p:spPr>
          <a:xfrm>
            <a:off x="3668624" y="53671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BD9CDBF-EACB-4C87-988D-34F1ECB08057}"/>
              </a:ext>
            </a:extLst>
          </p:cNvPr>
          <p:cNvSpPr txBox="1"/>
          <p:nvPr/>
        </p:nvSpPr>
        <p:spPr>
          <a:xfrm>
            <a:off x="2027583" y="536713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31AF2CB-4D84-4508-B126-5DE342204874}"/>
              </a:ext>
            </a:extLst>
          </p:cNvPr>
          <p:cNvSpPr txBox="1"/>
          <p:nvPr/>
        </p:nvSpPr>
        <p:spPr>
          <a:xfrm>
            <a:off x="3668624" y="478403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5C00F04-529B-4C3B-990C-C62E6EC18930}"/>
              </a:ext>
            </a:extLst>
          </p:cNvPr>
          <p:cNvSpPr txBox="1"/>
          <p:nvPr/>
        </p:nvSpPr>
        <p:spPr>
          <a:xfrm>
            <a:off x="2859806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59E254F-AF57-4ED3-B04F-78C94EE506EE}"/>
              </a:ext>
            </a:extLst>
          </p:cNvPr>
          <p:cNvSpPr txBox="1"/>
          <p:nvPr/>
        </p:nvSpPr>
        <p:spPr>
          <a:xfrm>
            <a:off x="2027583" y="478403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1843B33-5581-42AE-A345-D4CB1726FB2B}"/>
              </a:ext>
            </a:extLst>
          </p:cNvPr>
          <p:cNvSpPr txBox="1"/>
          <p:nvPr/>
        </p:nvSpPr>
        <p:spPr>
          <a:xfrm>
            <a:off x="3633759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B92E8071-2E1C-4595-BF45-97A3792008CD}"/>
              </a:ext>
            </a:extLst>
          </p:cNvPr>
          <p:cNvSpPr txBox="1"/>
          <p:nvPr/>
        </p:nvSpPr>
        <p:spPr>
          <a:xfrm>
            <a:off x="2836401" y="42009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8A78CDC-2EE2-4ADD-A8FD-E48793F748C1}"/>
              </a:ext>
            </a:extLst>
          </p:cNvPr>
          <p:cNvSpPr txBox="1"/>
          <p:nvPr/>
        </p:nvSpPr>
        <p:spPr>
          <a:xfrm>
            <a:off x="2027583" y="595022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A36E48D-CF11-4640-9C81-E61595F8365D}"/>
              </a:ext>
            </a:extLst>
          </p:cNvPr>
          <p:cNvSpPr txBox="1"/>
          <p:nvPr/>
        </p:nvSpPr>
        <p:spPr>
          <a:xfrm>
            <a:off x="2790453" y="536712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grpSp>
        <p:nvGrpSpPr>
          <p:cNvPr id="2" name="Skupina 1">
            <a:extLst>
              <a:ext uri="{FF2B5EF4-FFF2-40B4-BE49-F238E27FC236}">
                <a16:creationId xmlns:a16="http://schemas.microsoft.com/office/drawing/2014/main" id="{A4D28A84-A8EE-4F03-8240-7C077CA201BD}"/>
              </a:ext>
            </a:extLst>
          </p:cNvPr>
          <p:cNvGrpSpPr/>
          <p:nvPr/>
        </p:nvGrpSpPr>
        <p:grpSpPr>
          <a:xfrm>
            <a:off x="1805407" y="2428235"/>
            <a:ext cx="1543336" cy="738663"/>
            <a:chOff x="1805407" y="2428235"/>
            <a:chExt cx="1543336" cy="738663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419A523-5EFF-49D6-B1CF-6225AF6AE9F6}"/>
                </a:ext>
              </a:extLst>
            </p:cNvPr>
            <p:cNvSpPr txBox="1"/>
            <p:nvPr/>
          </p:nvSpPr>
          <p:spPr>
            <a:xfrm>
              <a:off x="2541828" y="245901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4</a:t>
              </a:r>
            </a:p>
          </p:txBody>
        </p:sp>
        <p:sp>
          <p:nvSpPr>
            <p:cNvPr id="19" name="TextovéPole 18">
              <a:extLst>
                <a:ext uri="{FF2B5EF4-FFF2-40B4-BE49-F238E27FC236}">
                  <a16:creationId xmlns:a16="http://schemas.microsoft.com/office/drawing/2014/main" id="{744BD9D8-AE7D-4F9D-9109-94C223533FBE}"/>
                </a:ext>
              </a:extLst>
            </p:cNvPr>
            <p:cNvSpPr txBox="1"/>
            <p:nvPr/>
          </p:nvSpPr>
          <p:spPr>
            <a:xfrm>
              <a:off x="2197662" y="2428235"/>
              <a:ext cx="4074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x</a:t>
              </a:r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655C5FBD-F4A9-4B5F-A376-E2FD23A374FD}"/>
                </a:ext>
              </a:extLst>
            </p:cNvPr>
            <p:cNvSpPr txBox="1"/>
            <p:nvPr/>
          </p:nvSpPr>
          <p:spPr>
            <a:xfrm>
              <a:off x="1805407" y="242823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7</a:t>
              </a:r>
            </a:p>
          </p:txBody>
        </p:sp>
        <p:sp>
          <p:nvSpPr>
            <p:cNvPr id="22" name="TextovéPole 21">
              <a:extLst>
                <a:ext uri="{FF2B5EF4-FFF2-40B4-BE49-F238E27FC236}">
                  <a16:creationId xmlns:a16="http://schemas.microsoft.com/office/drawing/2014/main" id="{00CA4A87-B020-45E9-89D6-5BB803C61386}"/>
                </a:ext>
              </a:extLst>
            </p:cNvPr>
            <p:cNvSpPr txBox="1"/>
            <p:nvPr/>
          </p:nvSpPr>
          <p:spPr>
            <a:xfrm>
              <a:off x="2909199" y="2453437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=</a:t>
              </a:r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D033240-955D-43AC-9A7E-19603235433E}"/>
              </a:ext>
            </a:extLst>
          </p:cNvPr>
          <p:cNvSpPr txBox="1"/>
          <p:nvPr/>
        </p:nvSpPr>
        <p:spPr>
          <a:xfrm>
            <a:off x="3280509" y="2428234"/>
            <a:ext cx="358377" cy="731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5E5B6004-EE41-4931-8C1A-FA26DC8AA809}"/>
              </a:ext>
            </a:extLst>
          </p:cNvPr>
          <p:cNvSpPr txBox="1"/>
          <p:nvPr/>
        </p:nvSpPr>
        <p:spPr>
          <a:xfrm>
            <a:off x="3559553" y="242823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0934A6A-C801-43A1-97D0-2F86DBA81405}"/>
              </a:ext>
            </a:extLst>
          </p:cNvPr>
          <p:cNvSpPr txBox="1"/>
          <p:nvPr/>
        </p:nvSpPr>
        <p:spPr>
          <a:xfrm>
            <a:off x="2680807" y="5912158"/>
            <a:ext cx="61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zap</a:t>
            </a:r>
            <a:endParaRPr lang="cs-CZ" sz="2400" dirty="0"/>
          </a:p>
        </p:txBody>
      </p:sp>
      <p:sp>
        <p:nvSpPr>
          <p:cNvPr id="26" name="Vývojový diagram: ukončení 25">
            <a:extLst>
              <a:ext uri="{FF2B5EF4-FFF2-40B4-BE49-F238E27FC236}">
                <a16:creationId xmlns:a16="http://schemas.microsoft.com/office/drawing/2014/main" id="{43D61A68-69EE-4667-A8E1-62B055484C95}"/>
              </a:ext>
            </a:extLst>
          </p:cNvPr>
          <p:cNvSpPr/>
          <p:nvPr/>
        </p:nvSpPr>
        <p:spPr>
          <a:xfrm>
            <a:off x="3483812" y="5981352"/>
            <a:ext cx="610744" cy="381228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59E73DEF-7729-452F-BFE5-F4823E66B8A0}"/>
              </a:ext>
            </a:extLst>
          </p:cNvPr>
          <p:cNvSpPr txBox="1"/>
          <p:nvPr/>
        </p:nvSpPr>
        <p:spPr>
          <a:xfrm>
            <a:off x="4885179" y="1154243"/>
            <a:ext cx="70769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Pokyny:</a:t>
            </a:r>
          </a:p>
          <a:p>
            <a:r>
              <a:rPr lang="cs-CZ" sz="2400" dirty="0"/>
              <a:t>1. Žák musí kliknout na tlačítko </a:t>
            </a:r>
            <a:r>
              <a:rPr lang="cs-CZ" sz="2400" dirty="0" err="1">
                <a:solidFill>
                  <a:srgbClr val="FF0000"/>
                </a:solidFill>
              </a:rPr>
              <a:t>zap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na mobilním</a:t>
            </a:r>
          </a:p>
          <a:p>
            <a:r>
              <a:rPr lang="cs-CZ" sz="2400" dirty="0"/>
              <a:t>   telefonu.</a:t>
            </a:r>
          </a:p>
          <a:p>
            <a:r>
              <a:rPr lang="cs-CZ" sz="2400" dirty="0"/>
              <a:t>2. Na displeji mobilu se objeví zadání příkladu.</a:t>
            </a:r>
          </a:p>
          <a:p>
            <a:r>
              <a:rPr lang="cs-CZ" sz="2400" dirty="0"/>
              <a:t>3. Žák řeší příklad správným klikáním na čísla mobilu.</a:t>
            </a:r>
          </a:p>
          <a:p>
            <a:r>
              <a:rPr lang="cs-CZ" sz="2400" dirty="0"/>
              <a:t>4. Ta se zabarví červeně a objeví se na displeji mobilu.</a:t>
            </a:r>
          </a:p>
          <a:p>
            <a:r>
              <a:rPr lang="cs-CZ" sz="2400" dirty="0"/>
              <a:t>5. Pokud žák nesprávně klikne na čísla klávesnice, tak</a:t>
            </a:r>
          </a:p>
          <a:p>
            <a:r>
              <a:rPr lang="cs-CZ" sz="2400" dirty="0"/>
              <a:t>    čísla zablikají.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424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40"/>
                            </p:stCondLst>
                            <p:childTnLst>
                              <p:par>
                                <p:cTn id="7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0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40014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[ 0 . 7 )  + ( 2 . 4 )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4181945" y="266812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79BC500E-710C-45A4-A009-F71CAE52679F}"/>
              </a:ext>
            </a:extLst>
          </p:cNvPr>
          <p:cNvSpPr txBox="1"/>
          <p:nvPr/>
        </p:nvSpPr>
        <p:spPr>
          <a:xfrm>
            <a:off x="-36961" y="4997019"/>
            <a:ext cx="70999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 Na řešení příkladu má žák časový limit 15 sekund.</a:t>
            </a:r>
          </a:p>
          <a:p>
            <a:r>
              <a:rPr lang="cs-CZ" sz="2400" dirty="0"/>
              <a:t>2. Výsledek určí správným kliknutím na číslice.</a:t>
            </a:r>
          </a:p>
          <a:p>
            <a:r>
              <a:rPr lang="cs-CZ" sz="2400" dirty="0"/>
              <a:t>3. Ta se zabarví zeleně.</a:t>
            </a:r>
          </a:p>
          <a:p>
            <a:r>
              <a:rPr lang="cs-CZ" sz="2400" dirty="0"/>
              <a:t>4. Při chybném kliknutí na číslo se číslo zabarví červeně.</a:t>
            </a:r>
          </a:p>
        </p:txBody>
      </p:sp>
    </p:spTree>
    <p:extLst>
      <p:ext uri="{BB962C8B-B14F-4D97-AF65-F5344CB8AC3E}">
        <p14:creationId xmlns:p14="http://schemas.microsoft.com/office/powerpoint/2010/main" val="257945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30989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[ 7 . 7 )  + 11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3163758" y="268230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124811C2-C883-4816-8D73-6A55464A43AE}"/>
              </a:ext>
            </a:extLst>
          </p:cNvPr>
          <p:cNvSpPr txBox="1"/>
          <p:nvPr/>
        </p:nvSpPr>
        <p:spPr>
          <a:xfrm>
            <a:off x="3517394" y="269519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3C94E700-C611-40E2-A3D7-DB9AFCF4B589}"/>
              </a:ext>
            </a:extLst>
          </p:cNvPr>
          <p:cNvSpPr txBox="1"/>
          <p:nvPr/>
        </p:nvSpPr>
        <p:spPr>
          <a:xfrm>
            <a:off x="-36961" y="4997019"/>
            <a:ext cx="70999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 Na řešení příkladu má žák časový limit 15 sekund.</a:t>
            </a:r>
          </a:p>
          <a:p>
            <a:r>
              <a:rPr lang="cs-CZ" sz="2400" dirty="0"/>
              <a:t>2. Výsledek určí správným kliknutím na číslice.</a:t>
            </a:r>
          </a:p>
          <a:p>
            <a:r>
              <a:rPr lang="cs-CZ" sz="2400" dirty="0"/>
              <a:t>3. Ta se zabarví zeleně.</a:t>
            </a:r>
          </a:p>
          <a:p>
            <a:r>
              <a:rPr lang="cs-CZ" sz="2400" dirty="0"/>
              <a:t>4. Při chybném kliknutí na číslo se číslo zabarví červeně.</a:t>
            </a:r>
          </a:p>
        </p:txBody>
      </p:sp>
    </p:spTree>
    <p:extLst>
      <p:ext uri="{BB962C8B-B14F-4D97-AF65-F5344CB8AC3E}">
        <p14:creationId xmlns:p14="http://schemas.microsoft.com/office/powerpoint/2010/main" val="92318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32608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[ 10 . 7 )  - 23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3163758" y="268230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124811C2-C883-4816-8D73-6A55464A43AE}"/>
              </a:ext>
            </a:extLst>
          </p:cNvPr>
          <p:cNvSpPr txBox="1"/>
          <p:nvPr/>
        </p:nvSpPr>
        <p:spPr>
          <a:xfrm>
            <a:off x="3517394" y="269519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187E9654-603F-4E2B-AE59-1CB2B464EC3E}"/>
              </a:ext>
            </a:extLst>
          </p:cNvPr>
          <p:cNvSpPr txBox="1"/>
          <p:nvPr/>
        </p:nvSpPr>
        <p:spPr>
          <a:xfrm>
            <a:off x="-36961" y="4997019"/>
            <a:ext cx="70999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 Na řešení příkladu má žák časový limit 15 sekund.</a:t>
            </a:r>
          </a:p>
          <a:p>
            <a:r>
              <a:rPr lang="cs-CZ" sz="2400" dirty="0"/>
              <a:t>2. Výsledek určí správným kliknutím na číslice.</a:t>
            </a:r>
          </a:p>
          <a:p>
            <a:r>
              <a:rPr lang="cs-CZ" sz="2400" dirty="0"/>
              <a:t>3. Ta se zabarví zeleně.</a:t>
            </a:r>
          </a:p>
          <a:p>
            <a:r>
              <a:rPr lang="cs-CZ" sz="2400" dirty="0"/>
              <a:t>4. Při chybném kliknutí na číslo se číslo zabarví červeně.</a:t>
            </a:r>
          </a:p>
        </p:txBody>
      </p:sp>
    </p:spTree>
    <p:extLst>
      <p:ext uri="{BB962C8B-B14F-4D97-AF65-F5344CB8AC3E}">
        <p14:creationId xmlns:p14="http://schemas.microsoft.com/office/powerpoint/2010/main" val="3382154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23" grpId="0"/>
      <p:bldP spid="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29883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[ 7 .           )  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2963192" y="268230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43C9A5AE-71E0-4CD5-A9FC-55E79BA0871A}"/>
              </a:ext>
            </a:extLst>
          </p:cNvPr>
          <p:cNvSpPr txBox="1"/>
          <p:nvPr/>
        </p:nvSpPr>
        <p:spPr>
          <a:xfrm>
            <a:off x="3314245" y="266812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E25FC7C7-0DA9-4261-A009-63C22DF37530}"/>
              </a:ext>
            </a:extLst>
          </p:cNvPr>
          <p:cNvSpPr/>
          <p:nvPr/>
        </p:nvSpPr>
        <p:spPr>
          <a:xfrm>
            <a:off x="1155748" y="2592016"/>
            <a:ext cx="914400" cy="91440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AC00F964-76BA-4BDD-8378-C65CD575BD2F}"/>
              </a:ext>
            </a:extLst>
          </p:cNvPr>
          <p:cNvSpPr txBox="1"/>
          <p:nvPr/>
        </p:nvSpPr>
        <p:spPr>
          <a:xfrm>
            <a:off x="1374658" y="268230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61" name="TextovéPole 60">
            <a:extLst>
              <a:ext uri="{FF2B5EF4-FFF2-40B4-BE49-F238E27FC236}">
                <a16:creationId xmlns:a16="http://schemas.microsoft.com/office/drawing/2014/main" id="{7F0992AE-E098-46A9-B9C8-BE049E00A5C5}"/>
              </a:ext>
            </a:extLst>
          </p:cNvPr>
          <p:cNvSpPr txBox="1"/>
          <p:nvPr/>
        </p:nvSpPr>
        <p:spPr>
          <a:xfrm>
            <a:off x="-36961" y="4997019"/>
            <a:ext cx="70999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 Na řešení příkladu má žák časový limit 15 sekund.</a:t>
            </a:r>
          </a:p>
          <a:p>
            <a:r>
              <a:rPr lang="cs-CZ" sz="2400" dirty="0"/>
              <a:t>2. Výsledek určí správným kliknutím na číslice.</a:t>
            </a:r>
          </a:p>
          <a:p>
            <a:r>
              <a:rPr lang="cs-CZ" sz="2400" dirty="0"/>
              <a:t>3. Ta se zabarví zeleně.</a:t>
            </a:r>
          </a:p>
          <a:p>
            <a:r>
              <a:rPr lang="cs-CZ" sz="2400" dirty="0"/>
              <a:t>4. Při chybném kliknutí na číslo se číslo zabarví červeně.</a:t>
            </a:r>
          </a:p>
        </p:txBody>
      </p:sp>
    </p:spTree>
    <p:extLst>
      <p:ext uri="{BB962C8B-B14F-4D97-AF65-F5344CB8AC3E}">
        <p14:creationId xmlns:p14="http://schemas.microsoft.com/office/powerpoint/2010/main" val="72096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29883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[ 7 .           )  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2963192" y="268230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43C9A5AE-71E0-4CD5-A9FC-55E79BA0871A}"/>
              </a:ext>
            </a:extLst>
          </p:cNvPr>
          <p:cNvSpPr txBox="1"/>
          <p:nvPr/>
        </p:nvSpPr>
        <p:spPr>
          <a:xfrm>
            <a:off x="3314245" y="266812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E25FC7C7-0DA9-4261-A009-63C22DF37530}"/>
              </a:ext>
            </a:extLst>
          </p:cNvPr>
          <p:cNvSpPr/>
          <p:nvPr/>
        </p:nvSpPr>
        <p:spPr>
          <a:xfrm>
            <a:off x="1155748" y="2592016"/>
            <a:ext cx="914400" cy="91440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AC00F964-76BA-4BDD-8378-C65CD575BD2F}"/>
              </a:ext>
            </a:extLst>
          </p:cNvPr>
          <p:cNvSpPr txBox="1"/>
          <p:nvPr/>
        </p:nvSpPr>
        <p:spPr>
          <a:xfrm>
            <a:off x="1374658" y="268230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9</a:t>
            </a:r>
          </a:p>
        </p:txBody>
      </p:sp>
      <p:sp>
        <p:nvSpPr>
          <p:cNvPr id="61" name="TextovéPole 60">
            <a:extLst>
              <a:ext uri="{FF2B5EF4-FFF2-40B4-BE49-F238E27FC236}">
                <a16:creationId xmlns:a16="http://schemas.microsoft.com/office/drawing/2014/main" id="{AD8E2BAA-178B-43A5-A83B-76A884C0A4F4}"/>
              </a:ext>
            </a:extLst>
          </p:cNvPr>
          <p:cNvSpPr txBox="1"/>
          <p:nvPr/>
        </p:nvSpPr>
        <p:spPr>
          <a:xfrm>
            <a:off x="-36961" y="4997019"/>
            <a:ext cx="70999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 Na řešení příkladu má žák časový limit 15 sekund.</a:t>
            </a:r>
          </a:p>
          <a:p>
            <a:r>
              <a:rPr lang="cs-CZ" sz="2400" dirty="0"/>
              <a:t>2. Výsledek určí správným kliknutím na číslice.</a:t>
            </a:r>
          </a:p>
          <a:p>
            <a:r>
              <a:rPr lang="cs-CZ" sz="2400" dirty="0"/>
              <a:t>3. Ta se zabarví zeleně.</a:t>
            </a:r>
          </a:p>
          <a:p>
            <a:r>
              <a:rPr lang="cs-CZ" sz="2400" dirty="0"/>
              <a:t>4. Při chybném kliknutí na číslo se číslo zabarví červeně.</a:t>
            </a:r>
          </a:p>
        </p:txBody>
      </p:sp>
    </p:spTree>
    <p:extLst>
      <p:ext uri="{BB962C8B-B14F-4D97-AF65-F5344CB8AC3E}">
        <p14:creationId xmlns:p14="http://schemas.microsoft.com/office/powerpoint/2010/main" val="1797716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28280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(               )  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2963192" y="268230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43C9A5AE-71E0-4CD5-A9FC-55E79BA0871A}"/>
              </a:ext>
            </a:extLst>
          </p:cNvPr>
          <p:cNvSpPr txBox="1"/>
          <p:nvPr/>
        </p:nvSpPr>
        <p:spPr>
          <a:xfrm>
            <a:off x="3314245" y="266812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8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E25FC7C7-0DA9-4261-A009-63C22DF37530}"/>
              </a:ext>
            </a:extLst>
          </p:cNvPr>
          <p:cNvSpPr/>
          <p:nvPr/>
        </p:nvSpPr>
        <p:spPr>
          <a:xfrm>
            <a:off x="345367" y="2640481"/>
            <a:ext cx="914400" cy="91440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B58E111B-76BF-438D-A30F-DE35E5DF5D22}"/>
              </a:ext>
            </a:extLst>
          </p:cNvPr>
          <p:cNvSpPr txBox="1"/>
          <p:nvPr/>
        </p:nvSpPr>
        <p:spPr>
          <a:xfrm>
            <a:off x="1281667" y="2702654"/>
            <a:ext cx="805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.  7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9D4E344-A8A4-46AB-8065-052A9F7AD46F}"/>
              </a:ext>
            </a:extLst>
          </p:cNvPr>
          <p:cNvSpPr txBox="1"/>
          <p:nvPr/>
        </p:nvSpPr>
        <p:spPr>
          <a:xfrm>
            <a:off x="531089" y="272111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61" name="TextovéPole 60">
            <a:extLst>
              <a:ext uri="{FF2B5EF4-FFF2-40B4-BE49-F238E27FC236}">
                <a16:creationId xmlns:a16="http://schemas.microsoft.com/office/drawing/2014/main" id="{0A74613C-C512-494D-9502-CFF427F1A6BE}"/>
              </a:ext>
            </a:extLst>
          </p:cNvPr>
          <p:cNvSpPr txBox="1"/>
          <p:nvPr/>
        </p:nvSpPr>
        <p:spPr>
          <a:xfrm>
            <a:off x="-36961" y="4997019"/>
            <a:ext cx="70999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 Na řešení příkladu má žák časový limit 15 sekund.</a:t>
            </a:r>
          </a:p>
          <a:p>
            <a:r>
              <a:rPr lang="cs-CZ" sz="2400" dirty="0"/>
              <a:t>2. Výsledek určí správným kliknutím na číslice.</a:t>
            </a:r>
          </a:p>
          <a:p>
            <a:r>
              <a:rPr lang="cs-CZ" sz="2400" dirty="0"/>
              <a:t>3. Ta se zabarví zeleně.</a:t>
            </a:r>
          </a:p>
          <a:p>
            <a:r>
              <a:rPr lang="cs-CZ" sz="2400" dirty="0"/>
              <a:t>4. Při chybném kliknutí na číslo se číslo zabarví červeně.</a:t>
            </a:r>
          </a:p>
        </p:txBody>
      </p:sp>
    </p:spTree>
    <p:extLst>
      <p:ext uri="{BB962C8B-B14F-4D97-AF65-F5344CB8AC3E}">
        <p14:creationId xmlns:p14="http://schemas.microsoft.com/office/powerpoint/2010/main" val="2746786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19" name="Obrázek 18">
            <a:extLst>
              <a:ext uri="{FF2B5EF4-FFF2-40B4-BE49-F238E27FC236}">
                <a16:creationId xmlns:a16="http://schemas.microsoft.com/office/drawing/2014/main" id="{5F127346-70C3-488A-B9EB-2690F3BC1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490" y="2502574"/>
            <a:ext cx="1196200" cy="1960983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29D7FA77-44DF-43B7-A243-92B4EE264120}"/>
              </a:ext>
            </a:extLst>
          </p:cNvPr>
          <p:cNvSpPr txBox="1"/>
          <p:nvPr/>
        </p:nvSpPr>
        <p:spPr>
          <a:xfrm>
            <a:off x="73301" y="2668122"/>
            <a:ext cx="28280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(               )   =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43E61AA1-226E-4291-8953-529E9F086AA8}"/>
              </a:ext>
            </a:extLst>
          </p:cNvPr>
          <p:cNvSpPr txBox="1"/>
          <p:nvPr/>
        </p:nvSpPr>
        <p:spPr>
          <a:xfrm>
            <a:off x="2963192" y="268230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43C9A5AE-71E0-4CD5-A9FC-55E79BA0871A}"/>
              </a:ext>
            </a:extLst>
          </p:cNvPr>
          <p:cNvSpPr txBox="1"/>
          <p:nvPr/>
        </p:nvSpPr>
        <p:spPr>
          <a:xfrm>
            <a:off x="3314245" y="266812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6</a:t>
            </a:r>
          </a:p>
        </p:txBody>
      </p:sp>
      <p:sp>
        <p:nvSpPr>
          <p:cNvPr id="3" name="Ovál 2">
            <a:extLst>
              <a:ext uri="{FF2B5EF4-FFF2-40B4-BE49-F238E27FC236}">
                <a16:creationId xmlns:a16="http://schemas.microsoft.com/office/drawing/2014/main" id="{E25FC7C7-0DA9-4261-A009-63C22DF37530}"/>
              </a:ext>
            </a:extLst>
          </p:cNvPr>
          <p:cNvSpPr/>
          <p:nvPr/>
        </p:nvSpPr>
        <p:spPr>
          <a:xfrm>
            <a:off x="345367" y="2640481"/>
            <a:ext cx="914400" cy="91440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B58E111B-76BF-438D-A30F-DE35E5DF5D22}"/>
              </a:ext>
            </a:extLst>
          </p:cNvPr>
          <p:cNvSpPr txBox="1"/>
          <p:nvPr/>
        </p:nvSpPr>
        <p:spPr>
          <a:xfrm>
            <a:off x="1281667" y="2702654"/>
            <a:ext cx="805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.  7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9D4E344-A8A4-46AB-8065-052A9F7AD46F}"/>
              </a:ext>
            </a:extLst>
          </p:cNvPr>
          <p:cNvSpPr txBox="1"/>
          <p:nvPr/>
        </p:nvSpPr>
        <p:spPr>
          <a:xfrm>
            <a:off x="531089" y="2721114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</a:rPr>
              <a:t>8</a:t>
            </a:r>
          </a:p>
        </p:txBody>
      </p:sp>
      <p:sp>
        <p:nvSpPr>
          <p:cNvPr id="61" name="TextovéPole 60">
            <a:extLst>
              <a:ext uri="{FF2B5EF4-FFF2-40B4-BE49-F238E27FC236}">
                <a16:creationId xmlns:a16="http://schemas.microsoft.com/office/drawing/2014/main" id="{19E1A948-4FB2-4E14-AB18-C675F0038A5C}"/>
              </a:ext>
            </a:extLst>
          </p:cNvPr>
          <p:cNvSpPr txBox="1"/>
          <p:nvPr/>
        </p:nvSpPr>
        <p:spPr>
          <a:xfrm>
            <a:off x="-36961" y="4997019"/>
            <a:ext cx="70999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1. Na řešení příkladu má žák časový limit 15 sekund.</a:t>
            </a:r>
          </a:p>
          <a:p>
            <a:r>
              <a:rPr lang="cs-CZ" sz="2400" dirty="0"/>
              <a:t>2. Výsledek určí správným kliknutím na číslice.</a:t>
            </a:r>
          </a:p>
          <a:p>
            <a:r>
              <a:rPr lang="cs-CZ" sz="2400" dirty="0"/>
              <a:t>3. Ta se zabarví zeleně.</a:t>
            </a:r>
          </a:p>
          <a:p>
            <a:r>
              <a:rPr lang="cs-CZ" sz="2400" dirty="0"/>
              <a:t>4. Při chybném kliknutí na číslo se číslo zabarví červeně.</a:t>
            </a:r>
          </a:p>
        </p:txBody>
      </p:sp>
    </p:spTree>
    <p:extLst>
      <p:ext uri="{BB962C8B-B14F-4D97-AF65-F5344CB8AC3E}">
        <p14:creationId xmlns:p14="http://schemas.microsoft.com/office/powerpoint/2010/main" val="205464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nábytek, stůl&#10;&#10;Popis byl vytvořen automaticky">
            <a:extLst>
              <a:ext uri="{FF2B5EF4-FFF2-40B4-BE49-F238E27FC236}">
                <a16:creationId xmlns:a16="http://schemas.microsoft.com/office/drawing/2014/main" id="{288B8621-8936-4D01-86B9-66C464DEA7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465" y="327816"/>
            <a:ext cx="3681850" cy="4586972"/>
          </a:xfrm>
          <a:prstGeom prst="rect">
            <a:avLst/>
          </a:prstGeom>
        </p:spPr>
      </p:pic>
      <p:pic>
        <p:nvPicPr>
          <p:cNvPr id="5" name="Obrázek 4" descr="Obsah obrázku box, stůl&#10;&#10;Popis byl vytvořen automaticky">
            <a:extLst>
              <a:ext uri="{FF2B5EF4-FFF2-40B4-BE49-F238E27FC236}">
                <a16:creationId xmlns:a16="http://schemas.microsoft.com/office/drawing/2014/main" id="{BC09E9A8-2D34-4E55-8989-43BBE1AFED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8282" y="2334009"/>
            <a:ext cx="1613874" cy="168749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89A0EB48-B7D5-4BA8-986F-8B0E93B58FA5}"/>
              </a:ext>
            </a:extLst>
          </p:cNvPr>
          <p:cNvSpPr txBox="1"/>
          <p:nvPr/>
        </p:nvSpPr>
        <p:spPr>
          <a:xfrm>
            <a:off x="4811843" y="869430"/>
            <a:ext cx="664656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Ve skladu v regále  bylo 8 krabic, z nichž každá vážila</a:t>
            </a:r>
          </a:p>
          <a:p>
            <a:r>
              <a:rPr lang="cs-CZ" sz="2400" dirty="0"/>
              <a:t>7 kg, 5 krabic po 6 kg a 4 krabice po 3 kg.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Kolik kg vážily všechny krabice?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Krabice celkem vážily 98 kg.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6B7D841-E1E2-42F5-9E6F-1A229059BAB9}"/>
              </a:ext>
            </a:extLst>
          </p:cNvPr>
          <p:cNvSpPr/>
          <p:nvPr/>
        </p:nvSpPr>
        <p:spPr>
          <a:xfrm>
            <a:off x="4811843" y="2653259"/>
            <a:ext cx="3972393" cy="775741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Správný výsledek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12D0C8F3-CDAB-40BC-95DF-644A9BD5694C}"/>
              </a:ext>
            </a:extLst>
          </p:cNvPr>
          <p:cNvSpPr txBox="1"/>
          <p:nvPr/>
        </p:nvSpPr>
        <p:spPr>
          <a:xfrm>
            <a:off x="4190169" y="3763585"/>
            <a:ext cx="66079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O kolik kg byl náklad sedmikilogramových krabic</a:t>
            </a:r>
          </a:p>
          <a:p>
            <a:r>
              <a:rPr lang="cs-CZ" sz="2400" dirty="0">
                <a:solidFill>
                  <a:srgbClr val="FF0000"/>
                </a:solidFill>
              </a:rPr>
              <a:t>těžší než krabic šestikilogramových?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Náklad sedmikilogramových krabic byl těžší o 26 kg.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2510A5A2-B903-4FAF-931B-E84367C4601F}"/>
              </a:ext>
            </a:extLst>
          </p:cNvPr>
          <p:cNvSpPr/>
          <p:nvPr/>
        </p:nvSpPr>
        <p:spPr>
          <a:xfrm>
            <a:off x="4190169" y="4629984"/>
            <a:ext cx="6607963" cy="870635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Správný výsledek</a:t>
            </a:r>
          </a:p>
        </p:txBody>
      </p:sp>
    </p:spTree>
    <p:extLst>
      <p:ext uri="{BB962C8B-B14F-4D97-AF65-F5344CB8AC3E}">
        <p14:creationId xmlns:p14="http://schemas.microsoft.com/office/powerpoint/2010/main" val="200117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>
            <a:extLst>
              <a:ext uri="{FF2B5EF4-FFF2-40B4-BE49-F238E27FC236}">
                <a16:creationId xmlns:a16="http://schemas.microsoft.com/office/drawing/2014/main" id="{E0938BB3-0A1D-497E-A496-040DBE2A9A2B}"/>
              </a:ext>
            </a:extLst>
          </p:cNvPr>
          <p:cNvSpPr txBox="1"/>
          <p:nvPr/>
        </p:nvSpPr>
        <p:spPr>
          <a:xfrm>
            <a:off x="3882453" y="1880918"/>
            <a:ext cx="621259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štafetový závod se přihlásil tým 7 závodníků.</a:t>
            </a:r>
          </a:p>
          <a:p>
            <a:r>
              <a:rPr lang="cs-CZ" sz="2400" dirty="0"/>
              <a:t>Každý člen štafety musel uběhnout 5 kilometrů</a:t>
            </a:r>
          </a:p>
          <a:p>
            <a:r>
              <a:rPr lang="cs-CZ" sz="2400" dirty="0"/>
              <a:t>a pak předat štafetový kolík dalšímu závodníkovi.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kilometrů měřila trasa závodu?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Trasa závodu měřila 35 kilometrů.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CD645E88-2533-4CA8-A819-B529A7513862}"/>
              </a:ext>
            </a:extLst>
          </p:cNvPr>
          <p:cNvSpPr/>
          <p:nvPr/>
        </p:nvSpPr>
        <p:spPr>
          <a:xfrm>
            <a:off x="3882453" y="3657600"/>
            <a:ext cx="4946754" cy="764498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Správný výsledek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A28093A3-4A32-41A4-AA9A-ABF49CF5F267}"/>
              </a:ext>
            </a:extLst>
          </p:cNvPr>
          <p:cNvSpPr/>
          <p:nvPr/>
        </p:nvSpPr>
        <p:spPr>
          <a:xfrm rot="364488">
            <a:off x="3046367" y="2552906"/>
            <a:ext cx="113103" cy="40236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6EE99843-0E72-4BD3-825C-3FF2306BA03A}"/>
              </a:ext>
            </a:extLst>
          </p:cNvPr>
          <p:cNvSpPr/>
          <p:nvPr/>
        </p:nvSpPr>
        <p:spPr>
          <a:xfrm rot="468550">
            <a:off x="3116457" y="1898441"/>
            <a:ext cx="103051" cy="389721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EF16B9E7-3D72-4939-8837-19664B96C1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13" y="703143"/>
            <a:ext cx="2943894" cy="4513971"/>
          </a:xfrm>
          <a:prstGeom prst="rect">
            <a:avLst/>
          </a:prstGeom>
        </p:spPr>
      </p:pic>
      <p:sp>
        <p:nvSpPr>
          <p:cNvPr id="11" name="Volný tvar: obrazec 10">
            <a:extLst>
              <a:ext uri="{FF2B5EF4-FFF2-40B4-BE49-F238E27FC236}">
                <a16:creationId xmlns:a16="http://schemas.microsoft.com/office/drawing/2014/main" id="{23DF29C8-4E75-4823-A55E-7BC1047E22CD}"/>
              </a:ext>
            </a:extLst>
          </p:cNvPr>
          <p:cNvSpPr/>
          <p:nvPr/>
        </p:nvSpPr>
        <p:spPr>
          <a:xfrm>
            <a:off x="3007621" y="2481549"/>
            <a:ext cx="185284" cy="186700"/>
          </a:xfrm>
          <a:custGeom>
            <a:avLst/>
            <a:gdLst>
              <a:gd name="connsiteX0" fmla="*/ 5402 w 185284"/>
              <a:gd name="connsiteY0" fmla="*/ 186700 h 186700"/>
              <a:gd name="connsiteX1" fmla="*/ 95343 w 185284"/>
              <a:gd name="connsiteY1" fmla="*/ 126740 h 186700"/>
              <a:gd name="connsiteX2" fmla="*/ 185284 w 185284"/>
              <a:gd name="connsiteY2" fmla="*/ 66779 h 186700"/>
              <a:gd name="connsiteX3" fmla="*/ 170294 w 185284"/>
              <a:gd name="connsiteY3" fmla="*/ 6818 h 186700"/>
              <a:gd name="connsiteX4" fmla="*/ 65363 w 185284"/>
              <a:gd name="connsiteY4" fmla="*/ 51789 h 186700"/>
              <a:gd name="connsiteX5" fmla="*/ 50372 w 185284"/>
              <a:gd name="connsiteY5" fmla="*/ 96759 h 186700"/>
              <a:gd name="connsiteX6" fmla="*/ 20392 w 185284"/>
              <a:gd name="connsiteY6" fmla="*/ 126740 h 186700"/>
              <a:gd name="connsiteX7" fmla="*/ 5402 w 185284"/>
              <a:gd name="connsiteY7" fmla="*/ 186700 h 186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5284" h="186700">
                <a:moveTo>
                  <a:pt x="5402" y="186700"/>
                </a:moveTo>
                <a:cubicBezTo>
                  <a:pt x="17894" y="186700"/>
                  <a:pt x="63115" y="142854"/>
                  <a:pt x="95343" y="126740"/>
                </a:cubicBezTo>
                <a:cubicBezTo>
                  <a:pt x="192141" y="78341"/>
                  <a:pt x="126948" y="154284"/>
                  <a:pt x="185284" y="66779"/>
                </a:cubicBezTo>
                <a:cubicBezTo>
                  <a:pt x="180287" y="46792"/>
                  <a:pt x="188721" y="16032"/>
                  <a:pt x="170294" y="6818"/>
                </a:cubicBezTo>
                <a:cubicBezTo>
                  <a:pt x="122928" y="-16865"/>
                  <a:pt x="90370" y="26781"/>
                  <a:pt x="65363" y="51789"/>
                </a:cubicBezTo>
                <a:cubicBezTo>
                  <a:pt x="60366" y="66779"/>
                  <a:pt x="58502" y="83210"/>
                  <a:pt x="50372" y="96759"/>
                </a:cubicBezTo>
                <a:cubicBezTo>
                  <a:pt x="43101" y="108878"/>
                  <a:pt x="27663" y="114621"/>
                  <a:pt x="20392" y="126740"/>
                </a:cubicBezTo>
                <a:cubicBezTo>
                  <a:pt x="3822" y="154357"/>
                  <a:pt x="-7090" y="186700"/>
                  <a:pt x="5402" y="186700"/>
                </a:cubicBez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41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4BC65ED-0978-4509-A409-6182C83637B5}"/>
              </a:ext>
            </a:extLst>
          </p:cNvPr>
          <p:cNvSpPr txBox="1"/>
          <p:nvPr/>
        </p:nvSpPr>
        <p:spPr>
          <a:xfrm>
            <a:off x="884420" y="464695"/>
            <a:ext cx="100282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Označ kliknutím na čísla násobky čísla 7. Správné označení zabarví číslo zeleně, </a:t>
            </a:r>
          </a:p>
          <a:p>
            <a:r>
              <a:rPr lang="cs-CZ" sz="2400" dirty="0"/>
              <a:t>chybné červeně.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7CCED37D-FD19-4DBF-ACC4-2B110DAB6E63}"/>
              </a:ext>
            </a:extLst>
          </p:cNvPr>
          <p:cNvSpPr txBox="1"/>
          <p:nvPr/>
        </p:nvSpPr>
        <p:spPr>
          <a:xfrm>
            <a:off x="899410" y="2008682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12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298C0CD5-9718-4E29-929B-0394090EC39A}"/>
              </a:ext>
            </a:extLst>
          </p:cNvPr>
          <p:cNvSpPr txBox="1"/>
          <p:nvPr/>
        </p:nvSpPr>
        <p:spPr>
          <a:xfrm>
            <a:off x="5676276" y="3062086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21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75886BB-F5A1-4952-AB13-A9363BB15CD3}"/>
              </a:ext>
            </a:extLst>
          </p:cNvPr>
          <p:cNvSpPr txBox="1"/>
          <p:nvPr/>
        </p:nvSpPr>
        <p:spPr>
          <a:xfrm>
            <a:off x="8087487" y="5329879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63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1F8E484-D5C8-44ED-9A21-CC9784976C2E}"/>
              </a:ext>
            </a:extLst>
          </p:cNvPr>
          <p:cNvSpPr txBox="1"/>
          <p:nvPr/>
        </p:nvSpPr>
        <p:spPr>
          <a:xfrm>
            <a:off x="1762846" y="4264702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54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7698E79-1AC8-4B53-A6E0-2274A91B6C36}"/>
              </a:ext>
            </a:extLst>
          </p:cNvPr>
          <p:cNvSpPr txBox="1"/>
          <p:nvPr/>
        </p:nvSpPr>
        <p:spPr>
          <a:xfrm>
            <a:off x="479686" y="5536367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48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98A18991-778A-4A48-8583-56C4FE8D1184}"/>
              </a:ext>
            </a:extLst>
          </p:cNvPr>
          <p:cNvSpPr txBox="1"/>
          <p:nvPr/>
        </p:nvSpPr>
        <p:spPr>
          <a:xfrm>
            <a:off x="10560658" y="4972588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49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963066E2-F9FE-45FD-9893-477395A0E16F}"/>
              </a:ext>
            </a:extLst>
          </p:cNvPr>
          <p:cNvSpPr txBox="1"/>
          <p:nvPr/>
        </p:nvSpPr>
        <p:spPr>
          <a:xfrm>
            <a:off x="2773598" y="1807139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F0B04676-D793-4307-AA4B-8CDCD5F4D710}"/>
              </a:ext>
            </a:extLst>
          </p:cNvPr>
          <p:cNvSpPr txBox="1"/>
          <p:nvPr/>
        </p:nvSpPr>
        <p:spPr>
          <a:xfrm>
            <a:off x="3355548" y="3153407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14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32ABA8A-FC6B-443F-BAB6-647A824C0EF8}"/>
              </a:ext>
            </a:extLst>
          </p:cNvPr>
          <p:cNvSpPr txBox="1"/>
          <p:nvPr/>
        </p:nvSpPr>
        <p:spPr>
          <a:xfrm>
            <a:off x="3707568" y="5536367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36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BC0D7476-E577-4706-9364-EA151E18DDFF}"/>
              </a:ext>
            </a:extLst>
          </p:cNvPr>
          <p:cNvSpPr txBox="1"/>
          <p:nvPr/>
        </p:nvSpPr>
        <p:spPr>
          <a:xfrm>
            <a:off x="6318355" y="4264702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24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9B4DC72F-3C9C-4D3C-9DC7-A27AD262AB42}"/>
              </a:ext>
            </a:extLst>
          </p:cNvPr>
          <p:cNvSpPr txBox="1"/>
          <p:nvPr/>
        </p:nvSpPr>
        <p:spPr>
          <a:xfrm>
            <a:off x="7295213" y="2075260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28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B0714A28-F216-4B52-B482-07B675912E2A}"/>
              </a:ext>
            </a:extLst>
          </p:cNvPr>
          <p:cNvSpPr txBox="1"/>
          <p:nvPr/>
        </p:nvSpPr>
        <p:spPr>
          <a:xfrm>
            <a:off x="5373974" y="1359029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42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8549DE30-7FE9-451B-8EA0-7AD707EDECE5}"/>
              </a:ext>
            </a:extLst>
          </p:cNvPr>
          <p:cNvSpPr txBox="1"/>
          <p:nvPr/>
        </p:nvSpPr>
        <p:spPr>
          <a:xfrm>
            <a:off x="9264170" y="3230406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18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AAA47AE6-9020-4446-B29F-DD7CAFFC6270}"/>
              </a:ext>
            </a:extLst>
          </p:cNvPr>
          <p:cNvSpPr txBox="1"/>
          <p:nvPr/>
        </p:nvSpPr>
        <p:spPr>
          <a:xfrm>
            <a:off x="10225629" y="1249101"/>
            <a:ext cx="70403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35</a:t>
            </a:r>
          </a:p>
        </p:txBody>
      </p:sp>
    </p:spTree>
    <p:extLst>
      <p:ext uri="{BB962C8B-B14F-4D97-AF65-F5344CB8AC3E}">
        <p14:creationId xmlns:p14="http://schemas.microsoft.com/office/powerpoint/2010/main" val="4057934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84D99504-0C11-4A8C-B3F7-99DE6CF63F02}"/>
              </a:ext>
            </a:extLst>
          </p:cNvPr>
          <p:cNvSpPr/>
          <p:nvPr/>
        </p:nvSpPr>
        <p:spPr>
          <a:xfrm>
            <a:off x="3496379" y="2764648"/>
            <a:ext cx="4989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http://www.clker.com/clipart-mobile-phone-3.html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991C7342-FF30-46BE-BBAF-464DE7018DFA}"/>
              </a:ext>
            </a:extLst>
          </p:cNvPr>
          <p:cNvSpPr/>
          <p:nvPr/>
        </p:nvSpPr>
        <p:spPr>
          <a:xfrm>
            <a:off x="3496379" y="3078086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http://www.clker.com/clipart-24778.html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32649BAF-8790-4816-B280-536FCDCA1BCC}"/>
              </a:ext>
            </a:extLst>
          </p:cNvPr>
          <p:cNvSpPr/>
          <p:nvPr/>
        </p:nvSpPr>
        <p:spPr>
          <a:xfrm>
            <a:off x="3496379" y="3429000"/>
            <a:ext cx="48468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http://www.clker.com/clipart-cardboard-box.html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FAC62190-B193-4B28-8554-4C7E01389DEC}"/>
              </a:ext>
            </a:extLst>
          </p:cNvPr>
          <p:cNvSpPr/>
          <p:nvPr/>
        </p:nvSpPr>
        <p:spPr>
          <a:xfrm>
            <a:off x="3496379" y="3798332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http://www.clker.com/clipart-15997.html</a:t>
            </a:r>
            <a:endParaRPr lang="cs-CZ" dirty="0"/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32A33F08-71EB-4936-978F-6FECEBA9DBC3}"/>
              </a:ext>
            </a:extLst>
          </p:cNvPr>
          <p:cNvSpPr txBox="1"/>
          <p:nvPr/>
        </p:nvSpPr>
        <p:spPr>
          <a:xfrm>
            <a:off x="3496379" y="1905506"/>
            <a:ext cx="6517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 – 02 – 19 ]. Dostupné pod licencí Public </a:t>
            </a:r>
            <a:r>
              <a:rPr lang="cs-CZ" dirty="0" err="1"/>
              <a:t>domain</a:t>
            </a:r>
            <a:r>
              <a:rPr lang="cs-CZ" dirty="0"/>
              <a:t> na WWW.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8DC42772-F4EB-408B-8F23-2891112A9535}"/>
              </a:ext>
            </a:extLst>
          </p:cNvPr>
          <p:cNvSpPr txBox="1"/>
          <p:nvPr/>
        </p:nvSpPr>
        <p:spPr>
          <a:xfrm>
            <a:off x="3346338" y="378912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CB70CD9A-C435-4563-B6DA-5F6676E8A2ED}"/>
              </a:ext>
            </a:extLst>
          </p:cNvPr>
          <p:cNvSpPr txBox="1"/>
          <p:nvPr/>
        </p:nvSpPr>
        <p:spPr>
          <a:xfrm>
            <a:off x="3346338" y="34474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6712635A-0258-482E-BF25-E8FFD608D6AF}"/>
              </a:ext>
            </a:extLst>
          </p:cNvPr>
          <p:cNvSpPr txBox="1"/>
          <p:nvPr/>
        </p:nvSpPr>
        <p:spPr>
          <a:xfrm>
            <a:off x="3346338" y="30780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FF919678-9A4D-472F-B2D5-8FB76639E3AD}"/>
              </a:ext>
            </a:extLst>
          </p:cNvPr>
          <p:cNvSpPr txBox="1"/>
          <p:nvPr/>
        </p:nvSpPr>
        <p:spPr>
          <a:xfrm>
            <a:off x="3304553" y="27543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C5D8A1E-8F40-4BC2-BFF1-3EF2E8852990}"/>
              </a:ext>
            </a:extLst>
          </p:cNvPr>
          <p:cNvSpPr txBox="1"/>
          <p:nvPr/>
        </p:nvSpPr>
        <p:spPr>
          <a:xfrm>
            <a:off x="7410784" y="379087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2BF145E9-04BA-4092-9675-A8B66F2B7943}"/>
              </a:ext>
            </a:extLst>
          </p:cNvPr>
          <p:cNvSpPr txBox="1"/>
          <p:nvPr/>
        </p:nvSpPr>
        <p:spPr>
          <a:xfrm>
            <a:off x="8185676" y="34474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7DA96719-C9F1-4324-9278-9C76E8BB7585}"/>
              </a:ext>
            </a:extLst>
          </p:cNvPr>
          <p:cNvSpPr txBox="1"/>
          <p:nvPr/>
        </p:nvSpPr>
        <p:spPr>
          <a:xfrm>
            <a:off x="7473524" y="30968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8AF6CEF9-71F4-48A8-95FD-9B5D85C310F2}"/>
              </a:ext>
            </a:extLst>
          </p:cNvPr>
          <p:cNvSpPr txBox="1"/>
          <p:nvPr/>
        </p:nvSpPr>
        <p:spPr>
          <a:xfrm>
            <a:off x="8395541" y="27646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F1F80D7-87A0-42F1-9DA9-699F45762BBF}"/>
              </a:ext>
            </a:extLst>
          </p:cNvPr>
          <p:cNvSpPr/>
          <p:nvPr/>
        </p:nvSpPr>
        <p:spPr>
          <a:xfrm>
            <a:off x="3496379" y="4185004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http://www.clker.com/clipart-4349.html</a:t>
            </a:r>
            <a:endParaRPr lang="cs-CZ" dirty="0"/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F15B421B-9456-4DA0-B53C-4FC9BD7F06CB}"/>
              </a:ext>
            </a:extLst>
          </p:cNvPr>
          <p:cNvSpPr txBox="1"/>
          <p:nvPr/>
        </p:nvSpPr>
        <p:spPr>
          <a:xfrm>
            <a:off x="3304553" y="416590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32A0867-D34A-40F9-BFE9-E49662F0B476}"/>
              </a:ext>
            </a:extLst>
          </p:cNvPr>
          <p:cNvSpPr txBox="1"/>
          <p:nvPr/>
        </p:nvSpPr>
        <p:spPr>
          <a:xfrm>
            <a:off x="7353865" y="4185004"/>
            <a:ext cx="179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35249018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631</TotalTime>
  <Words>1188</Words>
  <Application>Microsoft Office PowerPoint</Application>
  <PresentationFormat>Širokoúhlá obrazovka</PresentationFormat>
  <Paragraphs>393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55</cp:revision>
  <dcterms:created xsi:type="dcterms:W3CDTF">2020-02-18T08:20:55Z</dcterms:created>
  <dcterms:modified xsi:type="dcterms:W3CDTF">2020-03-17T12:55:17Z</dcterms:modified>
</cp:coreProperties>
</file>