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1" r:id="rId7"/>
    <p:sldId id="262" r:id="rId8"/>
    <p:sldId id="265" r:id="rId9"/>
    <p:sldId id="260" r:id="rId10"/>
    <p:sldId id="266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CF85CF1-3B1D-4B5C-AA7C-F49AF35112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124DACDA-849C-4483-A8E9-EF6BDB54E9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628A88B-AF29-4A13-8026-497566354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770B907-DA69-434A-B4B0-4929B2C5C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106BF38-F49B-48F6-A4AD-1FFAC4A88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453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612B35C-8ED5-45A8-A1AE-085A8267B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1A4F49F-FA4E-45FB-BAB9-621B14935F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FF3B1E3-8E78-4BEC-ADD6-4D90A23F6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96230E2-24AB-477A-A495-A4005B6F9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542ABB6-905A-4EC7-9FDD-FB3BCCCF9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700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5702CFD-9E61-44D6-B1DE-07D5B8597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453A5B5-AFDC-492E-91AC-DCFCDAC1AA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3560047-CDD8-4C18-A8F6-0DBF54E0A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ECDC78B-1DC3-49C2-B939-603CFD999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8A6734C-9775-49BF-85B0-C3D4E925F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781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EAA699A-19C2-43DC-A56E-0266FE82C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ECA76C7-9835-47EF-A350-36B3EBC7D5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BA7F3C31-3488-4C46-A7E4-5B0FE4DFD9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79DFFDB-900B-4F56-90F0-1445ABE49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CFE9590-1C2E-4962-920F-AF660EBF2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679FE476-95EA-4774-B6CA-6BE660223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924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C7D8ED3-D50F-45D0-BBE3-418CE68BD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BCDCC55-16ED-4F1C-B09B-827FBA0675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FDCC8148-708B-4299-AD10-B827821F79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CECB4811-E06B-4271-BF8D-5C71439D9C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B51C0628-EF2C-4C5D-A6E4-008E4431F3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025B727C-609C-47FE-8467-4FB8B227B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96B36264-3739-4435-8CA2-0B9692859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C9815383-ACBB-45E3-8AAE-20333D401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922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967C4E1-CBA7-4124-91D1-10135BD38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019C8149-1984-44F5-BEA0-EFCED97B3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EC97B280-4960-45D7-AA12-5D0C01465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6AAE804E-1312-4709-B8DB-44FA3B726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801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DF94D015-03EE-4DAF-99B5-5CB865B5D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67236F5D-986A-4B0F-8228-505C5D9CF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491CC9A6-58E3-406F-9D0C-91EB8FA3A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328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F08DB75-09A8-40CB-8870-FAE70B32E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5CCC6E1-E8E7-4656-BBAB-2E2A2A049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629FD7DA-1CC0-4440-8CA6-17C7819E9E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6BADEBD-6E88-4EB9-B94B-D8A6EF9E1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9EE169A-9588-4D06-9C90-8A325C872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59276E3-2358-4BDA-A516-6F70FEB8E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104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613315D-C9A1-41BF-997F-9191EEDAA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F4A06ABF-557D-4423-BEF7-7387075EA3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40A50B73-59D4-49F7-BE05-A2337DC6C2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F68EE6E-BEA5-4A89-AD1A-4D71201AA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BFA2B5C5-FB15-4FB0-AADB-2373A2C3E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3C12709-5101-4EA4-977D-96283853A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749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889C69D-1E35-49AA-BE62-1DD0484CD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56C45979-C29C-4274-97A2-811F73A00B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380129F-4F1E-40D9-8A8E-0CFCB6F89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3294728-0ED1-49CB-A28C-1044024E9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F023485-830B-4286-83E1-204139E2A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829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925C119D-C4CF-4F99-AE71-A8B86CDA8D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0154D583-75D8-4204-B29B-D732EF5C30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79A1D25-97FF-4CBA-9299-989A40298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C9A2B02-4449-41C6-94F0-0E6EEE246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4BE0149-DD3A-4250-9DD1-0974FC7EE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458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926044A5-5F5A-493F-B6E4-4C1599318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C943047-34BB-42C4-93A6-B28C51776A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26C45BB-CB3A-4ADF-AB23-6C0F19E639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5EB8D5-6C19-4832-9FAE-FF5569542963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4ABB71C-6432-4E2B-9B3E-56ECF12A0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30BE3AF-B622-4A5C-AB52-510233C1A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916D83-5E77-4FF3-A3D3-B74C149CA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533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2190.html" TargetMode="External"/><Relationship Id="rId3" Type="http://schemas.openxmlformats.org/officeDocument/2006/relationships/hyperlink" Target="http://www.clker.com/clipart-blonde-female-teacher.html" TargetMode="External"/><Relationship Id="rId7" Type="http://schemas.openxmlformats.org/officeDocument/2006/relationships/hyperlink" Target="http://www.clker.com/clipart-10945.html" TargetMode="External"/><Relationship Id="rId2" Type="http://schemas.openxmlformats.org/officeDocument/2006/relationships/hyperlink" Target="http://www.clker.com/clipart-thumbs-up-smiley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12171.html" TargetMode="External"/><Relationship Id="rId5" Type="http://schemas.openxmlformats.org/officeDocument/2006/relationships/hyperlink" Target="http://www.clker.com/clipart-12235.html" TargetMode="External"/><Relationship Id="rId10" Type="http://schemas.openxmlformats.org/officeDocument/2006/relationships/hyperlink" Target="http://www.clker.com/clipart-bus-17.html" TargetMode="External"/><Relationship Id="rId4" Type="http://schemas.openxmlformats.org/officeDocument/2006/relationships/hyperlink" Target="http://www.clker.com/clipart-12236.html" TargetMode="External"/><Relationship Id="rId9" Type="http://schemas.openxmlformats.org/officeDocument/2006/relationships/hyperlink" Target="http://www.clker.com/clipart-16539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Hn%C4%9Bv%C3%ADn_Castle.JPG" TargetMode="External"/><Relationship Id="rId2" Type="http://schemas.openxmlformats.org/officeDocument/2006/relationships/hyperlink" Target="https://creativecommons.org/licenses/by-sa/4.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photos/prague-city-architecture-4965036/%3e." TargetMode="External"/><Relationship Id="rId5" Type="http://schemas.openxmlformats.org/officeDocument/2006/relationships/hyperlink" Target="https://commons.wikimedia.org/wiki/File:Louny_-_Osvoboditel%C5%AF_-_View_NNE.jpg%3e.%3e." TargetMode="External"/><Relationship Id="rId4" Type="http://schemas.openxmlformats.org/officeDocument/2006/relationships/hyperlink" Target="https://commons.wikimedia.org/wiki/File:Louny_-_Osvoboditel%C5%AF_-_View_N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2BE89079-ED0B-4F16-B401-E3B762D962F5}"/>
              </a:ext>
            </a:extLst>
          </p:cNvPr>
          <p:cNvSpPr txBox="1"/>
          <p:nvPr/>
        </p:nvSpPr>
        <p:spPr>
          <a:xfrm>
            <a:off x="202267" y="2969327"/>
            <a:ext cx="11294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Sčítání a odčítání dvojciferných čísel pomocí rozkladu.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B59EC0B4-BC38-4E63-A26C-E4522ADA0021}"/>
              </a:ext>
            </a:extLst>
          </p:cNvPr>
          <p:cNvSpPr txBox="1"/>
          <p:nvPr/>
        </p:nvSpPr>
        <p:spPr>
          <a:xfrm rot="19941626">
            <a:off x="60653" y="4164979"/>
            <a:ext cx="47436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/>
              <a:t>32 + 24 =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0177F867-12C3-4B89-92F5-D7061996C73E}"/>
              </a:ext>
            </a:extLst>
          </p:cNvPr>
          <p:cNvSpPr txBox="1"/>
          <p:nvPr/>
        </p:nvSpPr>
        <p:spPr>
          <a:xfrm rot="20170248" flipH="1">
            <a:off x="6684941" y="851164"/>
            <a:ext cx="49313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/>
              <a:t>38 – 14 = </a:t>
            </a:r>
          </a:p>
        </p:txBody>
      </p:sp>
    </p:spTree>
    <p:extLst>
      <p:ext uri="{BB962C8B-B14F-4D97-AF65-F5344CB8AC3E}">
        <p14:creationId xmlns:p14="http://schemas.microsoft.com/office/powerpoint/2010/main" val="593364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E4DBAAA0-EFEF-46D1-B419-348F851E0877}"/>
              </a:ext>
            </a:extLst>
          </p:cNvPr>
          <p:cNvSpPr txBox="1"/>
          <p:nvPr/>
        </p:nvSpPr>
        <p:spPr>
          <a:xfrm>
            <a:off x="1099930" y="609600"/>
            <a:ext cx="4678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55 + 26 = </a:t>
            </a:r>
            <a:r>
              <a:rPr lang="cs-CZ" sz="2400" dirty="0">
                <a:solidFill>
                  <a:srgbClr val="FF0000"/>
                </a:solidFill>
              </a:rPr>
              <a:t>55 + 20 </a:t>
            </a:r>
            <a:r>
              <a:rPr lang="cs-CZ" sz="2400" dirty="0">
                <a:solidFill>
                  <a:srgbClr val="002060"/>
                </a:solidFill>
              </a:rPr>
              <a:t>+ 6 </a:t>
            </a:r>
            <a:r>
              <a:rPr lang="cs-CZ" sz="2400" dirty="0"/>
              <a:t>= </a:t>
            </a:r>
            <a:r>
              <a:rPr lang="cs-CZ" sz="2400" dirty="0">
                <a:solidFill>
                  <a:srgbClr val="FF0000"/>
                </a:solidFill>
              </a:rPr>
              <a:t>75 + </a:t>
            </a:r>
            <a:r>
              <a:rPr lang="cs-CZ" sz="2400" dirty="0">
                <a:solidFill>
                  <a:srgbClr val="002060"/>
                </a:solidFill>
              </a:rPr>
              <a:t>6 = 81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EDA47636-16D9-4FB3-AE27-01BFDF32E22E}"/>
              </a:ext>
            </a:extLst>
          </p:cNvPr>
          <p:cNvSpPr txBox="1"/>
          <p:nvPr/>
        </p:nvSpPr>
        <p:spPr>
          <a:xfrm>
            <a:off x="820982" y="940904"/>
            <a:ext cx="1094357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papír si napiš následující příklady, pomocí rozkladu je vypočítej a zkontroluj správný</a:t>
            </a:r>
          </a:p>
          <a:p>
            <a:r>
              <a:rPr lang="cs-CZ" sz="2400" dirty="0"/>
              <a:t>postup a výsledek kliknutím na černý obdélník.</a:t>
            </a:r>
          </a:p>
          <a:p>
            <a:endParaRPr lang="cs-CZ" sz="2400" dirty="0"/>
          </a:p>
          <a:p>
            <a:r>
              <a:rPr lang="cs-CZ" sz="2400" dirty="0"/>
              <a:t>34 + </a:t>
            </a:r>
            <a:r>
              <a:rPr lang="cs-CZ" sz="2400" dirty="0">
                <a:solidFill>
                  <a:srgbClr val="FF0000"/>
                </a:solidFill>
              </a:rPr>
              <a:t>37</a:t>
            </a:r>
            <a:r>
              <a:rPr lang="cs-CZ" sz="2400" dirty="0"/>
              <a:t> = 34 + </a:t>
            </a:r>
            <a:r>
              <a:rPr lang="cs-CZ" sz="2400" dirty="0">
                <a:solidFill>
                  <a:srgbClr val="FF0000"/>
                </a:solidFill>
              </a:rPr>
              <a:t>30 + 7 </a:t>
            </a:r>
            <a:r>
              <a:rPr lang="cs-CZ" sz="2400" dirty="0"/>
              <a:t>= 71</a:t>
            </a:r>
          </a:p>
          <a:p>
            <a:endParaRPr lang="cs-CZ" sz="2400" dirty="0"/>
          </a:p>
          <a:p>
            <a:r>
              <a:rPr lang="cs-CZ" sz="2400" dirty="0"/>
              <a:t>73 + </a:t>
            </a:r>
            <a:r>
              <a:rPr lang="cs-CZ" sz="2400" dirty="0">
                <a:solidFill>
                  <a:srgbClr val="FF0000"/>
                </a:solidFill>
              </a:rPr>
              <a:t>18</a:t>
            </a:r>
            <a:r>
              <a:rPr lang="cs-CZ" sz="2400" dirty="0"/>
              <a:t> = 73 + </a:t>
            </a:r>
            <a:r>
              <a:rPr lang="cs-CZ" sz="2400" dirty="0">
                <a:solidFill>
                  <a:srgbClr val="FF0000"/>
                </a:solidFill>
              </a:rPr>
              <a:t>10 + 8 </a:t>
            </a:r>
            <a:r>
              <a:rPr lang="cs-CZ" sz="2400" dirty="0"/>
              <a:t>= 91</a:t>
            </a:r>
          </a:p>
          <a:p>
            <a:endParaRPr lang="cs-CZ" sz="2400" dirty="0"/>
          </a:p>
          <a:p>
            <a:r>
              <a:rPr lang="cs-CZ" sz="2400" dirty="0"/>
              <a:t>42 + </a:t>
            </a:r>
            <a:r>
              <a:rPr lang="cs-CZ" sz="2400" dirty="0">
                <a:solidFill>
                  <a:srgbClr val="FF0000"/>
                </a:solidFill>
              </a:rPr>
              <a:t>21</a:t>
            </a:r>
            <a:r>
              <a:rPr lang="cs-CZ" sz="2400" dirty="0"/>
              <a:t> = 42 + </a:t>
            </a:r>
            <a:r>
              <a:rPr lang="cs-CZ" sz="2400" dirty="0">
                <a:solidFill>
                  <a:srgbClr val="FF0000"/>
                </a:solidFill>
              </a:rPr>
              <a:t>20 + 1 </a:t>
            </a:r>
            <a:r>
              <a:rPr lang="cs-CZ" sz="2400" dirty="0"/>
              <a:t>= 63</a:t>
            </a:r>
          </a:p>
          <a:p>
            <a:endParaRPr lang="cs-CZ" sz="2400" dirty="0"/>
          </a:p>
          <a:p>
            <a:r>
              <a:rPr lang="cs-CZ" sz="2400" dirty="0"/>
              <a:t>76 + </a:t>
            </a:r>
            <a:r>
              <a:rPr lang="cs-CZ" sz="2400" dirty="0">
                <a:solidFill>
                  <a:srgbClr val="FF0000"/>
                </a:solidFill>
              </a:rPr>
              <a:t>16</a:t>
            </a:r>
            <a:r>
              <a:rPr lang="cs-CZ" sz="2400" dirty="0"/>
              <a:t> = 76 + </a:t>
            </a:r>
            <a:r>
              <a:rPr lang="cs-CZ" sz="2400" dirty="0">
                <a:solidFill>
                  <a:srgbClr val="FF0000"/>
                </a:solidFill>
              </a:rPr>
              <a:t>10 + 6 </a:t>
            </a:r>
            <a:r>
              <a:rPr lang="cs-CZ" sz="2400" dirty="0"/>
              <a:t>= 92</a:t>
            </a:r>
          </a:p>
          <a:p>
            <a:endParaRPr lang="cs-CZ" sz="2400" dirty="0"/>
          </a:p>
          <a:p>
            <a:r>
              <a:rPr lang="cs-CZ" sz="2400" dirty="0"/>
              <a:t>55 + </a:t>
            </a:r>
            <a:r>
              <a:rPr lang="cs-CZ" sz="2400" dirty="0">
                <a:solidFill>
                  <a:srgbClr val="FF0000"/>
                </a:solidFill>
              </a:rPr>
              <a:t>32</a:t>
            </a:r>
            <a:r>
              <a:rPr lang="cs-CZ" sz="2400" dirty="0"/>
              <a:t> = 55 + </a:t>
            </a:r>
            <a:r>
              <a:rPr lang="cs-CZ" sz="2400" dirty="0">
                <a:solidFill>
                  <a:srgbClr val="FF0000"/>
                </a:solidFill>
              </a:rPr>
              <a:t>30 + 2 </a:t>
            </a:r>
            <a:r>
              <a:rPr lang="cs-CZ" sz="2400" dirty="0"/>
              <a:t>= 87</a:t>
            </a:r>
          </a:p>
          <a:p>
            <a:endParaRPr lang="cs-CZ" sz="2400" dirty="0"/>
          </a:p>
          <a:p>
            <a:r>
              <a:rPr lang="cs-CZ" sz="2400" dirty="0"/>
              <a:t>65 + </a:t>
            </a:r>
            <a:r>
              <a:rPr lang="cs-CZ" sz="2400" dirty="0">
                <a:solidFill>
                  <a:srgbClr val="FF0000"/>
                </a:solidFill>
              </a:rPr>
              <a:t>28 </a:t>
            </a:r>
            <a:r>
              <a:rPr lang="cs-CZ" sz="2400" dirty="0"/>
              <a:t>= 65 + </a:t>
            </a:r>
            <a:r>
              <a:rPr lang="cs-CZ" sz="2400" dirty="0">
                <a:solidFill>
                  <a:srgbClr val="FF0000"/>
                </a:solidFill>
              </a:rPr>
              <a:t>20 + 8 </a:t>
            </a:r>
            <a:r>
              <a:rPr lang="cs-CZ" sz="2400" dirty="0"/>
              <a:t>= 93</a:t>
            </a:r>
          </a:p>
          <a:p>
            <a:endParaRPr lang="cs-CZ" sz="2400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407DE5AE-0E9F-44EE-B8E3-B132B59A2ED0}"/>
              </a:ext>
            </a:extLst>
          </p:cNvPr>
          <p:cNvSpPr/>
          <p:nvPr/>
        </p:nvSpPr>
        <p:spPr>
          <a:xfrm>
            <a:off x="2067339" y="1987826"/>
            <a:ext cx="2027583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D801DE19-1CC5-470E-96F2-C61139A7A715}"/>
              </a:ext>
            </a:extLst>
          </p:cNvPr>
          <p:cNvSpPr/>
          <p:nvPr/>
        </p:nvSpPr>
        <p:spPr>
          <a:xfrm>
            <a:off x="2067339" y="2702362"/>
            <a:ext cx="2027583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7D3FA205-EA8F-4953-8551-3E0E80B58B48}"/>
              </a:ext>
            </a:extLst>
          </p:cNvPr>
          <p:cNvSpPr/>
          <p:nvPr/>
        </p:nvSpPr>
        <p:spPr>
          <a:xfrm>
            <a:off x="2067339" y="3466595"/>
            <a:ext cx="2027583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042291C-5E7D-4CF7-9791-D162353B5142}"/>
              </a:ext>
            </a:extLst>
          </p:cNvPr>
          <p:cNvSpPr/>
          <p:nvPr/>
        </p:nvSpPr>
        <p:spPr>
          <a:xfrm>
            <a:off x="2067338" y="4230828"/>
            <a:ext cx="2027583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FDC9926A-7BCA-4AD6-BF25-26D247A4B5A8}"/>
              </a:ext>
            </a:extLst>
          </p:cNvPr>
          <p:cNvSpPr/>
          <p:nvPr/>
        </p:nvSpPr>
        <p:spPr>
          <a:xfrm>
            <a:off x="2067337" y="4938160"/>
            <a:ext cx="2027583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8957DA59-70E9-452A-A6B7-735C6B847A70}"/>
              </a:ext>
            </a:extLst>
          </p:cNvPr>
          <p:cNvSpPr/>
          <p:nvPr/>
        </p:nvSpPr>
        <p:spPr>
          <a:xfrm>
            <a:off x="2067337" y="5731129"/>
            <a:ext cx="2027583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0787E944-9E6B-4542-8C9C-02396EF02DDC}"/>
              </a:ext>
            </a:extLst>
          </p:cNvPr>
          <p:cNvSpPr txBox="1"/>
          <p:nvPr/>
        </p:nvSpPr>
        <p:spPr>
          <a:xfrm>
            <a:off x="659567" y="-1651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43386173-97A1-4033-B023-A46633FD966E}"/>
              </a:ext>
            </a:extLst>
          </p:cNvPr>
          <p:cNvSpPr txBox="1"/>
          <p:nvPr/>
        </p:nvSpPr>
        <p:spPr>
          <a:xfrm>
            <a:off x="6515808" y="2027342"/>
            <a:ext cx="33538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29 + </a:t>
            </a:r>
            <a:r>
              <a:rPr lang="cs-CZ" sz="2400" dirty="0">
                <a:solidFill>
                  <a:srgbClr val="FF0000"/>
                </a:solidFill>
              </a:rPr>
              <a:t>13</a:t>
            </a:r>
            <a:r>
              <a:rPr lang="cs-CZ" sz="2400" dirty="0"/>
              <a:t> = 29 + </a:t>
            </a:r>
            <a:r>
              <a:rPr lang="cs-CZ" sz="2400" dirty="0">
                <a:solidFill>
                  <a:srgbClr val="FF0000"/>
                </a:solidFill>
              </a:rPr>
              <a:t>10 + 3 </a:t>
            </a:r>
            <a:r>
              <a:rPr lang="cs-CZ" sz="2400" dirty="0"/>
              <a:t>= 42</a:t>
            </a:r>
          </a:p>
          <a:p>
            <a:endParaRPr lang="cs-CZ" sz="2400" dirty="0"/>
          </a:p>
          <a:p>
            <a:r>
              <a:rPr lang="cs-CZ" sz="2400" dirty="0"/>
              <a:t>57 + </a:t>
            </a:r>
            <a:r>
              <a:rPr lang="cs-CZ" sz="2400" dirty="0">
                <a:solidFill>
                  <a:srgbClr val="FF0000"/>
                </a:solidFill>
              </a:rPr>
              <a:t>25 </a:t>
            </a:r>
            <a:r>
              <a:rPr lang="cs-CZ" sz="2400" dirty="0"/>
              <a:t>= 57 + </a:t>
            </a:r>
            <a:r>
              <a:rPr lang="cs-CZ" sz="2400" dirty="0">
                <a:solidFill>
                  <a:srgbClr val="FF0000"/>
                </a:solidFill>
              </a:rPr>
              <a:t>20 + 5 </a:t>
            </a:r>
            <a:r>
              <a:rPr lang="cs-CZ" sz="2400" dirty="0"/>
              <a:t>= 82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D37AAF95-7B0A-46DD-A1AC-072AA52B18F6}"/>
              </a:ext>
            </a:extLst>
          </p:cNvPr>
          <p:cNvSpPr/>
          <p:nvPr/>
        </p:nvSpPr>
        <p:spPr>
          <a:xfrm>
            <a:off x="7762165" y="2000190"/>
            <a:ext cx="2027583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3F158669-E0E8-403D-BDD9-FA9C6715C61A}"/>
              </a:ext>
            </a:extLst>
          </p:cNvPr>
          <p:cNvSpPr/>
          <p:nvPr/>
        </p:nvSpPr>
        <p:spPr>
          <a:xfrm>
            <a:off x="7775709" y="2793158"/>
            <a:ext cx="2027583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</p:spTree>
    <p:extLst>
      <p:ext uri="{BB962C8B-B14F-4D97-AF65-F5344CB8AC3E}">
        <p14:creationId xmlns:p14="http://schemas.microsoft.com/office/powerpoint/2010/main" val="474759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E68C13A8-B03F-4A98-AF9D-7DDA02085872}"/>
              </a:ext>
            </a:extLst>
          </p:cNvPr>
          <p:cNvSpPr txBox="1"/>
          <p:nvPr/>
        </p:nvSpPr>
        <p:spPr>
          <a:xfrm>
            <a:off x="539645" y="153618"/>
            <a:ext cx="105010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Pepík vypracoval  a odevzdal úkol paní učitelce. Kolik chyb </a:t>
            </a:r>
          </a:p>
          <a:p>
            <a:r>
              <a:rPr lang="cs-CZ" sz="2400" dirty="0"/>
              <a:t>v domácím úkole našla paní učitelka?</a:t>
            </a:r>
          </a:p>
          <a:p>
            <a:r>
              <a:rPr lang="cs-CZ" sz="2400" dirty="0"/>
              <a:t>Najdi chybu kliknutím na čtvereček. Odhalením chyby se čtvereček zabarví červeně.</a:t>
            </a:r>
          </a:p>
        </p:txBody>
      </p:sp>
      <p:pic>
        <p:nvPicPr>
          <p:cNvPr id="4" name="Obrázek 3" descr="Obsah obrázku hračka&#10;&#10;Popis byl vytvořen automaticky">
            <a:extLst>
              <a:ext uri="{FF2B5EF4-FFF2-40B4-BE49-F238E27FC236}">
                <a16:creationId xmlns:a16="http://schemas.microsoft.com/office/drawing/2014/main" id="{1232949F-8691-4A3B-A4BA-A40A8CB9E4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8795" y="2283337"/>
            <a:ext cx="2498391" cy="4150105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DC12010A-C328-415D-9924-4E98F781602D}"/>
              </a:ext>
            </a:extLst>
          </p:cNvPr>
          <p:cNvSpPr txBox="1"/>
          <p:nvPr/>
        </p:nvSpPr>
        <p:spPr>
          <a:xfrm flipH="1">
            <a:off x="539645" y="1560511"/>
            <a:ext cx="6624905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35 + 28 = 35 + 20 + 8 = 62</a:t>
            </a:r>
          </a:p>
          <a:p>
            <a:endParaRPr lang="cs-CZ" sz="2400" dirty="0"/>
          </a:p>
          <a:p>
            <a:r>
              <a:rPr lang="cs-CZ" sz="2400" dirty="0"/>
              <a:t>63 + 19 = 63 + 10 + 9 = 82</a:t>
            </a:r>
          </a:p>
          <a:p>
            <a:endParaRPr lang="cs-CZ" sz="2400" dirty="0"/>
          </a:p>
          <a:p>
            <a:r>
              <a:rPr lang="cs-CZ" sz="2400" dirty="0"/>
              <a:t>55 + 19 = 55 + 10 + 9 = 74</a:t>
            </a:r>
          </a:p>
          <a:p>
            <a:endParaRPr lang="cs-CZ" sz="2400" dirty="0"/>
          </a:p>
          <a:p>
            <a:r>
              <a:rPr lang="cs-CZ" sz="2400" dirty="0"/>
              <a:t>69 + 13 = 63 + 10 + 3 = 82</a:t>
            </a:r>
          </a:p>
          <a:p>
            <a:endParaRPr lang="cs-CZ" sz="2400" dirty="0"/>
          </a:p>
          <a:p>
            <a:r>
              <a:rPr lang="cs-CZ" sz="2400" dirty="0"/>
              <a:t>75 + 18 = 75 + 10 + 8 = 93</a:t>
            </a:r>
          </a:p>
          <a:p>
            <a:endParaRPr lang="cs-CZ" sz="2400" dirty="0"/>
          </a:p>
          <a:p>
            <a:r>
              <a:rPr lang="cs-CZ" sz="2400" dirty="0"/>
              <a:t>34 + 37 = 34 + 30 + 7 = 72</a:t>
            </a:r>
          </a:p>
          <a:p>
            <a:endParaRPr lang="cs-CZ" sz="2400" dirty="0"/>
          </a:p>
          <a:p>
            <a:r>
              <a:rPr lang="cs-CZ" sz="2400" dirty="0"/>
              <a:t>42 + 49 = 42 + 40 + 9 = 93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A56F451-7902-4660-92C8-877537436A39}"/>
              </a:ext>
            </a:extLst>
          </p:cNvPr>
          <p:cNvSpPr/>
          <p:nvPr/>
        </p:nvSpPr>
        <p:spPr>
          <a:xfrm>
            <a:off x="3852096" y="5968212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7B10E898-73A0-4194-A4B2-20ACBE0D1117}"/>
              </a:ext>
            </a:extLst>
          </p:cNvPr>
          <p:cNvSpPr/>
          <p:nvPr/>
        </p:nvSpPr>
        <p:spPr>
          <a:xfrm>
            <a:off x="3852096" y="5215904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8083506F-6E66-44A8-A5BF-85234B083B41}"/>
              </a:ext>
            </a:extLst>
          </p:cNvPr>
          <p:cNvSpPr/>
          <p:nvPr/>
        </p:nvSpPr>
        <p:spPr>
          <a:xfrm>
            <a:off x="3852096" y="4463596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AAC64BB9-6388-4457-AECE-BBB4916A1807}"/>
              </a:ext>
            </a:extLst>
          </p:cNvPr>
          <p:cNvSpPr/>
          <p:nvPr/>
        </p:nvSpPr>
        <p:spPr>
          <a:xfrm>
            <a:off x="3852096" y="3768290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AF4A16B6-D7CD-43DB-956B-ED5EE82D621F}"/>
              </a:ext>
            </a:extLst>
          </p:cNvPr>
          <p:cNvSpPr/>
          <p:nvPr/>
        </p:nvSpPr>
        <p:spPr>
          <a:xfrm>
            <a:off x="3852097" y="3060321"/>
            <a:ext cx="494674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4255E2D-E9F9-482B-86B6-ABB0158388D2}"/>
              </a:ext>
            </a:extLst>
          </p:cNvPr>
          <p:cNvSpPr/>
          <p:nvPr/>
        </p:nvSpPr>
        <p:spPr>
          <a:xfrm>
            <a:off x="3852096" y="2310416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CF744BB-AB5E-4CC3-8752-724BB95E7784}"/>
              </a:ext>
            </a:extLst>
          </p:cNvPr>
          <p:cNvSpPr/>
          <p:nvPr/>
        </p:nvSpPr>
        <p:spPr>
          <a:xfrm>
            <a:off x="3852097" y="1525287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Řečová bublina: oválný bublinový popisek 15">
            <a:extLst>
              <a:ext uri="{FF2B5EF4-FFF2-40B4-BE49-F238E27FC236}">
                <a16:creationId xmlns:a16="http://schemas.microsoft.com/office/drawing/2014/main" id="{8B918C94-0F06-4685-BA64-B3B85541CBFA}"/>
              </a:ext>
            </a:extLst>
          </p:cNvPr>
          <p:cNvSpPr/>
          <p:nvPr/>
        </p:nvSpPr>
        <p:spPr>
          <a:xfrm>
            <a:off x="5214917" y="2534218"/>
            <a:ext cx="3693878" cy="1975535"/>
          </a:xfrm>
          <a:prstGeom prst="wedgeEllipseCallout">
            <a:avLst>
              <a:gd name="adj1" fmla="val 88436"/>
              <a:gd name="adj2" fmla="val 12745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Pepíku, budeš se muset polepšit.</a:t>
            </a:r>
          </a:p>
        </p:txBody>
      </p:sp>
    </p:spTree>
    <p:extLst>
      <p:ext uri="{BB962C8B-B14F-4D97-AF65-F5344CB8AC3E}">
        <p14:creationId xmlns:p14="http://schemas.microsoft.com/office/powerpoint/2010/main" val="367381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800F093-CD70-46D0-89D5-405AA110218D}"/>
              </a:ext>
            </a:extLst>
          </p:cNvPr>
          <p:cNvSpPr txBox="1"/>
          <p:nvPr/>
        </p:nvSpPr>
        <p:spPr>
          <a:xfrm flipH="1">
            <a:off x="1095028" y="629587"/>
            <a:ext cx="1047737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42 – </a:t>
            </a:r>
            <a:r>
              <a:rPr lang="cs-CZ" sz="2400" dirty="0">
                <a:solidFill>
                  <a:srgbClr val="FF0000"/>
                </a:solidFill>
              </a:rPr>
              <a:t>15</a:t>
            </a:r>
            <a:r>
              <a:rPr lang="cs-CZ" sz="2400" dirty="0"/>
              <a:t> = 42 – </a:t>
            </a:r>
            <a:r>
              <a:rPr lang="cs-CZ" sz="2400" dirty="0">
                <a:solidFill>
                  <a:srgbClr val="FF0000"/>
                </a:solidFill>
              </a:rPr>
              <a:t>10 – 5 </a:t>
            </a:r>
            <a:r>
              <a:rPr lang="cs-CZ" sz="2400" dirty="0"/>
              <a:t>= 27</a:t>
            </a:r>
          </a:p>
          <a:p>
            <a:r>
              <a:rPr lang="cs-CZ" sz="2400" dirty="0"/>
              <a:t>Na papír si napiš následující příklady, pomocí rozkladu je vypočítej a zkontroluj</a:t>
            </a:r>
          </a:p>
          <a:p>
            <a:r>
              <a:rPr lang="cs-CZ" sz="2400" dirty="0"/>
              <a:t>správný výsledek kliknutím na černý obdélník.</a:t>
            </a:r>
          </a:p>
          <a:p>
            <a:endParaRPr lang="cs-CZ" sz="2400" dirty="0"/>
          </a:p>
          <a:p>
            <a:r>
              <a:rPr lang="cs-CZ" sz="2400" dirty="0"/>
              <a:t>42 – </a:t>
            </a:r>
            <a:r>
              <a:rPr lang="cs-CZ" sz="2400" dirty="0">
                <a:solidFill>
                  <a:srgbClr val="FF0000"/>
                </a:solidFill>
              </a:rPr>
              <a:t>18 </a:t>
            </a:r>
            <a:r>
              <a:rPr lang="cs-CZ" sz="2400" dirty="0"/>
              <a:t>= 42 – </a:t>
            </a:r>
            <a:r>
              <a:rPr lang="cs-CZ" sz="2400" dirty="0">
                <a:solidFill>
                  <a:srgbClr val="FF0000"/>
                </a:solidFill>
              </a:rPr>
              <a:t>10 – 8 </a:t>
            </a:r>
            <a:r>
              <a:rPr lang="cs-CZ" sz="2400" dirty="0"/>
              <a:t>= 24</a:t>
            </a:r>
          </a:p>
          <a:p>
            <a:endParaRPr lang="cs-CZ" sz="2400" dirty="0"/>
          </a:p>
          <a:p>
            <a:r>
              <a:rPr lang="cs-CZ" sz="2400" dirty="0"/>
              <a:t>63 – </a:t>
            </a:r>
            <a:r>
              <a:rPr lang="cs-CZ" sz="2400" dirty="0">
                <a:solidFill>
                  <a:srgbClr val="FF0000"/>
                </a:solidFill>
              </a:rPr>
              <a:t>29</a:t>
            </a:r>
            <a:r>
              <a:rPr lang="cs-CZ" sz="2400" dirty="0"/>
              <a:t> = 63 – </a:t>
            </a:r>
            <a:r>
              <a:rPr lang="cs-CZ" sz="2400" dirty="0">
                <a:solidFill>
                  <a:srgbClr val="FF0000"/>
                </a:solidFill>
              </a:rPr>
              <a:t>20 – 9 </a:t>
            </a:r>
            <a:r>
              <a:rPr lang="cs-CZ" sz="2400" dirty="0"/>
              <a:t>= 34</a:t>
            </a:r>
          </a:p>
          <a:p>
            <a:endParaRPr lang="cs-CZ" sz="2400" dirty="0"/>
          </a:p>
          <a:p>
            <a:r>
              <a:rPr lang="cs-CZ" sz="2400" dirty="0"/>
              <a:t>85 – </a:t>
            </a:r>
            <a:r>
              <a:rPr lang="cs-CZ" sz="2400" dirty="0">
                <a:solidFill>
                  <a:srgbClr val="FF0000"/>
                </a:solidFill>
              </a:rPr>
              <a:t>39</a:t>
            </a:r>
            <a:r>
              <a:rPr lang="cs-CZ" sz="2400" dirty="0"/>
              <a:t> = 85 – </a:t>
            </a:r>
            <a:r>
              <a:rPr lang="cs-CZ" sz="2400" dirty="0">
                <a:solidFill>
                  <a:srgbClr val="FF0000"/>
                </a:solidFill>
              </a:rPr>
              <a:t>30 – 9 </a:t>
            </a:r>
            <a:r>
              <a:rPr lang="cs-CZ" sz="2400" dirty="0"/>
              <a:t>= 46</a:t>
            </a:r>
          </a:p>
          <a:p>
            <a:endParaRPr lang="cs-CZ" sz="2400" dirty="0"/>
          </a:p>
          <a:p>
            <a:r>
              <a:rPr lang="cs-CZ" sz="2400" dirty="0"/>
              <a:t>97 – </a:t>
            </a:r>
            <a:r>
              <a:rPr lang="cs-CZ" sz="2400" dirty="0">
                <a:solidFill>
                  <a:srgbClr val="FF0000"/>
                </a:solidFill>
              </a:rPr>
              <a:t>38</a:t>
            </a:r>
            <a:r>
              <a:rPr lang="cs-CZ" sz="2400" dirty="0"/>
              <a:t> = 97 – </a:t>
            </a:r>
            <a:r>
              <a:rPr lang="cs-CZ" sz="2400" dirty="0">
                <a:solidFill>
                  <a:srgbClr val="FF0000"/>
                </a:solidFill>
              </a:rPr>
              <a:t>30 – 8 </a:t>
            </a:r>
            <a:r>
              <a:rPr lang="cs-CZ" sz="2400" dirty="0"/>
              <a:t>= 59</a:t>
            </a:r>
          </a:p>
          <a:p>
            <a:endParaRPr lang="cs-CZ" sz="2400" dirty="0"/>
          </a:p>
          <a:p>
            <a:r>
              <a:rPr lang="cs-CZ" sz="2400" dirty="0"/>
              <a:t>69 – </a:t>
            </a:r>
            <a:r>
              <a:rPr lang="cs-CZ" sz="2400" dirty="0">
                <a:solidFill>
                  <a:srgbClr val="FF0000"/>
                </a:solidFill>
              </a:rPr>
              <a:t>42</a:t>
            </a:r>
            <a:r>
              <a:rPr lang="cs-CZ" sz="2400" dirty="0"/>
              <a:t> = 69 – </a:t>
            </a:r>
            <a:r>
              <a:rPr lang="cs-CZ" sz="2400" dirty="0">
                <a:solidFill>
                  <a:srgbClr val="FF0000"/>
                </a:solidFill>
              </a:rPr>
              <a:t>40 – 2 </a:t>
            </a:r>
            <a:r>
              <a:rPr lang="cs-CZ" sz="2400" dirty="0"/>
              <a:t>= 27</a:t>
            </a:r>
          </a:p>
          <a:p>
            <a:endParaRPr lang="cs-CZ" sz="2400" dirty="0"/>
          </a:p>
          <a:p>
            <a:r>
              <a:rPr lang="cs-CZ" sz="2400" dirty="0"/>
              <a:t>97 – </a:t>
            </a:r>
            <a:r>
              <a:rPr lang="cs-CZ" sz="2400" dirty="0">
                <a:solidFill>
                  <a:srgbClr val="FF0000"/>
                </a:solidFill>
              </a:rPr>
              <a:t>38</a:t>
            </a:r>
            <a:r>
              <a:rPr lang="cs-CZ" sz="2400" dirty="0"/>
              <a:t> = 97 – </a:t>
            </a:r>
            <a:r>
              <a:rPr lang="cs-CZ" sz="2400" dirty="0">
                <a:solidFill>
                  <a:srgbClr val="FF0000"/>
                </a:solidFill>
              </a:rPr>
              <a:t>30 – 8 </a:t>
            </a:r>
            <a:r>
              <a:rPr lang="cs-CZ" sz="2400" dirty="0"/>
              <a:t>= 59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A671C458-2493-423E-A0DB-D8BBB9461C72}"/>
              </a:ext>
            </a:extLst>
          </p:cNvPr>
          <p:cNvSpPr/>
          <p:nvPr/>
        </p:nvSpPr>
        <p:spPr>
          <a:xfrm>
            <a:off x="2353456" y="2143593"/>
            <a:ext cx="2098623" cy="37475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FF18BEF-7B5C-4BD4-A38B-0BE28D9AFE33}"/>
              </a:ext>
            </a:extLst>
          </p:cNvPr>
          <p:cNvSpPr/>
          <p:nvPr/>
        </p:nvSpPr>
        <p:spPr>
          <a:xfrm>
            <a:off x="2353455" y="2850629"/>
            <a:ext cx="2098623" cy="37475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07A6FE7E-FE41-4713-9FEB-F64FB3FF5B7F}"/>
              </a:ext>
            </a:extLst>
          </p:cNvPr>
          <p:cNvSpPr/>
          <p:nvPr/>
        </p:nvSpPr>
        <p:spPr>
          <a:xfrm>
            <a:off x="2353454" y="3557665"/>
            <a:ext cx="2098623" cy="37475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2C8E7B55-105A-4A56-B135-586A223711ED}"/>
              </a:ext>
            </a:extLst>
          </p:cNvPr>
          <p:cNvSpPr/>
          <p:nvPr/>
        </p:nvSpPr>
        <p:spPr>
          <a:xfrm>
            <a:off x="2353453" y="4333405"/>
            <a:ext cx="2098623" cy="37475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F53ACC43-B67D-49F7-B8A9-700F0B970488}"/>
              </a:ext>
            </a:extLst>
          </p:cNvPr>
          <p:cNvSpPr/>
          <p:nvPr/>
        </p:nvSpPr>
        <p:spPr>
          <a:xfrm>
            <a:off x="2353452" y="5040441"/>
            <a:ext cx="2098623" cy="37475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A6CD958-684D-45D1-9CE4-B97BD6FAB909}"/>
              </a:ext>
            </a:extLst>
          </p:cNvPr>
          <p:cNvSpPr/>
          <p:nvPr/>
        </p:nvSpPr>
        <p:spPr>
          <a:xfrm>
            <a:off x="2353451" y="5751849"/>
            <a:ext cx="2098623" cy="37475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F04B95BF-E002-47FF-A952-B990790BA1AB}"/>
              </a:ext>
            </a:extLst>
          </p:cNvPr>
          <p:cNvSpPr txBox="1"/>
          <p:nvPr/>
        </p:nvSpPr>
        <p:spPr>
          <a:xfrm>
            <a:off x="5046688" y="-40473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ECF0B20D-3DE2-4967-B352-9DC8D9E1BAE0}"/>
              </a:ext>
            </a:extLst>
          </p:cNvPr>
          <p:cNvSpPr txBox="1"/>
          <p:nvPr/>
        </p:nvSpPr>
        <p:spPr>
          <a:xfrm>
            <a:off x="6333717" y="1377980"/>
            <a:ext cx="35376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 73 - </a:t>
            </a:r>
            <a:r>
              <a:rPr lang="cs-CZ" sz="2400" dirty="0">
                <a:solidFill>
                  <a:srgbClr val="FF0000"/>
                </a:solidFill>
              </a:rPr>
              <a:t>58 </a:t>
            </a:r>
            <a:r>
              <a:rPr lang="cs-CZ" sz="2400" dirty="0"/>
              <a:t>= 73 – </a:t>
            </a:r>
            <a:r>
              <a:rPr lang="cs-CZ" sz="2400" dirty="0">
                <a:solidFill>
                  <a:srgbClr val="FF0000"/>
                </a:solidFill>
              </a:rPr>
              <a:t>50 - 8 </a:t>
            </a:r>
            <a:r>
              <a:rPr lang="cs-CZ" sz="2400" dirty="0"/>
              <a:t>= 15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884AF7A0-0389-4FE8-B7B5-E87F828523C5}"/>
              </a:ext>
            </a:extLst>
          </p:cNvPr>
          <p:cNvSpPr/>
          <p:nvPr/>
        </p:nvSpPr>
        <p:spPr>
          <a:xfrm>
            <a:off x="7573967" y="2144841"/>
            <a:ext cx="2098623" cy="37475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57E4CD1-3059-4134-8ED3-A5A1555C86FF}"/>
              </a:ext>
            </a:extLst>
          </p:cNvPr>
          <p:cNvSpPr txBox="1"/>
          <p:nvPr/>
        </p:nvSpPr>
        <p:spPr>
          <a:xfrm>
            <a:off x="6318787" y="2670773"/>
            <a:ext cx="3353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71 – </a:t>
            </a:r>
            <a:r>
              <a:rPr lang="cs-CZ" sz="2400" dirty="0">
                <a:solidFill>
                  <a:srgbClr val="FF0000"/>
                </a:solidFill>
              </a:rPr>
              <a:t>14</a:t>
            </a:r>
            <a:r>
              <a:rPr lang="cs-CZ" sz="2400" dirty="0"/>
              <a:t> = 71 – </a:t>
            </a:r>
            <a:r>
              <a:rPr lang="cs-CZ" sz="2400" dirty="0">
                <a:solidFill>
                  <a:srgbClr val="FF0000"/>
                </a:solidFill>
              </a:rPr>
              <a:t>10 – 4 </a:t>
            </a:r>
            <a:r>
              <a:rPr lang="cs-CZ" sz="2400" dirty="0"/>
              <a:t>= 57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FC7DF5E-88D1-44D1-82DE-D459984048BD}"/>
              </a:ext>
            </a:extLst>
          </p:cNvPr>
          <p:cNvSpPr/>
          <p:nvPr/>
        </p:nvSpPr>
        <p:spPr>
          <a:xfrm>
            <a:off x="7573967" y="2714229"/>
            <a:ext cx="2098623" cy="37475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pic>
        <p:nvPicPr>
          <p:cNvPr id="14" name="Obrázek 13" descr="Obsah obrázku kreslení&#10;&#10;Popis byl vytvořen automaticky">
            <a:extLst>
              <a:ext uri="{FF2B5EF4-FFF2-40B4-BE49-F238E27FC236}">
                <a16:creationId xmlns:a16="http://schemas.microsoft.com/office/drawing/2014/main" id="{E12E4F92-BA35-4785-933F-E446F9DDA3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8483" y="3783641"/>
            <a:ext cx="2211265" cy="2233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73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>
            <a:extLst>
              <a:ext uri="{FF2B5EF4-FFF2-40B4-BE49-F238E27FC236}">
                <a16:creationId xmlns:a16="http://schemas.microsoft.com/office/drawing/2014/main" id="{77FAC1C1-FC3B-49C6-8711-637322D583A1}"/>
              </a:ext>
            </a:extLst>
          </p:cNvPr>
          <p:cNvSpPr txBox="1"/>
          <p:nvPr/>
        </p:nvSpPr>
        <p:spPr>
          <a:xfrm>
            <a:off x="539645" y="153618"/>
            <a:ext cx="10578024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Lucka vypracovala  a odevzdala úkol paní učitelce. Kolik chyb </a:t>
            </a:r>
          </a:p>
          <a:p>
            <a:r>
              <a:rPr lang="cs-CZ" sz="2400" dirty="0"/>
              <a:t>v domácím úkole našla paní učitelka?</a:t>
            </a:r>
          </a:p>
          <a:p>
            <a:r>
              <a:rPr lang="cs-CZ" sz="2400" dirty="0"/>
              <a:t>Najdi chybu kliknutím na čtvereček. Odhalením chyby se čtvereček zabarví červeně.</a:t>
            </a:r>
          </a:p>
          <a:p>
            <a:endParaRPr lang="cs-CZ" sz="2400" dirty="0"/>
          </a:p>
          <a:p>
            <a:r>
              <a:rPr lang="cs-CZ" sz="2400" dirty="0"/>
              <a:t>94 – 47 = 94 – 40 – 7 = 47</a:t>
            </a:r>
          </a:p>
          <a:p>
            <a:endParaRPr lang="cs-CZ" sz="2400" dirty="0"/>
          </a:p>
          <a:p>
            <a:r>
              <a:rPr lang="cs-CZ" sz="2400" dirty="0"/>
              <a:t>32 – 18 = 32 – 10 – 8 = 14</a:t>
            </a:r>
          </a:p>
          <a:p>
            <a:endParaRPr lang="cs-CZ" sz="2400" dirty="0"/>
          </a:p>
          <a:p>
            <a:r>
              <a:rPr lang="cs-CZ" sz="2400" dirty="0"/>
              <a:t>55 – 16 = 55 – 10 – 6 = 39</a:t>
            </a:r>
          </a:p>
          <a:p>
            <a:endParaRPr lang="cs-CZ" sz="2400" dirty="0"/>
          </a:p>
          <a:p>
            <a:r>
              <a:rPr lang="cs-CZ" sz="2400" dirty="0"/>
              <a:t>74 – 27 = 74 – 20 – 7 = 47</a:t>
            </a:r>
          </a:p>
          <a:p>
            <a:endParaRPr lang="cs-CZ" sz="2400" dirty="0"/>
          </a:p>
          <a:p>
            <a:r>
              <a:rPr lang="cs-CZ" sz="2400" dirty="0"/>
              <a:t>65 – 28 = 65 – 20 – 8 = 37</a:t>
            </a:r>
          </a:p>
          <a:p>
            <a:endParaRPr lang="cs-CZ" sz="2400" dirty="0"/>
          </a:p>
          <a:p>
            <a:r>
              <a:rPr lang="cs-CZ" sz="2400" dirty="0"/>
              <a:t>87 – 48 = 87 – 40 – 8 = 39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75CD0AD1-501D-40D9-BCB1-C17AFFF82DCB}"/>
              </a:ext>
            </a:extLst>
          </p:cNvPr>
          <p:cNvSpPr/>
          <p:nvPr/>
        </p:nvSpPr>
        <p:spPr>
          <a:xfrm>
            <a:off x="3878585" y="3118559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188EF94-5F07-4F5F-B785-339FF7046A07}"/>
              </a:ext>
            </a:extLst>
          </p:cNvPr>
          <p:cNvSpPr/>
          <p:nvPr/>
        </p:nvSpPr>
        <p:spPr>
          <a:xfrm>
            <a:off x="3878586" y="2333365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BEC50AE8-CB77-4006-B728-EBC46B6767FB}"/>
              </a:ext>
            </a:extLst>
          </p:cNvPr>
          <p:cNvSpPr/>
          <p:nvPr/>
        </p:nvSpPr>
        <p:spPr>
          <a:xfrm>
            <a:off x="3878587" y="1590266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6616FB54-263F-48FE-B8AF-66507DD3467D}"/>
              </a:ext>
            </a:extLst>
          </p:cNvPr>
          <p:cNvSpPr/>
          <p:nvPr/>
        </p:nvSpPr>
        <p:spPr>
          <a:xfrm>
            <a:off x="3878584" y="3812286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3F76F76F-8DF4-4931-8CBC-D496A096E458}"/>
              </a:ext>
            </a:extLst>
          </p:cNvPr>
          <p:cNvSpPr/>
          <p:nvPr/>
        </p:nvSpPr>
        <p:spPr>
          <a:xfrm>
            <a:off x="3878584" y="4466096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9B8DB6F-E42E-40C4-AAE7-C065EF95E10B}"/>
              </a:ext>
            </a:extLst>
          </p:cNvPr>
          <p:cNvSpPr/>
          <p:nvPr/>
        </p:nvSpPr>
        <p:spPr>
          <a:xfrm>
            <a:off x="3878584" y="5291208"/>
            <a:ext cx="494675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A6528FA7-54F0-43C4-A183-93954AA6B7E6}"/>
              </a:ext>
            </a:extLst>
          </p:cNvPr>
          <p:cNvGrpSpPr/>
          <p:nvPr/>
        </p:nvGrpSpPr>
        <p:grpSpPr>
          <a:xfrm>
            <a:off x="5411449" y="2038186"/>
            <a:ext cx="6235580" cy="4425236"/>
            <a:chOff x="5411449" y="2038186"/>
            <a:chExt cx="6235580" cy="4425236"/>
          </a:xfrm>
        </p:grpSpPr>
        <p:pic>
          <p:nvPicPr>
            <p:cNvPr id="5" name="Obrázek 4" descr="Obsah obrázku hračka&#10;&#10;Popis byl vytvořen automaticky">
              <a:extLst>
                <a:ext uri="{FF2B5EF4-FFF2-40B4-BE49-F238E27FC236}">
                  <a16:creationId xmlns:a16="http://schemas.microsoft.com/office/drawing/2014/main" id="{D84EDDEA-B87F-4BD9-AAF7-674EF496420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48638" y="2313317"/>
              <a:ext cx="2498391" cy="4150105"/>
            </a:xfrm>
            <a:prstGeom prst="rect">
              <a:avLst/>
            </a:prstGeom>
          </p:spPr>
        </p:pic>
        <p:sp>
          <p:nvSpPr>
            <p:cNvPr id="14" name="Řečová bublina: oválný bublinový popisek 13">
              <a:extLst>
                <a:ext uri="{FF2B5EF4-FFF2-40B4-BE49-F238E27FC236}">
                  <a16:creationId xmlns:a16="http://schemas.microsoft.com/office/drawing/2014/main" id="{8F58D0DC-FC14-4EF7-9F9F-1278CEF65315}"/>
                </a:ext>
              </a:extLst>
            </p:cNvPr>
            <p:cNvSpPr/>
            <p:nvPr/>
          </p:nvSpPr>
          <p:spPr>
            <a:xfrm>
              <a:off x="5411449" y="2038186"/>
              <a:ext cx="4287156" cy="1593868"/>
            </a:xfrm>
            <a:prstGeom prst="wedgeEllipseCallout">
              <a:avLst>
                <a:gd name="adj1" fmla="val 69331"/>
                <a:gd name="adj2" fmla="val 60053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Lucko, gratuluji. Ani jedna chyba.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12781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sah obrázku kreslení&#10;&#10;Popis byl vytvořen automaticky">
            <a:extLst>
              <a:ext uri="{FF2B5EF4-FFF2-40B4-BE49-F238E27FC236}">
                <a16:creationId xmlns:a16="http://schemas.microsoft.com/office/drawing/2014/main" id="{0C1749FF-69B2-4B90-820E-3CFFB765E9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6915" y="742283"/>
            <a:ext cx="1812976" cy="1936440"/>
          </a:xfrm>
          <a:prstGeom prst="rect">
            <a:avLst/>
          </a:prstGeom>
        </p:spPr>
      </p:pic>
      <p:pic>
        <p:nvPicPr>
          <p:cNvPr id="8" name="Obrázek 7" descr="Obsah obrázku kreslení&#10;&#10;Popis byl vytvořen automaticky">
            <a:extLst>
              <a:ext uri="{FF2B5EF4-FFF2-40B4-BE49-F238E27FC236}">
                <a16:creationId xmlns:a16="http://schemas.microsoft.com/office/drawing/2014/main" id="{F3169A5A-E311-4DB8-A576-CC0A70F6D7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2999" y="2757156"/>
            <a:ext cx="1696892" cy="1943949"/>
          </a:xfrm>
          <a:prstGeom prst="rect">
            <a:avLst/>
          </a:prstGeom>
        </p:spPr>
      </p:pic>
      <p:pic>
        <p:nvPicPr>
          <p:cNvPr id="10" name="Obrázek 9" descr="Obsah obrázku hodiny&#10;&#10;Popis byl vytvořen automaticky">
            <a:extLst>
              <a:ext uri="{FF2B5EF4-FFF2-40B4-BE49-F238E27FC236}">
                <a16:creationId xmlns:a16="http://schemas.microsoft.com/office/drawing/2014/main" id="{271C2CD0-FBC6-43D9-81A5-98B4E17360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3066" y="4779538"/>
            <a:ext cx="1704067" cy="1936440"/>
          </a:xfrm>
          <a:prstGeom prst="rect">
            <a:avLst/>
          </a:prstGeom>
        </p:spPr>
      </p:pic>
      <p:sp>
        <p:nvSpPr>
          <p:cNvPr id="11" name="TextovéPole 10">
            <a:extLst>
              <a:ext uri="{FF2B5EF4-FFF2-40B4-BE49-F238E27FC236}">
                <a16:creationId xmlns:a16="http://schemas.microsoft.com/office/drawing/2014/main" id="{3D443A88-F207-412B-BB4B-190BFD258026}"/>
              </a:ext>
            </a:extLst>
          </p:cNvPr>
          <p:cNvSpPr txBox="1"/>
          <p:nvPr/>
        </p:nvSpPr>
        <p:spPr>
          <a:xfrm>
            <a:off x="1102136" y="46701"/>
            <a:ext cx="24658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Kamarádi se vážili.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A08F7EF8-0CD0-426E-A113-03E95C1CD94C}"/>
              </a:ext>
            </a:extLst>
          </p:cNvPr>
          <p:cNvSpPr txBox="1"/>
          <p:nvPr/>
        </p:nvSpPr>
        <p:spPr>
          <a:xfrm>
            <a:off x="1037466" y="1349114"/>
            <a:ext cx="2415533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Jirka  vážil 35 kg.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Marek vážil 29 kg.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Adam vžil 34 kg.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5C2B4726-78AE-4A1C-BB96-F7D9A7BDC725}"/>
              </a:ext>
            </a:extLst>
          </p:cNvPr>
          <p:cNvSpPr txBox="1"/>
          <p:nvPr/>
        </p:nvSpPr>
        <p:spPr>
          <a:xfrm>
            <a:off x="6096000" y="1710503"/>
            <a:ext cx="32193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Kolik vážili dohromady?</a:t>
            </a:r>
          </a:p>
          <a:p>
            <a:endParaRPr lang="cs-CZ" sz="2400" dirty="0"/>
          </a:p>
          <a:p>
            <a:r>
              <a:rPr lang="cs-CZ" sz="2400" dirty="0"/>
              <a:t>Dohromady  vážili 98 kg.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42768050-81F5-4D5A-83F4-8B186927705E}"/>
              </a:ext>
            </a:extLst>
          </p:cNvPr>
          <p:cNvSpPr/>
          <p:nvPr/>
        </p:nvSpPr>
        <p:spPr>
          <a:xfrm>
            <a:off x="6096000" y="2368446"/>
            <a:ext cx="3219343" cy="67732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</p:spTree>
    <p:extLst>
      <p:ext uri="{BB962C8B-B14F-4D97-AF65-F5344CB8AC3E}">
        <p14:creationId xmlns:p14="http://schemas.microsoft.com/office/powerpoint/2010/main" val="2579967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976155D6-E1C1-4347-9A47-D628D75726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621" y="567586"/>
            <a:ext cx="2058537" cy="2222623"/>
          </a:xfrm>
          <a:prstGeom prst="rect">
            <a:avLst/>
          </a:prstGeom>
        </p:spPr>
      </p:pic>
      <p:pic>
        <p:nvPicPr>
          <p:cNvPr id="5" name="Obrázek 4" descr="Obsah obrázku kreslení&#10;&#10;Popis byl vytvořen automaticky">
            <a:extLst>
              <a:ext uri="{FF2B5EF4-FFF2-40B4-BE49-F238E27FC236}">
                <a16:creationId xmlns:a16="http://schemas.microsoft.com/office/drawing/2014/main" id="{D61F073D-48AC-41BD-AEB2-4FAB7C72C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035" y="4875461"/>
            <a:ext cx="1633930" cy="1838171"/>
          </a:xfrm>
          <a:prstGeom prst="rect">
            <a:avLst/>
          </a:prstGeom>
        </p:spPr>
      </p:pic>
      <p:pic>
        <p:nvPicPr>
          <p:cNvPr id="7" name="Obrázek 6" descr="Obsah obrázku kreslení&#10;&#10;Popis byl vytvořen automaticky">
            <a:extLst>
              <a:ext uri="{FF2B5EF4-FFF2-40B4-BE49-F238E27FC236}">
                <a16:creationId xmlns:a16="http://schemas.microsoft.com/office/drawing/2014/main" id="{508AB8D6-7406-42A4-B3B3-F8E8817A92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1812" y="2790209"/>
            <a:ext cx="1896153" cy="2003736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181BD6DA-E20A-4935-ADDC-1029FF542416}"/>
              </a:ext>
            </a:extLst>
          </p:cNvPr>
          <p:cNvSpPr txBox="1"/>
          <p:nvPr/>
        </p:nvSpPr>
        <p:spPr>
          <a:xfrm>
            <a:off x="1034321" y="599607"/>
            <a:ext cx="2496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Vážila se i děvčata.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ADDF8A72-C558-4840-B64E-1A1BF9EA21F0}"/>
              </a:ext>
            </a:extLst>
          </p:cNvPr>
          <p:cNvSpPr txBox="1"/>
          <p:nvPr/>
        </p:nvSpPr>
        <p:spPr>
          <a:xfrm>
            <a:off x="1034321" y="1678898"/>
            <a:ext cx="245919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Lucka vážila 22 kg.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Petra vážila 25 kg.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Dana vážila 23 kg.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E8D809D-1D04-4D17-9FE8-3A3CEAD08191}"/>
              </a:ext>
            </a:extLst>
          </p:cNvPr>
          <p:cNvSpPr txBox="1"/>
          <p:nvPr/>
        </p:nvSpPr>
        <p:spPr>
          <a:xfrm>
            <a:off x="6096000" y="1379095"/>
            <a:ext cx="490326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Kolik kg váží dívky dohromady?</a:t>
            </a:r>
          </a:p>
          <a:p>
            <a:endParaRPr lang="cs-CZ" sz="2400" dirty="0"/>
          </a:p>
          <a:p>
            <a:r>
              <a:rPr lang="cs-CZ" sz="2400" dirty="0"/>
              <a:t>Dívky váží dohromady 70 kg.</a:t>
            </a:r>
          </a:p>
          <a:p>
            <a:endParaRPr lang="cs-CZ" sz="2400" dirty="0"/>
          </a:p>
          <a:p>
            <a:r>
              <a:rPr lang="cs-CZ" sz="2400" dirty="0"/>
              <a:t>O kolik kg jsou chlapci těžší než dívky?</a:t>
            </a:r>
          </a:p>
          <a:p>
            <a:endParaRPr lang="cs-CZ" sz="2400" dirty="0"/>
          </a:p>
          <a:p>
            <a:r>
              <a:rPr lang="cs-CZ" sz="2400" dirty="0"/>
              <a:t>Chlapci jsou těžší o 28 kg.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F9CEFB8-AB9D-4AFF-B5F2-C7652F3092DE}"/>
              </a:ext>
            </a:extLst>
          </p:cNvPr>
          <p:cNvSpPr/>
          <p:nvPr/>
        </p:nvSpPr>
        <p:spPr>
          <a:xfrm>
            <a:off x="6096000" y="2023672"/>
            <a:ext cx="3887449" cy="7665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3223CC8-933C-42AF-A7B2-F0694741E86B}"/>
              </a:ext>
            </a:extLst>
          </p:cNvPr>
          <p:cNvSpPr/>
          <p:nvPr/>
        </p:nvSpPr>
        <p:spPr>
          <a:xfrm>
            <a:off x="6095999" y="3442614"/>
            <a:ext cx="3887449" cy="7665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</p:spTree>
    <p:extLst>
      <p:ext uri="{BB962C8B-B14F-4D97-AF65-F5344CB8AC3E}">
        <p14:creationId xmlns:p14="http://schemas.microsoft.com/office/powerpoint/2010/main" val="402842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exteriér, příroda, tráva, voda&#10;&#10;Popis byl vytvořen automaticky">
            <a:extLst>
              <a:ext uri="{FF2B5EF4-FFF2-40B4-BE49-F238E27FC236}">
                <a16:creationId xmlns:a16="http://schemas.microsoft.com/office/drawing/2014/main" id="{A471EFCB-E7DA-485D-8976-C311BF32D5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580" y="373313"/>
            <a:ext cx="3299793" cy="2210861"/>
          </a:xfrm>
          <a:prstGeom prst="rect">
            <a:avLst/>
          </a:prstGeom>
        </p:spPr>
      </p:pic>
      <p:pic>
        <p:nvPicPr>
          <p:cNvPr id="5" name="Obrázek 4" descr="Obsah obrázku exteriér, voda, strom, velké&#10;&#10;Popis byl vytvořen automaticky">
            <a:extLst>
              <a:ext uri="{FF2B5EF4-FFF2-40B4-BE49-F238E27FC236}">
                <a16:creationId xmlns:a16="http://schemas.microsoft.com/office/drawing/2014/main" id="{E096D824-16AD-408F-ACF1-C4F3C85215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021" y="373885"/>
            <a:ext cx="3409701" cy="2155600"/>
          </a:xfrm>
          <a:prstGeom prst="rect">
            <a:avLst/>
          </a:prstGeom>
        </p:spPr>
      </p:pic>
      <p:pic>
        <p:nvPicPr>
          <p:cNvPr id="7" name="Obrázek 6" descr="Obsah obrázku loďka, budova, exteriér, voda&#10;&#10;Popis byl vytvořen automaticky">
            <a:extLst>
              <a:ext uri="{FF2B5EF4-FFF2-40B4-BE49-F238E27FC236}">
                <a16:creationId xmlns:a16="http://schemas.microsoft.com/office/drawing/2014/main" id="{13D8A3CD-E31B-4E44-9098-A765C413D0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3276" y="428575"/>
            <a:ext cx="3653959" cy="2046217"/>
          </a:xfrm>
          <a:prstGeom prst="rect">
            <a:avLst/>
          </a:prstGeom>
        </p:spPr>
      </p:pic>
      <p:pic>
        <p:nvPicPr>
          <p:cNvPr id="9" name="Obrázek 8" descr="Obsah obrázku monitor, vsedě, stůl, kreslení&#10;&#10;Popis byl vytvořen automaticky">
            <a:extLst>
              <a:ext uri="{FF2B5EF4-FFF2-40B4-BE49-F238E27FC236}">
                <a16:creationId xmlns:a16="http://schemas.microsoft.com/office/drawing/2014/main" id="{D02EE199-32DE-46F9-8034-388C93ADEB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53" y="2688559"/>
            <a:ext cx="3087646" cy="1585268"/>
          </a:xfrm>
          <a:prstGeom prst="rect">
            <a:avLst/>
          </a:prstGeom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6D082AB3-50A2-4F48-AD70-3C984595829E}"/>
              </a:ext>
            </a:extLst>
          </p:cNvPr>
          <p:cNvSpPr txBox="1"/>
          <p:nvPr/>
        </p:nvSpPr>
        <p:spPr>
          <a:xfrm>
            <a:off x="503580" y="4557932"/>
            <a:ext cx="32492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 autobusu v Mostě</a:t>
            </a:r>
          </a:p>
          <a:p>
            <a:r>
              <a:rPr lang="cs-CZ" sz="2400" dirty="0"/>
              <a:t>nastoupilo 20 cestujících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76D369DF-EAC4-4ECB-98F4-74C7942CE878}"/>
              </a:ext>
            </a:extLst>
          </p:cNvPr>
          <p:cNvSpPr txBox="1"/>
          <p:nvPr/>
        </p:nvSpPr>
        <p:spPr>
          <a:xfrm>
            <a:off x="4553879" y="4557932"/>
            <a:ext cx="30842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Lounech 5 cestujících</a:t>
            </a:r>
          </a:p>
          <a:p>
            <a:r>
              <a:rPr lang="cs-CZ" sz="2400" dirty="0"/>
              <a:t>nastoupilo, ale 6 jich</a:t>
            </a:r>
          </a:p>
          <a:p>
            <a:r>
              <a:rPr lang="cs-CZ" sz="2400" dirty="0"/>
              <a:t>vystoupilo.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F3FA4680-655E-4E6C-8498-7024EA9401E5}"/>
              </a:ext>
            </a:extLst>
          </p:cNvPr>
          <p:cNvSpPr txBox="1"/>
          <p:nvPr/>
        </p:nvSpPr>
        <p:spPr>
          <a:xfrm>
            <a:off x="8241264" y="4483903"/>
            <a:ext cx="30209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Kolik cestujících přijelo</a:t>
            </a:r>
          </a:p>
          <a:p>
            <a:r>
              <a:rPr lang="cs-CZ" sz="2400" dirty="0"/>
              <a:t>do Prahy?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317A34A1-FCBE-4DA7-9219-16B4CB7AFF78}"/>
              </a:ext>
            </a:extLst>
          </p:cNvPr>
          <p:cNvSpPr txBox="1"/>
          <p:nvPr/>
        </p:nvSpPr>
        <p:spPr>
          <a:xfrm>
            <a:off x="6235908" y="6086007"/>
            <a:ext cx="4003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Do Prahy přijelo 19 cestujících.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5D55E2C-51C6-4530-AE61-89E861325FB3}"/>
              </a:ext>
            </a:extLst>
          </p:cNvPr>
          <p:cNvSpPr/>
          <p:nvPr/>
        </p:nvSpPr>
        <p:spPr>
          <a:xfrm>
            <a:off x="6235908" y="6086007"/>
            <a:ext cx="4003597" cy="5846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</p:spTree>
    <p:extLst>
      <p:ext uri="{BB962C8B-B14F-4D97-AF65-F5344CB8AC3E}">
        <p14:creationId xmlns:p14="http://schemas.microsoft.com/office/powerpoint/2010/main" val="331512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2.5E-6 1.11111E-6 L 0.6263 -0.00764 " pathEditMode="relative" rAng="0" ptsTypes="AA">
                                      <p:cBhvr>
                                        <p:cTn id="9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315" y="-394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8FF4843A-D812-4C64-B8F3-368A621427CE}"/>
              </a:ext>
            </a:extLst>
          </p:cNvPr>
          <p:cNvSpPr/>
          <p:nvPr/>
        </p:nvSpPr>
        <p:spPr>
          <a:xfrm>
            <a:off x="3186701" y="2495911"/>
            <a:ext cx="51623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http://www.clker.com/clipart-thumbs-up-smiley.html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A9A2FEAA-DA8E-44F5-8A3D-531FBAEFC9D1}"/>
              </a:ext>
            </a:extLst>
          </p:cNvPr>
          <p:cNvSpPr/>
          <p:nvPr/>
        </p:nvSpPr>
        <p:spPr>
          <a:xfrm>
            <a:off x="3186701" y="2865243"/>
            <a:ext cx="56119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http://www.clker.com/clipart-blonde-female-teacher.html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E6D93D63-0C4E-41D2-844D-54149DE7C0F4}"/>
              </a:ext>
            </a:extLst>
          </p:cNvPr>
          <p:cNvSpPr/>
          <p:nvPr/>
        </p:nvSpPr>
        <p:spPr>
          <a:xfrm>
            <a:off x="3186701" y="323457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http://www.clker.com/clipart-12236.html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227952B-CB50-49EB-A841-4B4321E72249}"/>
              </a:ext>
            </a:extLst>
          </p:cNvPr>
          <p:cNvSpPr/>
          <p:nvPr/>
        </p:nvSpPr>
        <p:spPr>
          <a:xfrm>
            <a:off x="3186701" y="3603907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http://www.clker.com/clipart-12235.html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2B94040-B902-4ACA-81FD-50E5366043C0}"/>
              </a:ext>
            </a:extLst>
          </p:cNvPr>
          <p:cNvSpPr/>
          <p:nvPr/>
        </p:nvSpPr>
        <p:spPr>
          <a:xfrm>
            <a:off x="3186701" y="3973239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http://www.clker.com/clipart-12171.html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AAF076C7-A07C-406C-860C-66C678623CDA}"/>
              </a:ext>
            </a:extLst>
          </p:cNvPr>
          <p:cNvSpPr/>
          <p:nvPr/>
        </p:nvSpPr>
        <p:spPr>
          <a:xfrm>
            <a:off x="3186701" y="435764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http://www.clker.com/clipart-10945.html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9AF76F34-78C8-4B6C-BCFA-9BE72EB3FD06}"/>
              </a:ext>
            </a:extLst>
          </p:cNvPr>
          <p:cNvSpPr/>
          <p:nvPr/>
        </p:nvSpPr>
        <p:spPr>
          <a:xfrm>
            <a:off x="3186701" y="471190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http://www.clker.com/clipart-12190.html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37433BD5-B16D-432A-87D2-141F527066F3}"/>
              </a:ext>
            </a:extLst>
          </p:cNvPr>
          <p:cNvSpPr/>
          <p:nvPr/>
        </p:nvSpPr>
        <p:spPr>
          <a:xfrm>
            <a:off x="3186701" y="508123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http://www.clker.com/clipart-16539.html</a:t>
            </a:r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2C65D589-76ED-4949-A255-5DD95FE33662}"/>
              </a:ext>
            </a:extLst>
          </p:cNvPr>
          <p:cNvSpPr txBox="1"/>
          <p:nvPr/>
        </p:nvSpPr>
        <p:spPr>
          <a:xfrm>
            <a:off x="3186701" y="1565045"/>
            <a:ext cx="53389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cit.2020 – 03 – 29 ].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EC53209E-2A40-4B20-B689-BB4671500C07}"/>
              </a:ext>
            </a:extLst>
          </p:cNvPr>
          <p:cNvSpPr/>
          <p:nvPr/>
        </p:nvSpPr>
        <p:spPr>
          <a:xfrm>
            <a:off x="3186701" y="5453145"/>
            <a:ext cx="41173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http://www.clker.com/clipart-bus-17.html</a:t>
            </a:r>
            <a:endParaRPr lang="cs-CZ" dirty="0"/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55C0DE6F-CEAD-46D8-A6F6-7A20E33BD16F}"/>
              </a:ext>
            </a:extLst>
          </p:cNvPr>
          <p:cNvSpPr txBox="1"/>
          <p:nvPr/>
        </p:nvSpPr>
        <p:spPr>
          <a:xfrm>
            <a:off x="2913691" y="250215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55D120BB-E3EC-4864-AFEF-A42D063241BD}"/>
              </a:ext>
            </a:extLst>
          </p:cNvPr>
          <p:cNvSpPr txBox="1"/>
          <p:nvPr/>
        </p:nvSpPr>
        <p:spPr>
          <a:xfrm>
            <a:off x="2913691" y="28803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47FAA726-0BE6-41FA-9BEB-EF7DA0B458AC}"/>
              </a:ext>
            </a:extLst>
          </p:cNvPr>
          <p:cNvSpPr txBox="1"/>
          <p:nvPr/>
        </p:nvSpPr>
        <p:spPr>
          <a:xfrm>
            <a:off x="2886619" y="324211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44DC5E44-D6AF-4615-B048-A5FE5655D553}"/>
              </a:ext>
            </a:extLst>
          </p:cNvPr>
          <p:cNvSpPr txBox="1"/>
          <p:nvPr/>
        </p:nvSpPr>
        <p:spPr>
          <a:xfrm>
            <a:off x="2886619" y="359508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84598C26-D0F9-46EA-9519-B039C82755F7}"/>
              </a:ext>
            </a:extLst>
          </p:cNvPr>
          <p:cNvSpPr txBox="1"/>
          <p:nvPr/>
        </p:nvSpPr>
        <p:spPr>
          <a:xfrm>
            <a:off x="2886619" y="398345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897F73A8-DDD1-47CF-95CB-593F5B898C2B}"/>
              </a:ext>
            </a:extLst>
          </p:cNvPr>
          <p:cNvSpPr txBox="1"/>
          <p:nvPr/>
        </p:nvSpPr>
        <p:spPr>
          <a:xfrm>
            <a:off x="2886619" y="43576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02B7A15-BA8B-4E72-A943-9EE3973B2A3F}"/>
              </a:ext>
            </a:extLst>
          </p:cNvPr>
          <p:cNvSpPr txBox="1"/>
          <p:nvPr/>
        </p:nvSpPr>
        <p:spPr>
          <a:xfrm>
            <a:off x="2886619" y="47420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E1744E49-9B0B-426B-93F8-3DBBEDD2FB07}"/>
              </a:ext>
            </a:extLst>
          </p:cNvPr>
          <p:cNvSpPr txBox="1"/>
          <p:nvPr/>
        </p:nvSpPr>
        <p:spPr>
          <a:xfrm>
            <a:off x="2889396" y="506616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6D7F3CA7-AB38-4A30-B385-FF7020C8C31C}"/>
              </a:ext>
            </a:extLst>
          </p:cNvPr>
          <p:cNvSpPr txBox="1"/>
          <p:nvPr/>
        </p:nvSpPr>
        <p:spPr>
          <a:xfrm>
            <a:off x="2889396" y="545314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06658EBE-9A76-4B12-8752-32C198920C72}"/>
              </a:ext>
            </a:extLst>
          </p:cNvPr>
          <p:cNvSpPr txBox="1"/>
          <p:nvPr/>
        </p:nvSpPr>
        <p:spPr>
          <a:xfrm>
            <a:off x="8242579" y="25071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0AAE90A2-6339-4FCA-BF33-3A87116E832A}"/>
              </a:ext>
            </a:extLst>
          </p:cNvPr>
          <p:cNvSpPr txBox="1"/>
          <p:nvPr/>
        </p:nvSpPr>
        <p:spPr>
          <a:xfrm>
            <a:off x="8648581" y="28501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54BA632C-783D-42A6-B23D-C36D1CA08C19}"/>
              </a:ext>
            </a:extLst>
          </p:cNvPr>
          <p:cNvSpPr txBox="1"/>
          <p:nvPr/>
        </p:nvSpPr>
        <p:spPr>
          <a:xfrm>
            <a:off x="7178974" y="327218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C58A877D-A101-489D-A78A-3A6CF2791274}"/>
              </a:ext>
            </a:extLst>
          </p:cNvPr>
          <p:cNvSpPr txBox="1"/>
          <p:nvPr/>
        </p:nvSpPr>
        <p:spPr>
          <a:xfrm>
            <a:off x="7215061" y="363649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F4310266-8FCB-499E-8366-8BF7E8077EE6}"/>
              </a:ext>
            </a:extLst>
          </p:cNvPr>
          <p:cNvSpPr txBox="1"/>
          <p:nvPr/>
        </p:nvSpPr>
        <p:spPr>
          <a:xfrm>
            <a:off x="7178974" y="40133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530B1CE2-30F9-436D-8A50-E9C226527635}"/>
              </a:ext>
            </a:extLst>
          </p:cNvPr>
          <p:cNvSpPr txBox="1"/>
          <p:nvPr/>
        </p:nvSpPr>
        <p:spPr>
          <a:xfrm>
            <a:off x="7206177" y="43601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A2C1648-B848-4DBF-8608-00A0AB6919B3}"/>
              </a:ext>
            </a:extLst>
          </p:cNvPr>
          <p:cNvSpPr txBox="1"/>
          <p:nvPr/>
        </p:nvSpPr>
        <p:spPr>
          <a:xfrm>
            <a:off x="7248370" y="47495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732489BE-420D-45C8-B67C-EDF30642A77B}"/>
              </a:ext>
            </a:extLst>
          </p:cNvPr>
          <p:cNvSpPr txBox="1"/>
          <p:nvPr/>
        </p:nvSpPr>
        <p:spPr>
          <a:xfrm>
            <a:off x="7206177" y="510376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5AA4E768-6304-4E3F-BEA9-74EF6E7442D1}"/>
              </a:ext>
            </a:extLst>
          </p:cNvPr>
          <p:cNvSpPr txBox="1"/>
          <p:nvPr/>
        </p:nvSpPr>
        <p:spPr>
          <a:xfrm>
            <a:off x="7251147" y="54656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33194521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72C0BEF7-EE96-42E3-8DDD-F0878CFB5591}"/>
              </a:ext>
            </a:extLst>
          </p:cNvPr>
          <p:cNvSpPr/>
          <p:nvPr/>
        </p:nvSpPr>
        <p:spPr>
          <a:xfrm>
            <a:off x="993913" y="636250"/>
            <a:ext cx="88789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Miraceti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Hněvín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Castle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2014-09-12 [cit. 2020-03-29].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4.0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https://commons.wikimedia.org/wiki/File:Hn%C4%9Bv%C3%ADn_Castle.JPG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283E8BA1-D176-4C6A-BE83-D915ABBC2A1B}"/>
              </a:ext>
            </a:extLst>
          </p:cNvPr>
          <p:cNvSpPr/>
          <p:nvPr/>
        </p:nvSpPr>
        <p:spPr>
          <a:xfrm>
            <a:off x="993913" y="1783210"/>
            <a:ext cx="1041620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TXLLXT,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Txllxt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Louny - Osvoboditelů -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View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NNE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2017-09-18 [cit. 2020-03-29]. Dostupný pod licencí </a:t>
            </a:r>
            <a:r>
              <a:rPr lang="cs-CZ" u="sng" dirty="0" err="1">
                <a:solidFill>
                  <a:srgbClr val="000000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u="sng" dirty="0">
                <a:solidFill>
                  <a:srgbClr val="000000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u="sng" dirty="0" err="1">
                <a:solidFill>
                  <a:srgbClr val="000000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u="sng" dirty="0">
                <a:solidFill>
                  <a:srgbClr val="000000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u="sng" dirty="0" err="1">
                <a:solidFill>
                  <a:srgbClr val="000000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u="sng" dirty="0">
                <a:solidFill>
                  <a:srgbClr val="000000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u="sng" dirty="0" err="1">
                <a:solidFill>
                  <a:srgbClr val="000000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u="sng" dirty="0">
                <a:solidFill>
                  <a:srgbClr val="000000"/>
                </a:solidFill>
                <a:latin typeface="Arial" panose="020B0604020202020204" pitchFamily="34" charset="0"/>
                <a:hlinkClick r:id="rId2"/>
              </a:rPr>
              <a:t> 4.0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&lt;TXLLXT,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Txllxt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Louny - Osvoboditelů -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View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NNE [online]. 2017-09-18 [cit. 2020-03-29]. Dostupný pod licencí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Creative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Commons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Attribution-Share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Alike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4.0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https://commons.wikimedia.org/wiki/File:Louny_-_Osvoboditel%C5%AF_-_View_NNE.jpg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&gt;.&gt;.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19A6BB95-9138-463A-B530-E74279921D03}"/>
              </a:ext>
            </a:extLst>
          </p:cNvPr>
          <p:cNvSpPr/>
          <p:nvPr/>
        </p:nvSpPr>
        <p:spPr>
          <a:xfrm>
            <a:off x="993913" y="3260538"/>
            <a:ext cx="106945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wwwcz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Pixabay.com: [online]. [cit. 2020-03-29]. Dostupný pod licencí Public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Domain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https://pixabay.com/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/prague-city-architecture-4965036/&gt;.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7311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924</Words>
  <Application>Microsoft Office PowerPoint</Application>
  <PresentationFormat>Širokoúhlá obrazovka</PresentationFormat>
  <Paragraphs>171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29</cp:revision>
  <dcterms:created xsi:type="dcterms:W3CDTF">2020-03-28T19:21:44Z</dcterms:created>
  <dcterms:modified xsi:type="dcterms:W3CDTF">2020-03-29T09:07:09Z</dcterms:modified>
</cp:coreProperties>
</file>