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4" r:id="rId7"/>
    <p:sldId id="262" r:id="rId8"/>
    <p:sldId id="258" r:id="rId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Zdeněk Hanzelin" initials="ZH" lastIdx="1" clrIdx="0">
    <p:extLst>
      <p:ext uri="{19B8F6BF-5375-455C-9EA6-DF929625EA0E}">
        <p15:presenceInfo xmlns:p15="http://schemas.microsoft.com/office/powerpoint/2012/main" userId="757cd93437ca304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67E02A6-AE98-458D-899F-AC96791578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722E7D0D-FB98-4873-A1D8-569ED0CFCF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07C7119-5D15-45C0-B903-8DC708654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F0F6-A025-4E7C-8CA6-894BD2E094A6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90F7F931-902B-4AD8-9EB9-9591DA7262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025C561-B168-4D99-80D8-EBB2EE962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957AF-4677-4731-A74C-36BBAE9CEB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905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C0F45DB-F49F-4A69-9333-39F0476F2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524A79C-F311-4111-8CF6-1A0AA2933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7148D6D-6884-42B0-B15B-23678B3032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F0F6-A025-4E7C-8CA6-894BD2E094A6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D3A8956-FA05-42F0-A206-6989E2C60B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F70BE54-6ACE-4C70-8A63-A3949BD84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957AF-4677-4731-A74C-36BBAE9CEB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349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9D5B0CB-B4D6-485A-BE37-70C01D9E99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A8247D8D-0E99-492A-9193-1C3194FC85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A52B1D9-233E-4730-A5B9-A5A731A73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F0F6-A025-4E7C-8CA6-894BD2E094A6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D7F3072-E318-46A0-82D1-D6EF6E7D2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D1071D8-CE0C-4549-AB9E-7F8539E34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957AF-4677-4731-A74C-36BBAE9CEB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383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65864A0-C78C-4890-A1F8-262974657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30DED61-BD1E-4BBE-AC1B-9BFBF735AF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DEBC0B11-F672-4B98-B76F-9535DCBFA0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2C419897-B9F8-4CB4-91AD-EB278DA572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F0F6-A025-4E7C-8CA6-894BD2E094A6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BEA432AD-485A-4226-B1E3-F7837C6377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436F415C-4B68-4364-BAE5-A8AD611AB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957AF-4677-4731-A74C-36BBAE9CEB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340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9A8EA7B-7B1F-46A5-82CD-3FD1D201E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D702D0C2-6E27-471B-A31D-2602D51EF6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F909B77F-8BB7-4290-9109-E5841636C8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A1063EFC-FF8C-4963-AD79-3833D5BBF9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D7D84E67-44DC-4235-910D-F47FBF7207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9D74BA7D-D8C6-4233-B3F4-ACCED1F00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F0F6-A025-4E7C-8CA6-894BD2E094A6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D56E785F-CF7B-4D9C-BB9D-8B76CFC07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12DA6975-5EA7-4F06-8B37-A15DC6F81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957AF-4677-4731-A74C-36BBAE9CEB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519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8A73749-6497-4CCB-AEA2-6CE714415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3926FF6A-AF6D-4933-9484-0A176041D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F0F6-A025-4E7C-8CA6-894BD2E094A6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0210AF21-2876-450A-AF5D-1F7343FB47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97801479-D02D-4DFB-A29F-4DB13AA1F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957AF-4677-4731-A74C-36BBAE9CEB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814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F6392772-3119-4056-8267-2BEB39EF4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F0F6-A025-4E7C-8CA6-894BD2E094A6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6EE378B7-CF47-4D28-ADFD-0024F1509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14410B96-8A89-4755-99DF-6552BA912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957AF-4677-4731-A74C-36BBAE9CEB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206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0D47C0B-2FF5-462E-9ED4-20BECC9AB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522A8D2-8A3A-470D-9ED6-E686FD8E8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A5CE142F-A826-4E4A-AD64-43FDDAA826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6573E0E9-A587-4033-AA54-D813D4F2B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F0F6-A025-4E7C-8CA6-894BD2E094A6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F814DD96-C44E-4416-8443-82BDD22BA9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89DB4C1C-FF94-495C-A629-3626BCA54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957AF-4677-4731-A74C-36BBAE9CEB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2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2252B0A-654B-4BAB-B1D5-5F9DC8718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7A5F6E1E-4C5A-49BE-8D45-FC6E772640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900CBD42-2E52-42EB-B0F4-57904CBB84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D41A63CF-B591-4D88-9B36-47D5B03C2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F0F6-A025-4E7C-8CA6-894BD2E094A6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D7C96C49-0AE8-4467-9C1C-8F6FA2D8E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A108752F-508D-447B-A69A-4C8DB2ADD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957AF-4677-4731-A74C-36BBAE9CEB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340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8F2DE3E-F350-455C-9DAA-C008180FE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7BE7281F-167A-4DA4-80C0-00FA5F9FA3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73D8C4F-3D39-46E0-B959-62578323C5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F0F6-A025-4E7C-8CA6-894BD2E094A6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FED5C65-D344-4B07-A60F-B155625737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7C44977-BB73-4118-9162-5D04DDADA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957AF-4677-4731-A74C-36BBAE9CEB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647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0ACDCF4F-3328-4102-900F-F78B95BD66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1178D10B-13E5-471D-A146-9242E18B48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5A78E93-5E00-4DD9-B404-16D9AD47D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F0F6-A025-4E7C-8CA6-894BD2E094A6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B17D288-D7DC-45AA-8429-D7BF28AE2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0FFA230-D811-4F36-9B0A-7A552FE92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957AF-4677-4731-A74C-36BBAE9CEB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158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690CE427-24F1-4019-9B57-D97B0E714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20D6A23B-1E83-40FB-89C4-BA30D582F0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040C620-DE45-4444-8637-5F85250483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DEF0F6-A025-4E7C-8CA6-894BD2E094A6}" type="datetimeFigureOut">
              <a:rPr lang="cs-CZ" smtClean="0"/>
              <a:t>29.03.2020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E502931-D343-4D10-8416-A86BD7570F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1A38A4C-DBF7-41A2-AC6C-942E71AECE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957AF-4677-4731-A74C-36BBAE9CEB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921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measuring-meter.html" TargetMode="External"/><Relationship Id="rId2" Type="http://schemas.openxmlformats.org/officeDocument/2006/relationships/hyperlink" Target="http://www.clker.com/clipart-10170.html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clker.com/clipart-ruler.html" TargetMode="External"/><Relationship Id="rId4" Type="http://schemas.openxmlformats.org/officeDocument/2006/relationships/hyperlink" Target="https://pixabay.com/vectors/bart-simpson-comics-vector-6553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A10ED919-1C8D-4FC4-A2D9-995871D6D215}"/>
              </a:ext>
            </a:extLst>
          </p:cNvPr>
          <p:cNvSpPr txBox="1"/>
          <p:nvPr/>
        </p:nvSpPr>
        <p:spPr>
          <a:xfrm>
            <a:off x="1828799" y="2305878"/>
            <a:ext cx="81083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Měřidla délky, převody jednotek délky</a:t>
            </a:r>
          </a:p>
        </p:txBody>
      </p:sp>
    </p:spTree>
    <p:extLst>
      <p:ext uri="{BB962C8B-B14F-4D97-AF65-F5344CB8AC3E}">
        <p14:creationId xmlns:p14="http://schemas.microsoft.com/office/powerpoint/2010/main" val="2963252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objekt&#10;&#10;Popis byl vytvořen automaticky">
            <a:extLst>
              <a:ext uri="{FF2B5EF4-FFF2-40B4-BE49-F238E27FC236}">
                <a16:creationId xmlns:a16="http://schemas.microsoft.com/office/drawing/2014/main" id="{AB7BA91A-4C22-466C-9228-FB661A0007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9219" y="411021"/>
            <a:ext cx="3215814" cy="2797758"/>
          </a:xfrm>
          <a:prstGeom prst="rect">
            <a:avLst/>
          </a:prstGeom>
        </p:spPr>
      </p:pic>
      <p:pic>
        <p:nvPicPr>
          <p:cNvPr id="7" name="Obrázek 6" descr="Obsah obrázku objekt&#10;&#10;Popis byl vytvořen automaticky">
            <a:extLst>
              <a:ext uri="{FF2B5EF4-FFF2-40B4-BE49-F238E27FC236}">
                <a16:creationId xmlns:a16="http://schemas.microsoft.com/office/drawing/2014/main" id="{07628621-47CE-4CF7-895E-B396AA5A1D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3378">
            <a:off x="7134198" y="3779034"/>
            <a:ext cx="4437140" cy="2115037"/>
          </a:xfrm>
          <a:prstGeom prst="rect">
            <a:avLst/>
          </a:prstGeom>
        </p:spPr>
      </p:pic>
      <p:pic>
        <p:nvPicPr>
          <p:cNvPr id="9" name="Obrázek 8" descr="Obsah obrázku objekt&#10;&#10;Popis byl vytvořen automaticky">
            <a:extLst>
              <a:ext uri="{FF2B5EF4-FFF2-40B4-BE49-F238E27FC236}">
                <a16:creationId xmlns:a16="http://schemas.microsoft.com/office/drawing/2014/main" id="{2A83A449-390B-49A0-A2AB-98D2247FD7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9763" y="579290"/>
            <a:ext cx="2666013" cy="2115037"/>
          </a:xfrm>
          <a:prstGeom prst="rect">
            <a:avLst/>
          </a:prstGeom>
        </p:spPr>
      </p:pic>
      <p:grpSp>
        <p:nvGrpSpPr>
          <p:cNvPr id="27" name="Skupina 26">
            <a:extLst>
              <a:ext uri="{FF2B5EF4-FFF2-40B4-BE49-F238E27FC236}">
                <a16:creationId xmlns:a16="http://schemas.microsoft.com/office/drawing/2014/main" id="{5B40ED80-624D-4B14-975B-F4964FEFD8B6}"/>
              </a:ext>
            </a:extLst>
          </p:cNvPr>
          <p:cNvGrpSpPr/>
          <p:nvPr/>
        </p:nvGrpSpPr>
        <p:grpSpPr>
          <a:xfrm>
            <a:off x="1037877" y="3429000"/>
            <a:ext cx="4844516" cy="3109387"/>
            <a:chOff x="1037877" y="3429000"/>
            <a:chExt cx="4844516" cy="3109387"/>
          </a:xfrm>
        </p:grpSpPr>
        <p:pic>
          <p:nvPicPr>
            <p:cNvPr id="5" name="Obrázek 4">
              <a:extLst>
                <a:ext uri="{FF2B5EF4-FFF2-40B4-BE49-F238E27FC236}">
                  <a16:creationId xmlns:a16="http://schemas.microsoft.com/office/drawing/2014/main" id="{776EF224-8791-47E1-9054-43BF31D3C4C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620165">
              <a:off x="1518566" y="3726870"/>
              <a:ext cx="3761030" cy="2306765"/>
            </a:xfrm>
            <a:prstGeom prst="rect">
              <a:avLst/>
            </a:prstGeom>
          </p:spPr>
        </p:pic>
        <p:sp>
          <p:nvSpPr>
            <p:cNvPr id="10" name="Ovál 9">
              <a:extLst>
                <a:ext uri="{FF2B5EF4-FFF2-40B4-BE49-F238E27FC236}">
                  <a16:creationId xmlns:a16="http://schemas.microsoft.com/office/drawing/2014/main" id="{BE28EDC9-61DF-44C0-9CA5-05D1C7E4B7B3}"/>
                </a:ext>
              </a:extLst>
            </p:cNvPr>
            <p:cNvSpPr/>
            <p:nvPr/>
          </p:nvSpPr>
          <p:spPr>
            <a:xfrm>
              <a:off x="1037877" y="3429000"/>
              <a:ext cx="3372180" cy="3109387"/>
            </a:xfrm>
            <a:prstGeom prst="ellipse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>
              <a:extLst>
                <a:ext uri="{FF2B5EF4-FFF2-40B4-BE49-F238E27FC236}">
                  <a16:creationId xmlns:a16="http://schemas.microsoft.com/office/drawing/2014/main" id="{938E61FF-0E41-4FC5-8CD8-6A9C772CC7B7}"/>
                </a:ext>
              </a:extLst>
            </p:cNvPr>
            <p:cNvSpPr txBox="1"/>
            <p:nvPr/>
          </p:nvSpPr>
          <p:spPr>
            <a:xfrm>
              <a:off x="2319047" y="3943099"/>
              <a:ext cx="80983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50 m</a:t>
              </a:r>
            </a:p>
          </p:txBody>
        </p:sp>
        <p:sp>
          <p:nvSpPr>
            <p:cNvPr id="15" name="Rámeček 14">
              <a:extLst>
                <a:ext uri="{FF2B5EF4-FFF2-40B4-BE49-F238E27FC236}">
                  <a16:creationId xmlns:a16="http://schemas.microsoft.com/office/drawing/2014/main" id="{C6992B89-ADBF-4EE9-A19C-4672A05FDDC9}"/>
                </a:ext>
              </a:extLst>
            </p:cNvPr>
            <p:cNvSpPr/>
            <p:nvPr/>
          </p:nvSpPr>
          <p:spPr>
            <a:xfrm>
              <a:off x="5155713" y="3630119"/>
              <a:ext cx="397565" cy="384313"/>
            </a:xfrm>
            <a:prstGeom prst="fram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6" name="Rovnoramenný trojúhelník 15">
              <a:extLst>
                <a:ext uri="{FF2B5EF4-FFF2-40B4-BE49-F238E27FC236}">
                  <a16:creationId xmlns:a16="http://schemas.microsoft.com/office/drawing/2014/main" id="{B18919C1-B036-420D-A2BB-2CE729DE5F24}"/>
                </a:ext>
              </a:extLst>
            </p:cNvPr>
            <p:cNvSpPr/>
            <p:nvPr/>
          </p:nvSpPr>
          <p:spPr>
            <a:xfrm rot="5400000">
              <a:off x="5548265" y="3647173"/>
              <a:ext cx="318052" cy="350205"/>
            </a:xfrm>
            <a:prstGeom prst="triangl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Šipka: zahnutá doleva 17">
              <a:extLst>
                <a:ext uri="{FF2B5EF4-FFF2-40B4-BE49-F238E27FC236}">
                  <a16:creationId xmlns:a16="http://schemas.microsoft.com/office/drawing/2014/main" id="{D824FDD5-FA26-4FD5-A300-F0B755737693}"/>
                </a:ext>
              </a:extLst>
            </p:cNvPr>
            <p:cNvSpPr/>
            <p:nvPr/>
          </p:nvSpPr>
          <p:spPr>
            <a:xfrm rot="8539999">
              <a:off x="1517056" y="4673052"/>
              <a:ext cx="731520" cy="1806449"/>
            </a:xfrm>
            <a:prstGeom prst="curvedLeftArrow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19" name="Skupina 18">
              <a:extLst>
                <a:ext uri="{FF2B5EF4-FFF2-40B4-BE49-F238E27FC236}">
                  <a16:creationId xmlns:a16="http://schemas.microsoft.com/office/drawing/2014/main" id="{67420ED6-FAAB-4A6F-A741-33BE2D3606F8}"/>
                </a:ext>
              </a:extLst>
            </p:cNvPr>
            <p:cNvGrpSpPr/>
            <p:nvPr/>
          </p:nvGrpSpPr>
          <p:grpSpPr>
            <a:xfrm>
              <a:off x="2348642" y="4880252"/>
              <a:ext cx="530087" cy="1503499"/>
              <a:chOff x="772833" y="4729118"/>
              <a:chExt cx="530087" cy="1503499"/>
            </a:xfrm>
          </p:grpSpPr>
          <p:sp>
            <p:nvSpPr>
              <p:cNvPr id="11" name="Kosoúhelník 10">
                <a:extLst>
                  <a:ext uri="{FF2B5EF4-FFF2-40B4-BE49-F238E27FC236}">
                    <a16:creationId xmlns:a16="http://schemas.microsoft.com/office/drawing/2014/main" id="{0C94FAB5-7DFE-4DFD-A7C9-1CFF2B9B2621}"/>
                  </a:ext>
                </a:extLst>
              </p:cNvPr>
              <p:cNvSpPr/>
              <p:nvPr/>
            </p:nvSpPr>
            <p:spPr>
              <a:xfrm>
                <a:off x="772833" y="4729118"/>
                <a:ext cx="530087" cy="1503499"/>
              </a:xfrm>
              <a:prstGeom prst="parallelogram">
                <a:avLst/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" name="Ovál 11">
                <a:extLst>
                  <a:ext uri="{FF2B5EF4-FFF2-40B4-BE49-F238E27FC236}">
                    <a16:creationId xmlns:a16="http://schemas.microsoft.com/office/drawing/2014/main" id="{D4161E4A-C9FA-4A68-91FF-C5B1AA786D42}"/>
                  </a:ext>
                </a:extLst>
              </p:cNvPr>
              <p:cNvSpPr/>
              <p:nvPr/>
            </p:nvSpPr>
            <p:spPr>
              <a:xfrm>
                <a:off x="929548" y="4837919"/>
                <a:ext cx="291548" cy="291547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>
                <a:extLst>
                  <a:ext uri="{FF2B5EF4-FFF2-40B4-BE49-F238E27FC236}">
                    <a16:creationId xmlns:a16="http://schemas.microsoft.com/office/drawing/2014/main" id="{FC00BF17-89C0-4AE6-BF33-11D688B588F1}"/>
                  </a:ext>
                </a:extLst>
              </p:cNvPr>
              <p:cNvSpPr/>
              <p:nvPr/>
            </p:nvSpPr>
            <p:spPr>
              <a:xfrm>
                <a:off x="831312" y="5796103"/>
                <a:ext cx="304801" cy="352743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9B92D32A-5362-4180-90BC-46D28E9BED44}"/>
              </a:ext>
            </a:extLst>
          </p:cNvPr>
          <p:cNvSpPr txBox="1"/>
          <p:nvPr/>
        </p:nvSpPr>
        <p:spPr>
          <a:xfrm>
            <a:off x="4161183" y="622852"/>
            <a:ext cx="25009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Znáš tato měřidla?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03DD44C0-5F0A-4C88-87DE-D40896E36341}"/>
              </a:ext>
            </a:extLst>
          </p:cNvPr>
          <p:cNvSpPr txBox="1"/>
          <p:nvPr/>
        </p:nvSpPr>
        <p:spPr>
          <a:xfrm>
            <a:off x="804508" y="2463495"/>
            <a:ext cx="21566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krejčovský metr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3C7E5F02-BFD1-4142-A339-C0754AC488F2}"/>
              </a:ext>
            </a:extLst>
          </p:cNvPr>
          <p:cNvSpPr txBox="1"/>
          <p:nvPr/>
        </p:nvSpPr>
        <p:spPr>
          <a:xfrm>
            <a:off x="8019763" y="2977946"/>
            <a:ext cx="1991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svinovací metr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2EC49810-EE1E-49DC-ABB5-39F45F9BF77D}"/>
              </a:ext>
            </a:extLst>
          </p:cNvPr>
          <p:cNvSpPr txBox="1"/>
          <p:nvPr/>
        </p:nvSpPr>
        <p:spPr>
          <a:xfrm>
            <a:off x="4644996" y="5170336"/>
            <a:ext cx="102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pásmo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3D69264D-93AA-4BAE-8F44-348239BF114A}"/>
              </a:ext>
            </a:extLst>
          </p:cNvPr>
          <p:cNvSpPr txBox="1"/>
          <p:nvPr/>
        </p:nvSpPr>
        <p:spPr>
          <a:xfrm>
            <a:off x="7368209" y="5817704"/>
            <a:ext cx="1193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pravítko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6FA0F8B-489D-44DE-9372-B9A732E04184}"/>
              </a:ext>
            </a:extLst>
          </p:cNvPr>
          <p:cNvSpPr/>
          <p:nvPr/>
        </p:nvSpPr>
        <p:spPr>
          <a:xfrm>
            <a:off x="804508" y="2463495"/>
            <a:ext cx="2156616" cy="49998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klikni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FD1DD497-7A36-4321-AB29-A3FD87DC943B}"/>
              </a:ext>
            </a:extLst>
          </p:cNvPr>
          <p:cNvSpPr/>
          <p:nvPr/>
        </p:nvSpPr>
        <p:spPr>
          <a:xfrm>
            <a:off x="7965007" y="2977946"/>
            <a:ext cx="2046648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klikn</a:t>
            </a:r>
            <a:r>
              <a:rPr lang="cs-CZ" dirty="0"/>
              <a:t>i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EDD611B2-E56B-448D-B32D-5F85C8328DC0}"/>
              </a:ext>
            </a:extLst>
          </p:cNvPr>
          <p:cNvSpPr/>
          <p:nvPr/>
        </p:nvSpPr>
        <p:spPr>
          <a:xfrm>
            <a:off x="4566772" y="5134826"/>
            <a:ext cx="1150570" cy="53145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klikni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7A48108F-090B-4BB6-84AE-AC7B149CA1B2}"/>
              </a:ext>
            </a:extLst>
          </p:cNvPr>
          <p:cNvSpPr/>
          <p:nvPr/>
        </p:nvSpPr>
        <p:spPr>
          <a:xfrm>
            <a:off x="7368209" y="5817704"/>
            <a:ext cx="1550939" cy="48227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klikni</a:t>
            </a:r>
          </a:p>
        </p:txBody>
      </p:sp>
    </p:spTree>
    <p:extLst>
      <p:ext uri="{BB962C8B-B14F-4D97-AF65-F5344CB8AC3E}">
        <p14:creationId xmlns:p14="http://schemas.microsoft.com/office/powerpoint/2010/main" val="2243483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8" grpId="0" animBg="1"/>
      <p:bldP spid="2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>
            <a:extLst>
              <a:ext uri="{FF2B5EF4-FFF2-40B4-BE49-F238E27FC236}">
                <a16:creationId xmlns:a16="http://schemas.microsoft.com/office/drawing/2014/main" id="{ECA8D7B8-AA0F-4A32-B27A-EE54512891E1}"/>
              </a:ext>
            </a:extLst>
          </p:cNvPr>
          <p:cNvGrpSpPr/>
          <p:nvPr/>
        </p:nvGrpSpPr>
        <p:grpSpPr>
          <a:xfrm>
            <a:off x="996737" y="1374099"/>
            <a:ext cx="8660296" cy="473765"/>
            <a:chOff x="1046922" y="1696278"/>
            <a:chExt cx="8660296" cy="473765"/>
          </a:xfrm>
        </p:grpSpPr>
        <p:cxnSp>
          <p:nvCxnSpPr>
            <p:cNvPr id="3" name="Přímá spojnice 2">
              <a:extLst>
                <a:ext uri="{FF2B5EF4-FFF2-40B4-BE49-F238E27FC236}">
                  <a16:creationId xmlns:a16="http://schemas.microsoft.com/office/drawing/2014/main" id="{91890A8D-8624-48E3-A72C-A457552A4FC8}"/>
                </a:ext>
              </a:extLst>
            </p:cNvPr>
            <p:cNvCxnSpPr>
              <a:cxnSpLocks/>
            </p:cNvCxnSpPr>
            <p:nvPr/>
          </p:nvCxnSpPr>
          <p:spPr>
            <a:xfrm>
              <a:off x="1046922" y="1961321"/>
              <a:ext cx="8660296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>
              <a:extLst>
                <a:ext uri="{FF2B5EF4-FFF2-40B4-BE49-F238E27FC236}">
                  <a16:creationId xmlns:a16="http://schemas.microsoft.com/office/drawing/2014/main" id="{FE5C5E79-BFC3-49F4-85B6-BE568D3E33D6}"/>
                </a:ext>
              </a:extLst>
            </p:cNvPr>
            <p:cNvCxnSpPr/>
            <p:nvPr/>
          </p:nvCxnSpPr>
          <p:spPr>
            <a:xfrm>
              <a:off x="1046922" y="1696278"/>
              <a:ext cx="0" cy="41081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FC279E3A-0780-4460-894E-960508499C7F}"/>
                </a:ext>
              </a:extLst>
            </p:cNvPr>
            <p:cNvCxnSpPr/>
            <p:nvPr/>
          </p:nvCxnSpPr>
          <p:spPr>
            <a:xfrm>
              <a:off x="5373756" y="1696278"/>
              <a:ext cx="0" cy="41081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>
              <a:extLst>
                <a:ext uri="{FF2B5EF4-FFF2-40B4-BE49-F238E27FC236}">
                  <a16:creationId xmlns:a16="http://schemas.microsoft.com/office/drawing/2014/main" id="{4CC2D5D8-9FAD-4C84-A195-0A66520F483F}"/>
                </a:ext>
              </a:extLst>
            </p:cNvPr>
            <p:cNvCxnSpPr/>
            <p:nvPr/>
          </p:nvCxnSpPr>
          <p:spPr>
            <a:xfrm>
              <a:off x="3233531" y="1696278"/>
              <a:ext cx="0" cy="41081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>
              <a:extLst>
                <a:ext uri="{FF2B5EF4-FFF2-40B4-BE49-F238E27FC236}">
                  <a16:creationId xmlns:a16="http://schemas.microsoft.com/office/drawing/2014/main" id="{2195BED3-19C9-47D7-8349-C2C99ACD3A41}"/>
                </a:ext>
              </a:extLst>
            </p:cNvPr>
            <p:cNvCxnSpPr/>
            <p:nvPr/>
          </p:nvCxnSpPr>
          <p:spPr>
            <a:xfrm>
              <a:off x="9707218" y="1755912"/>
              <a:ext cx="0" cy="41081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>
              <a:extLst>
                <a:ext uri="{FF2B5EF4-FFF2-40B4-BE49-F238E27FC236}">
                  <a16:creationId xmlns:a16="http://schemas.microsoft.com/office/drawing/2014/main" id="{775838E5-6501-4B6A-9307-C2BAAB36BFC0}"/>
                </a:ext>
              </a:extLst>
            </p:cNvPr>
            <p:cNvCxnSpPr/>
            <p:nvPr/>
          </p:nvCxnSpPr>
          <p:spPr>
            <a:xfrm>
              <a:off x="7527236" y="1759225"/>
              <a:ext cx="0" cy="41081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4927374-1206-4BC3-8FD0-527F40CE0FCF}"/>
              </a:ext>
            </a:extLst>
          </p:cNvPr>
          <p:cNvSpPr txBox="1"/>
          <p:nvPr/>
        </p:nvSpPr>
        <p:spPr>
          <a:xfrm>
            <a:off x="599833" y="814123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km</a:t>
            </a:r>
          </a:p>
        </p:txBody>
      </p:sp>
      <p:grpSp>
        <p:nvGrpSpPr>
          <p:cNvPr id="18" name="Skupina 17">
            <a:extLst>
              <a:ext uri="{FF2B5EF4-FFF2-40B4-BE49-F238E27FC236}">
                <a16:creationId xmlns:a16="http://schemas.microsoft.com/office/drawing/2014/main" id="{279DFB8D-4813-46FD-A006-B6D437C4F04D}"/>
              </a:ext>
            </a:extLst>
          </p:cNvPr>
          <p:cNvGrpSpPr/>
          <p:nvPr/>
        </p:nvGrpSpPr>
        <p:grpSpPr>
          <a:xfrm>
            <a:off x="2556433" y="843940"/>
            <a:ext cx="1282274" cy="1828296"/>
            <a:chOff x="2646374" y="1908241"/>
            <a:chExt cx="1282274" cy="1828296"/>
          </a:xfrm>
        </p:grpSpPr>
        <p:sp>
          <p:nvSpPr>
            <p:cNvPr id="13" name="TextovéPole 12">
              <a:extLst>
                <a:ext uri="{FF2B5EF4-FFF2-40B4-BE49-F238E27FC236}">
                  <a16:creationId xmlns:a16="http://schemas.microsoft.com/office/drawing/2014/main" id="{AB973D73-DC40-4493-92D1-C7CA47D585CE}"/>
                </a:ext>
              </a:extLst>
            </p:cNvPr>
            <p:cNvSpPr txBox="1"/>
            <p:nvPr/>
          </p:nvSpPr>
          <p:spPr>
            <a:xfrm>
              <a:off x="2994803" y="1908241"/>
              <a:ext cx="58541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rgbClr val="FF0000"/>
                  </a:solidFill>
                </a:rPr>
                <a:t>1m</a:t>
              </a:r>
            </a:p>
          </p:txBody>
        </p:sp>
        <p:sp>
          <p:nvSpPr>
            <p:cNvPr id="17" name="TextovéPole 16">
              <a:extLst>
                <a:ext uri="{FF2B5EF4-FFF2-40B4-BE49-F238E27FC236}">
                  <a16:creationId xmlns:a16="http://schemas.microsoft.com/office/drawing/2014/main" id="{F86C9C4C-8B23-4B15-9762-06AF07C3AF36}"/>
                </a:ext>
              </a:extLst>
            </p:cNvPr>
            <p:cNvSpPr txBox="1"/>
            <p:nvPr/>
          </p:nvSpPr>
          <p:spPr>
            <a:xfrm>
              <a:off x="2646374" y="2905540"/>
              <a:ext cx="1282274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rgbClr val="FF0000"/>
                  </a:solidFill>
                </a:rPr>
                <a:t>základní</a:t>
              </a:r>
            </a:p>
            <a:p>
              <a:r>
                <a:rPr lang="cs-CZ" sz="2400" dirty="0">
                  <a:solidFill>
                    <a:srgbClr val="FF0000"/>
                  </a:solidFill>
                </a:rPr>
                <a:t>jednotka</a:t>
              </a:r>
            </a:p>
          </p:txBody>
        </p:sp>
      </p:grpSp>
      <p:grpSp>
        <p:nvGrpSpPr>
          <p:cNvPr id="23" name="Skupina 22">
            <a:extLst>
              <a:ext uri="{FF2B5EF4-FFF2-40B4-BE49-F238E27FC236}">
                <a16:creationId xmlns:a16="http://schemas.microsoft.com/office/drawing/2014/main" id="{BF6C127B-AB7F-4AEC-A7A5-AF95F64350F1}"/>
              </a:ext>
            </a:extLst>
          </p:cNvPr>
          <p:cNvGrpSpPr/>
          <p:nvPr/>
        </p:nvGrpSpPr>
        <p:grpSpPr>
          <a:xfrm>
            <a:off x="3944559" y="678362"/>
            <a:ext cx="1787136" cy="707886"/>
            <a:chOff x="4034500" y="1742663"/>
            <a:chExt cx="1787136" cy="707886"/>
          </a:xfrm>
        </p:grpSpPr>
        <p:sp>
          <p:nvSpPr>
            <p:cNvPr id="14" name="TextovéPole 13">
              <a:extLst>
                <a:ext uri="{FF2B5EF4-FFF2-40B4-BE49-F238E27FC236}">
                  <a16:creationId xmlns:a16="http://schemas.microsoft.com/office/drawing/2014/main" id="{5E66778B-164B-4DE2-8415-D2ED127C3B14}"/>
                </a:ext>
              </a:extLst>
            </p:cNvPr>
            <p:cNvSpPr txBox="1"/>
            <p:nvPr/>
          </p:nvSpPr>
          <p:spPr>
            <a:xfrm>
              <a:off x="5005387" y="1874030"/>
              <a:ext cx="8162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dm</a:t>
              </a:r>
            </a:p>
          </p:txBody>
        </p:sp>
        <p:sp>
          <p:nvSpPr>
            <p:cNvPr id="19" name="TextovéPole 18">
              <a:extLst>
                <a:ext uri="{FF2B5EF4-FFF2-40B4-BE49-F238E27FC236}">
                  <a16:creationId xmlns:a16="http://schemas.microsoft.com/office/drawing/2014/main" id="{EE5F657A-4778-422F-9EFF-6FE9A9C7395B}"/>
                </a:ext>
              </a:extLst>
            </p:cNvPr>
            <p:cNvSpPr txBox="1"/>
            <p:nvPr/>
          </p:nvSpPr>
          <p:spPr>
            <a:xfrm>
              <a:off x="4034500" y="1742663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&gt;</a:t>
              </a:r>
            </a:p>
          </p:txBody>
        </p:sp>
      </p:grpSp>
      <p:grpSp>
        <p:nvGrpSpPr>
          <p:cNvPr id="24" name="Skupina 23">
            <a:extLst>
              <a:ext uri="{FF2B5EF4-FFF2-40B4-BE49-F238E27FC236}">
                <a16:creationId xmlns:a16="http://schemas.microsoft.com/office/drawing/2014/main" id="{C9BCC273-D51F-468B-9042-7F5FAE2C8571}"/>
              </a:ext>
            </a:extLst>
          </p:cNvPr>
          <p:cNvGrpSpPr/>
          <p:nvPr/>
        </p:nvGrpSpPr>
        <p:grpSpPr>
          <a:xfrm>
            <a:off x="6152620" y="686618"/>
            <a:ext cx="1802656" cy="707886"/>
            <a:chOff x="6242561" y="1750919"/>
            <a:chExt cx="1802656" cy="707886"/>
          </a:xfrm>
        </p:grpSpPr>
        <p:sp>
          <p:nvSpPr>
            <p:cNvPr id="15" name="TextovéPole 14">
              <a:extLst>
                <a:ext uri="{FF2B5EF4-FFF2-40B4-BE49-F238E27FC236}">
                  <a16:creationId xmlns:a16="http://schemas.microsoft.com/office/drawing/2014/main" id="{7E24B9CE-EB8D-4A16-8A99-E40615444437}"/>
                </a:ext>
              </a:extLst>
            </p:cNvPr>
            <p:cNvSpPr txBox="1"/>
            <p:nvPr/>
          </p:nvSpPr>
          <p:spPr>
            <a:xfrm>
              <a:off x="7261028" y="1908241"/>
              <a:ext cx="78418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cm</a:t>
              </a:r>
            </a:p>
          </p:txBody>
        </p:sp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2818A1E5-4761-44D4-9D7A-FC8408AF3BB8}"/>
                </a:ext>
              </a:extLst>
            </p:cNvPr>
            <p:cNvSpPr txBox="1"/>
            <p:nvPr/>
          </p:nvSpPr>
          <p:spPr>
            <a:xfrm>
              <a:off x="6242561" y="1750919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&gt;</a:t>
              </a:r>
            </a:p>
          </p:txBody>
        </p:sp>
      </p:grp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4795C0A7-EDEB-4DE7-9A1B-1197D6EA49A2}"/>
              </a:ext>
            </a:extLst>
          </p:cNvPr>
          <p:cNvGrpSpPr/>
          <p:nvPr/>
        </p:nvGrpSpPr>
        <p:grpSpPr>
          <a:xfrm>
            <a:off x="8140909" y="678362"/>
            <a:ext cx="1965926" cy="707886"/>
            <a:chOff x="8230850" y="1742663"/>
            <a:chExt cx="1965926" cy="707886"/>
          </a:xfrm>
        </p:grpSpPr>
        <p:sp>
          <p:nvSpPr>
            <p:cNvPr id="16" name="TextovéPole 15">
              <a:extLst>
                <a:ext uri="{FF2B5EF4-FFF2-40B4-BE49-F238E27FC236}">
                  <a16:creationId xmlns:a16="http://schemas.microsoft.com/office/drawing/2014/main" id="{D1C9F78F-2868-4CB9-B6B7-951ECEB3C61C}"/>
                </a:ext>
              </a:extLst>
            </p:cNvPr>
            <p:cNvSpPr txBox="1"/>
            <p:nvPr/>
          </p:nvSpPr>
          <p:spPr>
            <a:xfrm>
              <a:off x="9297171" y="1874030"/>
              <a:ext cx="8996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mm</a:t>
              </a:r>
            </a:p>
          </p:txBody>
        </p:sp>
        <p:sp>
          <p:nvSpPr>
            <p:cNvPr id="21" name="TextovéPole 20">
              <a:extLst>
                <a:ext uri="{FF2B5EF4-FFF2-40B4-BE49-F238E27FC236}">
                  <a16:creationId xmlns:a16="http://schemas.microsoft.com/office/drawing/2014/main" id="{1E2A8329-D675-4A4C-B77E-403287FA23E6}"/>
                </a:ext>
              </a:extLst>
            </p:cNvPr>
            <p:cNvSpPr txBox="1"/>
            <p:nvPr/>
          </p:nvSpPr>
          <p:spPr>
            <a:xfrm>
              <a:off x="8230850" y="1742663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&gt;</a:t>
              </a:r>
            </a:p>
          </p:txBody>
        </p:sp>
      </p:grp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46028010-F3FC-4905-A488-8F1CCE36FAB5}"/>
              </a:ext>
            </a:extLst>
          </p:cNvPr>
          <p:cNvSpPr txBox="1"/>
          <p:nvPr/>
        </p:nvSpPr>
        <p:spPr>
          <a:xfrm>
            <a:off x="1824962" y="67836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&gt;</a:t>
            </a:r>
          </a:p>
        </p:txBody>
      </p: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CEE0BB4B-B687-45CC-8F01-C2E95B5B9F47}"/>
              </a:ext>
            </a:extLst>
          </p:cNvPr>
          <p:cNvGrpSpPr/>
          <p:nvPr/>
        </p:nvGrpSpPr>
        <p:grpSpPr>
          <a:xfrm>
            <a:off x="599832" y="2898841"/>
            <a:ext cx="9480500" cy="1003924"/>
            <a:chOff x="599832" y="2898841"/>
            <a:chExt cx="9480500" cy="1003924"/>
          </a:xfrm>
        </p:grpSpPr>
        <p:grpSp>
          <p:nvGrpSpPr>
            <p:cNvPr id="26" name="Skupina 25">
              <a:extLst>
                <a:ext uri="{FF2B5EF4-FFF2-40B4-BE49-F238E27FC236}">
                  <a16:creationId xmlns:a16="http://schemas.microsoft.com/office/drawing/2014/main" id="{B9907D5B-419C-49AF-A55B-E58B830AB68F}"/>
                </a:ext>
              </a:extLst>
            </p:cNvPr>
            <p:cNvGrpSpPr/>
            <p:nvPr/>
          </p:nvGrpSpPr>
          <p:grpSpPr>
            <a:xfrm>
              <a:off x="996736" y="3429000"/>
              <a:ext cx="8660296" cy="473765"/>
              <a:chOff x="1046922" y="1696278"/>
              <a:chExt cx="8660296" cy="473765"/>
            </a:xfrm>
          </p:grpSpPr>
          <p:cxnSp>
            <p:nvCxnSpPr>
              <p:cNvPr id="27" name="Přímá spojnice 26">
                <a:extLst>
                  <a:ext uri="{FF2B5EF4-FFF2-40B4-BE49-F238E27FC236}">
                    <a16:creationId xmlns:a16="http://schemas.microsoft.com/office/drawing/2014/main" id="{FC36BB49-4B18-40EE-B31F-153C90856C4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46922" y="1961321"/>
                <a:ext cx="8660296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>
                <a:extLst>
                  <a:ext uri="{FF2B5EF4-FFF2-40B4-BE49-F238E27FC236}">
                    <a16:creationId xmlns:a16="http://schemas.microsoft.com/office/drawing/2014/main" id="{9708F7E5-A13E-400A-AC49-8443EA1FEDF8}"/>
                  </a:ext>
                </a:extLst>
              </p:cNvPr>
              <p:cNvCxnSpPr/>
              <p:nvPr/>
            </p:nvCxnSpPr>
            <p:spPr>
              <a:xfrm>
                <a:off x="1046922" y="1696278"/>
                <a:ext cx="0" cy="41081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>
                <a:extLst>
                  <a:ext uri="{FF2B5EF4-FFF2-40B4-BE49-F238E27FC236}">
                    <a16:creationId xmlns:a16="http://schemas.microsoft.com/office/drawing/2014/main" id="{D7399531-AE3F-4C7E-80FF-9ABC063706EB}"/>
                  </a:ext>
                </a:extLst>
              </p:cNvPr>
              <p:cNvCxnSpPr/>
              <p:nvPr/>
            </p:nvCxnSpPr>
            <p:spPr>
              <a:xfrm>
                <a:off x="5373756" y="1696278"/>
                <a:ext cx="0" cy="41081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>
                <a:extLst>
                  <a:ext uri="{FF2B5EF4-FFF2-40B4-BE49-F238E27FC236}">
                    <a16:creationId xmlns:a16="http://schemas.microsoft.com/office/drawing/2014/main" id="{0CA4CD1D-E3E8-4C42-8CD8-B6D02E9757BD}"/>
                  </a:ext>
                </a:extLst>
              </p:cNvPr>
              <p:cNvCxnSpPr/>
              <p:nvPr/>
            </p:nvCxnSpPr>
            <p:spPr>
              <a:xfrm>
                <a:off x="3233531" y="1696278"/>
                <a:ext cx="0" cy="41081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30">
                <a:extLst>
                  <a:ext uri="{FF2B5EF4-FFF2-40B4-BE49-F238E27FC236}">
                    <a16:creationId xmlns:a16="http://schemas.microsoft.com/office/drawing/2014/main" id="{AB383083-8A5A-41C0-8E03-DA81727650CF}"/>
                  </a:ext>
                </a:extLst>
              </p:cNvPr>
              <p:cNvCxnSpPr/>
              <p:nvPr/>
            </p:nvCxnSpPr>
            <p:spPr>
              <a:xfrm>
                <a:off x="9707218" y="1755912"/>
                <a:ext cx="0" cy="41081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>
                <a:extLst>
                  <a:ext uri="{FF2B5EF4-FFF2-40B4-BE49-F238E27FC236}">
                    <a16:creationId xmlns:a16="http://schemas.microsoft.com/office/drawing/2014/main" id="{C91D5260-E527-4EDD-9FCB-CA428C965812}"/>
                  </a:ext>
                </a:extLst>
              </p:cNvPr>
              <p:cNvCxnSpPr/>
              <p:nvPr/>
            </p:nvCxnSpPr>
            <p:spPr>
              <a:xfrm>
                <a:off x="7527236" y="1759225"/>
                <a:ext cx="0" cy="41081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3" name="TextovéPole 32">
              <a:extLst>
                <a:ext uri="{FF2B5EF4-FFF2-40B4-BE49-F238E27FC236}">
                  <a16:creationId xmlns:a16="http://schemas.microsoft.com/office/drawing/2014/main" id="{ABDB0FC6-F1A5-4168-B50E-8133777D9FD0}"/>
                </a:ext>
              </a:extLst>
            </p:cNvPr>
            <p:cNvSpPr txBox="1"/>
            <p:nvPr/>
          </p:nvSpPr>
          <p:spPr>
            <a:xfrm>
              <a:off x="599832" y="2898841"/>
              <a:ext cx="79380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km</a:t>
              </a:r>
            </a:p>
          </p:txBody>
        </p:sp>
        <p:sp>
          <p:nvSpPr>
            <p:cNvPr id="34" name="TextovéPole 33">
              <a:extLst>
                <a:ext uri="{FF2B5EF4-FFF2-40B4-BE49-F238E27FC236}">
                  <a16:creationId xmlns:a16="http://schemas.microsoft.com/office/drawing/2014/main" id="{3BD50158-85D6-42BE-B972-DD9377EC52CB}"/>
                </a:ext>
              </a:extLst>
            </p:cNvPr>
            <p:cNvSpPr txBox="1"/>
            <p:nvPr/>
          </p:nvSpPr>
          <p:spPr>
            <a:xfrm>
              <a:off x="2890636" y="2898841"/>
              <a:ext cx="58541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rgbClr val="FF0000"/>
                  </a:solidFill>
                </a:rPr>
                <a:t>1m</a:t>
              </a:r>
            </a:p>
          </p:txBody>
        </p:sp>
        <p:sp>
          <p:nvSpPr>
            <p:cNvPr id="35" name="TextovéPole 34">
              <a:extLst>
                <a:ext uri="{FF2B5EF4-FFF2-40B4-BE49-F238E27FC236}">
                  <a16:creationId xmlns:a16="http://schemas.microsoft.com/office/drawing/2014/main" id="{35A0D7B7-274D-4583-99E4-E165E3F98546}"/>
                </a:ext>
              </a:extLst>
            </p:cNvPr>
            <p:cNvSpPr txBox="1"/>
            <p:nvPr/>
          </p:nvSpPr>
          <p:spPr>
            <a:xfrm>
              <a:off x="4843660" y="2984463"/>
              <a:ext cx="8162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dm</a:t>
              </a:r>
            </a:p>
          </p:txBody>
        </p:sp>
        <p:sp>
          <p:nvSpPr>
            <p:cNvPr id="36" name="TextovéPole 35">
              <a:extLst>
                <a:ext uri="{FF2B5EF4-FFF2-40B4-BE49-F238E27FC236}">
                  <a16:creationId xmlns:a16="http://schemas.microsoft.com/office/drawing/2014/main" id="{A84633D9-3F07-4708-8745-543C4647364D}"/>
                </a:ext>
              </a:extLst>
            </p:cNvPr>
            <p:cNvSpPr txBox="1"/>
            <p:nvPr/>
          </p:nvSpPr>
          <p:spPr>
            <a:xfrm>
              <a:off x="7071700" y="2982453"/>
              <a:ext cx="78418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cm</a:t>
              </a:r>
            </a:p>
          </p:txBody>
        </p:sp>
        <p:sp>
          <p:nvSpPr>
            <p:cNvPr id="37" name="TextovéPole 36">
              <a:extLst>
                <a:ext uri="{FF2B5EF4-FFF2-40B4-BE49-F238E27FC236}">
                  <a16:creationId xmlns:a16="http://schemas.microsoft.com/office/drawing/2014/main" id="{8E963EDF-6695-4643-BA14-727BDCDDDA97}"/>
                </a:ext>
              </a:extLst>
            </p:cNvPr>
            <p:cNvSpPr txBox="1"/>
            <p:nvPr/>
          </p:nvSpPr>
          <p:spPr>
            <a:xfrm>
              <a:off x="9180727" y="3030282"/>
              <a:ext cx="8996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mm</a:t>
              </a:r>
            </a:p>
          </p:txBody>
        </p:sp>
      </p:grp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AFAFB6CB-D762-4AAF-9833-9B1831D9DF75}"/>
              </a:ext>
            </a:extLst>
          </p:cNvPr>
          <p:cNvSpPr txBox="1"/>
          <p:nvPr/>
        </p:nvSpPr>
        <p:spPr>
          <a:xfrm>
            <a:off x="1605897" y="2895809"/>
            <a:ext cx="10667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1 000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C8373F07-7C64-405C-9C55-C325A9623671}"/>
              </a:ext>
            </a:extLst>
          </p:cNvPr>
          <p:cNvSpPr txBox="1"/>
          <p:nvPr/>
        </p:nvSpPr>
        <p:spPr>
          <a:xfrm>
            <a:off x="884420" y="4302177"/>
            <a:ext cx="20906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km = 1 000 m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CFD0CFDA-30CC-4632-8C92-D2D4009F348A}"/>
              </a:ext>
            </a:extLst>
          </p:cNvPr>
          <p:cNvSpPr txBox="1"/>
          <p:nvPr/>
        </p:nvSpPr>
        <p:spPr>
          <a:xfrm>
            <a:off x="3997466" y="2895809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46C3A318-D089-4960-BD9A-AA2D147109F2}"/>
              </a:ext>
            </a:extLst>
          </p:cNvPr>
          <p:cNvSpPr txBox="1"/>
          <p:nvPr/>
        </p:nvSpPr>
        <p:spPr>
          <a:xfrm>
            <a:off x="996735" y="4858269"/>
            <a:ext cx="1733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m = 10 dm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F4CEA3F3-003D-406E-BF63-387573D94093}"/>
              </a:ext>
            </a:extLst>
          </p:cNvPr>
          <p:cNvSpPr txBox="1"/>
          <p:nvPr/>
        </p:nvSpPr>
        <p:spPr>
          <a:xfrm>
            <a:off x="8179339" y="2904964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0D292E43-D665-4EAA-958D-DCD1612FC346}"/>
              </a:ext>
            </a:extLst>
          </p:cNvPr>
          <p:cNvSpPr txBox="1"/>
          <p:nvPr/>
        </p:nvSpPr>
        <p:spPr>
          <a:xfrm>
            <a:off x="6100582" y="2895808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8387F89D-1157-4FBF-AC60-1BF6BB300E78}"/>
              </a:ext>
            </a:extLst>
          </p:cNvPr>
          <p:cNvSpPr txBox="1"/>
          <p:nvPr/>
        </p:nvSpPr>
        <p:spPr>
          <a:xfrm>
            <a:off x="866891" y="5341633"/>
            <a:ext cx="18630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dm = 10 cm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83C00E5A-00EB-4ECF-95F2-0C0F37D1C5A3}"/>
              </a:ext>
            </a:extLst>
          </p:cNvPr>
          <p:cNvSpPr txBox="1"/>
          <p:nvPr/>
        </p:nvSpPr>
        <p:spPr>
          <a:xfrm>
            <a:off x="909867" y="5803298"/>
            <a:ext cx="19463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cm = 10 mm</a:t>
            </a:r>
          </a:p>
        </p:txBody>
      </p:sp>
    </p:spTree>
    <p:extLst>
      <p:ext uri="{BB962C8B-B14F-4D97-AF65-F5344CB8AC3E}">
        <p14:creationId xmlns:p14="http://schemas.microsoft.com/office/powerpoint/2010/main" val="2236626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70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900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100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300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0"/>
                            </p:stCondLst>
                            <p:childTnLst>
                              <p:par>
                                <p:cTn id="43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700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900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2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>
            <a:extLst>
              <a:ext uri="{FF2B5EF4-FFF2-40B4-BE49-F238E27FC236}">
                <a16:creationId xmlns:a16="http://schemas.microsoft.com/office/drawing/2014/main" id="{4C99832B-B439-4D6A-811D-457EE528C62F}"/>
              </a:ext>
            </a:extLst>
          </p:cNvPr>
          <p:cNvGrpSpPr/>
          <p:nvPr/>
        </p:nvGrpSpPr>
        <p:grpSpPr>
          <a:xfrm>
            <a:off x="644802" y="1744599"/>
            <a:ext cx="9480500" cy="1003924"/>
            <a:chOff x="599832" y="2898841"/>
            <a:chExt cx="9480500" cy="1003924"/>
          </a:xfrm>
        </p:grpSpPr>
        <p:grpSp>
          <p:nvGrpSpPr>
            <p:cNvPr id="3" name="Skupina 2">
              <a:extLst>
                <a:ext uri="{FF2B5EF4-FFF2-40B4-BE49-F238E27FC236}">
                  <a16:creationId xmlns:a16="http://schemas.microsoft.com/office/drawing/2014/main" id="{239B3178-9D39-4D95-ABC3-C43483B71CBF}"/>
                </a:ext>
              </a:extLst>
            </p:cNvPr>
            <p:cNvGrpSpPr/>
            <p:nvPr/>
          </p:nvGrpSpPr>
          <p:grpSpPr>
            <a:xfrm>
              <a:off x="996736" y="3429000"/>
              <a:ext cx="8660296" cy="473765"/>
              <a:chOff x="1046922" y="1696278"/>
              <a:chExt cx="8660296" cy="473765"/>
            </a:xfrm>
          </p:grpSpPr>
          <p:cxnSp>
            <p:nvCxnSpPr>
              <p:cNvPr id="9" name="Přímá spojnice 8">
                <a:extLst>
                  <a:ext uri="{FF2B5EF4-FFF2-40B4-BE49-F238E27FC236}">
                    <a16:creationId xmlns:a16="http://schemas.microsoft.com/office/drawing/2014/main" id="{036E1BA3-FB13-447E-B0C5-8DD455ED8B8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46922" y="1961321"/>
                <a:ext cx="8660296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>
                <a:extLst>
                  <a:ext uri="{FF2B5EF4-FFF2-40B4-BE49-F238E27FC236}">
                    <a16:creationId xmlns:a16="http://schemas.microsoft.com/office/drawing/2014/main" id="{DD701D7A-8FFC-45F6-B834-AC1A2357D924}"/>
                  </a:ext>
                </a:extLst>
              </p:cNvPr>
              <p:cNvCxnSpPr/>
              <p:nvPr/>
            </p:nvCxnSpPr>
            <p:spPr>
              <a:xfrm>
                <a:off x="1046922" y="1696278"/>
                <a:ext cx="0" cy="41081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>
                <a:extLst>
                  <a:ext uri="{FF2B5EF4-FFF2-40B4-BE49-F238E27FC236}">
                    <a16:creationId xmlns:a16="http://schemas.microsoft.com/office/drawing/2014/main" id="{31FEDA52-22E3-4547-82D5-50A4E0733059}"/>
                  </a:ext>
                </a:extLst>
              </p:cNvPr>
              <p:cNvCxnSpPr/>
              <p:nvPr/>
            </p:nvCxnSpPr>
            <p:spPr>
              <a:xfrm>
                <a:off x="5373756" y="1696278"/>
                <a:ext cx="0" cy="41081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>
                <a:extLst>
                  <a:ext uri="{FF2B5EF4-FFF2-40B4-BE49-F238E27FC236}">
                    <a16:creationId xmlns:a16="http://schemas.microsoft.com/office/drawing/2014/main" id="{E002C02B-2543-4F65-9A89-0BC1E8961F05}"/>
                  </a:ext>
                </a:extLst>
              </p:cNvPr>
              <p:cNvCxnSpPr/>
              <p:nvPr/>
            </p:nvCxnSpPr>
            <p:spPr>
              <a:xfrm>
                <a:off x="3233531" y="1696278"/>
                <a:ext cx="0" cy="41081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>
                <a:extLst>
                  <a:ext uri="{FF2B5EF4-FFF2-40B4-BE49-F238E27FC236}">
                    <a16:creationId xmlns:a16="http://schemas.microsoft.com/office/drawing/2014/main" id="{BE8C7A77-5234-4432-94E6-E1AC7B8C2DB9}"/>
                  </a:ext>
                </a:extLst>
              </p:cNvPr>
              <p:cNvCxnSpPr/>
              <p:nvPr/>
            </p:nvCxnSpPr>
            <p:spPr>
              <a:xfrm>
                <a:off x="9707218" y="1755912"/>
                <a:ext cx="0" cy="41081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>
                <a:extLst>
                  <a:ext uri="{FF2B5EF4-FFF2-40B4-BE49-F238E27FC236}">
                    <a16:creationId xmlns:a16="http://schemas.microsoft.com/office/drawing/2014/main" id="{E84EF694-2AF8-438A-A6B1-99881BF681B5}"/>
                  </a:ext>
                </a:extLst>
              </p:cNvPr>
              <p:cNvCxnSpPr/>
              <p:nvPr/>
            </p:nvCxnSpPr>
            <p:spPr>
              <a:xfrm>
                <a:off x="7527236" y="1759225"/>
                <a:ext cx="0" cy="41081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>
              <a:extLst>
                <a:ext uri="{FF2B5EF4-FFF2-40B4-BE49-F238E27FC236}">
                  <a16:creationId xmlns:a16="http://schemas.microsoft.com/office/drawing/2014/main" id="{B91BC3E7-53E6-422C-B9C6-0A93B56EF936}"/>
                </a:ext>
              </a:extLst>
            </p:cNvPr>
            <p:cNvSpPr txBox="1"/>
            <p:nvPr/>
          </p:nvSpPr>
          <p:spPr>
            <a:xfrm>
              <a:off x="599832" y="2898841"/>
              <a:ext cx="79380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km</a:t>
              </a:r>
            </a:p>
          </p:txBody>
        </p:sp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19743EF1-AF7F-45EE-87C5-A257A10F9260}"/>
                </a:ext>
              </a:extLst>
            </p:cNvPr>
            <p:cNvSpPr txBox="1"/>
            <p:nvPr/>
          </p:nvSpPr>
          <p:spPr>
            <a:xfrm>
              <a:off x="2890636" y="2898841"/>
              <a:ext cx="58541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rgbClr val="FF0000"/>
                  </a:solidFill>
                </a:rPr>
                <a:t>1m</a:t>
              </a:r>
            </a:p>
          </p:txBody>
        </p:sp>
        <p:sp>
          <p:nvSpPr>
            <p:cNvPr id="6" name="TextovéPole 5">
              <a:extLst>
                <a:ext uri="{FF2B5EF4-FFF2-40B4-BE49-F238E27FC236}">
                  <a16:creationId xmlns:a16="http://schemas.microsoft.com/office/drawing/2014/main" id="{571F2F98-FA55-4310-9037-E22708F4969E}"/>
                </a:ext>
              </a:extLst>
            </p:cNvPr>
            <p:cNvSpPr txBox="1"/>
            <p:nvPr/>
          </p:nvSpPr>
          <p:spPr>
            <a:xfrm>
              <a:off x="4843660" y="2984463"/>
              <a:ext cx="8162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dm</a:t>
              </a:r>
            </a:p>
          </p:txBody>
        </p:sp>
        <p:sp>
          <p:nvSpPr>
            <p:cNvPr id="7" name="TextovéPole 6">
              <a:extLst>
                <a:ext uri="{FF2B5EF4-FFF2-40B4-BE49-F238E27FC236}">
                  <a16:creationId xmlns:a16="http://schemas.microsoft.com/office/drawing/2014/main" id="{B61D7E35-2464-48C2-82C7-519F6150762B}"/>
                </a:ext>
              </a:extLst>
            </p:cNvPr>
            <p:cNvSpPr txBox="1"/>
            <p:nvPr/>
          </p:nvSpPr>
          <p:spPr>
            <a:xfrm>
              <a:off x="7071700" y="2982453"/>
              <a:ext cx="78418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cm</a:t>
              </a:r>
            </a:p>
          </p:txBody>
        </p:sp>
        <p:sp>
          <p:nvSpPr>
            <p:cNvPr id="8" name="TextovéPole 7">
              <a:extLst>
                <a:ext uri="{FF2B5EF4-FFF2-40B4-BE49-F238E27FC236}">
                  <a16:creationId xmlns:a16="http://schemas.microsoft.com/office/drawing/2014/main" id="{9E977610-2A50-40E0-B30B-78F5868AD6F6}"/>
                </a:ext>
              </a:extLst>
            </p:cNvPr>
            <p:cNvSpPr txBox="1"/>
            <p:nvPr/>
          </p:nvSpPr>
          <p:spPr>
            <a:xfrm>
              <a:off x="9180727" y="3030282"/>
              <a:ext cx="8996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mm</a:t>
              </a:r>
            </a:p>
          </p:txBody>
        </p:sp>
      </p:grp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3214085E-F097-473A-98A7-CF95240500B9}"/>
              </a:ext>
            </a:extLst>
          </p:cNvPr>
          <p:cNvSpPr txBox="1"/>
          <p:nvPr/>
        </p:nvSpPr>
        <p:spPr>
          <a:xfrm>
            <a:off x="1650867" y="1741567"/>
            <a:ext cx="10667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1 000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3E0E8447-2AF7-4504-B271-5FED774592BD}"/>
              </a:ext>
            </a:extLst>
          </p:cNvPr>
          <p:cNvSpPr txBox="1"/>
          <p:nvPr/>
        </p:nvSpPr>
        <p:spPr>
          <a:xfrm>
            <a:off x="4042436" y="1741567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40979E16-2CDC-4A43-AC79-4B4B600D1CCE}"/>
              </a:ext>
            </a:extLst>
          </p:cNvPr>
          <p:cNvSpPr txBox="1"/>
          <p:nvPr/>
        </p:nvSpPr>
        <p:spPr>
          <a:xfrm>
            <a:off x="8224309" y="1750722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04DF2701-5712-4743-AE71-5D045F3CD297}"/>
              </a:ext>
            </a:extLst>
          </p:cNvPr>
          <p:cNvSpPr txBox="1"/>
          <p:nvPr/>
        </p:nvSpPr>
        <p:spPr>
          <a:xfrm>
            <a:off x="6145552" y="174156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</a:t>
            </a:r>
          </a:p>
        </p:txBody>
      </p:sp>
      <p:grpSp>
        <p:nvGrpSpPr>
          <p:cNvPr id="23" name="Skupina 22">
            <a:extLst>
              <a:ext uri="{FF2B5EF4-FFF2-40B4-BE49-F238E27FC236}">
                <a16:creationId xmlns:a16="http://schemas.microsoft.com/office/drawing/2014/main" id="{FCAC6187-B6D2-472A-A0B2-696433FF6E72}"/>
              </a:ext>
            </a:extLst>
          </p:cNvPr>
          <p:cNvGrpSpPr/>
          <p:nvPr/>
        </p:nvGrpSpPr>
        <p:grpSpPr>
          <a:xfrm>
            <a:off x="4879968" y="659567"/>
            <a:ext cx="6041782" cy="715543"/>
            <a:chOff x="4879968" y="659567"/>
            <a:chExt cx="6041782" cy="715543"/>
          </a:xfrm>
        </p:grpSpPr>
        <p:sp>
          <p:nvSpPr>
            <p:cNvPr id="19" name="TextovéPole 18">
              <a:extLst>
                <a:ext uri="{FF2B5EF4-FFF2-40B4-BE49-F238E27FC236}">
                  <a16:creationId xmlns:a16="http://schemas.microsoft.com/office/drawing/2014/main" id="{E9CEDB61-CDA4-4305-98F9-374A3C97321D}"/>
                </a:ext>
              </a:extLst>
            </p:cNvPr>
            <p:cNvSpPr txBox="1"/>
            <p:nvPr/>
          </p:nvSpPr>
          <p:spPr>
            <a:xfrm>
              <a:off x="4879968" y="659567"/>
              <a:ext cx="604178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Převádíme-li z menší jednotky na větší - dělíme</a:t>
              </a:r>
            </a:p>
          </p:txBody>
        </p:sp>
        <p:cxnSp>
          <p:nvCxnSpPr>
            <p:cNvPr id="21" name="Přímá spojnice se šipkou 20">
              <a:extLst>
                <a:ext uri="{FF2B5EF4-FFF2-40B4-BE49-F238E27FC236}">
                  <a16:creationId xmlns:a16="http://schemas.microsoft.com/office/drawing/2014/main" id="{5B82FC57-335C-4850-935A-01BD8C27A03A}"/>
                </a:ext>
              </a:extLst>
            </p:cNvPr>
            <p:cNvCxnSpPr/>
            <p:nvPr/>
          </p:nvCxnSpPr>
          <p:spPr>
            <a:xfrm flipH="1">
              <a:off x="5006715" y="1368203"/>
              <a:ext cx="5876144" cy="6907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43B2CF2B-FF1C-4F20-84C4-F1864FACF983}"/>
              </a:ext>
            </a:extLst>
          </p:cNvPr>
          <p:cNvSpPr txBox="1"/>
          <p:nvPr/>
        </p:nvSpPr>
        <p:spPr>
          <a:xfrm>
            <a:off x="644802" y="3252866"/>
            <a:ext cx="11224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Příklad:</a:t>
            </a:r>
          </a:p>
        </p:txBody>
      </p:sp>
      <p:sp>
        <p:nvSpPr>
          <p:cNvPr id="29" name="Oblouk 28">
            <a:extLst>
              <a:ext uri="{FF2B5EF4-FFF2-40B4-BE49-F238E27FC236}">
                <a16:creationId xmlns:a16="http://schemas.microsoft.com/office/drawing/2014/main" id="{9A8B576D-F938-4695-A64E-A2C68FA08EEC}"/>
              </a:ext>
            </a:extLst>
          </p:cNvPr>
          <p:cNvSpPr/>
          <p:nvPr/>
        </p:nvSpPr>
        <p:spPr>
          <a:xfrm rot="8094778">
            <a:off x="11391679" y="3093057"/>
            <a:ext cx="311036" cy="3552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>
            <a:extLst>
              <a:ext uri="{FF2B5EF4-FFF2-40B4-BE49-F238E27FC236}">
                <a16:creationId xmlns:a16="http://schemas.microsoft.com/office/drawing/2014/main" id="{217BB4FA-8622-4D2F-B0AA-9047C788C01A}"/>
              </a:ext>
            </a:extLst>
          </p:cNvPr>
          <p:cNvGrpSpPr/>
          <p:nvPr/>
        </p:nvGrpSpPr>
        <p:grpSpPr>
          <a:xfrm>
            <a:off x="960381" y="4513266"/>
            <a:ext cx="8756609" cy="495734"/>
            <a:chOff x="854439" y="3953315"/>
            <a:chExt cx="8756609" cy="495734"/>
          </a:xfrm>
        </p:grpSpPr>
        <p:sp>
          <p:nvSpPr>
            <p:cNvPr id="24" name="TextovéPole 23">
              <a:extLst>
                <a:ext uri="{FF2B5EF4-FFF2-40B4-BE49-F238E27FC236}">
                  <a16:creationId xmlns:a16="http://schemas.microsoft.com/office/drawing/2014/main" id="{D4AFE338-8A74-4306-8377-35DDD8C27098}"/>
                </a:ext>
              </a:extLst>
            </p:cNvPr>
            <p:cNvSpPr txBox="1"/>
            <p:nvPr/>
          </p:nvSpPr>
          <p:spPr>
            <a:xfrm>
              <a:off x="854439" y="3987384"/>
              <a:ext cx="202331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mm = 0,1 cm</a:t>
              </a:r>
            </a:p>
          </p:txBody>
        </p:sp>
        <p:sp>
          <p:nvSpPr>
            <p:cNvPr id="25" name="Volný tvar: obrazec 24">
              <a:extLst>
                <a:ext uri="{FF2B5EF4-FFF2-40B4-BE49-F238E27FC236}">
                  <a16:creationId xmlns:a16="http://schemas.microsoft.com/office/drawing/2014/main" id="{67C51B4C-6C1B-4307-9D14-9C06F44B49C2}"/>
                </a:ext>
              </a:extLst>
            </p:cNvPr>
            <p:cNvSpPr/>
            <p:nvPr/>
          </p:nvSpPr>
          <p:spPr>
            <a:xfrm>
              <a:off x="2110040" y="4358291"/>
              <a:ext cx="194873" cy="90758"/>
            </a:xfrm>
            <a:custGeom>
              <a:avLst/>
              <a:gdLst>
                <a:gd name="connsiteX0" fmla="*/ 194873 w 194873"/>
                <a:gd name="connsiteY0" fmla="*/ 29981 h 90758"/>
                <a:gd name="connsiteX1" fmla="*/ 119922 w 194873"/>
                <a:gd name="connsiteY1" fmla="*/ 89941 h 90758"/>
                <a:gd name="connsiteX2" fmla="*/ 29981 w 194873"/>
                <a:gd name="connsiteY2" fmla="*/ 44971 h 90758"/>
                <a:gd name="connsiteX3" fmla="*/ 0 w 194873"/>
                <a:gd name="connsiteY3" fmla="*/ 0 h 90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4873" h="90758">
                  <a:moveTo>
                    <a:pt x="194873" y="29981"/>
                  </a:moveTo>
                  <a:cubicBezTo>
                    <a:pt x="169889" y="49968"/>
                    <a:pt x="149879" y="78707"/>
                    <a:pt x="119922" y="89941"/>
                  </a:cubicBezTo>
                  <a:cubicBezTo>
                    <a:pt x="100062" y="97389"/>
                    <a:pt x="39982" y="51638"/>
                    <a:pt x="29981" y="44971"/>
                  </a:cubicBezTo>
                  <a:lnTo>
                    <a:pt x="0" y="0"/>
                  </a:ln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8" name="Skupina 37">
              <a:extLst>
                <a:ext uri="{FF2B5EF4-FFF2-40B4-BE49-F238E27FC236}">
                  <a16:creationId xmlns:a16="http://schemas.microsoft.com/office/drawing/2014/main" id="{C4F92578-4244-4E0B-BEE2-90555CEE604E}"/>
                </a:ext>
              </a:extLst>
            </p:cNvPr>
            <p:cNvGrpSpPr/>
            <p:nvPr/>
          </p:nvGrpSpPr>
          <p:grpSpPr>
            <a:xfrm>
              <a:off x="3702408" y="3987384"/>
              <a:ext cx="2071401" cy="461665"/>
              <a:chOff x="3702408" y="3987384"/>
              <a:chExt cx="2071401" cy="461665"/>
            </a:xfrm>
          </p:grpSpPr>
          <p:sp>
            <p:nvSpPr>
              <p:cNvPr id="27" name="TextovéPole 26">
                <a:extLst>
                  <a:ext uri="{FF2B5EF4-FFF2-40B4-BE49-F238E27FC236}">
                    <a16:creationId xmlns:a16="http://schemas.microsoft.com/office/drawing/2014/main" id="{D71F71EE-B332-4F2E-AC3B-31CBB76F0788}"/>
                  </a:ext>
                </a:extLst>
              </p:cNvPr>
              <p:cNvSpPr txBox="1"/>
              <p:nvPr/>
            </p:nvSpPr>
            <p:spPr>
              <a:xfrm>
                <a:off x="3702408" y="3987384"/>
                <a:ext cx="207140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1 cm = 0, 0 1 m</a:t>
                </a:r>
              </a:p>
            </p:txBody>
          </p:sp>
          <p:sp>
            <p:nvSpPr>
              <p:cNvPr id="30" name="Oblouk 29">
                <a:extLst>
                  <a:ext uri="{FF2B5EF4-FFF2-40B4-BE49-F238E27FC236}">
                    <a16:creationId xmlns:a16="http://schemas.microsoft.com/office/drawing/2014/main" id="{0429AD0C-B32B-4669-B278-D97863BF2A8C}"/>
                  </a:ext>
                </a:extLst>
              </p:cNvPr>
              <p:cNvSpPr/>
              <p:nvPr/>
            </p:nvSpPr>
            <p:spPr>
              <a:xfrm rot="8094778">
                <a:off x="4859754" y="4050004"/>
                <a:ext cx="311036" cy="355200"/>
              </a:xfrm>
              <a:prstGeom prst="arc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blouk 30">
                <a:extLst>
                  <a:ext uri="{FF2B5EF4-FFF2-40B4-BE49-F238E27FC236}">
                    <a16:creationId xmlns:a16="http://schemas.microsoft.com/office/drawing/2014/main" id="{16C2B533-489B-467D-A8D7-56820D2322D8}"/>
                  </a:ext>
                </a:extLst>
              </p:cNvPr>
              <p:cNvSpPr/>
              <p:nvPr/>
            </p:nvSpPr>
            <p:spPr>
              <a:xfrm rot="8094778">
                <a:off x="5086771" y="4045309"/>
                <a:ext cx="311036" cy="355200"/>
              </a:xfrm>
              <a:prstGeom prst="arc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7" name="Skupina 36">
              <a:extLst>
                <a:ext uri="{FF2B5EF4-FFF2-40B4-BE49-F238E27FC236}">
                  <a16:creationId xmlns:a16="http://schemas.microsoft.com/office/drawing/2014/main" id="{1B1D4958-3D43-482E-BEA2-1C1D6C820161}"/>
                </a:ext>
              </a:extLst>
            </p:cNvPr>
            <p:cNvGrpSpPr/>
            <p:nvPr/>
          </p:nvGrpSpPr>
          <p:grpSpPr>
            <a:xfrm>
              <a:off x="7199810" y="3953315"/>
              <a:ext cx="2411238" cy="495734"/>
              <a:chOff x="7286445" y="3621801"/>
              <a:chExt cx="2411238" cy="495734"/>
            </a:xfrm>
          </p:grpSpPr>
          <p:sp>
            <p:nvSpPr>
              <p:cNvPr id="33" name="TextovéPole 32">
                <a:extLst>
                  <a:ext uri="{FF2B5EF4-FFF2-40B4-BE49-F238E27FC236}">
                    <a16:creationId xmlns:a16="http://schemas.microsoft.com/office/drawing/2014/main" id="{964A48C6-3A1E-4087-B4A4-AE7101223832}"/>
                  </a:ext>
                </a:extLst>
              </p:cNvPr>
              <p:cNvSpPr txBox="1"/>
              <p:nvPr/>
            </p:nvSpPr>
            <p:spPr>
              <a:xfrm>
                <a:off x="7286445" y="3621801"/>
                <a:ext cx="241123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1 mm = 0,0  0  1m</a:t>
                </a:r>
              </a:p>
            </p:txBody>
          </p:sp>
          <p:sp>
            <p:nvSpPr>
              <p:cNvPr id="34" name="Oblouk 33">
                <a:extLst>
                  <a:ext uri="{FF2B5EF4-FFF2-40B4-BE49-F238E27FC236}">
                    <a16:creationId xmlns:a16="http://schemas.microsoft.com/office/drawing/2014/main" id="{B395DFDA-94A7-401F-8403-2ADEDFE696BC}"/>
                  </a:ext>
                </a:extLst>
              </p:cNvPr>
              <p:cNvSpPr/>
              <p:nvPr/>
            </p:nvSpPr>
            <p:spPr>
              <a:xfrm rot="8094778">
                <a:off x="8537655" y="3780770"/>
                <a:ext cx="311036" cy="355200"/>
              </a:xfrm>
              <a:prstGeom prst="arc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blouk 34">
                <a:extLst>
                  <a:ext uri="{FF2B5EF4-FFF2-40B4-BE49-F238E27FC236}">
                    <a16:creationId xmlns:a16="http://schemas.microsoft.com/office/drawing/2014/main" id="{D7E607D8-55DE-4706-A014-729D51663B67}"/>
                  </a:ext>
                </a:extLst>
              </p:cNvPr>
              <p:cNvSpPr/>
              <p:nvPr/>
            </p:nvSpPr>
            <p:spPr>
              <a:xfrm rot="8094778">
                <a:off x="8800013" y="3784417"/>
                <a:ext cx="311036" cy="355200"/>
              </a:xfrm>
              <a:prstGeom prst="arc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louk 35">
                <a:extLst>
                  <a:ext uri="{FF2B5EF4-FFF2-40B4-BE49-F238E27FC236}">
                    <a16:creationId xmlns:a16="http://schemas.microsoft.com/office/drawing/2014/main" id="{CE8C0CB8-551E-4BBE-9C79-49EAAD1DC7A7}"/>
                  </a:ext>
                </a:extLst>
              </p:cNvPr>
              <p:cNvSpPr/>
              <p:nvPr/>
            </p:nvSpPr>
            <p:spPr>
              <a:xfrm rot="8094778">
                <a:off x="9018837" y="3784416"/>
                <a:ext cx="311036" cy="355200"/>
              </a:xfrm>
              <a:prstGeom prst="arc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A2B40B05-E357-41EA-843F-86420FE73F62}"/>
              </a:ext>
            </a:extLst>
          </p:cNvPr>
          <p:cNvSpPr txBox="1"/>
          <p:nvPr/>
        </p:nvSpPr>
        <p:spPr>
          <a:xfrm>
            <a:off x="839449" y="3909901"/>
            <a:ext cx="48152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Řešení příkladu posouváním desetinné čárky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14241530-B08E-4100-834A-180F6022ED58}"/>
              </a:ext>
            </a:extLst>
          </p:cNvPr>
          <p:cNvSpPr txBox="1"/>
          <p:nvPr/>
        </p:nvSpPr>
        <p:spPr>
          <a:xfrm>
            <a:off x="841491" y="5134226"/>
            <a:ext cx="37873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Příklady lze také řešit matematicky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492601F2-FCFA-4E51-8ABE-31BB51EDF1F6}"/>
              </a:ext>
            </a:extLst>
          </p:cNvPr>
          <p:cNvSpPr txBox="1"/>
          <p:nvPr/>
        </p:nvSpPr>
        <p:spPr>
          <a:xfrm>
            <a:off x="784148" y="5677949"/>
            <a:ext cx="96423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mm : </a:t>
            </a:r>
            <a:r>
              <a:rPr lang="cs-CZ" sz="2400" dirty="0">
                <a:solidFill>
                  <a:srgbClr val="FF0000"/>
                </a:solidFill>
              </a:rPr>
              <a:t>10 </a:t>
            </a:r>
            <a:r>
              <a:rPr lang="cs-CZ" sz="2400" dirty="0"/>
              <a:t>= 0,1 cm         1 cm : </a:t>
            </a:r>
            <a:r>
              <a:rPr lang="cs-CZ" sz="2400" dirty="0">
                <a:solidFill>
                  <a:srgbClr val="FF0000"/>
                </a:solidFill>
              </a:rPr>
              <a:t>100</a:t>
            </a:r>
            <a:r>
              <a:rPr lang="cs-CZ" sz="2400" dirty="0"/>
              <a:t> = 0,01 m                1 mm : </a:t>
            </a:r>
            <a:r>
              <a:rPr lang="cs-CZ" sz="2400" dirty="0">
                <a:solidFill>
                  <a:srgbClr val="FF0000"/>
                </a:solidFill>
              </a:rPr>
              <a:t>1 000 </a:t>
            </a:r>
            <a:r>
              <a:rPr lang="cs-CZ" sz="2400" dirty="0"/>
              <a:t>= 0,001 m</a:t>
            </a:r>
          </a:p>
        </p:txBody>
      </p:sp>
    </p:spTree>
    <p:extLst>
      <p:ext uri="{BB962C8B-B14F-4D97-AF65-F5344CB8AC3E}">
        <p14:creationId xmlns:p14="http://schemas.microsoft.com/office/powerpoint/2010/main" val="1687292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40" grpId="0"/>
      <p:bldP spid="41" grpId="0"/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EC047DB2-747A-4AD9-9700-624835619723}"/>
              </a:ext>
            </a:extLst>
          </p:cNvPr>
          <p:cNvSpPr txBox="1"/>
          <p:nvPr/>
        </p:nvSpPr>
        <p:spPr>
          <a:xfrm>
            <a:off x="524655" y="1693889"/>
            <a:ext cx="337278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100 cm = ? dm    10 dm</a:t>
            </a:r>
          </a:p>
          <a:p>
            <a:endParaRPr lang="cs-CZ" sz="2400" dirty="0"/>
          </a:p>
          <a:p>
            <a:r>
              <a:rPr lang="cs-CZ" sz="2400" dirty="0"/>
              <a:t>240 cm = ? m       2,4 m</a:t>
            </a:r>
          </a:p>
          <a:p>
            <a:endParaRPr lang="cs-CZ" sz="2400" dirty="0"/>
          </a:p>
          <a:p>
            <a:r>
              <a:rPr lang="cs-CZ" sz="2400" dirty="0"/>
              <a:t>10 dm = ? m           1 m</a:t>
            </a:r>
          </a:p>
          <a:p>
            <a:endParaRPr lang="cs-CZ" sz="2400" dirty="0"/>
          </a:p>
          <a:p>
            <a:r>
              <a:rPr lang="cs-CZ" sz="2400" dirty="0"/>
              <a:t>120 mm = ? dm    12 dm</a:t>
            </a:r>
          </a:p>
          <a:p>
            <a:endParaRPr lang="cs-CZ" sz="2400" dirty="0"/>
          </a:p>
          <a:p>
            <a:r>
              <a:rPr lang="cs-CZ" sz="2400" dirty="0"/>
              <a:t>70 mm = ?  cm        7 cm</a:t>
            </a:r>
          </a:p>
          <a:p>
            <a:endParaRPr lang="cs-CZ" sz="2400" dirty="0"/>
          </a:p>
          <a:p>
            <a:r>
              <a:rPr lang="cs-CZ" sz="2400" dirty="0"/>
              <a:t>80 dm = ? m          8 m           </a:t>
            </a:r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B2720215-C755-4A67-9C2A-3C70EE42F340}"/>
              </a:ext>
            </a:extLst>
          </p:cNvPr>
          <p:cNvSpPr txBox="1"/>
          <p:nvPr/>
        </p:nvSpPr>
        <p:spPr>
          <a:xfrm>
            <a:off x="374754" y="568432"/>
            <a:ext cx="116681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Napiš si na papír výsledky vypočítaných příkladů a zkontroluj je kliknutím na černé obdélníky.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3F817EA6-179C-4E0C-8A79-1B4C5C06F2B5}"/>
              </a:ext>
            </a:extLst>
          </p:cNvPr>
          <p:cNvSpPr/>
          <p:nvPr/>
        </p:nvSpPr>
        <p:spPr>
          <a:xfrm>
            <a:off x="2623279" y="1708879"/>
            <a:ext cx="2068642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083F665F-8B09-44D1-B9D2-1AC615569D4F}"/>
              </a:ext>
            </a:extLst>
          </p:cNvPr>
          <p:cNvSpPr/>
          <p:nvPr/>
        </p:nvSpPr>
        <p:spPr>
          <a:xfrm>
            <a:off x="2623279" y="3198167"/>
            <a:ext cx="2068642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FF21F166-1A30-4D7C-BB5A-7D51BAF02AD9}"/>
              </a:ext>
            </a:extLst>
          </p:cNvPr>
          <p:cNvSpPr/>
          <p:nvPr/>
        </p:nvSpPr>
        <p:spPr>
          <a:xfrm>
            <a:off x="2623279" y="3908885"/>
            <a:ext cx="2068642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A5C7AEC-A6D7-4332-BA3F-FCF03BE16680}"/>
              </a:ext>
            </a:extLst>
          </p:cNvPr>
          <p:cNvSpPr/>
          <p:nvPr/>
        </p:nvSpPr>
        <p:spPr>
          <a:xfrm>
            <a:off x="2623279" y="4702446"/>
            <a:ext cx="2068642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93DD3D2F-DBBA-4B17-849A-0A37B5CE5C41}"/>
              </a:ext>
            </a:extLst>
          </p:cNvPr>
          <p:cNvSpPr/>
          <p:nvPr/>
        </p:nvSpPr>
        <p:spPr>
          <a:xfrm>
            <a:off x="2623279" y="5406453"/>
            <a:ext cx="2068642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A6E79CE2-8B1F-478F-A16C-27053830461E}"/>
              </a:ext>
            </a:extLst>
          </p:cNvPr>
          <p:cNvSpPr/>
          <p:nvPr/>
        </p:nvSpPr>
        <p:spPr>
          <a:xfrm>
            <a:off x="2623279" y="2419597"/>
            <a:ext cx="2068642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26059A8E-823B-4E5A-B5BF-295B51092EA3}"/>
              </a:ext>
            </a:extLst>
          </p:cNvPr>
          <p:cNvSpPr txBox="1"/>
          <p:nvPr/>
        </p:nvSpPr>
        <p:spPr>
          <a:xfrm>
            <a:off x="5636302" y="1708879"/>
            <a:ext cx="324800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320 cm = ? dm    32 dm</a:t>
            </a:r>
          </a:p>
          <a:p>
            <a:endParaRPr lang="cs-CZ" sz="2400" dirty="0"/>
          </a:p>
          <a:p>
            <a:r>
              <a:rPr lang="cs-CZ" sz="2400" dirty="0"/>
              <a:t>450 mm = ? dm   4,5 dm</a:t>
            </a:r>
          </a:p>
          <a:p>
            <a:endParaRPr lang="cs-CZ" sz="2400" dirty="0"/>
          </a:p>
          <a:p>
            <a:r>
              <a:rPr lang="cs-CZ" sz="2400" dirty="0"/>
              <a:t>90 cm = ? m          0,9 m</a:t>
            </a:r>
          </a:p>
          <a:p>
            <a:endParaRPr lang="cs-CZ" sz="2400" dirty="0"/>
          </a:p>
          <a:p>
            <a:r>
              <a:rPr lang="cs-CZ" sz="2400" dirty="0"/>
              <a:t>390 mm = ? m     0,39 m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C5B132D0-AF7F-43F5-B9B2-37FB399698E8}"/>
              </a:ext>
            </a:extLst>
          </p:cNvPr>
          <p:cNvSpPr/>
          <p:nvPr/>
        </p:nvSpPr>
        <p:spPr>
          <a:xfrm>
            <a:off x="7719934" y="1708879"/>
            <a:ext cx="1978702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7E51EBBA-EB40-4BF6-9EDF-076FD984ECAF}"/>
              </a:ext>
            </a:extLst>
          </p:cNvPr>
          <p:cNvSpPr/>
          <p:nvPr/>
        </p:nvSpPr>
        <p:spPr>
          <a:xfrm>
            <a:off x="7719934" y="2404606"/>
            <a:ext cx="1978702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92553B9-9611-4FE8-8FEF-08B9F3FE1FB2}"/>
              </a:ext>
            </a:extLst>
          </p:cNvPr>
          <p:cNvSpPr/>
          <p:nvPr/>
        </p:nvSpPr>
        <p:spPr>
          <a:xfrm>
            <a:off x="7719934" y="3164737"/>
            <a:ext cx="1978702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C14F2E2F-5B8A-430C-B438-68911843CD3E}"/>
              </a:ext>
            </a:extLst>
          </p:cNvPr>
          <p:cNvSpPr/>
          <p:nvPr/>
        </p:nvSpPr>
        <p:spPr>
          <a:xfrm>
            <a:off x="7719934" y="3908884"/>
            <a:ext cx="1978702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pic>
        <p:nvPicPr>
          <p:cNvPr id="16" name="Obrázek 15" descr="Obsah obrázku kreslení&#10;&#10;Popis byl vytvořen automaticky">
            <a:extLst>
              <a:ext uri="{FF2B5EF4-FFF2-40B4-BE49-F238E27FC236}">
                <a16:creationId xmlns:a16="http://schemas.microsoft.com/office/drawing/2014/main" id="{821DAC1F-C4FD-43FD-A7AA-1C39812854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5352" y="4613627"/>
            <a:ext cx="3002812" cy="1541443"/>
          </a:xfrm>
          <a:prstGeom prst="rect">
            <a:avLst/>
          </a:prstGeom>
        </p:spPr>
      </p:pic>
      <p:sp>
        <p:nvSpPr>
          <p:cNvPr id="17" name="TextovéPole 16">
            <a:extLst>
              <a:ext uri="{FF2B5EF4-FFF2-40B4-BE49-F238E27FC236}">
                <a16:creationId xmlns:a16="http://schemas.microsoft.com/office/drawing/2014/main" id="{37129C50-7A9D-4A27-82F9-916399133FBD}"/>
              </a:ext>
            </a:extLst>
          </p:cNvPr>
          <p:cNvSpPr txBox="1"/>
          <p:nvPr/>
        </p:nvSpPr>
        <p:spPr>
          <a:xfrm rot="3222131">
            <a:off x="7766071" y="5492455"/>
            <a:ext cx="5613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OK</a:t>
            </a:r>
          </a:p>
        </p:txBody>
      </p:sp>
    </p:spTree>
    <p:extLst>
      <p:ext uri="{BB962C8B-B14F-4D97-AF65-F5344CB8AC3E}">
        <p14:creationId xmlns:p14="http://schemas.microsoft.com/office/powerpoint/2010/main" val="2081321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>
            <a:extLst>
              <a:ext uri="{FF2B5EF4-FFF2-40B4-BE49-F238E27FC236}">
                <a16:creationId xmlns:a16="http://schemas.microsoft.com/office/drawing/2014/main" id="{4C99832B-B439-4D6A-811D-457EE528C62F}"/>
              </a:ext>
            </a:extLst>
          </p:cNvPr>
          <p:cNvGrpSpPr/>
          <p:nvPr/>
        </p:nvGrpSpPr>
        <p:grpSpPr>
          <a:xfrm>
            <a:off x="644802" y="1744599"/>
            <a:ext cx="9480500" cy="1003924"/>
            <a:chOff x="599832" y="2898841"/>
            <a:chExt cx="9480500" cy="1003924"/>
          </a:xfrm>
        </p:grpSpPr>
        <p:grpSp>
          <p:nvGrpSpPr>
            <p:cNvPr id="3" name="Skupina 2">
              <a:extLst>
                <a:ext uri="{FF2B5EF4-FFF2-40B4-BE49-F238E27FC236}">
                  <a16:creationId xmlns:a16="http://schemas.microsoft.com/office/drawing/2014/main" id="{239B3178-9D39-4D95-ABC3-C43483B71CBF}"/>
                </a:ext>
              </a:extLst>
            </p:cNvPr>
            <p:cNvGrpSpPr/>
            <p:nvPr/>
          </p:nvGrpSpPr>
          <p:grpSpPr>
            <a:xfrm>
              <a:off x="996736" y="3429000"/>
              <a:ext cx="8660296" cy="473765"/>
              <a:chOff x="1046922" y="1696278"/>
              <a:chExt cx="8660296" cy="473765"/>
            </a:xfrm>
          </p:grpSpPr>
          <p:cxnSp>
            <p:nvCxnSpPr>
              <p:cNvPr id="9" name="Přímá spojnice 8">
                <a:extLst>
                  <a:ext uri="{FF2B5EF4-FFF2-40B4-BE49-F238E27FC236}">
                    <a16:creationId xmlns:a16="http://schemas.microsoft.com/office/drawing/2014/main" id="{036E1BA3-FB13-447E-B0C5-8DD455ED8B8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46922" y="1961321"/>
                <a:ext cx="8660296" cy="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>
                <a:extLst>
                  <a:ext uri="{FF2B5EF4-FFF2-40B4-BE49-F238E27FC236}">
                    <a16:creationId xmlns:a16="http://schemas.microsoft.com/office/drawing/2014/main" id="{DD701D7A-8FFC-45F6-B834-AC1A2357D924}"/>
                  </a:ext>
                </a:extLst>
              </p:cNvPr>
              <p:cNvCxnSpPr/>
              <p:nvPr/>
            </p:nvCxnSpPr>
            <p:spPr>
              <a:xfrm>
                <a:off x="1046922" y="1696278"/>
                <a:ext cx="0" cy="41081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>
                <a:extLst>
                  <a:ext uri="{FF2B5EF4-FFF2-40B4-BE49-F238E27FC236}">
                    <a16:creationId xmlns:a16="http://schemas.microsoft.com/office/drawing/2014/main" id="{31FEDA52-22E3-4547-82D5-50A4E0733059}"/>
                  </a:ext>
                </a:extLst>
              </p:cNvPr>
              <p:cNvCxnSpPr/>
              <p:nvPr/>
            </p:nvCxnSpPr>
            <p:spPr>
              <a:xfrm>
                <a:off x="5373756" y="1696278"/>
                <a:ext cx="0" cy="41081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>
                <a:extLst>
                  <a:ext uri="{FF2B5EF4-FFF2-40B4-BE49-F238E27FC236}">
                    <a16:creationId xmlns:a16="http://schemas.microsoft.com/office/drawing/2014/main" id="{E002C02B-2543-4F65-9A89-0BC1E8961F05}"/>
                  </a:ext>
                </a:extLst>
              </p:cNvPr>
              <p:cNvCxnSpPr/>
              <p:nvPr/>
            </p:nvCxnSpPr>
            <p:spPr>
              <a:xfrm>
                <a:off x="3233531" y="1696278"/>
                <a:ext cx="0" cy="41081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>
                <a:extLst>
                  <a:ext uri="{FF2B5EF4-FFF2-40B4-BE49-F238E27FC236}">
                    <a16:creationId xmlns:a16="http://schemas.microsoft.com/office/drawing/2014/main" id="{BE8C7A77-5234-4432-94E6-E1AC7B8C2DB9}"/>
                  </a:ext>
                </a:extLst>
              </p:cNvPr>
              <p:cNvCxnSpPr/>
              <p:nvPr/>
            </p:nvCxnSpPr>
            <p:spPr>
              <a:xfrm>
                <a:off x="9707218" y="1755912"/>
                <a:ext cx="0" cy="41081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>
                <a:extLst>
                  <a:ext uri="{FF2B5EF4-FFF2-40B4-BE49-F238E27FC236}">
                    <a16:creationId xmlns:a16="http://schemas.microsoft.com/office/drawing/2014/main" id="{E84EF694-2AF8-438A-A6B1-99881BF681B5}"/>
                  </a:ext>
                </a:extLst>
              </p:cNvPr>
              <p:cNvCxnSpPr/>
              <p:nvPr/>
            </p:nvCxnSpPr>
            <p:spPr>
              <a:xfrm>
                <a:off x="7527236" y="1759225"/>
                <a:ext cx="0" cy="410818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>
              <a:extLst>
                <a:ext uri="{FF2B5EF4-FFF2-40B4-BE49-F238E27FC236}">
                  <a16:creationId xmlns:a16="http://schemas.microsoft.com/office/drawing/2014/main" id="{B91BC3E7-53E6-422C-B9C6-0A93B56EF936}"/>
                </a:ext>
              </a:extLst>
            </p:cNvPr>
            <p:cNvSpPr txBox="1"/>
            <p:nvPr/>
          </p:nvSpPr>
          <p:spPr>
            <a:xfrm>
              <a:off x="599832" y="2898841"/>
              <a:ext cx="79380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km</a:t>
              </a:r>
            </a:p>
          </p:txBody>
        </p:sp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19743EF1-AF7F-45EE-87C5-A257A10F9260}"/>
                </a:ext>
              </a:extLst>
            </p:cNvPr>
            <p:cNvSpPr txBox="1"/>
            <p:nvPr/>
          </p:nvSpPr>
          <p:spPr>
            <a:xfrm>
              <a:off x="2890636" y="2898841"/>
              <a:ext cx="58541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rgbClr val="FF0000"/>
                  </a:solidFill>
                </a:rPr>
                <a:t>1m</a:t>
              </a:r>
            </a:p>
          </p:txBody>
        </p:sp>
        <p:sp>
          <p:nvSpPr>
            <p:cNvPr id="6" name="TextovéPole 5">
              <a:extLst>
                <a:ext uri="{FF2B5EF4-FFF2-40B4-BE49-F238E27FC236}">
                  <a16:creationId xmlns:a16="http://schemas.microsoft.com/office/drawing/2014/main" id="{571F2F98-FA55-4310-9037-E22708F4969E}"/>
                </a:ext>
              </a:extLst>
            </p:cNvPr>
            <p:cNvSpPr txBox="1"/>
            <p:nvPr/>
          </p:nvSpPr>
          <p:spPr>
            <a:xfrm>
              <a:off x="4843660" y="2984463"/>
              <a:ext cx="8162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dm</a:t>
              </a:r>
            </a:p>
          </p:txBody>
        </p:sp>
        <p:sp>
          <p:nvSpPr>
            <p:cNvPr id="7" name="TextovéPole 6">
              <a:extLst>
                <a:ext uri="{FF2B5EF4-FFF2-40B4-BE49-F238E27FC236}">
                  <a16:creationId xmlns:a16="http://schemas.microsoft.com/office/drawing/2014/main" id="{B61D7E35-2464-48C2-82C7-519F6150762B}"/>
                </a:ext>
              </a:extLst>
            </p:cNvPr>
            <p:cNvSpPr txBox="1"/>
            <p:nvPr/>
          </p:nvSpPr>
          <p:spPr>
            <a:xfrm>
              <a:off x="7071700" y="2982453"/>
              <a:ext cx="78418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cm</a:t>
              </a:r>
            </a:p>
          </p:txBody>
        </p:sp>
        <p:sp>
          <p:nvSpPr>
            <p:cNvPr id="8" name="TextovéPole 7">
              <a:extLst>
                <a:ext uri="{FF2B5EF4-FFF2-40B4-BE49-F238E27FC236}">
                  <a16:creationId xmlns:a16="http://schemas.microsoft.com/office/drawing/2014/main" id="{9E977610-2A50-40E0-B30B-78F5868AD6F6}"/>
                </a:ext>
              </a:extLst>
            </p:cNvPr>
            <p:cNvSpPr txBox="1"/>
            <p:nvPr/>
          </p:nvSpPr>
          <p:spPr>
            <a:xfrm>
              <a:off x="9180727" y="3030282"/>
              <a:ext cx="8996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mm</a:t>
              </a:r>
            </a:p>
          </p:txBody>
        </p:sp>
      </p:grp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3214085E-F097-473A-98A7-CF95240500B9}"/>
              </a:ext>
            </a:extLst>
          </p:cNvPr>
          <p:cNvSpPr txBox="1"/>
          <p:nvPr/>
        </p:nvSpPr>
        <p:spPr>
          <a:xfrm>
            <a:off x="1650867" y="1741567"/>
            <a:ext cx="10667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1 000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3E0E8447-2AF7-4504-B271-5FED774592BD}"/>
              </a:ext>
            </a:extLst>
          </p:cNvPr>
          <p:cNvSpPr txBox="1"/>
          <p:nvPr/>
        </p:nvSpPr>
        <p:spPr>
          <a:xfrm>
            <a:off x="4042436" y="1741567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40979E16-2CDC-4A43-AC79-4B4B600D1CCE}"/>
              </a:ext>
            </a:extLst>
          </p:cNvPr>
          <p:cNvSpPr txBox="1"/>
          <p:nvPr/>
        </p:nvSpPr>
        <p:spPr>
          <a:xfrm>
            <a:off x="8224309" y="1750722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04DF2701-5712-4743-AE71-5D045F3CD297}"/>
              </a:ext>
            </a:extLst>
          </p:cNvPr>
          <p:cNvSpPr txBox="1"/>
          <p:nvPr/>
        </p:nvSpPr>
        <p:spPr>
          <a:xfrm>
            <a:off x="6145552" y="174156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</a:t>
            </a:r>
          </a:p>
        </p:txBody>
      </p:sp>
      <p:grpSp>
        <p:nvGrpSpPr>
          <p:cNvPr id="23" name="Skupina 22">
            <a:extLst>
              <a:ext uri="{FF2B5EF4-FFF2-40B4-BE49-F238E27FC236}">
                <a16:creationId xmlns:a16="http://schemas.microsoft.com/office/drawing/2014/main" id="{FCAC6187-B6D2-472A-A0B2-696433FF6E72}"/>
              </a:ext>
            </a:extLst>
          </p:cNvPr>
          <p:cNvGrpSpPr/>
          <p:nvPr/>
        </p:nvGrpSpPr>
        <p:grpSpPr>
          <a:xfrm>
            <a:off x="4879968" y="659567"/>
            <a:ext cx="6902803" cy="724051"/>
            <a:chOff x="4879968" y="659567"/>
            <a:chExt cx="6902803" cy="724051"/>
          </a:xfrm>
        </p:grpSpPr>
        <p:sp>
          <p:nvSpPr>
            <p:cNvPr id="19" name="TextovéPole 18">
              <a:extLst>
                <a:ext uri="{FF2B5EF4-FFF2-40B4-BE49-F238E27FC236}">
                  <a16:creationId xmlns:a16="http://schemas.microsoft.com/office/drawing/2014/main" id="{E9CEDB61-CDA4-4305-98F9-374A3C97321D}"/>
                </a:ext>
              </a:extLst>
            </p:cNvPr>
            <p:cNvSpPr txBox="1"/>
            <p:nvPr/>
          </p:nvSpPr>
          <p:spPr>
            <a:xfrm>
              <a:off x="4879968" y="659567"/>
              <a:ext cx="64088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Převádíme-li z větší jednotky na menší - násobíme</a:t>
              </a:r>
            </a:p>
          </p:txBody>
        </p:sp>
        <p:cxnSp>
          <p:nvCxnSpPr>
            <p:cNvPr id="21" name="Přímá spojnice se šipkou 20">
              <a:extLst>
                <a:ext uri="{FF2B5EF4-FFF2-40B4-BE49-F238E27FC236}">
                  <a16:creationId xmlns:a16="http://schemas.microsoft.com/office/drawing/2014/main" id="{5B82FC57-335C-4850-935A-01BD8C27A03A}"/>
                </a:ext>
              </a:extLst>
            </p:cNvPr>
            <p:cNvCxnSpPr>
              <a:cxnSpLocks/>
            </p:cNvCxnSpPr>
            <p:nvPr/>
          </p:nvCxnSpPr>
          <p:spPr>
            <a:xfrm>
              <a:off x="4888630" y="1383618"/>
              <a:ext cx="6894141" cy="0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43B2CF2B-FF1C-4F20-84C4-F1864FACF983}"/>
              </a:ext>
            </a:extLst>
          </p:cNvPr>
          <p:cNvSpPr txBox="1"/>
          <p:nvPr/>
        </p:nvSpPr>
        <p:spPr>
          <a:xfrm>
            <a:off x="644802" y="3252866"/>
            <a:ext cx="11224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Příklad:</a:t>
            </a:r>
          </a:p>
        </p:txBody>
      </p:sp>
      <p:sp>
        <p:nvSpPr>
          <p:cNvPr id="29" name="Oblouk 28">
            <a:extLst>
              <a:ext uri="{FF2B5EF4-FFF2-40B4-BE49-F238E27FC236}">
                <a16:creationId xmlns:a16="http://schemas.microsoft.com/office/drawing/2014/main" id="{9A8B576D-F938-4695-A64E-A2C68FA08EEC}"/>
              </a:ext>
            </a:extLst>
          </p:cNvPr>
          <p:cNvSpPr/>
          <p:nvPr/>
        </p:nvSpPr>
        <p:spPr>
          <a:xfrm rot="8094778">
            <a:off x="11391679" y="3093057"/>
            <a:ext cx="311036" cy="3552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D4AFE338-8A74-4306-8377-35DDD8C27098}"/>
              </a:ext>
            </a:extLst>
          </p:cNvPr>
          <p:cNvSpPr txBox="1"/>
          <p:nvPr/>
        </p:nvSpPr>
        <p:spPr>
          <a:xfrm>
            <a:off x="960381" y="4547335"/>
            <a:ext cx="1802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m = 1 0 dm</a:t>
            </a:r>
          </a:p>
        </p:txBody>
      </p:sp>
      <p:sp>
        <p:nvSpPr>
          <p:cNvPr id="25" name="Volný tvar: obrazec 24">
            <a:extLst>
              <a:ext uri="{FF2B5EF4-FFF2-40B4-BE49-F238E27FC236}">
                <a16:creationId xmlns:a16="http://schemas.microsoft.com/office/drawing/2014/main" id="{67C51B4C-6C1B-4307-9D14-9C06F44B49C2}"/>
              </a:ext>
            </a:extLst>
          </p:cNvPr>
          <p:cNvSpPr/>
          <p:nvPr/>
        </p:nvSpPr>
        <p:spPr>
          <a:xfrm>
            <a:off x="1895102" y="4874120"/>
            <a:ext cx="194873" cy="90758"/>
          </a:xfrm>
          <a:custGeom>
            <a:avLst/>
            <a:gdLst>
              <a:gd name="connsiteX0" fmla="*/ 194873 w 194873"/>
              <a:gd name="connsiteY0" fmla="*/ 29981 h 90758"/>
              <a:gd name="connsiteX1" fmla="*/ 119922 w 194873"/>
              <a:gd name="connsiteY1" fmla="*/ 89941 h 90758"/>
              <a:gd name="connsiteX2" fmla="*/ 29981 w 194873"/>
              <a:gd name="connsiteY2" fmla="*/ 44971 h 90758"/>
              <a:gd name="connsiteX3" fmla="*/ 0 w 194873"/>
              <a:gd name="connsiteY3" fmla="*/ 0 h 90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4873" h="90758">
                <a:moveTo>
                  <a:pt x="194873" y="29981"/>
                </a:moveTo>
                <a:cubicBezTo>
                  <a:pt x="169889" y="49968"/>
                  <a:pt x="149879" y="78707"/>
                  <a:pt x="119922" y="89941"/>
                </a:cubicBezTo>
                <a:cubicBezTo>
                  <a:pt x="100062" y="97389"/>
                  <a:pt x="39982" y="51638"/>
                  <a:pt x="29981" y="44971"/>
                </a:cubicBezTo>
                <a:lnTo>
                  <a:pt x="0" y="0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D71F71EE-B332-4F2E-AC3B-31CBB76F0788}"/>
              </a:ext>
            </a:extLst>
          </p:cNvPr>
          <p:cNvSpPr txBox="1"/>
          <p:nvPr/>
        </p:nvSpPr>
        <p:spPr>
          <a:xfrm>
            <a:off x="3808350" y="4547335"/>
            <a:ext cx="2015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cm = 1 0 mm</a:t>
            </a:r>
          </a:p>
        </p:txBody>
      </p:sp>
      <p:sp>
        <p:nvSpPr>
          <p:cNvPr id="30" name="Oblouk 29">
            <a:extLst>
              <a:ext uri="{FF2B5EF4-FFF2-40B4-BE49-F238E27FC236}">
                <a16:creationId xmlns:a16="http://schemas.microsoft.com/office/drawing/2014/main" id="{0429AD0C-B32B-4669-B278-D97863BF2A8C}"/>
              </a:ext>
            </a:extLst>
          </p:cNvPr>
          <p:cNvSpPr/>
          <p:nvPr/>
        </p:nvSpPr>
        <p:spPr>
          <a:xfrm rot="8094778">
            <a:off x="4903047" y="4592533"/>
            <a:ext cx="311036" cy="3552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louk 30">
            <a:extLst>
              <a:ext uri="{FF2B5EF4-FFF2-40B4-BE49-F238E27FC236}">
                <a16:creationId xmlns:a16="http://schemas.microsoft.com/office/drawing/2014/main" id="{16C2B533-489B-467D-A8D7-56820D2322D8}"/>
              </a:ext>
            </a:extLst>
          </p:cNvPr>
          <p:cNvSpPr/>
          <p:nvPr/>
        </p:nvSpPr>
        <p:spPr>
          <a:xfrm rot="8094778">
            <a:off x="11391678" y="3337414"/>
            <a:ext cx="311036" cy="3552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964A48C6-3A1E-4087-B4A4-AE7101223832}"/>
              </a:ext>
            </a:extLst>
          </p:cNvPr>
          <p:cNvSpPr txBox="1"/>
          <p:nvPr/>
        </p:nvSpPr>
        <p:spPr>
          <a:xfrm>
            <a:off x="7305752" y="4513266"/>
            <a:ext cx="22284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km = 1 0 0 0 m</a:t>
            </a:r>
          </a:p>
        </p:txBody>
      </p:sp>
      <p:sp>
        <p:nvSpPr>
          <p:cNvPr id="34" name="Oblouk 33">
            <a:extLst>
              <a:ext uri="{FF2B5EF4-FFF2-40B4-BE49-F238E27FC236}">
                <a16:creationId xmlns:a16="http://schemas.microsoft.com/office/drawing/2014/main" id="{B395DFDA-94A7-401F-8403-2ADEDFE696BC}"/>
              </a:ext>
            </a:extLst>
          </p:cNvPr>
          <p:cNvSpPr/>
          <p:nvPr/>
        </p:nvSpPr>
        <p:spPr>
          <a:xfrm rot="8094778">
            <a:off x="8415755" y="4551752"/>
            <a:ext cx="311036" cy="3552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louk 34">
            <a:extLst>
              <a:ext uri="{FF2B5EF4-FFF2-40B4-BE49-F238E27FC236}">
                <a16:creationId xmlns:a16="http://schemas.microsoft.com/office/drawing/2014/main" id="{D7E607D8-55DE-4706-A014-729D51663B67}"/>
              </a:ext>
            </a:extLst>
          </p:cNvPr>
          <p:cNvSpPr/>
          <p:nvPr/>
        </p:nvSpPr>
        <p:spPr>
          <a:xfrm rot="8094778">
            <a:off x="8651328" y="4556780"/>
            <a:ext cx="311036" cy="3552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louk 35">
            <a:extLst>
              <a:ext uri="{FF2B5EF4-FFF2-40B4-BE49-F238E27FC236}">
                <a16:creationId xmlns:a16="http://schemas.microsoft.com/office/drawing/2014/main" id="{CE8C0CB8-551E-4BBE-9C79-49EAAD1DC7A7}"/>
              </a:ext>
            </a:extLst>
          </p:cNvPr>
          <p:cNvSpPr/>
          <p:nvPr/>
        </p:nvSpPr>
        <p:spPr>
          <a:xfrm rot="8094778">
            <a:off x="8886902" y="4571192"/>
            <a:ext cx="311036" cy="3552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A2B40B05-E357-41EA-843F-86420FE73F62}"/>
              </a:ext>
            </a:extLst>
          </p:cNvPr>
          <p:cNvSpPr txBox="1"/>
          <p:nvPr/>
        </p:nvSpPr>
        <p:spPr>
          <a:xfrm>
            <a:off x="839449" y="3909901"/>
            <a:ext cx="48152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Řešení příkladu posouváním desetinné čárky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14241530-B08E-4100-834A-180F6022ED58}"/>
              </a:ext>
            </a:extLst>
          </p:cNvPr>
          <p:cNvSpPr txBox="1"/>
          <p:nvPr/>
        </p:nvSpPr>
        <p:spPr>
          <a:xfrm>
            <a:off x="841491" y="5134226"/>
            <a:ext cx="37873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Příklady lze také řešit matematicky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492601F2-FCFA-4E51-8ABE-31BB51EDF1F6}"/>
              </a:ext>
            </a:extLst>
          </p:cNvPr>
          <p:cNvSpPr txBox="1"/>
          <p:nvPr/>
        </p:nvSpPr>
        <p:spPr>
          <a:xfrm>
            <a:off x="784148" y="5677949"/>
            <a:ext cx="93217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1m . </a:t>
            </a:r>
            <a:r>
              <a:rPr lang="cs-CZ" sz="2400" dirty="0">
                <a:solidFill>
                  <a:srgbClr val="FF0000"/>
                </a:solidFill>
              </a:rPr>
              <a:t>10 </a:t>
            </a:r>
            <a:r>
              <a:rPr lang="cs-CZ" sz="2400" dirty="0"/>
              <a:t>= 10 dm         1 m . </a:t>
            </a:r>
            <a:r>
              <a:rPr lang="cs-CZ" sz="2400" dirty="0">
                <a:solidFill>
                  <a:srgbClr val="FF0000"/>
                </a:solidFill>
              </a:rPr>
              <a:t>100</a:t>
            </a:r>
            <a:r>
              <a:rPr lang="cs-CZ" sz="2400" dirty="0"/>
              <a:t> =  100 cm                 1 m . </a:t>
            </a:r>
            <a:r>
              <a:rPr lang="cs-CZ" sz="2400" dirty="0">
                <a:solidFill>
                  <a:srgbClr val="FF0000"/>
                </a:solidFill>
              </a:rPr>
              <a:t>1 000 </a:t>
            </a:r>
            <a:r>
              <a:rPr lang="cs-CZ" sz="2400" dirty="0"/>
              <a:t>= 1 000 mm</a:t>
            </a:r>
          </a:p>
        </p:txBody>
      </p:sp>
    </p:spTree>
    <p:extLst>
      <p:ext uri="{BB962C8B-B14F-4D97-AF65-F5344CB8AC3E}">
        <p14:creationId xmlns:p14="http://schemas.microsoft.com/office/powerpoint/2010/main" val="263739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40" grpId="0"/>
      <p:bldP spid="41" grpId="0"/>
      <p:bldP spid="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FD218A7B-381F-43F5-A49F-4F2D3BC7AEC0}"/>
              </a:ext>
            </a:extLst>
          </p:cNvPr>
          <p:cNvSpPr txBox="1"/>
          <p:nvPr/>
        </p:nvSpPr>
        <p:spPr>
          <a:xfrm>
            <a:off x="374754" y="568432"/>
            <a:ext cx="116681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Napiš si na papír výsledky vypočítaných příkladů a zkontroluj je kliknutím na černé obdélníky.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EC837E2-FE5E-4CC8-A001-6E32CA77991A}"/>
              </a:ext>
            </a:extLst>
          </p:cNvPr>
          <p:cNvSpPr txBox="1"/>
          <p:nvPr/>
        </p:nvSpPr>
        <p:spPr>
          <a:xfrm>
            <a:off x="675861" y="1364974"/>
            <a:ext cx="10206640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5,3 km = ? m    5 300 m                       0,35 km = ? m    350 m</a:t>
            </a:r>
          </a:p>
          <a:p>
            <a:endParaRPr lang="cs-CZ" sz="2400" dirty="0"/>
          </a:p>
          <a:p>
            <a:r>
              <a:rPr lang="cs-CZ" sz="2400" dirty="0"/>
              <a:t>1 km = ? dm      10 000 dm                  1 m 30 cm = ? cm   130 cm</a:t>
            </a:r>
          </a:p>
          <a:p>
            <a:endParaRPr lang="cs-CZ" sz="2400" dirty="0"/>
          </a:p>
          <a:p>
            <a:r>
              <a:rPr lang="cs-CZ" sz="2400" dirty="0"/>
              <a:t>5 m = ? cm        500 cm                          3,2 cm = ? mm   32 mm</a:t>
            </a:r>
          </a:p>
          <a:p>
            <a:endParaRPr lang="cs-CZ" sz="2400" dirty="0"/>
          </a:p>
          <a:p>
            <a:r>
              <a:rPr lang="cs-CZ" sz="2400" dirty="0"/>
              <a:t>35 dm = ? mm  3 500 mm                    1m 3 dm 4 cm 5 mm =  1 345 mm                   </a:t>
            </a:r>
          </a:p>
          <a:p>
            <a:endParaRPr lang="cs-CZ" sz="2400" dirty="0"/>
          </a:p>
          <a:p>
            <a:r>
              <a:rPr lang="cs-CZ" sz="2400" dirty="0"/>
              <a:t>2 m 3 dm = ? dm 23  dm</a:t>
            </a:r>
          </a:p>
          <a:p>
            <a:endParaRPr lang="cs-CZ" sz="2400" dirty="0"/>
          </a:p>
          <a:p>
            <a:r>
              <a:rPr lang="cs-CZ" sz="2400" dirty="0"/>
              <a:t>10 dm 5 cm = ?  cm   105 cm</a:t>
            </a:r>
          </a:p>
          <a:p>
            <a:endParaRPr lang="cs-CZ" sz="2400" dirty="0"/>
          </a:p>
          <a:p>
            <a:r>
              <a:rPr lang="cs-CZ" sz="2400" dirty="0"/>
              <a:t>12 cm 5 mm = ? mm  125 mm </a:t>
            </a:r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320E14FA-5ED6-42AA-87F2-04FFD0A9042F}"/>
              </a:ext>
            </a:extLst>
          </p:cNvPr>
          <p:cNvSpPr/>
          <p:nvPr/>
        </p:nvSpPr>
        <p:spPr>
          <a:xfrm>
            <a:off x="2557670" y="1364974"/>
            <a:ext cx="1683026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F184DFDB-B3E0-495D-A756-9FAF5BAB4425}"/>
              </a:ext>
            </a:extLst>
          </p:cNvPr>
          <p:cNvSpPr/>
          <p:nvPr/>
        </p:nvSpPr>
        <p:spPr>
          <a:xfrm>
            <a:off x="2557670" y="2083083"/>
            <a:ext cx="1683026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3832E9A8-48C6-497F-9824-051A6903A11D}"/>
              </a:ext>
            </a:extLst>
          </p:cNvPr>
          <p:cNvSpPr/>
          <p:nvPr/>
        </p:nvSpPr>
        <p:spPr>
          <a:xfrm>
            <a:off x="2557670" y="2789726"/>
            <a:ext cx="1683026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E7C26F8-2A1B-4EBC-ABAC-68E178136639}"/>
              </a:ext>
            </a:extLst>
          </p:cNvPr>
          <p:cNvSpPr/>
          <p:nvPr/>
        </p:nvSpPr>
        <p:spPr>
          <a:xfrm>
            <a:off x="2557670" y="3496369"/>
            <a:ext cx="1683026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92B1209-6965-448F-AC5D-20D7B97583A6}"/>
              </a:ext>
            </a:extLst>
          </p:cNvPr>
          <p:cNvSpPr/>
          <p:nvPr/>
        </p:nvSpPr>
        <p:spPr>
          <a:xfrm>
            <a:off x="2882348" y="4281445"/>
            <a:ext cx="1683026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F9CAFF40-F08E-4D60-823F-EFD6EB42DF45}"/>
              </a:ext>
            </a:extLst>
          </p:cNvPr>
          <p:cNvSpPr/>
          <p:nvPr/>
        </p:nvSpPr>
        <p:spPr>
          <a:xfrm>
            <a:off x="3226904" y="4988088"/>
            <a:ext cx="1683026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0074721C-5393-4618-9D06-9B264D57B337}"/>
              </a:ext>
            </a:extLst>
          </p:cNvPr>
          <p:cNvSpPr/>
          <p:nvPr/>
        </p:nvSpPr>
        <p:spPr>
          <a:xfrm>
            <a:off x="3279913" y="5761853"/>
            <a:ext cx="1683026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D5BE15F9-4FF7-4B54-A4F4-8D5171A469D2}"/>
              </a:ext>
            </a:extLst>
          </p:cNvPr>
          <p:cNvSpPr/>
          <p:nvPr/>
        </p:nvSpPr>
        <p:spPr>
          <a:xfrm>
            <a:off x="7109793" y="1364974"/>
            <a:ext cx="1683026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0AED41CD-F4FE-4C13-BE9B-E20754607AFE}"/>
              </a:ext>
            </a:extLst>
          </p:cNvPr>
          <p:cNvSpPr/>
          <p:nvPr/>
        </p:nvSpPr>
        <p:spPr>
          <a:xfrm>
            <a:off x="7401340" y="2083082"/>
            <a:ext cx="1683026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7CB73CBB-0856-457C-BA11-CE611EDC747E}"/>
              </a:ext>
            </a:extLst>
          </p:cNvPr>
          <p:cNvSpPr/>
          <p:nvPr/>
        </p:nvSpPr>
        <p:spPr>
          <a:xfrm>
            <a:off x="7295323" y="2802976"/>
            <a:ext cx="1683026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BAA177E-9197-4159-95EF-80CFCBCC0FD2}"/>
              </a:ext>
            </a:extLst>
          </p:cNvPr>
          <p:cNvSpPr/>
          <p:nvPr/>
        </p:nvSpPr>
        <p:spPr>
          <a:xfrm>
            <a:off x="8130210" y="3542663"/>
            <a:ext cx="1683026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pic>
        <p:nvPicPr>
          <p:cNvPr id="15" name="Obrázek 14" descr="Obsah obrázku kreslení&#10;&#10;Popis byl vytvořen automaticky">
            <a:extLst>
              <a:ext uri="{FF2B5EF4-FFF2-40B4-BE49-F238E27FC236}">
                <a16:creationId xmlns:a16="http://schemas.microsoft.com/office/drawing/2014/main" id="{826BBD8B-268B-487C-A314-93EF4BFD90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5352" y="4613627"/>
            <a:ext cx="3002812" cy="1541443"/>
          </a:xfrm>
          <a:prstGeom prst="rect">
            <a:avLst/>
          </a:prstGeom>
        </p:spPr>
      </p:pic>
      <p:sp>
        <p:nvSpPr>
          <p:cNvPr id="16" name="TextovéPole 15">
            <a:extLst>
              <a:ext uri="{FF2B5EF4-FFF2-40B4-BE49-F238E27FC236}">
                <a16:creationId xmlns:a16="http://schemas.microsoft.com/office/drawing/2014/main" id="{890C5136-75F3-4608-84A7-519F59AEE54C}"/>
              </a:ext>
            </a:extLst>
          </p:cNvPr>
          <p:cNvSpPr txBox="1"/>
          <p:nvPr/>
        </p:nvSpPr>
        <p:spPr>
          <a:xfrm rot="3222131">
            <a:off x="7766071" y="5492455"/>
            <a:ext cx="5613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OK</a:t>
            </a:r>
          </a:p>
        </p:txBody>
      </p:sp>
    </p:spTree>
    <p:extLst>
      <p:ext uri="{BB962C8B-B14F-4D97-AF65-F5344CB8AC3E}">
        <p14:creationId xmlns:p14="http://schemas.microsoft.com/office/powerpoint/2010/main" val="3979425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3D1DBD88-268D-4AE8-844F-992F9F2B5E7A}"/>
              </a:ext>
            </a:extLst>
          </p:cNvPr>
          <p:cNvSpPr/>
          <p:nvPr/>
        </p:nvSpPr>
        <p:spPr>
          <a:xfrm>
            <a:off x="1014929" y="1955183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http://www.clker.com/clipart-10170.html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96AB705D-96DF-4138-9811-0E90BD7DF213}"/>
              </a:ext>
            </a:extLst>
          </p:cNvPr>
          <p:cNvSpPr/>
          <p:nvPr/>
        </p:nvSpPr>
        <p:spPr>
          <a:xfrm>
            <a:off x="1014929" y="2878574"/>
            <a:ext cx="5081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http://www.clker.com/clipart-measuring-meter.html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52F397A-280E-4710-8E59-8E26CB214C6B}"/>
              </a:ext>
            </a:extLst>
          </p:cNvPr>
          <p:cNvSpPr/>
          <p:nvPr/>
        </p:nvSpPr>
        <p:spPr>
          <a:xfrm>
            <a:off x="953893" y="3399079"/>
            <a:ext cx="95991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683848. Pixabay.com: [online]. [cit. 2020-03-29]. Dostupný pod licencí Public 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Domain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4"/>
              </a:rPr>
              <a:t>https://pixabay.com/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4"/>
              </a:rPr>
              <a:t>vectors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4"/>
              </a:rPr>
              <a:t>/bart-simpson-comics-vector-655318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71DF963A-B37B-482E-8E4A-7706EFA9240D}"/>
              </a:ext>
            </a:extLst>
          </p:cNvPr>
          <p:cNvSpPr txBox="1"/>
          <p:nvPr/>
        </p:nvSpPr>
        <p:spPr>
          <a:xfrm>
            <a:off x="953893" y="1230728"/>
            <a:ext cx="64370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cit.2020 -03 -29 ]. Dostupné pod licencí 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3A500E4E-95FC-4927-B7B1-3E25F97C44B8}"/>
              </a:ext>
            </a:extLst>
          </p:cNvPr>
          <p:cNvSpPr txBox="1"/>
          <p:nvPr/>
        </p:nvSpPr>
        <p:spPr>
          <a:xfrm>
            <a:off x="803852" y="290392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64ED809B-4B88-41E4-86B1-2A9DA684239D}"/>
              </a:ext>
            </a:extLst>
          </p:cNvPr>
          <p:cNvSpPr txBox="1"/>
          <p:nvPr/>
        </p:nvSpPr>
        <p:spPr>
          <a:xfrm>
            <a:off x="803852" y="24199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4069E3CD-5B40-42F8-8DF3-54BF63CC8DD2}"/>
              </a:ext>
            </a:extLst>
          </p:cNvPr>
          <p:cNvSpPr txBox="1"/>
          <p:nvPr/>
        </p:nvSpPr>
        <p:spPr>
          <a:xfrm>
            <a:off x="803852" y="197498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985DACD3-C8C2-4E27-B540-1C107F260D65}"/>
              </a:ext>
            </a:extLst>
          </p:cNvPr>
          <p:cNvSpPr txBox="1"/>
          <p:nvPr/>
        </p:nvSpPr>
        <p:spPr>
          <a:xfrm>
            <a:off x="4929334" y="196074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B3BDA5FA-CF88-41F1-A868-7C21BA7961A4}"/>
              </a:ext>
            </a:extLst>
          </p:cNvPr>
          <p:cNvSpPr txBox="1"/>
          <p:nvPr/>
        </p:nvSpPr>
        <p:spPr>
          <a:xfrm>
            <a:off x="4929334" y="240877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35FC3524-5DB9-4686-84B4-E43C2AA9093E}"/>
              </a:ext>
            </a:extLst>
          </p:cNvPr>
          <p:cNvSpPr txBox="1"/>
          <p:nvPr/>
        </p:nvSpPr>
        <p:spPr>
          <a:xfrm>
            <a:off x="5945959" y="289125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B3145B3A-A045-410D-B14F-74D65E45385E}"/>
              </a:ext>
            </a:extLst>
          </p:cNvPr>
          <p:cNvSpPr/>
          <p:nvPr/>
        </p:nvSpPr>
        <p:spPr>
          <a:xfrm>
            <a:off x="1093861" y="2396312"/>
            <a:ext cx="39065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http://www.clker.com/clipart-ruler.html</a:t>
            </a:r>
            <a:endParaRPr lang="cs-CZ" dirty="0"/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86328074-3B1B-4EC4-B7C7-70D8F4B504D5}"/>
              </a:ext>
            </a:extLst>
          </p:cNvPr>
          <p:cNvSpPr txBox="1"/>
          <p:nvPr/>
        </p:nvSpPr>
        <p:spPr>
          <a:xfrm>
            <a:off x="953893" y="4126590"/>
            <a:ext cx="4298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Autorem obrázku pásma je Zdeněk </a:t>
            </a:r>
            <a:r>
              <a:rPr lang="cs-CZ" dirty="0" err="1"/>
              <a:t>Hanzelín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8760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369</TotalTime>
  <Words>536</Words>
  <Application>Microsoft Office PowerPoint</Application>
  <PresentationFormat>Širokoúhlá obrazovka</PresentationFormat>
  <Paragraphs>142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29</cp:revision>
  <dcterms:created xsi:type="dcterms:W3CDTF">2020-03-29T09:17:52Z</dcterms:created>
  <dcterms:modified xsi:type="dcterms:W3CDTF">2020-03-29T19:29:54Z</dcterms:modified>
</cp:coreProperties>
</file>