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58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9C3006-A379-40B1-86AB-4C4D579AD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D56BDB0-6155-4E5C-8C27-90EC6B0556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AEB94E7-C0B5-4543-B87B-3B8CFC2F9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F16ADE5-8558-4109-B93C-33984AC52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A38F4EE-0683-4B13-84A1-752F025A1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72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0D2F97-58F9-462A-BB39-DA6E1F56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1DFE9A7-434F-4A06-B83C-B4A002A29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7E70021-18AC-4ABE-A435-07FAEFB3C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D2BF326-1713-40FA-A673-EF6786EA8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AD9B2EB-4C51-4044-B5ED-80A393344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287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71B3A1D-1AEF-41E5-9590-CCFCBDDF1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79D7ADE-FE23-4313-8815-5AFDDCB454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D062075-6837-4A96-AD7A-A7FE32194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50C4FB4-6964-46BC-9B08-660BF4074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1AA0DAD-0D87-496B-A6FD-864EE5831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220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41919DB-4B6D-4EB7-98EC-F70B44C9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8CF504B-FF26-4354-BC43-FD6D44B55E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FCD2F9D-6146-4383-A097-7ECDA5E6C7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15D989B-D06C-47A9-9F31-459EA5BE7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F4F22A8-1BED-4E5E-BACE-CF2477254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E47D717-844F-4299-9E06-8069B0E70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86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0177D78-2135-4F47-B138-979ED03A1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EE85150-0F9F-4B8F-BE41-1C8FC92F91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A2440F3-9FE8-4039-BA58-333578700C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70583602-A28B-48A5-A310-F42B667B98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EEFC74FE-478A-46E1-9110-854A7A1267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F8DDDE6-2AE4-4F0F-B8D2-7EBBDE0DC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B329B79-E4CD-4679-AB97-C943AFF6C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D9FB3602-A36C-491A-99AD-9C471C0D4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20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B9F5C69-9D3B-40DF-9EAB-C69670E94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96250E91-6697-4B36-B5D0-417F8ADB6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B66AED9B-DBDB-41EB-A86F-B86C97AA9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4EDF8D89-6AD1-4E0A-89BE-ACA919904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734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851BEF2E-15D6-404F-A82D-A945EF16D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70FC181-1F78-4A01-83C5-DEA08012E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F899EDD-FA48-4E5D-8AB6-F63C94A75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302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15ECF12-DC4D-42BD-91EB-916B5A1EE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BE9F870-65E3-45F4-A893-89CCFDC8D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D9F0E810-D438-4F34-AD48-5AF5DE10A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1839562-0772-48D4-B716-8E5C93B58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8453641-1B18-441B-A7EF-4B6C05620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26C2AAE-727F-4B42-B6B0-970C7A2D0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275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E87BBCB-6259-4473-82C5-BF1918212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BE1AAA9E-14AB-4D48-BAA5-CBADA77280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DB9F2090-28AD-45A7-8D2C-F9B2FFC6E3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35999FF-225B-4F07-924A-88011F0F0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02A7A30-D846-44FF-9ED5-2F888DA44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C3B3EFF-35B6-4AC2-A053-CE5DC2DB5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631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924EBB0-77A6-4436-895A-28F4C7B48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788E406-B8C5-483A-9091-C1EF77B6C8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E4B0E99-94C6-4C72-A733-0B319E9F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6B0610D-B819-43F6-8073-14A15AF20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47B607F-37F8-4CEB-A869-DE4BBE465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971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679DD9FE-C688-4DB5-8D3A-88E21D0C09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A01F7520-9821-4CF9-AC1A-04356D760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CE2FDF3-5087-4A4A-9318-C5BCDD8F9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F8E8E25-CEBE-43AB-AF09-5DC34F479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565470D-02ED-490B-93E5-8E86E2EF2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612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B20947AB-FDBD-4CCD-8B73-FC2450EE5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2039244-A406-49F7-8405-8592F19669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BB29535-D85D-4DBC-AC9F-1F25B5AAEC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C951C-3DA9-4A1F-B308-8F69E7A8A7E4}" type="datetimeFigureOut">
              <a:rPr lang="cs-CZ" smtClean="0"/>
              <a:t>31.03.2020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788C476-1DDB-4F09-956A-F03C5346C0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96F6AAA-28A0-43E1-81A4-3963B1D940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19285-5F26-4DCE-8AB4-460E0E70C9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932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reativecommons.org/publicdomain/zero/1.0/deed.en" TargetMode="External"/><Relationship Id="rId3" Type="http://schemas.openxmlformats.org/officeDocument/2006/relationships/hyperlink" Target="http://www.clker.com/clipart-kitchen-scales.html" TargetMode="External"/><Relationship Id="rId7" Type="http://schemas.openxmlformats.org/officeDocument/2006/relationships/hyperlink" Target="https://commons.wikimedia.org/wiki/File:Green_decimal_balance_(2).jpg" TargetMode="External"/><Relationship Id="rId2" Type="http://schemas.openxmlformats.org/officeDocument/2006/relationships/hyperlink" Target="http://www.clker.com/clipart-carol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" TargetMode="External"/><Relationship Id="rId11" Type="http://schemas.openxmlformats.org/officeDocument/2006/relationships/hyperlink" Target="http://www.clker.com/clipart-3156.html" TargetMode="External"/><Relationship Id="rId5" Type="http://schemas.openxmlformats.org/officeDocument/2006/relationships/hyperlink" Target="http://www.clker.com/clipart-24321.html" TargetMode="External"/><Relationship Id="rId10" Type="http://schemas.openxmlformats.org/officeDocument/2006/relationships/hyperlink" Target="https://commons.wikimedia.org/wiki/File:Bronze_steelyard_MET_DP121459.jpg%3e." TargetMode="External"/><Relationship Id="rId4" Type="http://schemas.openxmlformats.org/officeDocument/2006/relationships/hyperlink" Target="http://www.clker.com/clipart-balance-3.html" TargetMode="External"/><Relationship Id="rId9" Type="http://schemas.openxmlformats.org/officeDocument/2006/relationships/hyperlink" Target="https://commons.wikimedia.org/wiki/File:Bronze_steelyard_MET_DP12145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9FE35BF3-9906-4A3B-A21F-B1389819DED1}"/>
              </a:ext>
            </a:extLst>
          </p:cNvPr>
          <p:cNvSpPr txBox="1"/>
          <p:nvPr/>
        </p:nvSpPr>
        <p:spPr>
          <a:xfrm>
            <a:off x="1042661" y="3286539"/>
            <a:ext cx="10223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/>
              <a:t>Měřidla hmotnosti, </a:t>
            </a:r>
            <a:r>
              <a:rPr lang="cs-CZ" sz="4000" dirty="0"/>
              <a:t>převody jednotek hmotnosti</a:t>
            </a:r>
          </a:p>
        </p:txBody>
      </p:sp>
    </p:spTree>
    <p:extLst>
      <p:ext uri="{BB962C8B-B14F-4D97-AF65-F5344CB8AC3E}">
        <p14:creationId xmlns:p14="http://schemas.microsoft.com/office/powerpoint/2010/main" val="142079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kreslení, hra, podepsat&#10;&#10;Popis byl vytvořen automaticky">
            <a:extLst>
              <a:ext uri="{FF2B5EF4-FFF2-40B4-BE49-F238E27FC236}">
                <a16:creationId xmlns:a16="http://schemas.microsoft.com/office/drawing/2014/main" id="{042EEE6D-2790-4345-BD60-3B4C2E3E1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50" y="997868"/>
            <a:ext cx="1258475" cy="1266949"/>
          </a:xfrm>
          <a:prstGeom prst="rect">
            <a:avLst/>
          </a:prstGeom>
        </p:spPr>
      </p:pic>
      <p:pic>
        <p:nvPicPr>
          <p:cNvPr id="5" name="Obrázek 4" descr="Obsah obrázku stůl&#10;&#10;Popis byl vytvořen automaticky">
            <a:extLst>
              <a:ext uri="{FF2B5EF4-FFF2-40B4-BE49-F238E27FC236}">
                <a16:creationId xmlns:a16="http://schemas.microsoft.com/office/drawing/2014/main" id="{2994EB65-5A5A-4B15-8869-69643D1236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353" y="1101551"/>
            <a:ext cx="2059461" cy="2486421"/>
          </a:xfrm>
          <a:prstGeom prst="rect">
            <a:avLst/>
          </a:prstGeom>
        </p:spPr>
      </p:pic>
      <p:pic>
        <p:nvPicPr>
          <p:cNvPr id="7" name="Obrázek 6" descr="Obsah obrázku monitor, hodiny, vsedě, počítač&#10;&#10;Popis byl vytvořen automaticky">
            <a:extLst>
              <a:ext uri="{FF2B5EF4-FFF2-40B4-BE49-F238E27FC236}">
                <a16:creationId xmlns:a16="http://schemas.microsoft.com/office/drawing/2014/main" id="{5B415CC7-9A2B-4A91-9C8E-4465502CEC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6348" y="1124893"/>
            <a:ext cx="3276685" cy="1484404"/>
          </a:xfrm>
          <a:prstGeom prst="rect">
            <a:avLst/>
          </a:prstGeom>
        </p:spPr>
      </p:pic>
      <p:pic>
        <p:nvPicPr>
          <p:cNvPr id="9" name="Obrázek 8" descr="Obsah obrázku zařízení, měřítko, vsedě, stůl&#10;&#10;Popis byl vytvořen automaticky">
            <a:extLst>
              <a:ext uri="{FF2B5EF4-FFF2-40B4-BE49-F238E27FC236}">
                <a16:creationId xmlns:a16="http://schemas.microsoft.com/office/drawing/2014/main" id="{D02F5520-8FDA-49E5-9497-612925DEA0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33" y="3587972"/>
            <a:ext cx="2010424" cy="2010424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C6F737B-47B6-4E4C-8FAC-3255E3321A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876" y="3473706"/>
            <a:ext cx="2953125" cy="234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 descr="Obsah obrázku visící, vsedě, velké, voda&#10;&#10;Popis byl vytvořen automaticky">
            <a:extLst>
              <a:ext uri="{FF2B5EF4-FFF2-40B4-BE49-F238E27FC236}">
                <a16:creationId xmlns:a16="http://schemas.microsoft.com/office/drawing/2014/main" id="{07A28770-7962-42CA-A0DA-B44A86C5438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066" y="3023054"/>
            <a:ext cx="1905000" cy="1762125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8B9B7383-EBCD-45B5-87DD-70307F58DA86}"/>
              </a:ext>
            </a:extLst>
          </p:cNvPr>
          <p:cNvSpPr txBox="1"/>
          <p:nvPr/>
        </p:nvSpPr>
        <p:spPr>
          <a:xfrm>
            <a:off x="3697357" y="477078"/>
            <a:ext cx="3855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Znáš tato měřidla hmotnosti?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A4F0E968-3E11-423A-B769-40896434553F}"/>
              </a:ext>
            </a:extLst>
          </p:cNvPr>
          <p:cNvSpPr txBox="1"/>
          <p:nvPr/>
        </p:nvSpPr>
        <p:spPr>
          <a:xfrm>
            <a:off x="515934" y="2623930"/>
            <a:ext cx="168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osobní váha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364120F-C603-4094-82C5-D26C30119779}"/>
              </a:ext>
            </a:extLst>
          </p:cNvPr>
          <p:cNvSpPr txBox="1"/>
          <p:nvPr/>
        </p:nvSpPr>
        <p:spPr>
          <a:xfrm>
            <a:off x="6061281" y="1741022"/>
            <a:ext cx="2120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kuchyňské váhy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2E98E2BD-00BE-476A-B958-3D6358F9A378}"/>
              </a:ext>
            </a:extLst>
          </p:cNvPr>
          <p:cNvSpPr txBox="1"/>
          <p:nvPr/>
        </p:nvSpPr>
        <p:spPr>
          <a:xfrm>
            <a:off x="5989983" y="5963478"/>
            <a:ext cx="1445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decimálka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F0673B5A-342A-4A90-B8A7-4AE61FCF9BF9}"/>
              </a:ext>
            </a:extLst>
          </p:cNvPr>
          <p:cNvSpPr txBox="1"/>
          <p:nvPr/>
        </p:nvSpPr>
        <p:spPr>
          <a:xfrm>
            <a:off x="10218094" y="5136731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mincíř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B38BD810-0C7E-4ECE-B911-40B43A4616AB}"/>
              </a:ext>
            </a:extLst>
          </p:cNvPr>
          <p:cNvSpPr/>
          <p:nvPr/>
        </p:nvSpPr>
        <p:spPr>
          <a:xfrm>
            <a:off x="515934" y="2623930"/>
            <a:ext cx="1899890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6CDE1573-4498-4638-AB53-102252A02F43}"/>
              </a:ext>
            </a:extLst>
          </p:cNvPr>
          <p:cNvSpPr/>
          <p:nvPr/>
        </p:nvSpPr>
        <p:spPr>
          <a:xfrm>
            <a:off x="5983739" y="5964100"/>
            <a:ext cx="1899890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3D745D23-0AB8-4DB3-83A9-836EBBB74F8F}"/>
              </a:ext>
            </a:extLst>
          </p:cNvPr>
          <p:cNvSpPr/>
          <p:nvPr/>
        </p:nvSpPr>
        <p:spPr>
          <a:xfrm>
            <a:off x="6032213" y="1803152"/>
            <a:ext cx="212019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DE4A81CC-8F28-4F76-97A2-74876B2300CF}"/>
              </a:ext>
            </a:extLst>
          </p:cNvPr>
          <p:cNvSpPr/>
          <p:nvPr/>
        </p:nvSpPr>
        <p:spPr>
          <a:xfrm>
            <a:off x="9776176" y="5136731"/>
            <a:ext cx="1899890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0353C7DD-A8C3-4244-AB6B-4325858667E4}"/>
              </a:ext>
            </a:extLst>
          </p:cNvPr>
          <p:cNvSpPr txBox="1"/>
          <p:nvPr/>
        </p:nvSpPr>
        <p:spPr>
          <a:xfrm>
            <a:off x="824392" y="5806676"/>
            <a:ext cx="2234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laboratorní váha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4D02DCDE-1E08-41A9-8DF3-F81635F6F907}"/>
              </a:ext>
            </a:extLst>
          </p:cNvPr>
          <p:cNvSpPr/>
          <p:nvPr/>
        </p:nvSpPr>
        <p:spPr>
          <a:xfrm>
            <a:off x="912454" y="5732645"/>
            <a:ext cx="223426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3591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/>
      <p:bldP spid="21" grpId="0" animBg="1"/>
      <p:bldP spid="31" grpId="0" animBg="1"/>
      <p:bldP spid="32" grpId="0" animBg="1"/>
      <p:bldP spid="34" grpId="0" animBg="1"/>
      <p:bldP spid="3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>
            <a:extLst>
              <a:ext uri="{FF2B5EF4-FFF2-40B4-BE49-F238E27FC236}">
                <a16:creationId xmlns:a16="http://schemas.microsoft.com/office/drawing/2014/main" id="{DEED2BAF-48AA-4F6F-85ED-B1706819E202}"/>
              </a:ext>
            </a:extLst>
          </p:cNvPr>
          <p:cNvGrpSpPr/>
          <p:nvPr/>
        </p:nvGrpSpPr>
        <p:grpSpPr>
          <a:xfrm>
            <a:off x="267188" y="1331844"/>
            <a:ext cx="8965125" cy="872482"/>
            <a:chOff x="267188" y="1331844"/>
            <a:chExt cx="8965125" cy="872482"/>
          </a:xfrm>
        </p:grpSpPr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FD2B64E5-82C5-45DB-9166-C46A6424DBCE}"/>
                </a:ext>
              </a:extLst>
            </p:cNvPr>
            <p:cNvCxnSpPr>
              <a:cxnSpLocks/>
            </p:cNvCxnSpPr>
            <p:nvPr/>
          </p:nvCxnSpPr>
          <p:spPr>
            <a:xfrm>
              <a:off x="410817" y="1537252"/>
              <a:ext cx="85344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E2027581-61FE-4662-B9E1-AAF1B1349D7C}"/>
                </a:ext>
              </a:extLst>
            </p:cNvPr>
            <p:cNvCxnSpPr/>
            <p:nvPr/>
          </p:nvCxnSpPr>
          <p:spPr>
            <a:xfrm>
              <a:off x="8945217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A9FDD2A2-9F63-4672-9725-011191CD3EDD}"/>
                </a:ext>
              </a:extLst>
            </p:cNvPr>
            <p:cNvCxnSpPr/>
            <p:nvPr/>
          </p:nvCxnSpPr>
          <p:spPr>
            <a:xfrm>
              <a:off x="6818243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F411834D-495F-4B09-A353-138D2BF568C4}"/>
                </a:ext>
              </a:extLst>
            </p:cNvPr>
            <p:cNvCxnSpPr/>
            <p:nvPr/>
          </p:nvCxnSpPr>
          <p:spPr>
            <a:xfrm>
              <a:off x="4638260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>
              <a:extLst>
                <a:ext uri="{FF2B5EF4-FFF2-40B4-BE49-F238E27FC236}">
                  <a16:creationId xmlns:a16="http://schemas.microsoft.com/office/drawing/2014/main" id="{2511E9DB-210E-4928-8677-F5D82A246F40}"/>
                </a:ext>
              </a:extLst>
            </p:cNvPr>
            <p:cNvCxnSpPr/>
            <p:nvPr/>
          </p:nvCxnSpPr>
          <p:spPr>
            <a:xfrm>
              <a:off x="2537791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>
              <a:extLst>
                <a:ext uri="{FF2B5EF4-FFF2-40B4-BE49-F238E27FC236}">
                  <a16:creationId xmlns:a16="http://schemas.microsoft.com/office/drawing/2014/main" id="{185EA71D-9EBC-4960-B6FD-D5299EDE7795}"/>
                </a:ext>
              </a:extLst>
            </p:cNvPr>
            <p:cNvCxnSpPr/>
            <p:nvPr/>
          </p:nvCxnSpPr>
          <p:spPr>
            <a:xfrm>
              <a:off x="384312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>
              <a:extLst>
                <a:ext uri="{FF2B5EF4-FFF2-40B4-BE49-F238E27FC236}">
                  <a16:creationId xmlns:a16="http://schemas.microsoft.com/office/drawing/2014/main" id="{6B748792-4427-49A3-BA12-DB648804256B}"/>
                </a:ext>
              </a:extLst>
            </p:cNvPr>
            <p:cNvSpPr txBox="1"/>
            <p:nvPr/>
          </p:nvSpPr>
          <p:spPr>
            <a:xfrm>
              <a:off x="267188" y="1742661"/>
              <a:ext cx="2872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t</a:t>
              </a:r>
            </a:p>
          </p:txBody>
        </p:sp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1A2BF58B-6296-48B1-8D70-FC3781F3AB5F}"/>
                </a:ext>
              </a:extLst>
            </p:cNvPr>
            <p:cNvSpPr txBox="1"/>
            <p:nvPr/>
          </p:nvSpPr>
          <p:spPr>
            <a:xfrm>
              <a:off x="2303592" y="1663148"/>
              <a:ext cx="4683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kg</a:t>
              </a:r>
            </a:p>
          </p:txBody>
        </p:sp>
        <p:sp>
          <p:nvSpPr>
            <p:cNvPr id="28" name="TextovéPole 27">
              <a:extLst>
                <a:ext uri="{FF2B5EF4-FFF2-40B4-BE49-F238E27FC236}">
                  <a16:creationId xmlns:a16="http://schemas.microsoft.com/office/drawing/2014/main" id="{27CA29D3-48DB-460C-A348-9E208A9CB0F4}"/>
                </a:ext>
              </a:extLst>
            </p:cNvPr>
            <p:cNvSpPr txBox="1"/>
            <p:nvPr/>
          </p:nvSpPr>
          <p:spPr>
            <a:xfrm>
              <a:off x="4323109" y="1709530"/>
              <a:ext cx="6303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dkg</a:t>
              </a:r>
            </a:p>
          </p:txBody>
        </p:sp>
        <p:sp>
          <p:nvSpPr>
            <p:cNvPr id="29" name="TextovéPole 28">
              <a:extLst>
                <a:ext uri="{FF2B5EF4-FFF2-40B4-BE49-F238E27FC236}">
                  <a16:creationId xmlns:a16="http://schemas.microsoft.com/office/drawing/2014/main" id="{9FD9006A-4E84-45E6-A6AF-AB049AC0674E}"/>
                </a:ext>
              </a:extLst>
            </p:cNvPr>
            <p:cNvSpPr txBox="1"/>
            <p:nvPr/>
          </p:nvSpPr>
          <p:spPr>
            <a:xfrm>
              <a:off x="6627270" y="1637723"/>
              <a:ext cx="3289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g</a:t>
              </a:r>
            </a:p>
          </p:txBody>
        </p:sp>
        <p:sp>
          <p:nvSpPr>
            <p:cNvPr id="30" name="TextovéPole 29">
              <a:extLst>
                <a:ext uri="{FF2B5EF4-FFF2-40B4-BE49-F238E27FC236}">
                  <a16:creationId xmlns:a16="http://schemas.microsoft.com/office/drawing/2014/main" id="{3BA0D2FE-C3DE-425E-BB14-140D6FC3F1A9}"/>
                </a:ext>
              </a:extLst>
            </p:cNvPr>
            <p:cNvSpPr txBox="1"/>
            <p:nvPr/>
          </p:nvSpPr>
          <p:spPr>
            <a:xfrm>
              <a:off x="8658117" y="1637722"/>
              <a:ext cx="5741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mg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502697D-B04D-4944-AE5F-0D14B21C6B53}"/>
              </a:ext>
            </a:extLst>
          </p:cNvPr>
          <p:cNvGrpSpPr/>
          <p:nvPr/>
        </p:nvGrpSpPr>
        <p:grpSpPr>
          <a:xfrm>
            <a:off x="384312" y="3708301"/>
            <a:ext cx="8965125" cy="872482"/>
            <a:chOff x="267188" y="1331844"/>
            <a:chExt cx="8965125" cy="872482"/>
          </a:xfrm>
        </p:grpSpPr>
        <p:cxnSp>
          <p:nvCxnSpPr>
            <p:cNvPr id="33" name="Přímá spojnice 32">
              <a:extLst>
                <a:ext uri="{FF2B5EF4-FFF2-40B4-BE49-F238E27FC236}">
                  <a16:creationId xmlns:a16="http://schemas.microsoft.com/office/drawing/2014/main" id="{84FABB3C-B028-4373-8E2D-73863798A3A0}"/>
                </a:ext>
              </a:extLst>
            </p:cNvPr>
            <p:cNvCxnSpPr>
              <a:cxnSpLocks/>
            </p:cNvCxnSpPr>
            <p:nvPr/>
          </p:nvCxnSpPr>
          <p:spPr>
            <a:xfrm>
              <a:off x="410817" y="1537252"/>
              <a:ext cx="85344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>
              <a:extLst>
                <a:ext uri="{FF2B5EF4-FFF2-40B4-BE49-F238E27FC236}">
                  <a16:creationId xmlns:a16="http://schemas.microsoft.com/office/drawing/2014/main" id="{C7C41950-CA51-4C05-8015-C0EF48D1A249}"/>
                </a:ext>
              </a:extLst>
            </p:cNvPr>
            <p:cNvCxnSpPr/>
            <p:nvPr/>
          </p:nvCxnSpPr>
          <p:spPr>
            <a:xfrm>
              <a:off x="8945217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>
              <a:extLst>
                <a:ext uri="{FF2B5EF4-FFF2-40B4-BE49-F238E27FC236}">
                  <a16:creationId xmlns:a16="http://schemas.microsoft.com/office/drawing/2014/main" id="{01F2E073-F545-4895-A233-0181FA7E21B7}"/>
                </a:ext>
              </a:extLst>
            </p:cNvPr>
            <p:cNvCxnSpPr/>
            <p:nvPr/>
          </p:nvCxnSpPr>
          <p:spPr>
            <a:xfrm>
              <a:off x="6818243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29BBE943-2046-4493-9560-34D8D1437017}"/>
                </a:ext>
              </a:extLst>
            </p:cNvPr>
            <p:cNvCxnSpPr/>
            <p:nvPr/>
          </p:nvCxnSpPr>
          <p:spPr>
            <a:xfrm>
              <a:off x="4638260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>
              <a:extLst>
                <a:ext uri="{FF2B5EF4-FFF2-40B4-BE49-F238E27FC236}">
                  <a16:creationId xmlns:a16="http://schemas.microsoft.com/office/drawing/2014/main" id="{1EF351C5-945C-434E-9497-8287EBD12566}"/>
                </a:ext>
              </a:extLst>
            </p:cNvPr>
            <p:cNvCxnSpPr/>
            <p:nvPr/>
          </p:nvCxnSpPr>
          <p:spPr>
            <a:xfrm>
              <a:off x="2537791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>
              <a:extLst>
                <a:ext uri="{FF2B5EF4-FFF2-40B4-BE49-F238E27FC236}">
                  <a16:creationId xmlns:a16="http://schemas.microsoft.com/office/drawing/2014/main" id="{4D0154B4-3641-4A98-B1F4-1242A04B7410}"/>
                </a:ext>
              </a:extLst>
            </p:cNvPr>
            <p:cNvCxnSpPr/>
            <p:nvPr/>
          </p:nvCxnSpPr>
          <p:spPr>
            <a:xfrm>
              <a:off x="384312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3B13EBB7-537E-4A46-ADA7-593DF3D69FD5}"/>
                </a:ext>
              </a:extLst>
            </p:cNvPr>
            <p:cNvSpPr txBox="1"/>
            <p:nvPr/>
          </p:nvSpPr>
          <p:spPr>
            <a:xfrm>
              <a:off x="267188" y="1742661"/>
              <a:ext cx="2872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t</a:t>
              </a:r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CE8A6C42-CD5A-4C6B-AF93-8140A2567576}"/>
                </a:ext>
              </a:extLst>
            </p:cNvPr>
            <p:cNvSpPr txBox="1"/>
            <p:nvPr/>
          </p:nvSpPr>
          <p:spPr>
            <a:xfrm>
              <a:off x="2303592" y="1663148"/>
              <a:ext cx="4683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kg</a:t>
              </a:r>
            </a:p>
          </p:txBody>
        </p:sp>
        <p:sp>
          <p:nvSpPr>
            <p:cNvPr id="41" name="TextovéPole 40">
              <a:extLst>
                <a:ext uri="{FF2B5EF4-FFF2-40B4-BE49-F238E27FC236}">
                  <a16:creationId xmlns:a16="http://schemas.microsoft.com/office/drawing/2014/main" id="{2889806E-2A1C-4307-A787-0E2412436F0D}"/>
                </a:ext>
              </a:extLst>
            </p:cNvPr>
            <p:cNvSpPr txBox="1"/>
            <p:nvPr/>
          </p:nvSpPr>
          <p:spPr>
            <a:xfrm>
              <a:off x="4323109" y="1709530"/>
              <a:ext cx="6303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dkg</a:t>
              </a:r>
            </a:p>
          </p:txBody>
        </p:sp>
        <p:sp>
          <p:nvSpPr>
            <p:cNvPr id="42" name="TextovéPole 41">
              <a:extLst>
                <a:ext uri="{FF2B5EF4-FFF2-40B4-BE49-F238E27FC236}">
                  <a16:creationId xmlns:a16="http://schemas.microsoft.com/office/drawing/2014/main" id="{FDF8A62E-267B-4343-B7FE-CDC6B4E657A2}"/>
                </a:ext>
              </a:extLst>
            </p:cNvPr>
            <p:cNvSpPr txBox="1"/>
            <p:nvPr/>
          </p:nvSpPr>
          <p:spPr>
            <a:xfrm>
              <a:off x="6627270" y="1637723"/>
              <a:ext cx="3289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g</a:t>
              </a:r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204AEB37-061F-4B0D-AB5B-E17B3B0E3BFA}"/>
                </a:ext>
              </a:extLst>
            </p:cNvPr>
            <p:cNvSpPr txBox="1"/>
            <p:nvPr/>
          </p:nvSpPr>
          <p:spPr>
            <a:xfrm>
              <a:off x="8658117" y="1637722"/>
              <a:ext cx="5741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mg</a:t>
              </a:r>
            </a:p>
          </p:txBody>
        </p:sp>
      </p:grp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D12997CB-4E4A-4D45-9417-B70C98185601}"/>
              </a:ext>
            </a:extLst>
          </p:cNvPr>
          <p:cNvSpPr txBox="1"/>
          <p:nvPr/>
        </p:nvSpPr>
        <p:spPr>
          <a:xfrm>
            <a:off x="1283433" y="171947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6FB236C3-32C6-407F-A1B5-E5A795ABD24C}"/>
              </a:ext>
            </a:extLst>
          </p:cNvPr>
          <p:cNvSpPr txBox="1"/>
          <p:nvPr/>
        </p:nvSpPr>
        <p:spPr>
          <a:xfrm>
            <a:off x="3350054" y="171947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0E9D7462-F4DE-45E7-96BF-4CBC093B77EF}"/>
              </a:ext>
            </a:extLst>
          </p:cNvPr>
          <p:cNvSpPr txBox="1"/>
          <p:nvPr/>
        </p:nvSpPr>
        <p:spPr>
          <a:xfrm>
            <a:off x="5554879" y="167640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E8B989E9-7C1D-43FB-B2E3-AB23A6DC40E5}"/>
              </a:ext>
            </a:extLst>
          </p:cNvPr>
          <p:cNvSpPr txBox="1"/>
          <p:nvPr/>
        </p:nvSpPr>
        <p:spPr>
          <a:xfrm>
            <a:off x="7709171" y="166314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AF4DC2B6-E752-4A02-8FCC-634684A3CE19}"/>
              </a:ext>
            </a:extLst>
          </p:cNvPr>
          <p:cNvSpPr txBox="1"/>
          <p:nvPr/>
        </p:nvSpPr>
        <p:spPr>
          <a:xfrm>
            <a:off x="1140396" y="3246636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908352D8-FD87-442A-91D5-C01A09CD14E4}"/>
              </a:ext>
            </a:extLst>
          </p:cNvPr>
          <p:cNvSpPr txBox="1"/>
          <p:nvPr/>
        </p:nvSpPr>
        <p:spPr>
          <a:xfrm>
            <a:off x="3379580" y="3246636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C68415A3-2CBB-4C73-B627-2AA3A275CA24}"/>
              </a:ext>
            </a:extLst>
          </p:cNvPr>
          <p:cNvSpPr txBox="1"/>
          <p:nvPr/>
        </p:nvSpPr>
        <p:spPr>
          <a:xfrm>
            <a:off x="5394343" y="323523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F41B1B9C-37DD-4004-85AF-6190FB561E80}"/>
              </a:ext>
            </a:extLst>
          </p:cNvPr>
          <p:cNvSpPr txBox="1"/>
          <p:nvPr/>
        </p:nvSpPr>
        <p:spPr>
          <a:xfrm>
            <a:off x="7547821" y="3279767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</p:spTree>
    <p:extLst>
      <p:ext uri="{BB962C8B-B14F-4D97-AF65-F5344CB8AC3E}">
        <p14:creationId xmlns:p14="http://schemas.microsoft.com/office/powerpoint/2010/main" val="30746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>
            <a:extLst>
              <a:ext uri="{FF2B5EF4-FFF2-40B4-BE49-F238E27FC236}">
                <a16:creationId xmlns:a16="http://schemas.microsoft.com/office/drawing/2014/main" id="{C8392FC7-D8B4-4074-AA40-1E73A656C205}"/>
              </a:ext>
            </a:extLst>
          </p:cNvPr>
          <p:cNvGrpSpPr/>
          <p:nvPr/>
        </p:nvGrpSpPr>
        <p:grpSpPr>
          <a:xfrm>
            <a:off x="938948" y="2059383"/>
            <a:ext cx="8965125" cy="872482"/>
            <a:chOff x="267188" y="1331844"/>
            <a:chExt cx="8965125" cy="872482"/>
          </a:xfrm>
        </p:grpSpPr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711BFD99-94E3-492C-A642-6D2E40A0737F}"/>
                </a:ext>
              </a:extLst>
            </p:cNvPr>
            <p:cNvCxnSpPr>
              <a:cxnSpLocks/>
            </p:cNvCxnSpPr>
            <p:nvPr/>
          </p:nvCxnSpPr>
          <p:spPr>
            <a:xfrm>
              <a:off x="410817" y="1537252"/>
              <a:ext cx="85344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F84E7D3F-BCF7-4A7E-83A5-B89F3E0DC57C}"/>
                </a:ext>
              </a:extLst>
            </p:cNvPr>
            <p:cNvCxnSpPr/>
            <p:nvPr/>
          </p:nvCxnSpPr>
          <p:spPr>
            <a:xfrm>
              <a:off x="8945217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E4558C43-832A-4FE6-993C-D12155468746}"/>
                </a:ext>
              </a:extLst>
            </p:cNvPr>
            <p:cNvCxnSpPr/>
            <p:nvPr/>
          </p:nvCxnSpPr>
          <p:spPr>
            <a:xfrm>
              <a:off x="6818243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ED16DE2A-7C18-4183-9AF1-B26A1D96E60D}"/>
                </a:ext>
              </a:extLst>
            </p:cNvPr>
            <p:cNvCxnSpPr/>
            <p:nvPr/>
          </p:nvCxnSpPr>
          <p:spPr>
            <a:xfrm>
              <a:off x="4638260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37E3C3E8-932E-47F2-BA9E-C7140B97F5EE}"/>
                </a:ext>
              </a:extLst>
            </p:cNvPr>
            <p:cNvCxnSpPr/>
            <p:nvPr/>
          </p:nvCxnSpPr>
          <p:spPr>
            <a:xfrm>
              <a:off x="2537791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B13E3D08-7E38-4E3D-AC2C-1983910F0B68}"/>
                </a:ext>
              </a:extLst>
            </p:cNvPr>
            <p:cNvCxnSpPr/>
            <p:nvPr/>
          </p:nvCxnSpPr>
          <p:spPr>
            <a:xfrm>
              <a:off x="384312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8477C7E6-117F-4D85-8FF9-9D3B8FD87D4A}"/>
                </a:ext>
              </a:extLst>
            </p:cNvPr>
            <p:cNvSpPr txBox="1"/>
            <p:nvPr/>
          </p:nvSpPr>
          <p:spPr>
            <a:xfrm>
              <a:off x="267188" y="1742661"/>
              <a:ext cx="2872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t</a:t>
              </a:r>
            </a:p>
          </p:txBody>
        </p: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489356B5-AF38-4DE9-8BC9-9E9EBB155D05}"/>
                </a:ext>
              </a:extLst>
            </p:cNvPr>
            <p:cNvSpPr txBox="1"/>
            <p:nvPr/>
          </p:nvSpPr>
          <p:spPr>
            <a:xfrm>
              <a:off x="2303592" y="1663148"/>
              <a:ext cx="4683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kg</a:t>
              </a:r>
            </a:p>
          </p:txBody>
        </p:sp>
        <p:sp>
          <p:nvSpPr>
            <p:cNvPr id="12" name="TextovéPole 11">
              <a:extLst>
                <a:ext uri="{FF2B5EF4-FFF2-40B4-BE49-F238E27FC236}">
                  <a16:creationId xmlns:a16="http://schemas.microsoft.com/office/drawing/2014/main" id="{D44163B1-6897-4F78-9657-E4B3EACA7F4A}"/>
                </a:ext>
              </a:extLst>
            </p:cNvPr>
            <p:cNvSpPr txBox="1"/>
            <p:nvPr/>
          </p:nvSpPr>
          <p:spPr>
            <a:xfrm>
              <a:off x="4323109" y="1709530"/>
              <a:ext cx="6303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dkg</a:t>
              </a:r>
            </a:p>
          </p:txBody>
        </p: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E93FE3EA-B9FF-4549-89CD-98B35073495A}"/>
                </a:ext>
              </a:extLst>
            </p:cNvPr>
            <p:cNvSpPr txBox="1"/>
            <p:nvPr/>
          </p:nvSpPr>
          <p:spPr>
            <a:xfrm>
              <a:off x="6627270" y="1637723"/>
              <a:ext cx="3289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g</a:t>
              </a:r>
            </a:p>
          </p:txBody>
        </p:sp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91BCC7CE-2B8E-4575-99A3-26EAD12F5758}"/>
                </a:ext>
              </a:extLst>
            </p:cNvPr>
            <p:cNvSpPr txBox="1"/>
            <p:nvPr/>
          </p:nvSpPr>
          <p:spPr>
            <a:xfrm>
              <a:off x="8658117" y="1637722"/>
              <a:ext cx="5741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mg</a:t>
              </a:r>
            </a:p>
          </p:txBody>
        </p:sp>
      </p:grp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FB486E2-CE55-4CF7-9D7B-1BE0419118B8}"/>
              </a:ext>
            </a:extLst>
          </p:cNvPr>
          <p:cNvSpPr txBox="1"/>
          <p:nvPr/>
        </p:nvSpPr>
        <p:spPr>
          <a:xfrm>
            <a:off x="1695032" y="1597718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855425F-3623-423E-8CB7-B1BBEA2D01A3}"/>
              </a:ext>
            </a:extLst>
          </p:cNvPr>
          <p:cNvSpPr txBox="1"/>
          <p:nvPr/>
        </p:nvSpPr>
        <p:spPr>
          <a:xfrm>
            <a:off x="3934216" y="1597718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F9CA8DB3-D3DA-4C8B-BCFB-258042A01956}"/>
              </a:ext>
            </a:extLst>
          </p:cNvPr>
          <p:cNvSpPr txBox="1"/>
          <p:nvPr/>
        </p:nvSpPr>
        <p:spPr>
          <a:xfrm>
            <a:off x="5948979" y="158631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33BC535-1512-49D8-AC00-37798AD2739D}"/>
              </a:ext>
            </a:extLst>
          </p:cNvPr>
          <p:cNvSpPr txBox="1"/>
          <p:nvPr/>
        </p:nvSpPr>
        <p:spPr>
          <a:xfrm>
            <a:off x="8102457" y="1630849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A7ED9DFB-73CF-4377-9639-0EBBBFD38CA0}"/>
              </a:ext>
            </a:extLst>
          </p:cNvPr>
          <p:cNvGrpSpPr/>
          <p:nvPr/>
        </p:nvGrpSpPr>
        <p:grpSpPr>
          <a:xfrm>
            <a:off x="2213130" y="479685"/>
            <a:ext cx="6684523" cy="626835"/>
            <a:chOff x="2213130" y="479685"/>
            <a:chExt cx="6684523" cy="626835"/>
          </a:xfrm>
        </p:grpSpPr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5EB1CE58-0EC9-4E17-94CD-FBEA76F31B7E}"/>
                </a:ext>
              </a:extLst>
            </p:cNvPr>
            <p:cNvSpPr txBox="1"/>
            <p:nvPr/>
          </p:nvSpPr>
          <p:spPr>
            <a:xfrm>
              <a:off x="2248525" y="479685"/>
              <a:ext cx="6649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Když převádíme větší jednotku na menší - násobíme</a:t>
              </a:r>
            </a:p>
          </p:txBody>
        </p:sp>
        <p:cxnSp>
          <p:nvCxnSpPr>
            <p:cNvPr id="21" name="Přímá spojnice se šipkou 20">
              <a:extLst>
                <a:ext uri="{FF2B5EF4-FFF2-40B4-BE49-F238E27FC236}">
                  <a16:creationId xmlns:a16="http://schemas.microsoft.com/office/drawing/2014/main" id="{AC9D0F84-18BC-41E4-B967-E7C282100D48}"/>
                </a:ext>
              </a:extLst>
            </p:cNvPr>
            <p:cNvCxnSpPr/>
            <p:nvPr/>
          </p:nvCxnSpPr>
          <p:spPr>
            <a:xfrm>
              <a:off x="2213130" y="1106520"/>
              <a:ext cx="6684523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6A842235-3C6B-461B-8AD1-C8B4505AD6E9}"/>
              </a:ext>
            </a:extLst>
          </p:cNvPr>
          <p:cNvSpPr txBox="1"/>
          <p:nvPr/>
        </p:nvSpPr>
        <p:spPr>
          <a:xfrm>
            <a:off x="938948" y="3207895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Příklady: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772CD3A6-1DA1-4A00-BC65-48278FDD0A5A}"/>
              </a:ext>
            </a:extLst>
          </p:cNvPr>
          <p:cNvSpPr txBox="1"/>
          <p:nvPr/>
        </p:nvSpPr>
        <p:spPr>
          <a:xfrm>
            <a:off x="1082577" y="3927423"/>
            <a:ext cx="908774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 t  = 5 . 1 000 = 5 000 kg                       5 kg = 5 . 1 000 = 5 000 g</a:t>
            </a:r>
          </a:p>
          <a:p>
            <a:endParaRPr lang="cs-CZ" sz="2400" dirty="0"/>
          </a:p>
          <a:p>
            <a:r>
              <a:rPr lang="cs-CZ" sz="2400" dirty="0"/>
              <a:t>3 kg = 3 . 100 = 300 dkg                          8 kg = 8 . 1 000 000 mg</a:t>
            </a:r>
          </a:p>
          <a:p>
            <a:endParaRPr lang="cs-CZ" sz="2400" dirty="0"/>
          </a:p>
          <a:p>
            <a:r>
              <a:rPr lang="cs-CZ" sz="2400" dirty="0"/>
              <a:t>50 dkg = 50 . 10 = 500 g                         9 t = 9 . 1 00000 = 900 000 dkg</a:t>
            </a:r>
          </a:p>
          <a:p>
            <a:endParaRPr lang="cs-CZ" sz="2400" dirty="0"/>
          </a:p>
          <a:p>
            <a:r>
              <a:rPr lang="cs-CZ" sz="2400" dirty="0"/>
              <a:t>50 g = 50 . 1 000 = 50 000 mg                5,6 dkg =5,6 . 10 000 = 56 000 mg</a:t>
            </a:r>
          </a:p>
        </p:txBody>
      </p:sp>
    </p:spTree>
    <p:extLst>
      <p:ext uri="{BB962C8B-B14F-4D97-AF65-F5344CB8AC3E}">
        <p14:creationId xmlns:p14="http://schemas.microsoft.com/office/powerpoint/2010/main" val="168318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DB593F47-F81B-4461-A8F5-8950E5307538}"/>
              </a:ext>
            </a:extLst>
          </p:cNvPr>
          <p:cNvGrpSpPr/>
          <p:nvPr/>
        </p:nvGrpSpPr>
        <p:grpSpPr>
          <a:xfrm>
            <a:off x="938948" y="2059383"/>
            <a:ext cx="8965125" cy="872482"/>
            <a:chOff x="267188" y="1331844"/>
            <a:chExt cx="8965125" cy="872482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78C2C0B0-55E1-46CD-B456-3F5572A48E16}"/>
                </a:ext>
              </a:extLst>
            </p:cNvPr>
            <p:cNvCxnSpPr>
              <a:cxnSpLocks/>
            </p:cNvCxnSpPr>
            <p:nvPr/>
          </p:nvCxnSpPr>
          <p:spPr>
            <a:xfrm>
              <a:off x="410817" y="1537252"/>
              <a:ext cx="8534400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E39D35E2-962A-44DD-A3FE-10B44C5C90B8}"/>
                </a:ext>
              </a:extLst>
            </p:cNvPr>
            <p:cNvCxnSpPr/>
            <p:nvPr/>
          </p:nvCxnSpPr>
          <p:spPr>
            <a:xfrm>
              <a:off x="8945217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41541C17-F12E-48A4-9A3E-DC667BAD77B9}"/>
                </a:ext>
              </a:extLst>
            </p:cNvPr>
            <p:cNvCxnSpPr/>
            <p:nvPr/>
          </p:nvCxnSpPr>
          <p:spPr>
            <a:xfrm>
              <a:off x="6818243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8E0C3956-B5CD-4BFD-A3A2-C06E17D71D7A}"/>
                </a:ext>
              </a:extLst>
            </p:cNvPr>
            <p:cNvCxnSpPr/>
            <p:nvPr/>
          </p:nvCxnSpPr>
          <p:spPr>
            <a:xfrm>
              <a:off x="4638260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587BC293-5C80-4969-A854-21480DE7098E}"/>
                </a:ext>
              </a:extLst>
            </p:cNvPr>
            <p:cNvCxnSpPr/>
            <p:nvPr/>
          </p:nvCxnSpPr>
          <p:spPr>
            <a:xfrm>
              <a:off x="2537791" y="1331844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BDF8D851-084B-45B6-9671-B23E3F606C4C}"/>
                </a:ext>
              </a:extLst>
            </p:cNvPr>
            <p:cNvCxnSpPr/>
            <p:nvPr/>
          </p:nvCxnSpPr>
          <p:spPr>
            <a:xfrm>
              <a:off x="384312" y="1378226"/>
              <a:ext cx="0" cy="33130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>
              <a:extLst>
                <a:ext uri="{FF2B5EF4-FFF2-40B4-BE49-F238E27FC236}">
                  <a16:creationId xmlns:a16="http://schemas.microsoft.com/office/drawing/2014/main" id="{A6322537-801F-4F3F-8AD9-AFABBD82D1D3}"/>
                </a:ext>
              </a:extLst>
            </p:cNvPr>
            <p:cNvSpPr txBox="1"/>
            <p:nvPr/>
          </p:nvSpPr>
          <p:spPr>
            <a:xfrm>
              <a:off x="267188" y="1742661"/>
              <a:ext cx="2872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t</a:t>
              </a:r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123CD632-DC61-4C83-9599-E5E33CABA63E}"/>
                </a:ext>
              </a:extLst>
            </p:cNvPr>
            <p:cNvSpPr txBox="1"/>
            <p:nvPr/>
          </p:nvSpPr>
          <p:spPr>
            <a:xfrm>
              <a:off x="2303592" y="1663148"/>
              <a:ext cx="4683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kg</a:t>
              </a:r>
            </a:p>
          </p:txBody>
        </p: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D793AEE8-8F10-4C80-889E-3E26A7052BAD}"/>
                </a:ext>
              </a:extLst>
            </p:cNvPr>
            <p:cNvSpPr txBox="1"/>
            <p:nvPr/>
          </p:nvSpPr>
          <p:spPr>
            <a:xfrm>
              <a:off x="4323109" y="1709530"/>
              <a:ext cx="6303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dkg</a:t>
              </a:r>
            </a:p>
          </p:txBody>
        </p:sp>
        <p:sp>
          <p:nvSpPr>
            <p:cNvPr id="12" name="TextovéPole 11">
              <a:extLst>
                <a:ext uri="{FF2B5EF4-FFF2-40B4-BE49-F238E27FC236}">
                  <a16:creationId xmlns:a16="http://schemas.microsoft.com/office/drawing/2014/main" id="{5B2C4D51-D90C-47D4-858E-0098117A6F2A}"/>
                </a:ext>
              </a:extLst>
            </p:cNvPr>
            <p:cNvSpPr txBox="1"/>
            <p:nvPr/>
          </p:nvSpPr>
          <p:spPr>
            <a:xfrm>
              <a:off x="6627270" y="1637723"/>
              <a:ext cx="3289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g</a:t>
              </a:r>
            </a:p>
          </p:txBody>
        </p: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F114B96A-0B12-459C-96FE-C927C7073812}"/>
                </a:ext>
              </a:extLst>
            </p:cNvPr>
            <p:cNvSpPr txBox="1"/>
            <p:nvPr/>
          </p:nvSpPr>
          <p:spPr>
            <a:xfrm>
              <a:off x="8658117" y="1637722"/>
              <a:ext cx="5741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mg</a:t>
              </a:r>
            </a:p>
          </p:txBody>
        </p:sp>
      </p:grp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35ED693C-48D4-49B1-AFD9-F910FA4D0B7D}"/>
              </a:ext>
            </a:extLst>
          </p:cNvPr>
          <p:cNvSpPr txBox="1"/>
          <p:nvPr/>
        </p:nvSpPr>
        <p:spPr>
          <a:xfrm>
            <a:off x="1695032" y="1597718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175F63D0-4B59-4038-86D0-40AF8A4BBF1A}"/>
              </a:ext>
            </a:extLst>
          </p:cNvPr>
          <p:cNvSpPr txBox="1"/>
          <p:nvPr/>
        </p:nvSpPr>
        <p:spPr>
          <a:xfrm>
            <a:off x="3934216" y="1597718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E2F6251-D4A0-4813-B3AA-51FCF3D8C4C1}"/>
              </a:ext>
            </a:extLst>
          </p:cNvPr>
          <p:cNvSpPr txBox="1"/>
          <p:nvPr/>
        </p:nvSpPr>
        <p:spPr>
          <a:xfrm>
            <a:off x="5948979" y="158631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17A1F76A-5E9F-4386-80F9-79153DCCB27F}"/>
              </a:ext>
            </a:extLst>
          </p:cNvPr>
          <p:cNvSpPr txBox="1"/>
          <p:nvPr/>
        </p:nvSpPr>
        <p:spPr>
          <a:xfrm>
            <a:off x="8102457" y="1630849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3165CE2D-5035-42D8-8DA6-1662C412FCF0}"/>
              </a:ext>
            </a:extLst>
          </p:cNvPr>
          <p:cNvGrpSpPr/>
          <p:nvPr/>
        </p:nvGrpSpPr>
        <p:grpSpPr>
          <a:xfrm>
            <a:off x="2248525" y="479685"/>
            <a:ext cx="6282041" cy="671806"/>
            <a:chOff x="2248525" y="479685"/>
            <a:chExt cx="6282041" cy="671806"/>
          </a:xfrm>
        </p:grpSpPr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8DD689FE-4A96-4658-8388-08A929317CED}"/>
                </a:ext>
              </a:extLst>
            </p:cNvPr>
            <p:cNvSpPr txBox="1"/>
            <p:nvPr/>
          </p:nvSpPr>
          <p:spPr>
            <a:xfrm>
              <a:off x="2248525" y="479685"/>
              <a:ext cx="628204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Když převádíme menší jednotku na větší - dělíme</a:t>
              </a:r>
            </a:p>
          </p:txBody>
        </p:sp>
        <p:cxnSp>
          <p:nvCxnSpPr>
            <p:cNvPr id="20" name="Přímá spojnice se šipkou 19">
              <a:extLst>
                <a:ext uri="{FF2B5EF4-FFF2-40B4-BE49-F238E27FC236}">
                  <a16:creationId xmlns:a16="http://schemas.microsoft.com/office/drawing/2014/main" id="{87E157D8-C32C-4BD6-8DB1-861DC734F55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49502" y="1151491"/>
              <a:ext cx="6181064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044D8-214A-4D1D-B241-437807C3557A}"/>
              </a:ext>
            </a:extLst>
          </p:cNvPr>
          <p:cNvSpPr txBox="1"/>
          <p:nvPr/>
        </p:nvSpPr>
        <p:spPr>
          <a:xfrm>
            <a:off x="938948" y="3207895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Příklady: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57E039E-7638-48C5-BEF8-2DF74CF1C29F}"/>
              </a:ext>
            </a:extLst>
          </p:cNvPr>
          <p:cNvSpPr txBox="1"/>
          <p:nvPr/>
        </p:nvSpPr>
        <p:spPr>
          <a:xfrm>
            <a:off x="938948" y="3949148"/>
            <a:ext cx="995176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1 200 g = 1200 : 1 000 = 1,2 kg                  25 mg = 25 : 1 000 000 = 0, 000 025 kg</a:t>
            </a:r>
          </a:p>
          <a:p>
            <a:endParaRPr lang="cs-CZ" sz="2400" dirty="0"/>
          </a:p>
          <a:p>
            <a:r>
              <a:rPr lang="cs-CZ" sz="2400" dirty="0"/>
              <a:t>35 mg = 35 : 1000 = 0, 035 g                      1 200 kg = 1 200 : 1 000 = 1,2 t</a:t>
            </a:r>
          </a:p>
          <a:p>
            <a:endParaRPr lang="cs-CZ" sz="2400" dirty="0"/>
          </a:p>
          <a:p>
            <a:r>
              <a:rPr lang="cs-CZ" sz="2400" dirty="0"/>
              <a:t>250 kg = 250 : 1000 = 0,25 t</a:t>
            </a:r>
          </a:p>
          <a:p>
            <a:endParaRPr lang="cs-CZ" sz="2400" dirty="0"/>
          </a:p>
          <a:p>
            <a:r>
              <a:rPr lang="cs-CZ" sz="2400" dirty="0"/>
              <a:t>5 000 dkg = 5 000 : 100  = 50 kg</a:t>
            </a:r>
          </a:p>
        </p:txBody>
      </p:sp>
    </p:spTree>
    <p:extLst>
      <p:ext uri="{BB962C8B-B14F-4D97-AF65-F5344CB8AC3E}">
        <p14:creationId xmlns:p14="http://schemas.microsoft.com/office/powerpoint/2010/main" val="242787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5B314C1-727A-4808-AE19-3E18FC5A1A8F}"/>
              </a:ext>
            </a:extLst>
          </p:cNvPr>
          <p:cNvSpPr txBox="1"/>
          <p:nvPr/>
        </p:nvSpPr>
        <p:spPr>
          <a:xfrm>
            <a:off x="742121" y="384313"/>
            <a:ext cx="94974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Dokážete sami vypočítat tyto příklady?</a:t>
            </a:r>
          </a:p>
          <a:p>
            <a:r>
              <a:rPr lang="cs-CZ" sz="2400" dirty="0"/>
              <a:t>Vypočítejte příklady na papír a kliknutím na černý obdélník se přesvědčte </a:t>
            </a:r>
          </a:p>
          <a:p>
            <a:r>
              <a:rPr lang="cs-CZ" sz="2400" dirty="0"/>
              <a:t>se, zda jste počítali správně.</a:t>
            </a:r>
          </a:p>
          <a:p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8FAB6B5-FF39-4ECD-8ECB-F435EE8C9EF7}"/>
              </a:ext>
            </a:extLst>
          </p:cNvPr>
          <p:cNvSpPr txBox="1"/>
          <p:nvPr/>
        </p:nvSpPr>
        <p:spPr>
          <a:xfrm>
            <a:off x="1020415" y="2252870"/>
            <a:ext cx="817659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72 kg = ?        72 000 g                           5 800 mg  = ? g   5,8 g</a:t>
            </a:r>
          </a:p>
          <a:p>
            <a:endParaRPr lang="cs-CZ" sz="2400" dirty="0"/>
          </a:p>
          <a:p>
            <a:r>
              <a:rPr lang="cs-CZ" sz="2400" dirty="0"/>
              <a:t>500 g = ? mg    500 000 mg                  320 g = ? kg    0,32 kg</a:t>
            </a:r>
          </a:p>
          <a:p>
            <a:endParaRPr lang="cs-CZ" sz="2400" dirty="0"/>
          </a:p>
          <a:p>
            <a:r>
              <a:rPr lang="cs-CZ" sz="2400" dirty="0"/>
              <a:t>6 t = ? kg      6 000 kg                             0,05 kg = ? g    50 g</a:t>
            </a:r>
          </a:p>
          <a:p>
            <a:endParaRPr lang="cs-CZ" sz="2400" dirty="0"/>
          </a:p>
          <a:p>
            <a:r>
              <a:rPr lang="cs-CZ" sz="2400" dirty="0"/>
              <a:t>200 dkg = ? kg        2 kg </a:t>
            </a:r>
          </a:p>
          <a:p>
            <a:endParaRPr lang="cs-CZ" sz="2400" dirty="0"/>
          </a:p>
          <a:p>
            <a:r>
              <a:rPr lang="cs-CZ" sz="2400" dirty="0"/>
              <a:t>5 200 kg = ? t     5,2 t  </a:t>
            </a:r>
          </a:p>
          <a:p>
            <a:endParaRPr lang="cs-CZ" sz="2400" dirty="0"/>
          </a:p>
          <a:p>
            <a:r>
              <a:rPr lang="cs-CZ" sz="2400" dirty="0"/>
              <a:t>0,5 t = ? dkg  = 50 000 dkg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023095C4-F2E3-4E38-BB0F-CE14EE9544E7}"/>
              </a:ext>
            </a:extLst>
          </p:cNvPr>
          <p:cNvSpPr/>
          <p:nvPr/>
        </p:nvSpPr>
        <p:spPr>
          <a:xfrm>
            <a:off x="2690191" y="2252870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EB869BA4-A2C1-4DEC-88D2-8A3E88DBE80F}"/>
              </a:ext>
            </a:extLst>
          </p:cNvPr>
          <p:cNvSpPr/>
          <p:nvPr/>
        </p:nvSpPr>
        <p:spPr>
          <a:xfrm>
            <a:off x="2743200" y="2965174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FB5F395-C2BC-4677-B464-2ADB8D34C6A6}"/>
              </a:ext>
            </a:extLst>
          </p:cNvPr>
          <p:cNvSpPr/>
          <p:nvPr/>
        </p:nvSpPr>
        <p:spPr>
          <a:xfrm>
            <a:off x="2577547" y="3677478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8291069-6B3A-42A7-80D4-8858E8334549}"/>
              </a:ext>
            </a:extLst>
          </p:cNvPr>
          <p:cNvSpPr/>
          <p:nvPr/>
        </p:nvSpPr>
        <p:spPr>
          <a:xfrm>
            <a:off x="2981740" y="4389782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923A805-5B17-43ED-8C7C-D1143DD48E2D}"/>
              </a:ext>
            </a:extLst>
          </p:cNvPr>
          <p:cNvSpPr/>
          <p:nvPr/>
        </p:nvSpPr>
        <p:spPr>
          <a:xfrm>
            <a:off x="2981739" y="5152505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7DEE705-E44D-4A58-B005-F2B95FDB723B}"/>
              </a:ext>
            </a:extLst>
          </p:cNvPr>
          <p:cNvSpPr/>
          <p:nvPr/>
        </p:nvSpPr>
        <p:spPr>
          <a:xfrm>
            <a:off x="2981738" y="5864809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AB04072F-127B-4922-88A6-EF1D68751DEF}"/>
              </a:ext>
            </a:extLst>
          </p:cNvPr>
          <p:cNvSpPr/>
          <p:nvPr/>
        </p:nvSpPr>
        <p:spPr>
          <a:xfrm>
            <a:off x="7626626" y="2261153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F5670A22-A6B2-4166-A799-129F4AE50380}"/>
              </a:ext>
            </a:extLst>
          </p:cNvPr>
          <p:cNvSpPr/>
          <p:nvPr/>
        </p:nvSpPr>
        <p:spPr>
          <a:xfrm>
            <a:off x="7308574" y="3018906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F2A4A36-377F-470B-90B9-659EE95ADB2A}"/>
              </a:ext>
            </a:extLst>
          </p:cNvPr>
          <p:cNvSpPr/>
          <p:nvPr/>
        </p:nvSpPr>
        <p:spPr>
          <a:xfrm>
            <a:off x="7308573" y="3775936"/>
            <a:ext cx="1736035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6299C4F4-369A-4BF9-AB72-CD6350FEFD9D}"/>
              </a:ext>
            </a:extLst>
          </p:cNvPr>
          <p:cNvGrpSpPr/>
          <p:nvPr/>
        </p:nvGrpSpPr>
        <p:grpSpPr>
          <a:xfrm>
            <a:off x="9192515" y="2261153"/>
            <a:ext cx="2244109" cy="4364851"/>
            <a:chOff x="9478034" y="2261153"/>
            <a:chExt cx="2244109" cy="4364851"/>
          </a:xfrm>
        </p:grpSpPr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98281D3-5A8A-4891-B941-41BAEC9E9ED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78034" y="2261153"/>
              <a:ext cx="1690076" cy="4039695"/>
            </a:xfrm>
            <a:prstGeom prst="rect">
              <a:avLst/>
            </a:prstGeom>
          </p:spPr>
        </p:pic>
        <p:pic>
          <p:nvPicPr>
            <p:cNvPr id="15" name="Obrázek 14" descr="Obsah obrázku kreslení, hra, podepsat&#10;&#10;Popis byl vytvořen automaticky">
              <a:extLst>
                <a:ext uri="{FF2B5EF4-FFF2-40B4-BE49-F238E27FC236}">
                  <a16:creationId xmlns:a16="http://schemas.microsoft.com/office/drawing/2014/main" id="{8B94E07E-E453-4EA6-A564-EA0D5C10129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24133">
              <a:off x="10847757" y="5751618"/>
              <a:ext cx="871452" cy="8773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098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48EE624-F442-481C-A023-EDF7C9566ADE}"/>
              </a:ext>
            </a:extLst>
          </p:cNvPr>
          <p:cNvSpPr/>
          <p:nvPr/>
        </p:nvSpPr>
        <p:spPr>
          <a:xfrm>
            <a:off x="3818023" y="1668753"/>
            <a:ext cx="39369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http://www.clker.com/clipart-carol.html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F796325D-811E-4B1D-8B60-81360BC35FE8}"/>
              </a:ext>
            </a:extLst>
          </p:cNvPr>
          <p:cNvSpPr/>
          <p:nvPr/>
        </p:nvSpPr>
        <p:spPr>
          <a:xfrm>
            <a:off x="3818023" y="2189257"/>
            <a:ext cx="4792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http://www.clker.com/clipart-kitchen-scales.html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59B8342-9D03-4781-AF6C-FF6CA9A1B923}"/>
              </a:ext>
            </a:extLst>
          </p:cNvPr>
          <p:cNvSpPr/>
          <p:nvPr/>
        </p:nvSpPr>
        <p:spPr>
          <a:xfrm>
            <a:off x="3818023" y="2709761"/>
            <a:ext cx="4397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http://www.clker.com/clipart-balance-3.html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7A0F411-5FA1-4B9C-8590-A1D33E06BE87}"/>
              </a:ext>
            </a:extLst>
          </p:cNvPr>
          <p:cNvSpPr/>
          <p:nvPr/>
        </p:nvSpPr>
        <p:spPr>
          <a:xfrm>
            <a:off x="3818023" y="323026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http://www.clker.com/clipart-24321.html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21DADBE-9AE6-45B3-9032-A0E4E67B5743}"/>
              </a:ext>
            </a:extLst>
          </p:cNvPr>
          <p:cNvSpPr/>
          <p:nvPr/>
        </p:nvSpPr>
        <p:spPr>
          <a:xfrm>
            <a:off x="385537" y="4198017"/>
            <a:ext cx="115691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I.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Green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decimal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balance (2)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2012-03-29 [cit. 2020-03-31].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7"/>
              </a:rPr>
              <a:t>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7"/>
              </a:rPr>
              <a:t>File:Green_decimal_balance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7"/>
              </a:rPr>
              <a:t>_(2).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7"/>
              </a:rPr>
              <a:t>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78C8DE63-387D-40AA-BFAA-4CE7B4392863}"/>
              </a:ext>
            </a:extLst>
          </p:cNvPr>
          <p:cNvSpPr/>
          <p:nvPr/>
        </p:nvSpPr>
        <p:spPr>
          <a:xfrm>
            <a:off x="385537" y="5193001"/>
            <a:ext cx="118064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Pharos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Bronze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steelyard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2017-06-26 [cit. 2020-03-31].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Zero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, Public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Domain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8"/>
              </a:rPr>
              <a:t>Dedication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9"/>
              </a:rPr>
              <a:t>https://commons.wikimedia.org/wiki/File:Bronze_steelyard_MET_DP121459.jpg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10"/>
              </a:rPr>
              <a:t>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FC57857D-179C-4103-A840-14B829E69136}"/>
              </a:ext>
            </a:extLst>
          </p:cNvPr>
          <p:cNvSpPr/>
          <p:nvPr/>
        </p:nvSpPr>
        <p:spPr>
          <a:xfrm>
            <a:off x="3807571" y="365530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http://www.clker.com/clipart-3156.html</a:t>
            </a:r>
            <a:endParaRPr lang="cs-CZ" dirty="0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A0F5D2E5-3667-4F56-A361-36B7EBF1CC84}"/>
              </a:ext>
            </a:extLst>
          </p:cNvPr>
          <p:cNvSpPr txBox="1"/>
          <p:nvPr/>
        </p:nvSpPr>
        <p:spPr>
          <a:xfrm>
            <a:off x="3818023" y="977689"/>
            <a:ext cx="6570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03 – 31]. Dostupné pod licencí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01B43983-7FDE-4152-AF96-561D3A47B1DC}"/>
              </a:ext>
            </a:extLst>
          </p:cNvPr>
          <p:cNvSpPr txBox="1"/>
          <p:nvPr/>
        </p:nvSpPr>
        <p:spPr>
          <a:xfrm>
            <a:off x="3647815" y="36851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928E579-650B-4AA8-A944-A4878772D9CE}"/>
              </a:ext>
            </a:extLst>
          </p:cNvPr>
          <p:cNvSpPr txBox="1"/>
          <p:nvPr/>
        </p:nvSpPr>
        <p:spPr>
          <a:xfrm>
            <a:off x="3647815" y="324101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4CAAA1B-AC9F-4499-9F8E-F4B5766B2DAC}"/>
              </a:ext>
            </a:extLst>
          </p:cNvPr>
          <p:cNvSpPr txBox="1"/>
          <p:nvPr/>
        </p:nvSpPr>
        <p:spPr>
          <a:xfrm>
            <a:off x="3667982" y="2688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F016317-1FB8-4812-B9CD-57401963FF5A}"/>
              </a:ext>
            </a:extLst>
          </p:cNvPr>
          <p:cNvSpPr txBox="1"/>
          <p:nvPr/>
        </p:nvSpPr>
        <p:spPr>
          <a:xfrm>
            <a:off x="3647815" y="21968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D5B2C14A-8B00-4EB6-B5DE-514078411FC2}"/>
              </a:ext>
            </a:extLst>
          </p:cNvPr>
          <p:cNvSpPr txBox="1"/>
          <p:nvPr/>
        </p:nvSpPr>
        <p:spPr>
          <a:xfrm>
            <a:off x="3657530" y="16872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5100BB3-9E41-403E-8A3B-4DFCD9CFA271}"/>
              </a:ext>
            </a:extLst>
          </p:cNvPr>
          <p:cNvSpPr txBox="1"/>
          <p:nvPr/>
        </p:nvSpPr>
        <p:spPr>
          <a:xfrm>
            <a:off x="7602653" y="36553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876FBF2-F005-4111-A1D1-A21B32BA23DD}"/>
              </a:ext>
            </a:extLst>
          </p:cNvPr>
          <p:cNvSpPr txBox="1"/>
          <p:nvPr/>
        </p:nvSpPr>
        <p:spPr>
          <a:xfrm>
            <a:off x="7722894" y="32660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9092A831-74C8-4E4E-9926-955343D397C9}"/>
              </a:ext>
            </a:extLst>
          </p:cNvPr>
          <p:cNvSpPr txBox="1"/>
          <p:nvPr/>
        </p:nvSpPr>
        <p:spPr>
          <a:xfrm>
            <a:off x="8065853" y="27308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8A4641AA-3311-46DC-AD17-2E5846C2D132}"/>
              </a:ext>
            </a:extLst>
          </p:cNvPr>
          <p:cNvSpPr txBox="1"/>
          <p:nvPr/>
        </p:nvSpPr>
        <p:spPr>
          <a:xfrm>
            <a:off x="8480423" y="22049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2AEFFC21-5413-4A2E-AF49-5CFFF513D57B}"/>
              </a:ext>
            </a:extLst>
          </p:cNvPr>
          <p:cNvSpPr txBox="1"/>
          <p:nvPr/>
        </p:nvSpPr>
        <p:spPr>
          <a:xfrm>
            <a:off x="7602653" y="166875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1153133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531</Words>
  <Application>Microsoft Office PowerPoint</Application>
  <PresentationFormat>Širokoúhlá obrazovka</PresentationFormat>
  <Paragraphs>108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21</cp:revision>
  <dcterms:created xsi:type="dcterms:W3CDTF">2020-03-31T08:43:41Z</dcterms:created>
  <dcterms:modified xsi:type="dcterms:W3CDTF">2020-03-31T13:58:13Z</dcterms:modified>
</cp:coreProperties>
</file>