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1" r:id="rId3"/>
    <p:sldId id="267" r:id="rId4"/>
    <p:sldId id="268" r:id="rId5"/>
    <p:sldId id="269" r:id="rId6"/>
    <p:sldId id="270" r:id="rId7"/>
    <p:sldId id="271" r:id="rId8"/>
    <p:sldId id="273" r:id="rId9"/>
    <p:sldId id="257" r:id="rId10"/>
    <p:sldId id="278" r:id="rId11"/>
    <p:sldId id="260" r:id="rId12"/>
    <p:sldId id="261" r:id="rId13"/>
    <p:sldId id="263" r:id="rId14"/>
    <p:sldId id="279" r:id="rId15"/>
    <p:sldId id="288" r:id="rId16"/>
    <p:sldId id="280" r:id="rId17"/>
    <p:sldId id="281" r:id="rId18"/>
    <p:sldId id="282" r:id="rId19"/>
    <p:sldId id="285" r:id="rId20"/>
    <p:sldId id="283" r:id="rId21"/>
    <p:sldId id="284" r:id="rId22"/>
    <p:sldId id="286" r:id="rId23"/>
    <p:sldId id="290" r:id="rId24"/>
    <p:sldId id="259" r:id="rId25"/>
    <p:sldId id="289" r:id="rId26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50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195EE48-2002-4FAF-B818-59CF6F6A8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4E5B5-CE53-438A-BF01-37C8D9656B33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210007E-9964-46A3-A743-F4B9C2130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AF500CD-FFCD-4DB2-94D2-5FF7E213A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8F42F-3169-4512-8171-F1D1233451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159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8EF6709-B4B0-4FD6-850E-BC81F583B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E0D0D-067E-4FE0-ACA6-12D2D9D976C8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54EAFA7-3E8B-4855-B5A1-1645F667A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4FE01C3-673A-4372-8859-EFDBB05B2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EABA1-C5B5-48E2-977C-E3431FA32E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113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0DABBBE-057D-4B71-87BB-157B40B7B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EC055-2068-4087-AA54-9D3AB0FC6EEE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4CC188F-3CBA-420C-9D34-330A658AB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7353B57-D6F7-4BEE-A237-FFF2AF5FE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E368C-B4F5-4AC4-BDC3-6321CF593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515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>
            <a:extLst>
              <a:ext uri="{FF2B5EF4-FFF2-40B4-BE49-F238E27FC236}">
                <a16:creationId xmlns:a16="http://schemas.microsoft.com/office/drawing/2014/main" id="{6B875BC5-032B-4CF5-AFA2-F366B4092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68D43-B6E3-4C5F-8249-711F998A15C2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>
                <a16:creationId xmlns:a16="http://schemas.microsoft.com/office/drawing/2014/main" id="{95F7D464-24F4-4358-8A25-7BAAED7DB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>
                <a16:creationId xmlns:a16="http://schemas.microsoft.com/office/drawing/2014/main" id="{63EB32C3-82E7-4432-8C17-04BE169F7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5219F-68CC-4DC5-9FCC-F5578D9D2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469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>
            <a:extLst>
              <a:ext uri="{FF2B5EF4-FFF2-40B4-BE49-F238E27FC236}">
                <a16:creationId xmlns:a16="http://schemas.microsoft.com/office/drawing/2014/main" id="{D7B54F24-09E3-4731-97EE-4925B05A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A313C-3E89-4181-9B1E-56F30C99C978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8" name="Zástupný symbol pro zápatí 4">
            <a:extLst>
              <a:ext uri="{FF2B5EF4-FFF2-40B4-BE49-F238E27FC236}">
                <a16:creationId xmlns:a16="http://schemas.microsoft.com/office/drawing/2014/main" id="{F9B4512E-8C85-4BA6-A89E-EE2C1C006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>
            <a:extLst>
              <a:ext uri="{FF2B5EF4-FFF2-40B4-BE49-F238E27FC236}">
                <a16:creationId xmlns:a16="http://schemas.microsoft.com/office/drawing/2014/main" id="{19A89295-F587-4528-B1A1-840420751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10BC5-BAF1-4870-9BA5-639328ED0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327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>
            <a:extLst>
              <a:ext uri="{FF2B5EF4-FFF2-40B4-BE49-F238E27FC236}">
                <a16:creationId xmlns:a16="http://schemas.microsoft.com/office/drawing/2014/main" id="{0160370A-0DE3-417C-BAAD-92E22BF1D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D6136-394C-4B58-B9F9-78D9DC38D39D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4" name="Zástupný symbol pro zápatí 4">
            <a:extLst>
              <a:ext uri="{FF2B5EF4-FFF2-40B4-BE49-F238E27FC236}">
                <a16:creationId xmlns:a16="http://schemas.microsoft.com/office/drawing/2014/main" id="{9F107644-1671-4999-B518-F42321176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>
            <a:extLst>
              <a:ext uri="{FF2B5EF4-FFF2-40B4-BE49-F238E27FC236}">
                <a16:creationId xmlns:a16="http://schemas.microsoft.com/office/drawing/2014/main" id="{31DD926C-FB27-4952-B1E3-C5B2DBD0E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E26E2-9CA8-4529-B3BE-CA6FF2A61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120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>
            <a:extLst>
              <a:ext uri="{FF2B5EF4-FFF2-40B4-BE49-F238E27FC236}">
                <a16:creationId xmlns:a16="http://schemas.microsoft.com/office/drawing/2014/main" id="{1278A909-D031-4B83-A8A8-3485635FE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45A6A-0762-489F-81FC-3D8C794D12C7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3" name="Zástupný symbol pro zápatí 4">
            <a:extLst>
              <a:ext uri="{FF2B5EF4-FFF2-40B4-BE49-F238E27FC236}">
                <a16:creationId xmlns:a16="http://schemas.microsoft.com/office/drawing/2014/main" id="{5AA0B903-4A3D-443A-9DA5-83BC5C72C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>
            <a:extLst>
              <a:ext uri="{FF2B5EF4-FFF2-40B4-BE49-F238E27FC236}">
                <a16:creationId xmlns:a16="http://schemas.microsoft.com/office/drawing/2014/main" id="{6BD92B38-9B2B-4875-AA13-AAC368A14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E9A5E-0986-4592-AEE3-1D00A494B2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847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>
                <a16:creationId xmlns:a16="http://schemas.microsoft.com/office/drawing/2014/main" id="{B4A03E19-ABC4-47B8-BC0D-2B5B8BFE9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EE481-7BFB-4836-854F-E27537A09E0B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>
                <a16:creationId xmlns:a16="http://schemas.microsoft.com/office/drawing/2014/main" id="{7E0BB148-B1AE-4ED2-BA55-AE209EE80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>
                <a16:creationId xmlns:a16="http://schemas.microsoft.com/office/drawing/2014/main" id="{5D7B0E91-DB0E-4464-BD67-ED82EF88B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CB8F9-2871-4248-AFB0-B197E9D11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319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>
                <a16:creationId xmlns:a16="http://schemas.microsoft.com/office/drawing/2014/main" id="{56644E41-81E0-47ED-BB75-76DBA999B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35E18-D9C6-4B5C-A43E-6BF8A7D3513D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>
                <a16:creationId xmlns:a16="http://schemas.microsoft.com/office/drawing/2014/main" id="{F9CEA96B-F9B6-4034-B01C-EA03E5658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>
                <a16:creationId xmlns:a16="http://schemas.microsoft.com/office/drawing/2014/main" id="{0242F429-2DEC-44B6-AF2E-BCE46DEBA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86EC1-FE45-4471-9477-C4A3BEE69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841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35C1888-362D-46F6-9CFA-C0FA6E6EC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83A88-77C6-4F41-BD27-483B1B9AFAC6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F9A3B13-46B2-4D4C-B72E-2A1E31DAB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B23E987-2261-42F2-903E-B5C1D38FF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DC81A-0FB6-40CA-9F19-D72FCF5EBB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20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65CCE60-F4F7-446A-8421-B09AA153F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DB25F-0A84-4CF8-B7D5-3A720D467BA7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5B27C89-A0A4-48B2-8576-6508EA6AA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D3E206B-16D7-475C-A77D-D3895FD61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57D5B-563B-419F-893A-A221FEAF4A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0526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7B45D11-2E4D-4084-BCF0-02323CA595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ADB1631-12CE-45AC-94F6-958322FDE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19A12DE-A780-4547-AECC-D68A2B457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04F08-57F6-4666-991F-4A779A93F8F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9695468"/>
      </p:ext>
    </p:extLst>
  </p:cSld>
  <p:clrMapOvr>
    <a:masterClrMapping/>
  </p:clrMapOvr>
  <p:transition advClick="0" advTm="1670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datum 5">
            <a:extLst>
              <a:ext uri="{FF2B5EF4-FFF2-40B4-BE49-F238E27FC236}">
                <a16:creationId xmlns:a16="http://schemas.microsoft.com/office/drawing/2014/main" id="{26033ECA-0CB6-4F97-9E42-C14A259A40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zápatí 6">
            <a:extLst>
              <a:ext uri="{FF2B5EF4-FFF2-40B4-BE49-F238E27FC236}">
                <a16:creationId xmlns:a16="http://schemas.microsoft.com/office/drawing/2014/main" id="{2292697D-4268-4BA2-A0EA-BC83F2208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číslo snímku 7">
            <a:extLst>
              <a:ext uri="{FF2B5EF4-FFF2-40B4-BE49-F238E27FC236}">
                <a16:creationId xmlns:a16="http://schemas.microsoft.com/office/drawing/2014/main" id="{7135A777-2CE0-4893-A64A-9EA99CDF4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61C5C7-B578-4904-A94C-05FE5C87FEB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95845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>
            <a:extLst>
              <a:ext uri="{FF2B5EF4-FFF2-40B4-BE49-F238E27FC236}">
                <a16:creationId xmlns:a16="http://schemas.microsoft.com/office/drawing/2014/main" id="{674E853D-DE72-45D7-8FD4-EA3048B166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/>
              <a:t>Kliknutím lze upravit styl.</a:t>
            </a:r>
          </a:p>
        </p:txBody>
      </p:sp>
      <p:sp>
        <p:nvSpPr>
          <p:cNvPr id="1027" name="Zástupný text 2">
            <a:extLst>
              <a:ext uri="{FF2B5EF4-FFF2-40B4-BE49-F238E27FC236}">
                <a16:creationId xmlns:a16="http://schemas.microsoft.com/office/drawing/2014/main" id="{A2926462-0587-4B04-A190-1FAA0E1A65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/>
              <a:t>Po kliknutí můžete upravovat styly textu v předloze.</a:t>
            </a:r>
          </a:p>
          <a:p>
            <a:pPr lvl="1"/>
            <a:r>
              <a:rPr lang="cs-CZ" altLang="cs-CZ"/>
              <a:t>Druhá úroveň</a:t>
            </a:r>
          </a:p>
          <a:p>
            <a:pPr lvl="2"/>
            <a:r>
              <a:rPr lang="cs-CZ" altLang="cs-CZ"/>
              <a:t>Třetí úroveň</a:t>
            </a:r>
          </a:p>
          <a:p>
            <a:pPr lvl="3"/>
            <a:r>
              <a:rPr lang="cs-CZ" altLang="cs-CZ"/>
              <a:t>Čtvrtá úroveň</a:t>
            </a:r>
          </a:p>
          <a:p>
            <a:pPr lvl="4"/>
            <a:r>
              <a:rPr lang="cs-CZ" alt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2ABB273-A4DC-46EF-8379-E41B7D393F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0E1380D-EAC1-4F5B-8413-010D2869390F}" type="datetimeFigureOut">
              <a:rPr lang="cs-CZ"/>
              <a:pPr>
                <a:defRPr/>
              </a:pPr>
              <a:t>05.04.2020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5DF5EAD-E9B5-4901-9420-0BDC2E74D5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5511852-39D4-4CCA-8404-E9AB58F30F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48F02C4-FBD2-4682-8C76-F8FF1894F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Nad%C3%A1n%C3%AD" TargetMode="External"/><Relationship Id="rId3" Type="http://schemas.openxmlformats.org/officeDocument/2006/relationships/hyperlink" Target="https://cs.wikipedia.org/wiki/Obuvnictv%C3%AD" TargetMode="External"/><Relationship Id="rId7" Type="http://schemas.openxmlformats.org/officeDocument/2006/relationships/hyperlink" Target="https://cs.wikipedia.org/wiki/V%C3%A1clav_Zenger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s.wikipedia.org/wiki/Maturita" TargetMode="External"/><Relationship Id="rId5" Type="http://schemas.openxmlformats.org/officeDocument/2006/relationships/hyperlink" Target="https://cs.wikipedia.org/wiki/Pen%C3%ADze" TargetMode="External"/><Relationship Id="rId10" Type="http://schemas.openxmlformats.org/officeDocument/2006/relationships/hyperlink" Target="https://cs.wikipedia.org/wiki/%C5%BDelezni%C4%8Dn%C3%AD_zabezpe%C4%8Dovac%C3%AD_za%C5%99%C3%ADzen%C3%AD" TargetMode="External"/><Relationship Id="rId4" Type="http://schemas.openxmlformats.org/officeDocument/2006/relationships/hyperlink" Target="https://cs.wikipedia.org/wiki/Pl%C3%A1nice" TargetMode="External"/><Relationship Id="rId9" Type="http://schemas.openxmlformats.org/officeDocument/2006/relationships/hyperlink" Target="https://cs.wikipedia.org/wiki/Nota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1941" TargetMode="External"/><Relationship Id="rId3" Type="http://schemas.openxmlformats.org/officeDocument/2006/relationships/hyperlink" Target="https://cs.wikipedia.org/wiki/Elektrick%C3%BD_oblouk" TargetMode="External"/><Relationship Id="rId7" Type="http://schemas.openxmlformats.org/officeDocument/2006/relationships/hyperlink" Target="https://cs.wikipedia.org/wiki/1847" TargetMode="External"/><Relationship Id="rId2" Type="http://schemas.openxmlformats.org/officeDocument/2006/relationships/hyperlink" Target="https://cs.wikipedia.org/wiki/Sv%C4%9Btl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s.wikipedia.org/wiki/Franti%C5%A1ek_K%C5%99i%C5%BE%C3%ADk" TargetMode="External"/><Relationship Id="rId11" Type="http://schemas.openxmlformats.org/officeDocument/2006/relationships/image" Target="../media/image17.jpeg"/><Relationship Id="rId5" Type="http://schemas.openxmlformats.org/officeDocument/2006/relationships/hyperlink" Target="https://cs.wikipedia.org/wiki/19._stolet%C3%AD" TargetMode="External"/><Relationship Id="rId10" Type="http://schemas.openxmlformats.org/officeDocument/2006/relationships/hyperlink" Target="https://cs.wikipedia.org/wiki/%C5%BD%C3%A1rovka" TargetMode="External"/><Relationship Id="rId4" Type="http://schemas.openxmlformats.org/officeDocument/2006/relationships/hyperlink" Target="https://cs.wikipedia.org/wiki/Elektroda" TargetMode="External"/><Relationship Id="rId9" Type="http://schemas.openxmlformats.org/officeDocument/2006/relationships/hyperlink" Target="https://cs.wikipedia.org/wiki/20._stolet%C3%A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1900" TargetMode="External"/><Relationship Id="rId3" Type="http://schemas.openxmlformats.org/officeDocument/2006/relationships/hyperlink" Target="https://cs.wikipedia.org/wiki/Praha" TargetMode="External"/><Relationship Id="rId7" Type="http://schemas.openxmlformats.org/officeDocument/2006/relationships/hyperlink" Target="https://cs.wikipedia.org/wiki/1891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s.wikipedia.org/wiki/Franti%C5%A1ek_K%C5%99i%C5%BE%C3%ADk" TargetMode="External"/><Relationship Id="rId5" Type="http://schemas.openxmlformats.org/officeDocument/2006/relationships/hyperlink" Target="https://cs.wikipedia.org/wiki/Tramvajov%C3%A1_dr%C3%A1ha" TargetMode="External"/><Relationship Id="rId4" Type="http://schemas.openxmlformats.org/officeDocument/2006/relationships/hyperlink" Target="https://cs.wikipedia.org/wiki/Elektrick%C3%A1_tramvaj" TargetMode="External"/><Relationship Id="rId9" Type="http://schemas.openxmlformats.org/officeDocument/2006/relationships/hyperlink" Target="https://cs.wikipedia.org/wiki/Letn%C3%A1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Rakousko-Uhersko" TargetMode="External"/><Relationship Id="rId2" Type="http://schemas.openxmlformats.org/officeDocument/2006/relationships/hyperlink" Target="https://cs.wikipedia.org/wiki/1903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hyperlink" Target="https://cs.wikipedia.org/wiki/Elektrick%C3%A1_dr%C3%A1ha_T%C3%A1bor%E2%80%93Bechyn%C4%9B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_423.jpg" TargetMode="External"/><Relationship Id="rId13" Type="http://schemas.openxmlformats.org/officeDocument/2006/relationships/hyperlink" Target="https://commons.wikimedia.org/wiki/File:CZ_navest_autoblok.JPG" TargetMode="External"/><Relationship Id="rId3" Type="http://schemas.openxmlformats.org/officeDocument/2006/relationships/hyperlink" Target="http://cs.wikipedia.org/wiki/Franti%C5%A1ek_K%C5%99i%C5%BE%C3%ADk" TargetMode="External"/><Relationship Id="rId7" Type="http://schemas.openxmlformats.org/officeDocument/2006/relationships/hyperlink" Target="http://cs.wikipedia.org/wiki/Soubor:Krizik_Electric_Tram_1891_Hercik.png" TargetMode="External"/><Relationship Id="rId12" Type="http://schemas.openxmlformats.org/officeDocument/2006/relationships/hyperlink" Target="https://commons.wikimedia.org/w/index.php?title=User:Dobiasr~commonswiki&amp;action=edit&amp;redlink=1" TargetMode="External"/><Relationship Id="rId2" Type="http://schemas.openxmlformats.org/officeDocument/2006/relationships/hyperlink" Target="http://cs.wikipedia.org/wiki/voln%C3%A9_d%C3%ADlo" TargetMode="External"/><Relationship Id="rId16" Type="http://schemas.openxmlformats.org/officeDocument/2006/relationships/hyperlink" Target="https://cs.wikipedia.org/wiki/K&#345;i&#382;&#237;kova_sv&#283;teln&#225;_font&#225;na#/media/Soubor:Kri&#382;ikovi_vodoskoci_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Krizik.jpg" TargetMode="External"/><Relationship Id="rId11" Type="http://schemas.openxmlformats.org/officeDocument/2006/relationships/hyperlink" Target="https://upload.wikimedia.org/wikipedia/commons/3/30/BallBearing.gif?uselang=cs" TargetMode="External"/><Relationship Id="rId5" Type="http://schemas.openxmlformats.org/officeDocument/2006/relationships/hyperlink" Target="http://commons.wikimedia.org/wiki/Public_domain" TargetMode="External"/><Relationship Id="rId15" Type="http://schemas.openxmlformats.org/officeDocument/2006/relationships/hyperlink" Target="https://commons.wikimedia.org/wiki/File:Railway_turnout_-_Oulu_Finland.jpg?uselang=cs" TargetMode="External"/><Relationship Id="rId10" Type="http://schemas.openxmlformats.org/officeDocument/2006/relationships/hyperlink" Target="http://cs.wikipedia.org/wiki/Soubor:Krizik_Arc_lamp.jpg" TargetMode="External"/><Relationship Id="rId4" Type="http://schemas.openxmlformats.org/officeDocument/2006/relationships/hyperlink" Target="http://cs.wikipedia.org/wiki/%C5%A0echtl_and_Vose%C4%8Dek" TargetMode="External"/><Relationship Id="rId9" Type="http://schemas.openxmlformats.org/officeDocument/2006/relationships/hyperlink" Target="http://de.wikipedia.org/wiki/User:Rainerhaufe" TargetMode="External"/><Relationship Id="rId14" Type="http://schemas.openxmlformats.org/officeDocument/2006/relationships/hyperlink" Target="https://commons.wikimedia.org/wiki/User:TeVe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3/34/Divis.jpg" TargetMode="External"/><Relationship Id="rId2" Type="http://schemas.openxmlformats.org/officeDocument/2006/relationships/hyperlink" Target="https://commons.wikimedia.org/wiki/File:Die_Gartenlaube_(1878)_b_626_1.jpg?uselang=c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upload.wikimedia.org/wikipedia/commons/2/22/MM&#381;bk-Domek_Prokopa_Divi&#353;e-11.JPG" TargetMode="External"/><Relationship Id="rId5" Type="http://schemas.openxmlformats.org/officeDocument/2006/relationships/hyperlink" Target="https://upload.wikimedia.org/wikipedia/commons/5/57/Jan_Vil&#237;mek_-_Prokop_Divi&#353;.jpg" TargetMode="External"/><Relationship Id="rId4" Type="http://schemas.openxmlformats.org/officeDocument/2006/relationships/hyperlink" Target="https://dvojka.rozhlas.cz/534-schuzka-masina-povetrnostni-7942921#&amp;gid=asset&amp;pid=1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Lodn&#237;_&#353;roub#/media/Soubor:Brosen_propelersterntychy.jpg" TargetMode="External"/><Relationship Id="rId2" Type="http://schemas.openxmlformats.org/officeDocument/2006/relationships/hyperlink" Target="https://commons.wikimedia.org/wiki/File:Josef_Ressel.jpg?uselang=c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clker.com/clipart-10501.html" TargetMode="External"/><Relationship Id="rId4" Type="http://schemas.openxmlformats.org/officeDocument/2006/relationships/hyperlink" Target="https://commons.wikimedia.org/wiki/File:Silva_Sighting_Compas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>
            <a:extLst>
              <a:ext uri="{FF2B5EF4-FFF2-40B4-BE49-F238E27FC236}">
                <a16:creationId xmlns:a16="http://schemas.microsoft.com/office/drawing/2014/main" id="{110659EE-74E1-4E08-B240-AC798AAED8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55763" y="2720975"/>
            <a:ext cx="80645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4000"/>
              <a:t>I malá země může mít velké osobnosti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>
            <a:extLst>
              <a:ext uri="{FF2B5EF4-FFF2-40B4-BE49-F238E27FC236}">
                <a16:creationId xmlns:a16="http://schemas.microsoft.com/office/drawing/2014/main" id="{7EAD1A0C-6C6F-4075-91B2-014AA0F51D7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788988"/>
            <a:ext cx="5976938" cy="45275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/>
              <a:t>Jednou z  mnoha osobností byl </a:t>
            </a:r>
            <a:r>
              <a:rPr lang="cs-CZ" altLang="cs-CZ" sz="2400">
                <a:solidFill>
                  <a:srgbClr val="FF0000"/>
                </a:solidFill>
              </a:rPr>
              <a:t>Prokop</a:t>
            </a:r>
            <a:r>
              <a:rPr lang="cs-CZ" altLang="cs-CZ" sz="2400"/>
              <a:t>  </a:t>
            </a:r>
          </a:p>
          <a:p>
            <a:pPr eaLnBrk="1" hangingPunct="1">
              <a:buFontTx/>
              <a:buNone/>
            </a:pPr>
            <a:r>
              <a:rPr lang="cs-CZ" altLang="cs-CZ" sz="2400">
                <a:solidFill>
                  <a:srgbClr val="FF0000"/>
                </a:solidFill>
              </a:rPr>
              <a:t>Diviš</a:t>
            </a:r>
            <a:r>
              <a:rPr lang="cs-CZ" altLang="cs-CZ" sz="2400"/>
              <a:t>, vlastním jménem Václav Divíšek.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Narodil se 26.března 1696 v Helvíkovicích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u Žamberka, v rodině domkaře.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Jako velice nadaný student vystudoval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Jezuitské gymnázium ve Znojmě.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Po dokončení studií vstupuje do premon-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strátského  kláštera.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V roce 1726 byl vysvěcen na kněze, vyučuje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 filosofii a teologii z kterých získává doktorát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Největších vědeckých úspěchů dosáhl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jako farář v Příměticích u Znojma.</a:t>
            </a:r>
          </a:p>
        </p:txBody>
      </p:sp>
      <p:pic>
        <p:nvPicPr>
          <p:cNvPr id="4" name="Obrázek 3" descr="Obsah obrázku text, muž, staré, kreslení&#10;&#10;Popis byl vytvořen automaticky">
            <a:extLst>
              <a:ext uri="{FF2B5EF4-FFF2-40B4-BE49-F238E27FC236}">
                <a16:creationId xmlns:a16="http://schemas.microsoft.com/office/drawing/2014/main" id="{B37D5301-7102-4891-9A24-6FB24752AB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538" y="601663"/>
            <a:ext cx="4403725" cy="565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7608859"/>
      </p:ext>
    </p:extLst>
  </p:cSld>
  <p:clrMapOvr>
    <a:masterClrMapping/>
  </p:clrMapOvr>
  <p:transition>
    <p:sndAc>
      <p:stSnd loop="1">
        <p:snd r:embed="rId2" name="bratrstvo_neohrozenych2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>
            <a:extLst>
              <a:ext uri="{FF2B5EF4-FFF2-40B4-BE49-F238E27FC236}">
                <a16:creationId xmlns:a16="http://schemas.microsoft.com/office/drawing/2014/main" id="{EE8B25E8-D522-424D-928C-81ECDFB889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/>
              <a:t>Prokop Diviš</a:t>
            </a:r>
          </a:p>
        </p:txBody>
      </p:sp>
      <p:sp>
        <p:nvSpPr>
          <p:cNvPr id="6147" name="Rectangle 5">
            <a:extLst>
              <a:ext uri="{FF2B5EF4-FFF2-40B4-BE49-F238E27FC236}">
                <a16:creationId xmlns:a16="http://schemas.microsoft.com/office/drawing/2014/main" id="{3EC04F8B-BEAA-43B7-8064-A9F09D20911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eaLnBrk="1" hangingPunct="1"/>
            <a:endParaRPr lang="cs-CZ" altLang="cs-CZ"/>
          </a:p>
          <a:p>
            <a:pPr eaLnBrk="1" hangingPunct="1"/>
            <a:endParaRPr lang="cs-CZ" altLang="cs-CZ"/>
          </a:p>
          <a:p>
            <a:pPr eaLnBrk="1" hangingPunct="1"/>
            <a:endParaRPr lang="cs-CZ" altLang="cs-CZ"/>
          </a:p>
          <a:p>
            <a:pPr eaLnBrk="1" hangingPunct="1">
              <a:buFontTx/>
              <a:buNone/>
            </a:pPr>
            <a:r>
              <a:rPr lang="cs-CZ" altLang="cs-CZ" sz="2400"/>
              <a:t>V roce 1750 měl myšlenku odníti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elektřinu elektrickým mrakům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bouřkovým a učiniti je neškodnými.</a:t>
            </a:r>
          </a:p>
        </p:txBody>
      </p:sp>
      <p:pic>
        <p:nvPicPr>
          <p:cNvPr id="9223" name="Picture 7">
            <a:extLst>
              <a:ext uri="{FF2B5EF4-FFF2-40B4-BE49-F238E27FC236}">
                <a16:creationId xmlns:a16="http://schemas.microsoft.com/office/drawing/2014/main" id="{2E08341A-C5A8-4106-9FCC-50C155D6554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27800" y="2205038"/>
            <a:ext cx="3168650" cy="287972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>
            <a:extLst>
              <a:ext uri="{FF2B5EF4-FFF2-40B4-BE49-F238E27FC236}">
                <a16:creationId xmlns:a16="http://schemas.microsoft.com/office/drawing/2014/main" id="{76442172-946D-40D2-94D3-379B100F9F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/>
              <a:t>Prokop Diviš</a:t>
            </a:r>
          </a:p>
        </p:txBody>
      </p:sp>
      <p:sp>
        <p:nvSpPr>
          <p:cNvPr id="7171" name="Rectangle 5">
            <a:extLst>
              <a:ext uri="{FF2B5EF4-FFF2-40B4-BE49-F238E27FC236}">
                <a16:creationId xmlns:a16="http://schemas.microsoft.com/office/drawing/2014/main" id="{E25FA3A1-AAEA-4B24-83D9-B8BC2B0A1F0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84175" y="1308100"/>
            <a:ext cx="5384800" cy="4525963"/>
          </a:xfrm>
        </p:spPr>
        <p:txBody>
          <a:bodyPr/>
          <a:lstStyle/>
          <a:p>
            <a:pPr eaLnBrk="1" hangingPunct="1"/>
            <a:endParaRPr lang="cs-CZ" altLang="cs-CZ"/>
          </a:p>
          <a:p>
            <a:pPr eaLnBrk="1" hangingPunct="1"/>
            <a:endParaRPr lang="cs-CZ" altLang="cs-CZ"/>
          </a:p>
          <a:p>
            <a:pPr eaLnBrk="1" hangingPunct="1">
              <a:buFontTx/>
              <a:buNone/>
            </a:pPr>
            <a:endParaRPr lang="cs-CZ" altLang="cs-CZ" sz="1800"/>
          </a:p>
          <a:p>
            <a:pPr eaLnBrk="1" hangingPunct="1">
              <a:buFontTx/>
              <a:buNone/>
            </a:pPr>
            <a:r>
              <a:rPr lang="cs-CZ" altLang="cs-CZ" sz="2400"/>
              <a:t>Svou myšlenku uskutečnil a 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a 15.června 1754 postavil nedaleko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příbytku hromosvod.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Nazval ho strojem meteorologickým.</a:t>
            </a:r>
          </a:p>
        </p:txBody>
      </p:sp>
      <p:pic>
        <p:nvPicPr>
          <p:cNvPr id="11271" name="Picture 7">
            <a:extLst>
              <a:ext uri="{FF2B5EF4-FFF2-40B4-BE49-F238E27FC236}">
                <a16:creationId xmlns:a16="http://schemas.microsoft.com/office/drawing/2014/main" id="{F826AA11-CBC5-4FAA-B9FE-C92C9131660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11900" y="1077913"/>
            <a:ext cx="5270500" cy="429577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>
            <a:extLst>
              <a:ext uri="{FF2B5EF4-FFF2-40B4-BE49-F238E27FC236}">
                <a16:creationId xmlns:a16="http://schemas.microsoft.com/office/drawing/2014/main" id="{41BF6560-A4BB-4684-B57E-5A333BFE5C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/>
              <a:t>Bleskosvod</a:t>
            </a:r>
          </a:p>
        </p:txBody>
      </p:sp>
      <p:sp>
        <p:nvSpPr>
          <p:cNvPr id="8195" name="Rectangle 5">
            <a:extLst>
              <a:ext uri="{FF2B5EF4-FFF2-40B4-BE49-F238E27FC236}">
                <a16:creationId xmlns:a16="http://schemas.microsoft.com/office/drawing/2014/main" id="{9948C89A-A54C-48E6-AA07-6AD5B5301A5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/>
              <a:t>Hromosvod měl odvádět elektřinu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 z ovzduší a chránit okolí před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blesky.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Sestával se z dřevěného stožáru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vysokého 42 m pobitého plechem.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Na ramenech bylo umístěno několik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kovových hrotů.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Stožár byl stabilizován třemi řetězy,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které byly uzemněny.</a:t>
            </a:r>
          </a:p>
        </p:txBody>
      </p:sp>
      <p:pic>
        <p:nvPicPr>
          <p:cNvPr id="15367" name="Picture 7">
            <a:extLst>
              <a:ext uri="{FF2B5EF4-FFF2-40B4-BE49-F238E27FC236}">
                <a16:creationId xmlns:a16="http://schemas.microsoft.com/office/drawing/2014/main" id="{D01C4CE7-13EC-4D2D-8436-F9E6C76B3B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72388" y="2287588"/>
            <a:ext cx="2452687" cy="2535237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>
            <a:extLst>
              <a:ext uri="{FF2B5EF4-FFF2-40B4-BE49-F238E27FC236}">
                <a16:creationId xmlns:a16="http://schemas.microsoft.com/office/drawing/2014/main" id="{39C8687B-76B1-4BD9-8962-46D91A9ECD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/>
              <a:t>Kněz i vědec</a:t>
            </a:r>
          </a:p>
        </p:txBody>
      </p:sp>
      <p:sp>
        <p:nvSpPr>
          <p:cNvPr id="9219" name="Rectangle 5">
            <a:extLst>
              <a:ext uri="{FF2B5EF4-FFF2-40B4-BE49-F238E27FC236}">
                <a16:creationId xmlns:a16="http://schemas.microsoft.com/office/drawing/2014/main" id="{CFF02F93-D03C-45B7-8227-69ED95A8678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/>
              <a:t>Prokopa Diviše provázely po celý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život problémy, jak skloubit profesi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kněze s profesí vědce.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Byl obviňován ze šarlatánství a teprve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obhajoba dvorního lékaře Marie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Terezie ho této pomluvy zbavila.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Nenašel podporu, jak u vídeňských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úředníků, tak místních rolníků.</a:t>
            </a:r>
          </a:p>
        </p:txBody>
      </p:sp>
      <p:pic>
        <p:nvPicPr>
          <p:cNvPr id="9220" name="Obrázek 3" descr="Obsah obrázku interiér, život, místnost, stůl&#10;&#10;Popis byl vytvořen automaticky">
            <a:extLst>
              <a:ext uri="{FF2B5EF4-FFF2-40B4-BE49-F238E27FC236}">
                <a16:creationId xmlns:a16="http://schemas.microsoft.com/office/drawing/2014/main" id="{81563C90-1723-4BDA-9C36-77D58E53D3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288" y="1449388"/>
            <a:ext cx="5281612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>
            <a:extLst>
              <a:ext uri="{FF2B5EF4-FFF2-40B4-BE49-F238E27FC236}">
                <a16:creationId xmlns:a16="http://schemas.microsoft.com/office/drawing/2014/main" id="{C75F1C23-2DF1-4D8F-AF1E-D431920B00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/>
              <a:t>Z kroniky…………….</a:t>
            </a:r>
          </a:p>
        </p:txBody>
      </p:sp>
      <p:sp>
        <p:nvSpPr>
          <p:cNvPr id="19461" name="Rectangle 5">
            <a:extLst>
              <a:ext uri="{FF2B5EF4-FFF2-40B4-BE49-F238E27FC236}">
                <a16:creationId xmlns:a16="http://schemas.microsoft.com/office/drawing/2014/main" id="{BD878C3D-6A0B-49DF-9605-6A5F83FA004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600200"/>
            <a:ext cx="5384800" cy="4525963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Na ponoukání závistivých odpůrců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Divišových, přišli na podzim r.1759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k němu venkované z okolí žádajíce,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aby stroj odstranil, že prý jest příčinou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sucha, toho léta </a:t>
            </a:r>
            <a:r>
              <a:rPr lang="cs-CZ" altLang="cs-CZ" sz="2600" dirty="0" err="1"/>
              <a:t>panovavšího</a:t>
            </a:r>
            <a:r>
              <a:rPr lang="cs-CZ" altLang="cs-CZ" sz="2600" dirty="0"/>
              <a:t>.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A když jim nevyhověl, strhli dne 10.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března 1760 násilně řetězy a bouře 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následující noci svrhla kříž stroje.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V létě na to, kdy bouřky na polích a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vinicích mnoho škod způsobily,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prosili ho opět, aby stroj znova 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altLang="cs-CZ" sz="2600" dirty="0"/>
              <a:t>postavil, ale on jim nevyhověl.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s-CZ" altLang="cs-CZ" sz="1800" dirty="0"/>
          </a:p>
        </p:txBody>
      </p:sp>
      <p:pic>
        <p:nvPicPr>
          <p:cNvPr id="3" name="Obrázek 2" descr="Obsah obrázku tráva, exteriér, dům, budova&#10;&#10;Popis byl vytvořen automaticky">
            <a:extLst>
              <a:ext uri="{FF2B5EF4-FFF2-40B4-BE49-F238E27FC236}">
                <a16:creationId xmlns:a16="http://schemas.microsoft.com/office/drawing/2014/main" id="{CA0708AF-8D8B-469D-BBB0-60E8CF96E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4925" y="1247775"/>
            <a:ext cx="6824663" cy="511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>
            <a:extLst>
              <a:ext uri="{FF2B5EF4-FFF2-40B4-BE49-F238E27FC236}">
                <a16:creationId xmlns:a16="http://schemas.microsoft.com/office/drawing/2014/main" id="{73E81399-5342-474A-B004-D194C96ABD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/>
              <a:t>Prokop Diviš</a:t>
            </a:r>
          </a:p>
        </p:txBody>
      </p:sp>
      <p:sp>
        <p:nvSpPr>
          <p:cNvPr id="11267" name="Rectangle 5">
            <a:extLst>
              <a:ext uri="{FF2B5EF4-FFF2-40B4-BE49-F238E27FC236}">
                <a16:creationId xmlns:a16="http://schemas.microsoft.com/office/drawing/2014/main" id="{2E90EF22-E1A0-44ED-984B-15077D766F0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altLang="cs-CZ" sz="1800"/>
          </a:p>
          <a:p>
            <a:pPr eaLnBrk="1" hangingPunct="1">
              <a:buFontTx/>
              <a:buNone/>
            </a:pPr>
            <a:r>
              <a:rPr lang="cs-CZ" altLang="cs-CZ" sz="2400"/>
              <a:t>Byl autorem mnoha vědeckých 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pojednání a na pozvání Marie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Terezie předváděl své objevy a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vynálezy  u vídeňského císařského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dvora.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Umírá 21.prosince roku 1765 v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Příměticích u Znojma.</a:t>
            </a:r>
          </a:p>
        </p:txBody>
      </p:sp>
      <p:pic>
        <p:nvPicPr>
          <p:cNvPr id="23559" name="Picture 7">
            <a:extLst>
              <a:ext uri="{FF2B5EF4-FFF2-40B4-BE49-F238E27FC236}">
                <a16:creationId xmlns:a16="http://schemas.microsoft.com/office/drawing/2014/main" id="{27681D4C-8167-44D9-A829-0F5568A5729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288213" y="846138"/>
            <a:ext cx="3543300" cy="48244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>
            <a:extLst>
              <a:ext uri="{FF2B5EF4-FFF2-40B4-BE49-F238E27FC236}">
                <a16:creationId xmlns:a16="http://schemas.microsoft.com/office/drawing/2014/main" id="{619CF861-C112-482C-9010-F5D43826BE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/>
              <a:t>Josef  Ressel</a:t>
            </a:r>
          </a:p>
        </p:txBody>
      </p:sp>
      <p:sp>
        <p:nvSpPr>
          <p:cNvPr id="12291" name="Rectangle 5">
            <a:extLst>
              <a:ext uri="{FF2B5EF4-FFF2-40B4-BE49-F238E27FC236}">
                <a16:creationId xmlns:a16="http://schemas.microsoft.com/office/drawing/2014/main" id="{06321A67-7153-452E-82A5-A2A94F0D14A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/>
              <a:t>Narodil se v Chrudimi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19.června 1793.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Chtěl být technikem, ale z nouze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vystudoval lesnickou akademii a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stal se lesníkem v dnešním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Slovinsku.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Žil v Terstu a pohled na 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Jadranské  moře ho vyprovokoval 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k přemýšlení o pohonu lodí.</a:t>
            </a:r>
          </a:p>
        </p:txBody>
      </p:sp>
      <p:pic>
        <p:nvPicPr>
          <p:cNvPr id="12292" name="Obrázek 3" descr="Obsah obrázku osoba, muž, oblečení, nošení&#10;&#10;Popis byl vytvořen automaticky">
            <a:extLst>
              <a:ext uri="{FF2B5EF4-FFF2-40B4-BE49-F238E27FC236}">
                <a16:creationId xmlns:a16="http://schemas.microsoft.com/office/drawing/2014/main" id="{0599E899-6FCF-4C4E-AB6D-7728CAAD32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400" y="693738"/>
            <a:ext cx="4856163" cy="543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>
            <a:extLst>
              <a:ext uri="{FF2B5EF4-FFF2-40B4-BE49-F238E27FC236}">
                <a16:creationId xmlns:a16="http://schemas.microsoft.com/office/drawing/2014/main" id="{19421E62-0C2D-497B-834B-9F1AA4531FD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47638" y="1165225"/>
            <a:ext cx="5384800" cy="45259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altLang="cs-CZ" sz="2000"/>
          </a:p>
          <a:p>
            <a:pPr eaLnBrk="1" hangingPunct="1">
              <a:buFontTx/>
              <a:buNone/>
            </a:pPr>
            <a:endParaRPr lang="cs-CZ" altLang="cs-CZ" sz="2000"/>
          </a:p>
          <a:p>
            <a:pPr eaLnBrk="1" hangingPunct="1">
              <a:buFontTx/>
              <a:buNone/>
            </a:pPr>
            <a:endParaRPr lang="cs-CZ" altLang="cs-CZ" sz="2000"/>
          </a:p>
          <a:p>
            <a:pPr eaLnBrk="1" hangingPunct="1">
              <a:buFontTx/>
              <a:buNone/>
            </a:pPr>
            <a:endParaRPr lang="cs-CZ" altLang="cs-CZ" sz="2000"/>
          </a:p>
          <a:p>
            <a:pPr eaLnBrk="1" hangingPunct="1">
              <a:buFontTx/>
              <a:buNone/>
            </a:pPr>
            <a:r>
              <a:rPr lang="cs-CZ" altLang="cs-CZ" sz="2400"/>
              <a:t>    Jeho jméno je spojováno z vynálezem, jenž znamenal zásadní obrat v rozvoji námořní paroplavby.</a:t>
            </a:r>
          </a:p>
        </p:txBody>
      </p:sp>
      <p:pic>
        <p:nvPicPr>
          <p:cNvPr id="7176" name="Picture 8">
            <a:extLst>
              <a:ext uri="{FF2B5EF4-FFF2-40B4-BE49-F238E27FC236}">
                <a16:creationId xmlns:a16="http://schemas.microsoft.com/office/drawing/2014/main" id="{0A534743-36E9-4434-8D29-313DFE33D591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73775" y="1504950"/>
            <a:ext cx="5672138" cy="41862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>
            <a:extLst>
              <a:ext uri="{FF2B5EF4-FFF2-40B4-BE49-F238E27FC236}">
                <a16:creationId xmlns:a16="http://schemas.microsoft.com/office/drawing/2014/main" id="{76FF8A31-76F0-49BE-B1F6-A97247B9769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/>
              <a:t>Byl vynálezcem lodního šroubu,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nahrazující kolesový mechanismus.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To se psal únor 1826.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Velice úspěšné bylo umístění 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šroubu na záď lodi.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Ve své žádosti o patent hrdě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píše: „ Já Josef Ressl c.k.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lesmistr, zde oznamuji tímto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slušně, že jsem učinil vynález…</a:t>
            </a:r>
          </a:p>
        </p:txBody>
      </p:sp>
      <p:pic>
        <p:nvPicPr>
          <p:cNvPr id="14339" name="Obrázek 4" descr="Obsah obrázku interiér, červená, vsedě, bílá&#10;&#10;Popis byl vytvořen automaticky">
            <a:extLst>
              <a:ext uri="{FF2B5EF4-FFF2-40B4-BE49-F238E27FC236}">
                <a16:creationId xmlns:a16="http://schemas.microsoft.com/office/drawing/2014/main" id="{FCE33B59-C118-4CE9-AE3C-726BFD6FF3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25" y="1027113"/>
            <a:ext cx="4017963" cy="535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F1295A14-C2B5-4223-B4CF-F12CF753FD6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79400" y="2606675"/>
            <a:ext cx="5384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/>
              <a:t>Vynalezl mimo jiné i šroubový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lis na víno a olej,  kuličkové</a:t>
            </a:r>
          </a:p>
          <a:p>
            <a:pPr eaLnBrk="1" hangingPunct="1">
              <a:buFontTx/>
              <a:buNone/>
            </a:pPr>
            <a:r>
              <a:rPr lang="cs-CZ" altLang="cs-CZ" sz="2400"/>
              <a:t>ložisko bez mazání a buzolu.</a:t>
            </a:r>
          </a:p>
        </p:txBody>
      </p:sp>
      <p:pic>
        <p:nvPicPr>
          <p:cNvPr id="15363" name="Obrázek 4">
            <a:extLst>
              <a:ext uri="{FF2B5EF4-FFF2-40B4-BE49-F238E27FC236}">
                <a16:creationId xmlns:a16="http://schemas.microsoft.com/office/drawing/2014/main" id="{55536DB9-0D37-417B-A01B-600B66263C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4925" y="2606675"/>
            <a:ext cx="2147888" cy="3471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Obrázek 7">
            <a:extLst>
              <a:ext uri="{FF2B5EF4-FFF2-40B4-BE49-F238E27FC236}">
                <a16:creationId xmlns:a16="http://schemas.microsoft.com/office/drawing/2014/main" id="{40146844-6A7B-435E-9759-2CD66112B1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9413" y="476250"/>
            <a:ext cx="2286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Obrázek 3" descr="Obsah obrázku vsedě, stůl, bílá, velké&#10;&#10;Popis byl vytvořen automaticky">
            <a:extLst>
              <a:ext uri="{FF2B5EF4-FFF2-40B4-BE49-F238E27FC236}">
                <a16:creationId xmlns:a16="http://schemas.microsoft.com/office/drawing/2014/main" id="{068FEA68-1763-4867-8DFF-F31C9C20D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738" y="3429000"/>
            <a:ext cx="3810000" cy="253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>
            <a:extLst>
              <a:ext uri="{FF2B5EF4-FFF2-40B4-BE49-F238E27FC236}">
                <a16:creationId xmlns:a16="http://schemas.microsoft.com/office/drawing/2014/main" id="{649E2202-790A-4DF4-803A-E0B606387F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/>
              <a:t> Josef  Ressel.</a:t>
            </a:r>
          </a:p>
        </p:txBody>
      </p:sp>
      <p:sp>
        <p:nvSpPr>
          <p:cNvPr id="16387" name="TextovéPole 2">
            <a:extLst>
              <a:ext uri="{FF2B5EF4-FFF2-40B4-BE49-F238E27FC236}">
                <a16:creationId xmlns:a16="http://schemas.microsoft.com/office/drawing/2014/main" id="{8302397A-E600-4E81-BECA-4FB5556AD1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925" y="2333625"/>
            <a:ext cx="4748213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Zemřel na malárii v roce 1857,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aniž by za svůj vynález dostal uznání.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Teprve v roce 1866 mu  vynález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lodního šroubu přiznala americká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akademie věd.</a:t>
            </a:r>
          </a:p>
        </p:txBody>
      </p:sp>
      <p:pic>
        <p:nvPicPr>
          <p:cNvPr id="16388" name="Obrázek 6" descr="Obsah obrázku osoba, muž, oblečení, nošení&#10;&#10;Popis byl vytvořen automaticky">
            <a:extLst>
              <a:ext uri="{FF2B5EF4-FFF2-40B4-BE49-F238E27FC236}">
                <a16:creationId xmlns:a16="http://schemas.microsoft.com/office/drawing/2014/main" id="{43BF85AE-D17C-41F7-B3BE-99CFA702A7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400" y="693738"/>
            <a:ext cx="4856163" cy="543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osoba, muž, oblek, fotka&#10;&#10;Popis byl vytvořen automaticky">
            <a:extLst>
              <a:ext uri="{FF2B5EF4-FFF2-40B4-BE49-F238E27FC236}">
                <a16:creationId xmlns:a16="http://schemas.microsoft.com/office/drawing/2014/main" id="{20E494E9-3EAE-4910-9588-52341D9641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375" y="444500"/>
            <a:ext cx="4606925" cy="613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Obdélník 1">
            <a:extLst>
              <a:ext uri="{FF2B5EF4-FFF2-40B4-BE49-F238E27FC236}">
                <a16:creationId xmlns:a16="http://schemas.microsoft.com/office/drawing/2014/main" id="{3FD31BAE-9D3A-427A-A94D-DDA0C14664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676" y="2028825"/>
            <a:ext cx="6096000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 dirty="0">
                <a:latin typeface="Arial" panose="020B0604020202020204" pitchFamily="34" charset="0"/>
              </a:rPr>
              <a:t>František Křižík se narodil  8. července 1847 jako jediný syn venkovského </a:t>
            </a:r>
            <a:r>
              <a:rPr lang="cs-CZ" altLang="cs-CZ" sz="1800" dirty="0">
                <a:latin typeface="Arial" panose="020B0604020202020204" pitchFamily="34" charset="0"/>
                <a:hlinkClick r:id="rId3" tooltip="Obuvnictví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ševce</a:t>
            </a:r>
            <a:r>
              <a:rPr lang="cs-CZ" altLang="cs-CZ" sz="1800" dirty="0">
                <a:latin typeface="Arial" panose="020B0604020202020204" pitchFamily="34" charset="0"/>
              </a:rPr>
              <a:t> a posluhovačky v pošumavském městečku </a:t>
            </a:r>
            <a:r>
              <a:rPr lang="cs-CZ" altLang="cs-CZ" sz="1800" dirty="0">
                <a:latin typeface="Arial" panose="020B0604020202020204" pitchFamily="34" charset="0"/>
                <a:hlinkClick r:id="rId4" tooltip="Pláni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Plánice</a:t>
            </a:r>
            <a:r>
              <a:rPr lang="cs-CZ" altLang="cs-CZ" sz="1800" dirty="0">
                <a:latin typeface="Arial" panose="020B0604020202020204" pitchFamily="34" charset="0"/>
              </a:rPr>
              <a:t>. Brzy v mládí přišel o otce. Ve dvanácti letech odešel na studia na tehdejší jedinou českou reálku v Praze, kterou vystudoval. Pro nedostatek </a:t>
            </a:r>
            <a:r>
              <a:rPr lang="cs-CZ" altLang="cs-CZ" sz="1800" dirty="0">
                <a:latin typeface="Arial" panose="020B0604020202020204" pitchFamily="34" charset="0"/>
                <a:hlinkClick r:id="rId5" tooltip="Peníz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peněz</a:t>
            </a:r>
            <a:r>
              <a:rPr lang="cs-CZ" altLang="cs-CZ" sz="1800" dirty="0">
                <a:latin typeface="Arial" panose="020B0604020202020204" pitchFamily="34" charset="0"/>
              </a:rPr>
              <a:t> ale nemohl složit </a:t>
            </a:r>
            <a:r>
              <a:rPr lang="cs-CZ" altLang="cs-CZ" sz="1800" dirty="0">
                <a:latin typeface="Arial" panose="020B0604020202020204" pitchFamily="34" charset="0"/>
                <a:hlinkClick r:id="rId6" tooltip="Maturit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maturitu</a:t>
            </a:r>
            <a:r>
              <a:rPr lang="cs-CZ" altLang="cs-CZ" sz="1800" dirty="0">
                <a:latin typeface="Arial" panose="020B0604020202020204" pitchFamily="34" charset="0"/>
              </a:rPr>
              <a:t>, jelikož si nemohl dovolit zaplatit poplatek za její složení. Přesto ho profesor </a:t>
            </a:r>
            <a:r>
              <a:rPr lang="cs-CZ" altLang="cs-CZ" sz="1800" dirty="0">
                <a:latin typeface="Arial" panose="020B0604020202020204" pitchFamily="34" charset="0"/>
                <a:hlinkClick r:id="rId7" tooltip="Václav Zeng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Václav </a:t>
            </a:r>
            <a:r>
              <a:rPr lang="cs-CZ" altLang="cs-CZ" sz="1800" dirty="0" err="1">
                <a:latin typeface="Arial" panose="020B0604020202020204" pitchFamily="34" charset="0"/>
                <a:hlinkClick r:id="rId7" tooltip="Václav Zeng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Zenger</a:t>
            </a:r>
            <a:r>
              <a:rPr lang="cs-CZ" altLang="cs-CZ" sz="1800" dirty="0">
                <a:latin typeface="Arial" panose="020B0604020202020204" pitchFamily="34" charset="0"/>
              </a:rPr>
              <a:t>, který rozpoznal jeho </a:t>
            </a:r>
            <a:r>
              <a:rPr lang="cs-CZ" altLang="cs-CZ" sz="1800" dirty="0">
                <a:latin typeface="Arial" panose="020B0604020202020204" pitchFamily="34" charset="0"/>
                <a:hlinkClick r:id="rId8" tooltip="Nadání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nadání</a:t>
            </a:r>
            <a:r>
              <a:rPr lang="cs-CZ" altLang="cs-CZ" sz="1800" dirty="0">
                <a:latin typeface="Arial" panose="020B0604020202020204" pitchFamily="34" charset="0"/>
              </a:rPr>
              <a:t> a technické nadšení, přijal na pražskou techniku jako mimořádného posluchače.</a:t>
            </a:r>
            <a:r>
              <a:rPr lang="cs-CZ" altLang="cs-CZ" sz="1800" baseline="30000" dirty="0">
                <a:latin typeface="Arial" panose="020B0604020202020204" pitchFamily="34" charset="0"/>
              </a:rPr>
              <a:t>[</a:t>
            </a:r>
            <a:r>
              <a:rPr lang="cs-CZ" altLang="cs-CZ" sz="1800" dirty="0">
                <a:latin typeface="Arial" panose="020B0604020202020204" pitchFamily="34" charset="0"/>
              </a:rPr>
              <a:t>Již během studia si musel najít práci, nejprve soukromé doučování, opisování </a:t>
            </a:r>
            <a:r>
              <a:rPr lang="cs-CZ" altLang="cs-CZ" sz="1800" dirty="0">
                <a:latin typeface="Arial" panose="020B0604020202020204" pitchFamily="34" charset="0"/>
                <a:hlinkClick r:id="rId9" tooltip="Not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not</a:t>
            </a:r>
            <a:r>
              <a:rPr lang="cs-CZ" altLang="cs-CZ" sz="1800" baseline="30000" dirty="0">
                <a:latin typeface="Arial" panose="020B0604020202020204" pitchFamily="34" charset="0"/>
              </a:rPr>
              <a:t> </a:t>
            </a:r>
            <a:r>
              <a:rPr lang="cs-CZ" altLang="cs-CZ" sz="1800" dirty="0">
                <a:latin typeface="Arial" panose="020B0604020202020204" pitchFamily="34" charset="0"/>
              </a:rPr>
              <a:t>a později práci v továrně Markus Kaufmann, která se zabývala výrobou telegrafních a signalizačních zařízení. Během práce zdokonalil </a:t>
            </a:r>
            <a:r>
              <a:rPr lang="cs-CZ" altLang="cs-CZ" sz="1800" dirty="0">
                <a:latin typeface="Arial" panose="020B0604020202020204" pitchFamily="34" charset="0"/>
                <a:hlinkClick r:id="rId10" tooltip="Železniční zabezpečovací zařízení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železniční signalizaci</a:t>
            </a:r>
            <a:r>
              <a:rPr lang="cs-CZ" altLang="cs-CZ" sz="1800" dirty="0">
                <a:latin typeface="Arial" panose="020B0604020202020204" pitchFamily="34" charset="0"/>
              </a:rPr>
              <a:t>, což se také stalo jeho prvním uznávaným vynálezem, za který obdržel 1000 zlatých</a:t>
            </a:r>
            <a:r>
              <a:rPr lang="cs-CZ" altLang="cs-CZ" sz="18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cs-CZ" altLang="cs-CZ" sz="1800" dirty="0"/>
          </a:p>
        </p:txBody>
      </p:sp>
      <p:sp>
        <p:nvSpPr>
          <p:cNvPr id="17412" name="TextovéPole 4">
            <a:extLst>
              <a:ext uri="{FF2B5EF4-FFF2-40B4-BE49-F238E27FC236}">
                <a16:creationId xmlns:a16="http://schemas.microsoft.com/office/drawing/2014/main" id="{703C3481-E3E7-4C5C-A904-E6562933F5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582613"/>
            <a:ext cx="32956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4000"/>
              <a:t>František Křižík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osoba, muž, oblek, fotka&#10;&#10;Popis byl vytvořen automaticky">
            <a:extLst>
              <a:ext uri="{FF2B5EF4-FFF2-40B4-BE49-F238E27FC236}">
                <a16:creationId xmlns:a16="http://schemas.microsoft.com/office/drawing/2014/main" id="{1021E8DE-ED1F-44D4-829F-DA546F57CE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375" y="444500"/>
            <a:ext cx="4606925" cy="613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8435" name="Skupina 22">
            <a:extLst>
              <a:ext uri="{FF2B5EF4-FFF2-40B4-BE49-F238E27FC236}">
                <a16:creationId xmlns:a16="http://schemas.microsoft.com/office/drawing/2014/main" id="{98CCD353-E623-4CC0-9B02-7B96CF077A8A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15517216" y="-6110536"/>
            <a:chExt cx="9144000" cy="6858000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4EE5323-FE7E-4C4A-A74C-4071305DB6A8}"/>
                </a:ext>
              </a:extLst>
            </p:cNvPr>
            <p:cNvSpPr/>
            <p:nvPr/>
          </p:nvSpPr>
          <p:spPr bwMode="auto">
            <a:xfrm>
              <a:off x="15517216" y="-6110536"/>
              <a:ext cx="9144000" cy="6858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8437" name="TextovéPole 13">
              <a:extLst>
                <a:ext uri="{FF2B5EF4-FFF2-40B4-BE49-F238E27FC236}">
                  <a16:creationId xmlns:a16="http://schemas.microsoft.com/office/drawing/2014/main" id="{FD13A410-2260-40F0-B213-7E742C3AAF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234592" y="-5227756"/>
              <a:ext cx="4536504" cy="56938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cs-CZ" altLang="en-US" sz="2000">
                  <a:latin typeface="Arial" panose="020B0604020202020204" pitchFamily="34" charset="0"/>
                </a:rPr>
                <a:t>Tento pán se během svého života mohl potkat :</a:t>
              </a: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cs-CZ" altLang="en-US" sz="2000">
                <a:latin typeface="Arial" panose="020B0604020202020204" pitchFamily="34" charset="0"/>
              </a:endParaRP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cs-CZ" altLang="en-US" sz="2000">
                  <a:latin typeface="Arial" panose="020B0604020202020204" pitchFamily="34" charset="0"/>
                </a:rPr>
                <a:t>se zakladatelem dějepisectví Františkem Palackým</a:t>
              </a: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cs-CZ" altLang="en-US" sz="2000">
                  <a:latin typeface="Arial" panose="020B0604020202020204" pitchFamily="34" charset="0"/>
                </a:rPr>
                <a:t>se spisovatelkou Boženou Němcovou</a:t>
              </a: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cs-CZ" altLang="en-US" sz="2000">
                  <a:latin typeface="Arial" panose="020B0604020202020204" pitchFamily="34" charset="0"/>
                </a:rPr>
                <a:t>s vynálezcem žárovky Thomasem Edisonem</a:t>
              </a: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cs-CZ" altLang="en-US" sz="2000">
                  <a:latin typeface="Arial" panose="020B0604020202020204" pitchFamily="34" charset="0"/>
                </a:rPr>
                <a:t>s osobností francouzského romantismu Victorem Hugem</a:t>
              </a: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cs-CZ" altLang="en-US" sz="2000">
                  <a:latin typeface="Arial" panose="020B0604020202020204" pitchFamily="34" charset="0"/>
                </a:rPr>
                <a:t>se zakladatelem vědeckofantastické literatury Julesem Vernem</a:t>
              </a: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cs-CZ" altLang="en-US" sz="2000">
                  <a:latin typeface="Arial" panose="020B0604020202020204" pitchFamily="34" charset="0"/>
                </a:rPr>
                <a:t>s vynálezcem dynamitu Alfrédem Nobelem </a:t>
              </a: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cs-CZ" altLang="en-US" sz="2000">
                  <a:latin typeface="Arial" panose="020B0604020202020204" pitchFamily="34" charset="0"/>
                </a:rPr>
                <a:t>s prvním československým presidentem T.G. Masarykem.</a:t>
              </a: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cs-CZ" altLang="en-US" sz="2000">
                <a:latin typeface="Arial" panose="020B0604020202020204" pitchFamily="34" charset="0"/>
              </a:endParaRP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cs-CZ" altLang="en-US" sz="1200">
                <a:latin typeface="Arial" panose="020B0604020202020204" pitchFamily="34" charset="0"/>
              </a:endParaRPr>
            </a:p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cs-CZ" altLang="en-US" sz="1200">
                <a:latin typeface="Arial" panose="020B060402020202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stopa, exteriér, vlak, tráva&#10;&#10;Popis byl vytvořen automaticky">
            <a:extLst>
              <a:ext uri="{FF2B5EF4-FFF2-40B4-BE49-F238E27FC236}">
                <a16:creationId xmlns:a16="http://schemas.microsoft.com/office/drawing/2014/main" id="{B5FCC511-02CC-4FE0-A03E-B113B4311F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375" y="1558925"/>
            <a:ext cx="6364288" cy="477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ovéPole 3">
            <a:extLst>
              <a:ext uri="{FF2B5EF4-FFF2-40B4-BE49-F238E27FC236}">
                <a16:creationId xmlns:a16="http://schemas.microsoft.com/office/drawing/2014/main" id="{2BCE0BC3-6385-4D0D-8F2C-1270102B5E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525" y="2967038"/>
            <a:ext cx="40894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Zdokonalil elektrické návěstidlo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stopa, exteriér, vlak, chodník&#10;&#10;Popis byl vytvořen automaticky">
            <a:extLst>
              <a:ext uri="{FF2B5EF4-FFF2-40B4-BE49-F238E27FC236}">
                <a16:creationId xmlns:a16="http://schemas.microsoft.com/office/drawing/2014/main" id="{1456F936-6E2A-4244-B63A-E98C21D428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54" b="17162"/>
          <a:stretch>
            <a:fillRect/>
          </a:stretch>
        </p:blipFill>
        <p:spPr bwMode="auto">
          <a:xfrm>
            <a:off x="5216525" y="1333500"/>
            <a:ext cx="6683375" cy="448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ovéPole 3">
            <a:extLst>
              <a:ext uri="{FF2B5EF4-FFF2-40B4-BE49-F238E27FC236}">
                <a16:creationId xmlns:a16="http://schemas.microsoft.com/office/drawing/2014/main" id="{58217684-E6BF-474A-A429-12FD645C65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2413000"/>
            <a:ext cx="4752975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V roce 1878 zkonstruoval ústřední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stavění vyhýbek a vytvořil blokovací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signalizační zařízení, které znatelně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omezilo nebezpečí vlakových srážek.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Obdélník 1">
            <a:extLst>
              <a:ext uri="{FF2B5EF4-FFF2-40B4-BE49-F238E27FC236}">
                <a16:creationId xmlns:a16="http://schemas.microsoft.com/office/drawing/2014/main" id="{F69EBA03-DAE0-4CDA-9DC2-6AB4D53116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4313" y="355600"/>
            <a:ext cx="60960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 b="1" dirty="0">
                <a:latin typeface="Arial" panose="020B0604020202020204" pitchFamily="34" charset="0"/>
              </a:rPr>
              <a:t>Oblouková lampa</a:t>
            </a:r>
            <a:r>
              <a:rPr lang="cs-CZ" altLang="cs-CZ" sz="1800" dirty="0">
                <a:latin typeface="Arial" panose="020B0604020202020204" pitchFamily="34" charset="0"/>
              </a:rPr>
              <a:t> je intenzivní elektrický světelný zdroj, v němž je </a:t>
            </a:r>
            <a:r>
              <a:rPr lang="cs-CZ" altLang="cs-CZ" sz="1800" dirty="0">
                <a:latin typeface="Arial" panose="020B0604020202020204" pitchFamily="34" charset="0"/>
                <a:hlinkClick r:id="rId2" tooltip="Světl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světlo</a:t>
            </a:r>
            <a:r>
              <a:rPr lang="cs-CZ" altLang="cs-CZ" sz="1800" dirty="0">
                <a:latin typeface="Arial" panose="020B0604020202020204" pitchFamily="34" charset="0"/>
              </a:rPr>
              <a:t> vyzařováno </a:t>
            </a:r>
            <a:r>
              <a:rPr lang="cs-CZ" altLang="cs-CZ" sz="1800" dirty="0">
                <a:latin typeface="Arial" panose="020B0604020202020204" pitchFamily="34" charset="0"/>
                <a:hlinkClick r:id="rId3" tooltip="Elektrický oblou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elektrickým obloukem</a:t>
            </a:r>
            <a:r>
              <a:rPr lang="cs-CZ" altLang="cs-CZ" sz="1800" dirty="0">
                <a:latin typeface="Arial" panose="020B0604020202020204" pitchFamily="34" charset="0"/>
              </a:rPr>
              <a:t> hořícím mezi dvěma </a:t>
            </a:r>
            <a:r>
              <a:rPr lang="cs-CZ" altLang="cs-CZ" sz="1800" dirty="0">
                <a:latin typeface="Arial" panose="020B0604020202020204" pitchFamily="34" charset="0"/>
                <a:hlinkClick r:id="rId4" tooltip="Elektrod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elektrodami</a:t>
            </a:r>
            <a:r>
              <a:rPr lang="cs-CZ" altLang="cs-CZ" sz="1800" dirty="0">
                <a:latin typeface="Arial" panose="020B0604020202020204" pitchFamily="34" charset="0"/>
              </a:rPr>
              <a:t>. Oblouková lampa je známa už od první poloviny </a:t>
            </a:r>
            <a:r>
              <a:rPr lang="cs-CZ" altLang="cs-CZ" sz="1800" dirty="0">
                <a:latin typeface="Arial" panose="020B0604020202020204" pitchFamily="34" charset="0"/>
                <a:hlinkClick r:id="rId5" tooltip="19. století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19. století</a:t>
            </a:r>
            <a:r>
              <a:rPr lang="cs-CZ" altLang="cs-CZ" sz="1800" dirty="0">
                <a:latin typeface="Arial" panose="020B0604020202020204" pitchFamily="34" charset="0"/>
              </a:rPr>
              <a:t>. Významným způsobem k jejímu zdokonalení přispěl český vynálezce </a:t>
            </a:r>
            <a:r>
              <a:rPr lang="cs-CZ" altLang="cs-CZ" sz="1800" dirty="0">
                <a:latin typeface="Arial" panose="020B0604020202020204" pitchFamily="34" charset="0"/>
                <a:hlinkClick r:id="rId6" tooltip="František Křiží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František Křižík</a:t>
            </a:r>
            <a:r>
              <a:rPr lang="cs-CZ" altLang="cs-CZ" sz="1800" dirty="0">
                <a:latin typeface="Arial" panose="020B0604020202020204" pitchFamily="34" charset="0"/>
              </a:rPr>
              <a:t> (</a:t>
            </a:r>
            <a:r>
              <a:rPr lang="cs-CZ" altLang="cs-CZ" sz="1800" dirty="0">
                <a:latin typeface="Arial" panose="020B0604020202020204" pitchFamily="34" charset="0"/>
                <a:hlinkClick r:id="rId7" tooltip="184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1847</a:t>
            </a:r>
            <a:r>
              <a:rPr lang="cs-CZ" altLang="cs-CZ" sz="1800" dirty="0">
                <a:latin typeface="Arial" panose="020B0604020202020204" pitchFamily="34" charset="0"/>
              </a:rPr>
              <a:t>–</a:t>
            </a:r>
            <a:r>
              <a:rPr lang="cs-CZ" altLang="cs-CZ" sz="1800" dirty="0">
                <a:latin typeface="Arial" panose="020B0604020202020204" pitchFamily="34" charset="0"/>
                <a:hlinkClick r:id="rId8" tooltip="194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1941</a:t>
            </a:r>
            <a:r>
              <a:rPr lang="cs-CZ" altLang="cs-CZ" sz="1800" dirty="0">
                <a:latin typeface="Arial" panose="020B0604020202020204" pitchFamily="34" charset="0"/>
              </a:rPr>
              <a:t>). Během první poloviny </a:t>
            </a:r>
            <a:r>
              <a:rPr lang="cs-CZ" altLang="cs-CZ" sz="1800" dirty="0">
                <a:latin typeface="Arial" panose="020B0604020202020204" pitchFamily="34" charset="0"/>
                <a:hlinkClick r:id="rId9" tooltip="20. století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20. století</a:t>
            </a:r>
            <a:r>
              <a:rPr lang="cs-CZ" altLang="cs-CZ" sz="1800" dirty="0">
                <a:latin typeface="Arial" panose="020B0604020202020204" pitchFamily="34" charset="0"/>
              </a:rPr>
              <a:t> byly obloukové lampy postupně vytlačovány </a:t>
            </a:r>
            <a:r>
              <a:rPr lang="cs-CZ" altLang="cs-CZ" sz="1800" dirty="0">
                <a:latin typeface="Arial" panose="020B0604020202020204" pitchFamily="34" charset="0"/>
                <a:hlinkClick r:id="rId10" tooltip="Žárovk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žárovkami</a:t>
            </a:r>
            <a:r>
              <a:rPr lang="cs-CZ" altLang="cs-CZ" sz="1800" dirty="0">
                <a:latin typeface="Arial" panose="020B0604020202020204" pitchFamily="34" charset="0"/>
              </a:rPr>
              <a:t> a dalšími postupně zdokonalovanými světelnými zdroji</a:t>
            </a:r>
            <a:r>
              <a:rPr lang="cs-CZ" altLang="cs-CZ" sz="1800" dirty="0">
                <a:solidFill>
                  <a:srgbClr val="222222"/>
                </a:solidFill>
                <a:latin typeface="Arial" panose="020B0604020202020204" pitchFamily="34" charset="0"/>
              </a:rPr>
              <a:t>. </a:t>
            </a:r>
            <a:endParaRPr lang="cs-CZ" altLang="cs-CZ" sz="1800" dirty="0"/>
          </a:p>
        </p:txBody>
      </p:sp>
      <p:pic>
        <p:nvPicPr>
          <p:cNvPr id="4" name="Obrázek 3" descr="Obsah obrázku interiér, tmavé, vsedě, světlo&#10;&#10;Popis byl vytvořen automaticky">
            <a:extLst>
              <a:ext uri="{FF2B5EF4-FFF2-40B4-BE49-F238E27FC236}">
                <a16:creationId xmlns:a16="http://schemas.microsoft.com/office/drawing/2014/main" id="{6DAD1CF0-A6DA-4E76-8EDC-AED93CD4B6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13" y="2870200"/>
            <a:ext cx="5021262" cy="376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TextovéPole 6">
            <a:extLst>
              <a:ext uri="{FF2B5EF4-FFF2-40B4-BE49-F238E27FC236}">
                <a16:creationId xmlns:a16="http://schemas.microsoft.com/office/drawing/2014/main" id="{7ADDB6EC-0439-400B-BC42-CA9C448B51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6375" y="2870200"/>
            <a:ext cx="49355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4000"/>
              <a:t>Křižíkovi  se přezdívalo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4000"/>
              <a:t>český Edison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Obrázek 1" descr="Obsah obrázku fotka, černá, vsedě, staré&#10;&#10;Popis byl vytvořen automaticky">
            <a:extLst>
              <a:ext uri="{FF2B5EF4-FFF2-40B4-BE49-F238E27FC236}">
                <a16:creationId xmlns:a16="http://schemas.microsoft.com/office/drawing/2014/main" id="{752EFDEA-9B79-4507-B22B-FE5ADC4E22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6413" y="1223963"/>
            <a:ext cx="1741487" cy="441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TextovéPole 14">
            <a:extLst>
              <a:ext uri="{FF2B5EF4-FFF2-40B4-BE49-F238E27FC236}">
                <a16:creationId xmlns:a16="http://schemas.microsoft.com/office/drawing/2014/main" id="{83349D79-E103-43CB-A8BD-9ED9AEE712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7563" y="2524125"/>
            <a:ext cx="85788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2400">
                <a:latin typeface="Arial" panose="020B0604020202020204" pitchFamily="34" charset="0"/>
              </a:rPr>
              <a:t>Vymyslel  řadu zlepšení na obloukové lampě.Tyto lampy měly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2400">
                <a:latin typeface="Arial" panose="020B0604020202020204" pitchFamily="34" charset="0"/>
              </a:rPr>
              <a:t>problém v uhořívání uhlíkových elektrod.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2400">
                <a:latin typeface="Arial" panose="020B0604020202020204" pitchFamily="34" charset="0"/>
              </a:rPr>
              <a:t>František Křižík zkonstruoval jednoduché elektromagnetické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2400">
                <a:latin typeface="Arial" panose="020B0604020202020204" pitchFamily="34" charset="0"/>
              </a:rPr>
              <a:t>zařízení, které udržovalo stálý elektrický proud v lampě.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fotka, staré, staré ale dobré, černá&#10;&#10;Popis byl vytvořen automaticky">
            <a:extLst>
              <a:ext uri="{FF2B5EF4-FFF2-40B4-BE49-F238E27FC236}">
                <a16:creationId xmlns:a16="http://schemas.microsoft.com/office/drawing/2014/main" id="{EC80A24C-226B-419F-A233-B3904AA27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244600"/>
            <a:ext cx="5962650" cy="410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Obdélník 5">
            <a:extLst>
              <a:ext uri="{FF2B5EF4-FFF2-40B4-BE49-F238E27FC236}">
                <a16:creationId xmlns:a16="http://schemas.microsoft.com/office/drawing/2014/main" id="{68651B9E-881E-41C5-8364-E846E05E67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936750"/>
            <a:ext cx="609600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 b="1" dirty="0">
                <a:latin typeface="Arial" panose="020B0604020202020204" pitchFamily="34" charset="0"/>
              </a:rPr>
              <a:t>Elektrická dráha na Letné v Praze</a:t>
            </a:r>
            <a:r>
              <a:rPr lang="cs-CZ" altLang="cs-CZ" sz="1800" dirty="0">
                <a:latin typeface="Arial" panose="020B0604020202020204" pitchFamily="34" charset="0"/>
              </a:rPr>
              <a:t> byla první </a:t>
            </a:r>
            <a:r>
              <a:rPr lang="cs-CZ" altLang="cs-CZ" sz="1800" dirty="0">
                <a:latin typeface="Arial" panose="020B0604020202020204" pitchFamily="34" charset="0"/>
                <a:hlinkClick r:id="rId3" tooltip="Prah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pražská</a:t>
            </a:r>
            <a:r>
              <a:rPr lang="cs-CZ" altLang="cs-CZ" sz="1800" dirty="0">
                <a:latin typeface="Arial" panose="020B0604020202020204" pitchFamily="34" charset="0"/>
              </a:rPr>
              <a:t> </a:t>
            </a:r>
            <a:r>
              <a:rPr lang="cs-CZ" altLang="cs-CZ" sz="1800" dirty="0">
                <a:latin typeface="Arial" panose="020B0604020202020204" pitchFamily="34" charset="0"/>
                <a:hlinkClick r:id="rId4" tooltip="Elektrická tramvaj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elektrická</a:t>
            </a:r>
            <a:r>
              <a:rPr lang="cs-CZ" altLang="cs-CZ" sz="1800" dirty="0">
                <a:latin typeface="Arial" panose="020B0604020202020204" pitchFamily="34" charset="0"/>
              </a:rPr>
              <a:t> </a:t>
            </a:r>
            <a:r>
              <a:rPr lang="cs-CZ" altLang="cs-CZ" sz="1800" dirty="0">
                <a:latin typeface="Arial" panose="020B0604020202020204" pitchFamily="34" charset="0"/>
                <a:hlinkClick r:id="rId5" tooltip="Tramvajová dráh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tramvajová dráha</a:t>
            </a:r>
            <a:r>
              <a:rPr lang="cs-CZ" altLang="cs-CZ" sz="1800" dirty="0">
                <a:latin typeface="Arial" panose="020B0604020202020204" pitchFamily="34" charset="0"/>
              </a:rPr>
              <a:t> a zároveň soukromý podnik </a:t>
            </a:r>
            <a:r>
              <a:rPr lang="cs-CZ" altLang="cs-CZ" sz="1800" dirty="0">
                <a:latin typeface="Arial" panose="020B0604020202020204" pitchFamily="34" charset="0"/>
                <a:hlinkClick r:id="rId6" tooltip="František Křiží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Františka Křižíka</a:t>
            </a:r>
            <a:r>
              <a:rPr lang="cs-CZ" altLang="cs-CZ" sz="1800" dirty="0">
                <a:latin typeface="Arial" panose="020B0604020202020204" pitchFamily="34" charset="0"/>
              </a:rPr>
              <a:t>, který tuto dráhu zřídil roku </a:t>
            </a:r>
            <a:r>
              <a:rPr lang="cs-CZ" altLang="cs-CZ" sz="1800" dirty="0">
                <a:latin typeface="Arial" panose="020B0604020202020204" pitchFamily="34" charset="0"/>
                <a:hlinkClick r:id="rId7" tooltip="189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1891</a:t>
            </a:r>
            <a:r>
              <a:rPr lang="cs-CZ" altLang="cs-CZ" sz="1800" dirty="0">
                <a:latin typeface="Arial" panose="020B0604020202020204" pitchFamily="34" charset="0"/>
              </a:rPr>
              <a:t> a provozoval sezónně až do roku </a:t>
            </a:r>
            <a:r>
              <a:rPr lang="cs-CZ" altLang="cs-CZ" sz="1800" dirty="0">
                <a:latin typeface="Arial" panose="020B0604020202020204" pitchFamily="34" charset="0"/>
                <a:hlinkClick r:id="rId8" tooltip="190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1900</a:t>
            </a:r>
            <a:r>
              <a:rPr lang="cs-CZ" altLang="cs-CZ" sz="1800" dirty="0">
                <a:latin typeface="Arial" panose="020B0604020202020204" pitchFamily="34" charset="0"/>
              </a:rPr>
              <a:t>. Dráha na </a:t>
            </a:r>
            <a:r>
              <a:rPr lang="cs-CZ" altLang="cs-CZ" sz="1800" dirty="0">
                <a:latin typeface="Arial" panose="020B0604020202020204" pitchFamily="34" charset="0"/>
                <a:hlinkClick r:id="rId9" tooltip="Letná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Letné</a:t>
            </a:r>
            <a:r>
              <a:rPr lang="cs-CZ" altLang="cs-CZ" sz="1800" dirty="0">
                <a:latin typeface="Arial" panose="020B0604020202020204" pitchFamily="34" charset="0"/>
              </a:rPr>
              <a:t> byla zrušena roku 1902 a v následujících letech zcela odstraněna. </a:t>
            </a:r>
            <a:endParaRPr lang="cs-CZ" alt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osoba, exteriér, budova, lidé&#10;&#10;Popis byl vytvořen automaticky">
            <a:extLst>
              <a:ext uri="{FF2B5EF4-FFF2-40B4-BE49-F238E27FC236}">
                <a16:creationId xmlns:a16="http://schemas.microsoft.com/office/drawing/2014/main" id="{3F8F8D1B-DE5F-40ED-B2EB-568772F98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042" y="670132"/>
            <a:ext cx="6888162" cy="516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ovéPole 17">
            <a:extLst>
              <a:ext uri="{FF2B5EF4-FFF2-40B4-BE49-F238E27FC236}">
                <a16:creationId xmlns:a16="http://schemas.microsoft.com/office/drawing/2014/main" id="{9BEAF578-0832-48B4-A27A-AB0DC37365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738" y="2475706"/>
            <a:ext cx="4902304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2000" dirty="0">
                <a:latin typeface="Arial" panose="020B0604020202020204" pitchFamily="34" charset="0"/>
              </a:rPr>
              <a:t>V roce 1891 se konala na Výstavišti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2000" dirty="0">
                <a:latin typeface="Arial" panose="020B0604020202020204" pitchFamily="34" charset="0"/>
              </a:rPr>
              <a:t>Jubilejní zemská </a:t>
            </a:r>
            <a:r>
              <a:rPr lang="cs-CZ" altLang="en-US" sz="2000" dirty="0" err="1">
                <a:latin typeface="Arial" panose="020B0604020202020204" pitchFamily="34" charset="0"/>
              </a:rPr>
              <a:t>výstava,.velkou</a:t>
            </a:r>
            <a:r>
              <a:rPr lang="cs-CZ" altLang="en-US" sz="2000" dirty="0">
                <a:latin typeface="Arial" panose="020B0604020202020204" pitchFamily="34" charset="0"/>
              </a:rPr>
              <a:t> slávu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2000" dirty="0">
                <a:latin typeface="Arial" panose="020B0604020202020204" pitchFamily="34" charset="0"/>
              </a:rPr>
              <a:t>přinesla Františku Křižíkovi jeho světelná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2000" dirty="0">
                <a:latin typeface="Arial" panose="020B0604020202020204" pitchFamily="34" charset="0"/>
              </a:rPr>
              <a:t>fontána.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Obdélník 1">
            <a:extLst>
              <a:ext uri="{FF2B5EF4-FFF2-40B4-BE49-F238E27FC236}">
                <a16:creationId xmlns:a16="http://schemas.microsoft.com/office/drawing/2014/main" id="{92931A7D-5CFE-4E63-8CD6-079B5BF193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963" y="2671763"/>
            <a:ext cx="6096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 dirty="0">
                <a:latin typeface="Arial" panose="020B0604020202020204" pitchFamily="34" charset="0"/>
              </a:rPr>
              <a:t>V roce </a:t>
            </a:r>
            <a:r>
              <a:rPr lang="cs-CZ" altLang="cs-CZ" sz="1800" u="sng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1903</a:t>
            </a:r>
            <a:r>
              <a:rPr lang="cs-CZ" altLang="cs-CZ" sz="1800" dirty="0">
                <a:latin typeface="Arial" panose="020B0604020202020204" pitchFamily="34" charset="0"/>
              </a:rPr>
              <a:t> vybudoval první elektrifikovanou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 dirty="0">
                <a:latin typeface="Arial" panose="020B0604020202020204" pitchFamily="34" charset="0"/>
              </a:rPr>
              <a:t>trať v </a:t>
            </a:r>
            <a:r>
              <a:rPr lang="cs-CZ" altLang="cs-CZ" sz="1800" dirty="0">
                <a:latin typeface="Arial" panose="020B0604020202020204" pitchFamily="34" charset="0"/>
                <a:hlinkClick r:id="rId3" tooltip="Rakousko-Uhersk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Rakousku-Uhersku</a:t>
            </a:r>
            <a:r>
              <a:rPr lang="cs-CZ" altLang="cs-CZ" sz="1800" dirty="0">
                <a:latin typeface="Arial" panose="020B0604020202020204" pitchFamily="34" charset="0"/>
              </a:rPr>
              <a:t>, </a:t>
            </a:r>
            <a:r>
              <a:rPr lang="cs-CZ" altLang="cs-CZ" sz="1800" dirty="0">
                <a:latin typeface="Arial" panose="020B0604020202020204" pitchFamily="34" charset="0"/>
                <a:hlinkClick r:id="rId4" tooltip="Elektrická dráha Tábor–Bechyně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z Tábora do Bechyně</a:t>
            </a:r>
            <a:r>
              <a:rPr lang="cs-CZ" altLang="cs-CZ" sz="1800" dirty="0">
                <a:latin typeface="Arial" panose="020B0604020202020204" pitchFamily="34" charset="0"/>
              </a:rPr>
              <a:t>.</a:t>
            </a:r>
            <a:endParaRPr lang="cs-CZ" altLang="cs-CZ" sz="1800" dirty="0"/>
          </a:p>
        </p:txBody>
      </p:sp>
      <p:pic>
        <p:nvPicPr>
          <p:cNvPr id="25603" name="Picture 2" descr="http://upload.wikimedia.org/wikipedia/commons/e/e7/E_423.jpg">
            <a:extLst>
              <a:ext uri="{FF2B5EF4-FFF2-40B4-BE49-F238E27FC236}">
                <a16:creationId xmlns:a16="http://schemas.microsoft.com/office/drawing/2014/main" id="{33F66B80-E33E-4C20-AA6C-CBC9680698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350" y="1787525"/>
            <a:ext cx="6389688" cy="3700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Obdélník 5">
            <a:extLst>
              <a:ext uri="{FF2B5EF4-FFF2-40B4-BE49-F238E27FC236}">
                <a16:creationId xmlns:a16="http://schemas.microsoft.com/office/drawing/2014/main" id="{663264D9-7A4B-425E-8E44-B70EF5F01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3500438"/>
            <a:ext cx="65532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 i="1">
                <a:latin typeface="Arial" panose="020B0604020202020204" pitchFamily="34" charset="0"/>
              </a:rPr>
              <a:t>Tento soubor je </a:t>
            </a:r>
            <a:r>
              <a:rPr lang="cs-CZ" altLang="en-US" sz="1800" b="1" i="1">
                <a:latin typeface="Arial" panose="020B0604020202020204" pitchFamily="34" charset="0"/>
                <a:hlinkClick r:id="rId2" tooltip="cs:volné dílo"/>
              </a:rPr>
              <a:t>volné dílo</a:t>
            </a:r>
            <a:r>
              <a:rPr lang="cs-CZ" altLang="en-US" sz="1800" i="1">
                <a:latin typeface="Arial" panose="020B0604020202020204" pitchFamily="34" charset="0"/>
              </a:rPr>
              <a:t>, protože doba ochrany majetkových autorských práv již </a:t>
            </a:r>
            <a:r>
              <a:rPr lang="cs-CZ" altLang="en-US" sz="1800" b="1" i="1">
                <a:latin typeface="Arial" panose="020B0604020202020204" pitchFamily="34" charset="0"/>
              </a:rPr>
              <a:t>vypršela</a:t>
            </a:r>
            <a:endParaRPr lang="cs-CZ" altLang="en-US" sz="1800">
              <a:latin typeface="Arial" panose="020B0604020202020204" pitchFamily="34" charset="0"/>
            </a:endParaRPr>
          </a:p>
        </p:txBody>
      </p:sp>
      <p:sp>
        <p:nvSpPr>
          <p:cNvPr id="28675" name="Obdélník 8">
            <a:extLst>
              <a:ext uri="{FF2B5EF4-FFF2-40B4-BE49-F238E27FC236}">
                <a16:creationId xmlns:a16="http://schemas.microsoft.com/office/drawing/2014/main" id="{BCF99114-C0B1-43C5-8754-1A6FF0F26B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1557338"/>
            <a:ext cx="6985000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Portrét </a:t>
            </a:r>
            <a:r>
              <a:rPr lang="cs-CZ" altLang="en-US" sz="1800">
                <a:latin typeface="Arial" panose="020B0604020202020204" pitchFamily="34" charset="0"/>
                <a:hlinkClick r:id="rId3" tooltip="cs:František Křižík"/>
              </a:rPr>
              <a:t>Františka Křižíka</a:t>
            </a:r>
            <a:r>
              <a:rPr lang="cs-CZ" altLang="en-US" sz="1800">
                <a:latin typeface="Arial" panose="020B0604020202020204" pitchFamily="34" charset="0"/>
              </a:rPr>
              <a:t> od ateliéru </a:t>
            </a:r>
            <a:r>
              <a:rPr lang="cs-CZ" altLang="en-US" sz="1800">
                <a:latin typeface="Arial" panose="020B0604020202020204" pitchFamily="34" charset="0"/>
                <a:hlinkClick r:id="rId4" tooltip="cs:Šechtl and Voseček"/>
              </a:rPr>
              <a:t>Šechtl and Voseček</a:t>
            </a:r>
            <a:r>
              <a:rPr lang="cs-CZ" altLang="en-US" sz="1800">
                <a:latin typeface="Arial" panose="020B0604020202020204" pitchFamily="34" charset="0"/>
              </a:rPr>
              <a:t> v Táboře. Pravděpodobně vyfoceno roku 1902 během stavby elektrické dráhy z Táboru do Bechyně.</a:t>
            </a:r>
          </a:p>
        </p:txBody>
      </p:sp>
      <p:sp>
        <p:nvSpPr>
          <p:cNvPr id="28676" name="Obdélník 9">
            <a:extLst>
              <a:ext uri="{FF2B5EF4-FFF2-40B4-BE49-F238E27FC236}">
                <a16:creationId xmlns:a16="http://schemas.microsoft.com/office/drawing/2014/main" id="{B1BF258C-1E15-4194-9CAE-86C89F71F9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2420938"/>
            <a:ext cx="70564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1800" i="1">
                <a:latin typeface="Arial" panose="020B0604020202020204" pitchFamily="34" charset="0"/>
              </a:rPr>
              <a:t>This work is in the </a:t>
            </a:r>
            <a:r>
              <a:rPr lang="en-US" altLang="en-US" sz="1800" b="1" i="1">
                <a:latin typeface="Arial" panose="020B0604020202020204" pitchFamily="34" charset="0"/>
                <a:hlinkClick r:id="rId5" action="ppaction://hlinkfile" tooltip="Public domain"/>
              </a:rPr>
              <a:t>public domain</a:t>
            </a:r>
            <a:r>
              <a:rPr lang="en-US" altLang="en-US" sz="1800" i="1">
                <a:latin typeface="Arial" panose="020B0604020202020204" pitchFamily="34" charset="0"/>
              </a:rPr>
              <a:t> in those countries with a copyright term of life of the author plus </a:t>
            </a:r>
            <a:r>
              <a:rPr lang="en-US" altLang="en-US" sz="1800" b="1" i="1">
                <a:latin typeface="Arial" panose="020B0604020202020204" pitchFamily="34" charset="0"/>
              </a:rPr>
              <a:t>80</a:t>
            </a:r>
            <a:r>
              <a:rPr lang="en-US" altLang="en-US" sz="1800" i="1">
                <a:latin typeface="Arial" panose="020B0604020202020204" pitchFamily="34" charset="0"/>
              </a:rPr>
              <a:t> years or fewer</a:t>
            </a:r>
            <a:endParaRPr lang="cs-CZ" altLang="en-US" sz="1800">
              <a:latin typeface="Arial" panose="020B0604020202020204" pitchFamily="34" charset="0"/>
            </a:endParaRPr>
          </a:p>
        </p:txBody>
      </p:sp>
      <p:sp>
        <p:nvSpPr>
          <p:cNvPr id="28677" name="Obdélník 12">
            <a:extLst>
              <a:ext uri="{FF2B5EF4-FFF2-40B4-BE49-F238E27FC236}">
                <a16:creationId xmlns:a16="http://schemas.microsoft.com/office/drawing/2014/main" id="{5D02818B-45E8-4CD6-9A21-0EF786FF45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196975"/>
            <a:ext cx="61753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  <a:hlinkClick r:id="rId6"/>
              </a:rPr>
              <a:t>http://commons.wikimedia.org/wiki/File:Krizik.jpg</a:t>
            </a:r>
            <a:endParaRPr lang="cs-CZ" altLang="en-US" sz="1800">
              <a:latin typeface="Arial" panose="020B0604020202020204" pitchFamily="34" charset="0"/>
            </a:endParaRPr>
          </a:p>
        </p:txBody>
      </p:sp>
      <p:sp>
        <p:nvSpPr>
          <p:cNvPr id="28678" name="TextovéPole 13">
            <a:extLst>
              <a:ext uri="{FF2B5EF4-FFF2-40B4-BE49-F238E27FC236}">
                <a16:creationId xmlns:a16="http://schemas.microsoft.com/office/drawing/2014/main" id="{B8060F4D-82DF-45E9-90BD-4E37A17A9F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8" y="549275"/>
            <a:ext cx="45148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Zdroje obrázků: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[cit – 2011 – 04 – 13 ]. Dostupné na www:</a:t>
            </a:r>
          </a:p>
        </p:txBody>
      </p:sp>
      <p:sp>
        <p:nvSpPr>
          <p:cNvPr id="28679" name="Obdélník 14">
            <a:extLst>
              <a:ext uri="{FF2B5EF4-FFF2-40B4-BE49-F238E27FC236}">
                <a16:creationId xmlns:a16="http://schemas.microsoft.com/office/drawing/2014/main" id="{9F6E945E-F3B3-405A-AC3A-C9280E64A9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4652963"/>
            <a:ext cx="83534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  <a:hlinkClick r:id="rId7"/>
              </a:rPr>
              <a:t>http://cs.wikipedia.org/wiki/Soubor:Krizik_Electric_Tram_1891_Hercik.png</a:t>
            </a:r>
            <a:endParaRPr lang="cs-CZ" altLang="en-US" sz="180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cs-CZ" altLang="en-US" sz="1800">
              <a:latin typeface="Arial" panose="020B0604020202020204" pitchFamily="34" charset="0"/>
            </a:endParaRPr>
          </a:p>
        </p:txBody>
      </p:sp>
      <p:sp>
        <p:nvSpPr>
          <p:cNvPr id="28680" name="Obdélník 15">
            <a:extLst>
              <a:ext uri="{FF2B5EF4-FFF2-40B4-BE49-F238E27FC236}">
                <a16:creationId xmlns:a16="http://schemas.microsoft.com/office/drawing/2014/main" id="{9B10A441-60A9-442E-AD3D-D11F58A095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4221163"/>
            <a:ext cx="7632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  <a:hlinkClick r:id="rId8"/>
              </a:rPr>
              <a:t>http://cs.wikipedia.org/wiki/Soubor:E_423.jpg</a:t>
            </a:r>
            <a:r>
              <a:rPr lang="cs-CZ" altLang="en-US" sz="1800">
                <a:latin typeface="Arial" panose="020B0604020202020204" pitchFamily="34" charset="0"/>
              </a:rPr>
              <a:t>         autor:</a:t>
            </a:r>
          </a:p>
        </p:txBody>
      </p:sp>
      <p:sp>
        <p:nvSpPr>
          <p:cNvPr id="28681" name="Obdélník 16">
            <a:extLst>
              <a:ext uri="{FF2B5EF4-FFF2-40B4-BE49-F238E27FC236}">
                <a16:creationId xmlns:a16="http://schemas.microsoft.com/office/drawing/2014/main" id="{0F2BF41E-FD30-403D-90ED-639755E382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4425" y="4221163"/>
            <a:ext cx="49768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  <a:hlinkClick r:id="rId9"/>
              </a:rPr>
              <a:t>      de:User:Rainerhaufe</a:t>
            </a:r>
            <a:endParaRPr lang="cs-CZ" altLang="en-US" sz="1800">
              <a:latin typeface="Arial" panose="020B0604020202020204" pitchFamily="34" charset="0"/>
            </a:endParaRPr>
          </a:p>
        </p:txBody>
      </p:sp>
      <p:sp>
        <p:nvSpPr>
          <p:cNvPr id="28682" name="Obdélník 24">
            <a:extLst>
              <a:ext uri="{FF2B5EF4-FFF2-40B4-BE49-F238E27FC236}">
                <a16:creationId xmlns:a16="http://schemas.microsoft.com/office/drawing/2014/main" id="{428D93B9-079B-423F-B7E7-196A633EC4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3068638"/>
            <a:ext cx="74168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  <a:hlinkClick r:id="rId10"/>
              </a:rPr>
              <a:t>http://cs.wikipedia.org/wiki/Soubor:Krizik_Arc_lamp.jpg</a:t>
            </a:r>
            <a:endParaRPr lang="cs-CZ" altLang="en-US" sz="1800">
              <a:latin typeface="Arial" panose="020B0604020202020204" pitchFamily="34" charset="0"/>
            </a:endParaRPr>
          </a:p>
        </p:txBody>
      </p:sp>
      <p:sp>
        <p:nvSpPr>
          <p:cNvPr id="28683" name="TextovéPole 12">
            <a:extLst>
              <a:ext uri="{FF2B5EF4-FFF2-40B4-BE49-F238E27FC236}">
                <a16:creationId xmlns:a16="http://schemas.microsoft.com/office/drawing/2014/main" id="{4891D3A8-F583-49F8-A45C-0F7E74CE22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1196975"/>
            <a:ext cx="3190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&lt;</a:t>
            </a:r>
          </a:p>
        </p:txBody>
      </p:sp>
      <p:sp>
        <p:nvSpPr>
          <p:cNvPr id="28684" name="TextovéPole 13">
            <a:extLst>
              <a:ext uri="{FF2B5EF4-FFF2-40B4-BE49-F238E27FC236}">
                <a16:creationId xmlns:a16="http://schemas.microsoft.com/office/drawing/2014/main" id="{D08F918F-C4FA-4501-96CC-1CA8AD248D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4221163"/>
            <a:ext cx="3190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&lt;</a:t>
            </a:r>
          </a:p>
        </p:txBody>
      </p:sp>
      <p:sp>
        <p:nvSpPr>
          <p:cNvPr id="28685" name="TextovéPole 14">
            <a:extLst>
              <a:ext uri="{FF2B5EF4-FFF2-40B4-BE49-F238E27FC236}">
                <a16:creationId xmlns:a16="http://schemas.microsoft.com/office/drawing/2014/main" id="{1CCB17B1-4F72-421E-87CD-3918CA60AF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5" y="4652963"/>
            <a:ext cx="32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&lt;</a:t>
            </a:r>
          </a:p>
        </p:txBody>
      </p:sp>
      <p:sp>
        <p:nvSpPr>
          <p:cNvPr id="28687" name="TextovéPole 21">
            <a:extLst>
              <a:ext uri="{FF2B5EF4-FFF2-40B4-BE49-F238E27FC236}">
                <a16:creationId xmlns:a16="http://schemas.microsoft.com/office/drawing/2014/main" id="{F9FBFF5B-1716-429E-A904-B41DC31F37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75500" y="1196975"/>
            <a:ext cx="320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&gt;</a:t>
            </a:r>
          </a:p>
        </p:txBody>
      </p:sp>
      <p:sp>
        <p:nvSpPr>
          <p:cNvPr id="28688" name="TextovéPole 22">
            <a:extLst>
              <a:ext uri="{FF2B5EF4-FFF2-40B4-BE49-F238E27FC236}">
                <a16:creationId xmlns:a16="http://schemas.microsoft.com/office/drawing/2014/main" id="{04FAC039-99B9-4506-B8EF-4AB0E0E6BD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16725" y="4221163"/>
            <a:ext cx="3587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&gt;</a:t>
            </a:r>
          </a:p>
        </p:txBody>
      </p:sp>
      <p:sp>
        <p:nvSpPr>
          <p:cNvPr id="28689" name="TextovéPole 23">
            <a:extLst>
              <a:ext uri="{FF2B5EF4-FFF2-40B4-BE49-F238E27FC236}">
                <a16:creationId xmlns:a16="http://schemas.microsoft.com/office/drawing/2014/main" id="{8F60DB36-73A2-4137-B050-F7005CA279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96450" y="4652963"/>
            <a:ext cx="3190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&gt;</a:t>
            </a:r>
          </a:p>
        </p:txBody>
      </p:sp>
      <p:sp>
        <p:nvSpPr>
          <p:cNvPr id="28691" name="TextovéPole 19">
            <a:extLst>
              <a:ext uri="{FF2B5EF4-FFF2-40B4-BE49-F238E27FC236}">
                <a16:creationId xmlns:a16="http://schemas.microsoft.com/office/drawing/2014/main" id="{FF2AAFB9-0CF6-4A01-90B3-3DF37B8CCB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288" y="3068638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&lt;</a:t>
            </a:r>
          </a:p>
        </p:txBody>
      </p:sp>
      <p:sp>
        <p:nvSpPr>
          <p:cNvPr id="28692" name="TextovéPole 20">
            <a:extLst>
              <a:ext uri="{FF2B5EF4-FFF2-40B4-BE49-F238E27FC236}">
                <a16:creationId xmlns:a16="http://schemas.microsoft.com/office/drawing/2014/main" id="{5AD5D528-C7D4-4260-8329-DE03C18985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24788" y="3068638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en-US" sz="1800">
                <a:latin typeface="Arial" panose="020B0604020202020204" pitchFamily="34" charset="0"/>
              </a:rPr>
              <a:t>&gt;</a:t>
            </a:r>
          </a:p>
        </p:txBody>
      </p:sp>
      <p:sp>
        <p:nvSpPr>
          <p:cNvPr id="28693" name="Obdélník 21">
            <a:extLst>
              <a:ext uri="{FF2B5EF4-FFF2-40B4-BE49-F238E27FC236}">
                <a16:creationId xmlns:a16="http://schemas.microsoft.com/office/drawing/2014/main" id="{21879806-D7DA-4254-8776-006EFE6602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725" y="5078412"/>
            <a:ext cx="6096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cs-CZ" sz="18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cs-CZ" altLang="cs-CZ" sz="1800" dirty="0">
                <a:latin typeface="Arial" panose="020B0604020202020204" pitchFamily="34" charset="0"/>
              </a:rPr>
              <a:t>autor </a:t>
            </a:r>
            <a:r>
              <a:rPr lang="cs-CZ" altLang="cs-CZ" sz="1800" dirty="0" err="1">
                <a:latin typeface="Arial" panose="020B0604020202020204" pitchFamily="34" charset="0"/>
              </a:rPr>
              <a:t>PlusMinus</a:t>
            </a:r>
            <a:r>
              <a:rPr lang="en-US" altLang="cs-CZ" sz="1800" dirty="0">
                <a:latin typeface="Arial" panose="020B0604020202020204" pitchFamily="34" charset="0"/>
              </a:rPr>
              <a:t> </a:t>
            </a:r>
            <a:endParaRPr lang="cs-CZ" altLang="cs-CZ" sz="1800" dirty="0"/>
          </a:p>
        </p:txBody>
      </p:sp>
      <p:sp>
        <p:nvSpPr>
          <p:cNvPr id="28694" name="Obdélník 22">
            <a:extLst>
              <a:ext uri="{FF2B5EF4-FFF2-40B4-BE49-F238E27FC236}">
                <a16:creationId xmlns:a16="http://schemas.microsoft.com/office/drawing/2014/main" id="{D8B4FF44-4FD7-4A5F-A8ED-5046B92BF5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6500" y="5068887"/>
            <a:ext cx="85740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 dirty="0">
                <a:hlinkClick r:id="rId11"/>
              </a:rPr>
              <a:t>https://upload.wikimedia.org/wikipedia/commons/3/30/BallBearing.gif?uselang=cs</a:t>
            </a:r>
            <a:endParaRPr lang="cs-CZ" altLang="cs-CZ" sz="1800" dirty="0"/>
          </a:p>
        </p:txBody>
      </p:sp>
      <p:sp>
        <p:nvSpPr>
          <p:cNvPr id="28695" name="Obdélník 23">
            <a:extLst>
              <a:ext uri="{FF2B5EF4-FFF2-40B4-BE49-F238E27FC236}">
                <a16:creationId xmlns:a16="http://schemas.microsoft.com/office/drawing/2014/main" id="{CD63EB42-BCC2-4484-B667-8AF90F3748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8988" y="5499100"/>
            <a:ext cx="100790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solidFill>
                  <a:srgbClr val="222222"/>
                </a:solidFill>
                <a:latin typeface="Arial" panose="020B0604020202020204" pitchFamily="34" charset="0"/>
              </a:rPr>
              <a:t>autor</a:t>
            </a:r>
            <a:r>
              <a:rPr lang="en-US" altLang="cs-CZ" sz="1800">
                <a:solidFill>
                  <a:srgbClr val="222222"/>
                </a:solidFill>
                <a:latin typeface="Arial" panose="020B0604020202020204" pitchFamily="34" charset="0"/>
              </a:rPr>
              <a:t>. </a:t>
            </a:r>
            <a:r>
              <a:rPr lang="en-US" altLang="cs-CZ" sz="1800" u="sng">
                <a:latin typeface="Arial" panose="020B0604020202020204" pitchFamily="34" charset="0"/>
                <a:hlinkClick r:id="rId12" tooltip="User:Dobiasr~commonswiki (page does not exist)"/>
              </a:rPr>
              <a:t>Dobiasr~commonswiki</a:t>
            </a:r>
            <a:r>
              <a:rPr lang="en-US" altLang="cs-CZ" sz="1800">
                <a:latin typeface="Arial" panose="020B0604020202020204" pitchFamily="34" charset="0"/>
              </a:rPr>
              <a:t> </a:t>
            </a:r>
            <a:r>
              <a:rPr lang="en-US" altLang="cs-CZ" sz="180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cs-CZ" altLang="cs-CZ" sz="1800"/>
          </a:p>
        </p:txBody>
      </p:sp>
      <p:sp>
        <p:nvSpPr>
          <p:cNvPr id="28696" name="Obdélník 24">
            <a:extLst>
              <a:ext uri="{FF2B5EF4-FFF2-40B4-BE49-F238E27FC236}">
                <a16:creationId xmlns:a16="http://schemas.microsoft.com/office/drawing/2014/main" id="{0B60CFB0-6608-407D-B6F2-F951CE0551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6988" y="5521325"/>
            <a:ext cx="7416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13"/>
              </a:rPr>
              <a:t>https://commons.wikimedia.org/wiki/File:CZ_navest_autoblok.JPG</a:t>
            </a:r>
            <a:endParaRPr lang="cs-CZ" altLang="cs-CZ" sz="1800"/>
          </a:p>
        </p:txBody>
      </p:sp>
      <p:sp>
        <p:nvSpPr>
          <p:cNvPr id="28697" name="Obdélník 25">
            <a:extLst>
              <a:ext uri="{FF2B5EF4-FFF2-40B4-BE49-F238E27FC236}">
                <a16:creationId xmlns:a16="http://schemas.microsoft.com/office/drawing/2014/main" id="{9F9EC72B-6293-47C7-BD7A-B5584DD3CC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2638" y="5876925"/>
            <a:ext cx="12827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solidFill>
                  <a:srgbClr val="222222"/>
                </a:solidFill>
                <a:latin typeface="Arial" panose="020B0604020202020204" pitchFamily="34" charset="0"/>
              </a:rPr>
              <a:t>autor </a:t>
            </a:r>
            <a:r>
              <a:rPr lang="cs-CZ" altLang="cs-CZ" sz="1800" u="sng">
                <a:latin typeface="Arial" panose="020B0604020202020204" pitchFamily="34" charset="0"/>
                <a:hlinkClick r:id="rId14" tooltip="User:TeVe"/>
              </a:rPr>
              <a:t>TeVe</a:t>
            </a:r>
            <a:endParaRPr lang="cs-CZ" altLang="cs-CZ" sz="1800"/>
          </a:p>
        </p:txBody>
      </p:sp>
      <p:sp>
        <p:nvSpPr>
          <p:cNvPr id="28698" name="Obdélník 26">
            <a:extLst>
              <a:ext uri="{FF2B5EF4-FFF2-40B4-BE49-F238E27FC236}">
                <a16:creationId xmlns:a16="http://schemas.microsoft.com/office/drawing/2014/main" id="{DAC3027D-D802-4AB5-8349-A25CA9F328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0575" y="5857875"/>
            <a:ext cx="89281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15"/>
              </a:rPr>
              <a:t>https://commons.wikimedia.org/wiki/File:Railway_turnout_-_Oulu_Finland.jpg?uselang=cs</a:t>
            </a:r>
            <a:endParaRPr lang="cs-CZ" altLang="cs-CZ" sz="1800"/>
          </a:p>
        </p:txBody>
      </p:sp>
      <p:sp>
        <p:nvSpPr>
          <p:cNvPr id="28699" name="Obdélník 27">
            <a:extLst>
              <a:ext uri="{FF2B5EF4-FFF2-40B4-BE49-F238E27FC236}">
                <a16:creationId xmlns:a16="http://schemas.microsoft.com/office/drawing/2014/main" id="{6C4201F7-DB59-4B1C-BD3C-A6DF112D62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6175" y="6278563"/>
            <a:ext cx="95186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16"/>
              </a:rPr>
              <a:t>https://cs.wikipedia.org/wiki/Křižíkova_světelná_fontána#/media/Soubor:Križikovi_vodoskoci_2.JPG</a:t>
            </a:r>
            <a:endParaRPr lang="cs-CZ" altLang="cs-CZ" sz="1800"/>
          </a:p>
        </p:txBody>
      </p:sp>
      <p:sp>
        <p:nvSpPr>
          <p:cNvPr id="28700" name="TextovéPole 28">
            <a:extLst>
              <a:ext uri="{FF2B5EF4-FFF2-40B4-BE49-F238E27FC236}">
                <a16:creationId xmlns:a16="http://schemas.microsoft.com/office/drawing/2014/main" id="{68DE0891-9919-4C54-B129-18406928D3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863" y="6245225"/>
            <a:ext cx="23066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/>
              <a:t>Autor August Dominus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Obdélník 8">
            <a:extLst>
              <a:ext uri="{FF2B5EF4-FFF2-40B4-BE49-F238E27FC236}">
                <a16:creationId xmlns:a16="http://schemas.microsoft.com/office/drawing/2014/main" id="{B74EA00E-D920-425D-B37A-0CDBD1C514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4325" y="1747838"/>
            <a:ext cx="90233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2"/>
              </a:rPr>
              <a:t>https://commons.wikimedia.org/wiki/File:Die_Gartenlaube_(1878)_b_626_1.jpg?uselang=cs</a:t>
            </a:r>
            <a:endParaRPr lang="cs-CZ" altLang="cs-CZ" sz="1800"/>
          </a:p>
        </p:txBody>
      </p:sp>
      <p:sp>
        <p:nvSpPr>
          <p:cNvPr id="26628" name="Obdélník 9">
            <a:extLst>
              <a:ext uri="{FF2B5EF4-FFF2-40B4-BE49-F238E27FC236}">
                <a16:creationId xmlns:a16="http://schemas.microsoft.com/office/drawing/2014/main" id="{10EE44BC-7268-4703-AE09-C753380DBC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4963" y="2308225"/>
            <a:ext cx="7620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3"/>
              </a:rPr>
              <a:t>https://upload.wikimedia.org/wikipedia/commons/3/34/Divis.jpg</a:t>
            </a:r>
            <a:endParaRPr lang="cs-CZ" altLang="cs-CZ" sz="1800"/>
          </a:p>
        </p:txBody>
      </p:sp>
      <p:sp>
        <p:nvSpPr>
          <p:cNvPr id="26629" name="Obdélník 10">
            <a:extLst>
              <a:ext uri="{FF2B5EF4-FFF2-40B4-BE49-F238E27FC236}">
                <a16:creationId xmlns:a16="http://schemas.microsoft.com/office/drawing/2014/main" id="{87F006BF-CC96-442A-8543-E1FE326560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4963" y="1238250"/>
            <a:ext cx="9540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4"/>
              </a:rPr>
              <a:t>https://dvojka.rozhlas.cz/534-schuzka-masina-povetrnostni-7942921#&amp;gid=asset&amp;pid=1</a:t>
            </a:r>
            <a:endParaRPr lang="cs-CZ" altLang="cs-CZ" sz="1800"/>
          </a:p>
        </p:txBody>
      </p:sp>
      <p:sp>
        <p:nvSpPr>
          <p:cNvPr id="26630" name="TextovéPole 19">
            <a:extLst>
              <a:ext uri="{FF2B5EF4-FFF2-40B4-BE49-F238E27FC236}">
                <a16:creationId xmlns:a16="http://schemas.microsoft.com/office/drawing/2014/main" id="{A6867710-AC3D-4739-9867-77D0872A32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875" y="2992438"/>
            <a:ext cx="18224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/>
              <a:t>Autor Jan Vilímek</a:t>
            </a:r>
          </a:p>
        </p:txBody>
      </p:sp>
      <p:sp>
        <p:nvSpPr>
          <p:cNvPr id="26631" name="Obdélník 21">
            <a:extLst>
              <a:ext uri="{FF2B5EF4-FFF2-40B4-BE49-F238E27FC236}">
                <a16:creationId xmlns:a16="http://schemas.microsoft.com/office/drawing/2014/main" id="{044DAD08-3F19-47AE-B0C8-B16326A86E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0325" y="2992438"/>
            <a:ext cx="91868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5"/>
              </a:rPr>
              <a:t>https://upload.wikimedia.org/wikipedia/commons/5/57/Jan_Vilímek_-_Prokop_Diviš.jpg</a:t>
            </a:r>
            <a:endParaRPr lang="cs-CZ" altLang="cs-CZ" sz="1800"/>
          </a:p>
        </p:txBody>
      </p:sp>
      <p:sp>
        <p:nvSpPr>
          <p:cNvPr id="26632" name="Obdélník 22">
            <a:extLst>
              <a:ext uri="{FF2B5EF4-FFF2-40B4-BE49-F238E27FC236}">
                <a16:creationId xmlns:a16="http://schemas.microsoft.com/office/drawing/2014/main" id="{27FBDB81-BCE8-43A6-A6AE-198A69ABDA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7213" y="3522663"/>
            <a:ext cx="99599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6"/>
              </a:rPr>
              <a:t>https://upload.wikimedia.org/wikipedia/commons/2/22/MMŽbk-Domek_Prokopa_Diviše-11.JPG</a:t>
            </a:r>
            <a:endParaRPr lang="cs-CZ" altLang="cs-CZ" sz="1800"/>
          </a:p>
        </p:txBody>
      </p:sp>
      <p:sp>
        <p:nvSpPr>
          <p:cNvPr id="26633" name="TextovéPole 23">
            <a:extLst>
              <a:ext uri="{FF2B5EF4-FFF2-40B4-BE49-F238E27FC236}">
                <a16:creationId xmlns:a16="http://schemas.microsoft.com/office/drawing/2014/main" id="{FA00F24C-4EB8-41CC-94AF-FD668E4FBF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363" y="3522663"/>
            <a:ext cx="1549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/>
              <a:t>Autor MMŽ bk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CBC21F5-3E35-4FB1-ABA6-03AD5FDE1527}"/>
              </a:ext>
            </a:extLst>
          </p:cNvPr>
          <p:cNvSpPr txBox="1"/>
          <p:nvPr/>
        </p:nvSpPr>
        <p:spPr>
          <a:xfrm>
            <a:off x="1389018" y="229762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E855896-839A-4F90-8E4D-C42710E66F80}"/>
              </a:ext>
            </a:extLst>
          </p:cNvPr>
          <p:cNvSpPr txBox="1"/>
          <p:nvPr/>
        </p:nvSpPr>
        <p:spPr>
          <a:xfrm>
            <a:off x="1390926" y="17208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6F366EC-8A61-4177-93BF-E121F1FC9195}"/>
              </a:ext>
            </a:extLst>
          </p:cNvPr>
          <p:cNvSpPr txBox="1"/>
          <p:nvPr/>
        </p:nvSpPr>
        <p:spPr>
          <a:xfrm>
            <a:off x="1390926" y="12382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666BE3B7-0A8D-49A2-9437-FEEF1ACA9CF7}"/>
              </a:ext>
            </a:extLst>
          </p:cNvPr>
          <p:cNvSpPr txBox="1"/>
          <p:nvPr/>
        </p:nvSpPr>
        <p:spPr>
          <a:xfrm>
            <a:off x="7774609" y="23193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CAE25B2A-415C-4697-9A6F-45E1D86B95A9}"/>
              </a:ext>
            </a:extLst>
          </p:cNvPr>
          <p:cNvSpPr txBox="1"/>
          <p:nvPr/>
        </p:nvSpPr>
        <p:spPr>
          <a:xfrm>
            <a:off x="10307593" y="17574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2F1A7D83-159F-44ED-B342-1A9B2758EC95}"/>
              </a:ext>
            </a:extLst>
          </p:cNvPr>
          <p:cNvSpPr txBox="1"/>
          <p:nvPr/>
        </p:nvSpPr>
        <p:spPr>
          <a:xfrm>
            <a:off x="9868452" y="12382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Obdélník 3">
            <a:extLst>
              <a:ext uri="{FF2B5EF4-FFF2-40B4-BE49-F238E27FC236}">
                <a16:creationId xmlns:a16="http://schemas.microsoft.com/office/drawing/2014/main" id="{2C40677D-6F0D-49C4-B463-4C1D4292DA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33675" y="890588"/>
            <a:ext cx="60960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2"/>
              </a:rPr>
              <a:t>https://commons.wikimedia.org/wiki/File:Josef_Ressel.jpg?uselang=cs</a:t>
            </a:r>
            <a:endParaRPr lang="cs-CZ" altLang="cs-CZ" sz="1800"/>
          </a:p>
        </p:txBody>
      </p:sp>
      <p:sp>
        <p:nvSpPr>
          <p:cNvPr id="27651" name="Obdélník 4">
            <a:extLst>
              <a:ext uri="{FF2B5EF4-FFF2-40B4-BE49-F238E27FC236}">
                <a16:creationId xmlns:a16="http://schemas.microsoft.com/office/drawing/2014/main" id="{B08484B9-94F6-433C-9A6D-9F0A9E91E6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3663" y="1690688"/>
            <a:ext cx="60960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3"/>
              </a:rPr>
              <a:t>https://cs.wikipedia.org/wiki/Lodní_šroub#/media/Soubor:Brosen_propelersterntychy.jpg</a:t>
            </a:r>
            <a:endParaRPr lang="cs-CZ" altLang="cs-CZ" sz="1800"/>
          </a:p>
        </p:txBody>
      </p:sp>
      <p:sp>
        <p:nvSpPr>
          <p:cNvPr id="27652" name="Obdélník 5">
            <a:extLst>
              <a:ext uri="{FF2B5EF4-FFF2-40B4-BE49-F238E27FC236}">
                <a16:creationId xmlns:a16="http://schemas.microsoft.com/office/drawing/2014/main" id="{10335563-EAFD-423C-AD11-AF57BD7CC2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3663" y="2490788"/>
            <a:ext cx="68389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4"/>
              </a:rPr>
              <a:t>https://commons.wikimedia.org/wiki/File:Silva_Sighting_Compass.jpg</a:t>
            </a:r>
            <a:endParaRPr lang="cs-CZ" altLang="cs-CZ" sz="1800"/>
          </a:p>
        </p:txBody>
      </p:sp>
      <p:sp>
        <p:nvSpPr>
          <p:cNvPr id="27653" name="Obdélník 7">
            <a:extLst>
              <a:ext uri="{FF2B5EF4-FFF2-40B4-BE49-F238E27FC236}">
                <a16:creationId xmlns:a16="http://schemas.microsoft.com/office/drawing/2014/main" id="{0AC510AD-DE5E-48CE-94CC-986DF96BCE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3663" y="2922588"/>
            <a:ext cx="4064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s-CZ" altLang="cs-CZ" sz="1800">
                <a:hlinkClick r:id="rId5"/>
              </a:rPr>
              <a:t>http://www.clker.com/clipart-10501.html</a:t>
            </a:r>
            <a:endParaRPr lang="cs-CZ" altLang="cs-CZ" sz="180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B2A01176-0D3B-4ACA-B174-D4961F831A41}"/>
              </a:ext>
            </a:extLst>
          </p:cNvPr>
          <p:cNvSpPr txBox="1"/>
          <p:nvPr/>
        </p:nvSpPr>
        <p:spPr>
          <a:xfrm>
            <a:off x="2433593" y="29215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A578CBB0-CADB-422D-BF00-5407B02A75F9}"/>
              </a:ext>
            </a:extLst>
          </p:cNvPr>
          <p:cNvSpPr txBox="1"/>
          <p:nvPr/>
        </p:nvSpPr>
        <p:spPr>
          <a:xfrm>
            <a:off x="2442127" y="24907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EE4A2B89-73DC-4B40-B7C0-D195FE1EF31B}"/>
              </a:ext>
            </a:extLst>
          </p:cNvPr>
          <p:cNvSpPr txBox="1"/>
          <p:nvPr/>
        </p:nvSpPr>
        <p:spPr>
          <a:xfrm>
            <a:off x="2433593" y="16906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9DBE31BD-A18C-4244-98C7-B8E5B740BE1C}"/>
              </a:ext>
            </a:extLst>
          </p:cNvPr>
          <p:cNvSpPr txBox="1"/>
          <p:nvPr/>
        </p:nvSpPr>
        <p:spPr>
          <a:xfrm>
            <a:off x="2583634" y="8905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A12443D-5320-4638-8BCB-471AD60B6A0B}"/>
              </a:ext>
            </a:extLst>
          </p:cNvPr>
          <p:cNvSpPr txBox="1"/>
          <p:nvPr/>
        </p:nvSpPr>
        <p:spPr>
          <a:xfrm>
            <a:off x="6597651" y="292942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48E811F3-2FDE-4F46-8FDE-ACDD8589184B}"/>
              </a:ext>
            </a:extLst>
          </p:cNvPr>
          <p:cNvSpPr txBox="1"/>
          <p:nvPr/>
        </p:nvSpPr>
        <p:spPr>
          <a:xfrm>
            <a:off x="9172531" y="25060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0B69DDA8-33BB-43E5-AF3B-96EB4C7558DF}"/>
              </a:ext>
            </a:extLst>
          </p:cNvPr>
          <p:cNvSpPr txBox="1"/>
          <p:nvPr/>
        </p:nvSpPr>
        <p:spPr>
          <a:xfrm>
            <a:off x="5281546" y="19762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3AEA8DDF-4628-48F5-93E4-D17637D97F48}"/>
              </a:ext>
            </a:extLst>
          </p:cNvPr>
          <p:cNvSpPr txBox="1"/>
          <p:nvPr/>
        </p:nvSpPr>
        <p:spPr>
          <a:xfrm>
            <a:off x="3457702" y="11689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1359</Words>
  <Application>Microsoft Office PowerPoint</Application>
  <PresentationFormat>Širokoúhlá obrazovka</PresentationFormat>
  <Paragraphs>184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Prokop Diviš</vt:lpstr>
      <vt:lpstr>Prokop Diviš</vt:lpstr>
      <vt:lpstr>Bleskosvod</vt:lpstr>
      <vt:lpstr>Kněz i vědec</vt:lpstr>
      <vt:lpstr>Z kroniky…………….</vt:lpstr>
      <vt:lpstr>Prokop Diviš</vt:lpstr>
      <vt:lpstr>Josef  Ressel</vt:lpstr>
      <vt:lpstr>Prezentace aplikace PowerPoint</vt:lpstr>
      <vt:lpstr>Prezentace aplikace PowerPoint</vt:lpstr>
      <vt:lpstr>Prezentace aplikace PowerPoint</vt:lpstr>
      <vt:lpstr> Josef  Ressel.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25</cp:revision>
  <dcterms:created xsi:type="dcterms:W3CDTF">2020-04-05T05:23:57Z</dcterms:created>
  <dcterms:modified xsi:type="dcterms:W3CDTF">2020-04-05T16:31:51Z</dcterms:modified>
</cp:coreProperties>
</file>