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63" r:id="rId5"/>
    <p:sldId id="264" r:id="rId6"/>
    <p:sldId id="265" r:id="rId7"/>
    <p:sldId id="266" r:id="rId8"/>
    <p:sldId id="267" r:id="rId9"/>
    <p:sldId id="258" r:id="rId10"/>
  </p:sldIdLst>
  <p:sldSz cx="12192000" cy="6858000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4" autoAdjust="0"/>
    <p:restoredTop sz="94660"/>
  </p:normalViewPr>
  <p:slideViewPr>
    <p:cSldViewPr snapToGrid="0">
      <p:cViewPr varScale="1">
        <p:scale>
          <a:sx n="48" d="100"/>
          <a:sy n="48" d="100"/>
        </p:scale>
        <p:origin x="-642" y="-9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/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/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66EB2C-2110-4070-9A9F-7485A8CD9887}" type="datetimeFigureOut">
              <a:rPr lang="cs-CZ"/>
              <a:pPr>
                <a:defRPr/>
              </a:pPr>
              <a:t>17.4.2020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5C33EE-9737-4C1B-BFE4-874A365DB6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/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/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2AEAE-66E1-4AC3-B820-2C796451A2CE}" type="datetimeFigureOut">
              <a:rPr lang="cs-CZ"/>
              <a:pPr>
                <a:defRPr/>
              </a:pPr>
              <a:t>17.4.2020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E0888E-DB57-48CB-8238-C4B2C17D15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/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/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CF792E-D688-4714-8A0F-199A60E96BB7}" type="datetimeFigureOut">
              <a:rPr lang="cs-CZ"/>
              <a:pPr>
                <a:defRPr/>
              </a:pPr>
              <a:t>17.4.2020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9BC82C-A805-4CC7-924F-405AB30F3F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/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/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/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268465-7495-498A-A12F-BD2CD36154CF}" type="datetimeFigureOut">
              <a:rPr lang="cs-CZ"/>
              <a:pPr>
                <a:defRPr/>
              </a:pPr>
              <a:t>17.4.2020</a:t>
            </a:fld>
            <a:endParaRPr lang="cs-CZ"/>
          </a:p>
        </p:txBody>
      </p:sp>
      <p:sp>
        <p:nvSpPr>
          <p:cNvPr id="6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C300E3-18DD-4509-BC3D-DCD203CFF7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/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/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/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/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/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BBF41C-BC6A-43F7-BED1-4B0A23748C2A}" type="datetimeFigureOut">
              <a:rPr lang="cs-CZ"/>
              <a:pPr>
                <a:defRPr/>
              </a:pPr>
              <a:t>17.4.2020</a:t>
            </a:fld>
            <a:endParaRPr lang="cs-CZ"/>
          </a:p>
        </p:txBody>
      </p:sp>
      <p:sp>
        <p:nvSpPr>
          <p:cNvPr id="8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C24D53-3AF3-4D29-A8CA-9C71509F3A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/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0E6B7A-80F7-4808-90FE-42D41A28281D}" type="datetimeFigureOut">
              <a:rPr lang="cs-CZ"/>
              <a:pPr>
                <a:defRPr/>
              </a:pPr>
              <a:t>17.4.2020</a:t>
            </a:fld>
            <a:endParaRPr lang="cs-CZ"/>
          </a:p>
        </p:txBody>
      </p:sp>
      <p:sp>
        <p:nvSpPr>
          <p:cNvPr id="4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456D17-0FC2-4EE1-95F0-325EA66121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851601-435C-4B94-B9F3-E8B87BD35B6D}" type="datetimeFigureOut">
              <a:rPr lang="cs-CZ"/>
              <a:pPr>
                <a:defRPr/>
              </a:pPr>
              <a:t>17.4.2020</a:t>
            </a:fld>
            <a:endParaRPr lang="cs-CZ"/>
          </a:p>
        </p:txBody>
      </p:sp>
      <p:sp>
        <p:nvSpPr>
          <p:cNvPr id="3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D3CA84-4BDE-4965-A181-672C668891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/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/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/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6CB603-D944-49A9-A571-1DF65AE6D698}" type="datetimeFigureOut">
              <a:rPr lang="cs-CZ"/>
              <a:pPr>
                <a:defRPr/>
              </a:pPr>
              <a:t>17.4.2020</a:t>
            </a:fld>
            <a:endParaRPr lang="cs-CZ"/>
          </a:p>
        </p:txBody>
      </p:sp>
      <p:sp>
        <p:nvSpPr>
          <p:cNvPr id="6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4793B-18D4-4CBF-B40A-D425F6C211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/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/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text 3">
            <a:extLst>
              <a:ext uri="{FF2B5EF4-FFF2-40B4-BE49-F238E27FC236}"/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921C91-20CE-457B-80D2-98ECB3A79A02}" type="datetimeFigureOut">
              <a:rPr lang="cs-CZ"/>
              <a:pPr>
                <a:defRPr/>
              </a:pPr>
              <a:t>17.4.2020</a:t>
            </a:fld>
            <a:endParaRPr lang="cs-CZ"/>
          </a:p>
        </p:txBody>
      </p:sp>
      <p:sp>
        <p:nvSpPr>
          <p:cNvPr id="6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C36DCF-267A-40AA-B07C-819762EFF8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/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/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8735FC-E24A-4A88-A450-8E62FD3E4DBD}" type="datetimeFigureOut">
              <a:rPr lang="cs-CZ"/>
              <a:pPr>
                <a:defRPr/>
              </a:pPr>
              <a:t>17.4.2020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705B8D-73E9-41A2-A019-D60BB30556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/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/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5382A6-4BB2-4F6C-A288-DD1A9CA0289C}" type="datetimeFigureOut">
              <a:rPr lang="cs-CZ"/>
              <a:pPr>
                <a:defRPr/>
              </a:pPr>
              <a:t>17.4.2020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E8CC1C-2542-4DA4-8447-242D503A1B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nadpis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text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Po kliknutí můžete upravovat styly textu v předloze.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94D5930-6F60-442B-9261-00D84131702B}" type="datetimeFigureOut">
              <a:rPr lang="cs-CZ"/>
              <a:pPr>
                <a:defRPr/>
              </a:pPr>
              <a:t>17.4.2020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21F78CC-E904-4F31-8F3C-04D6EDCF79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Soubor:Kain_i_Abel_(Carl_Poellath).jpg" TargetMode="External"/><Relationship Id="rId2" Type="http://schemas.openxmlformats.org/officeDocument/2006/relationships/hyperlink" Target="https://cs.wikipedia.org/wiki/Soubor:Cpg16_Blatt_14v_-_ATGenesis_-_Kain_erschl&#228;gt_Abel.jpg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ommons.wikimedia.org/wiki/Category:Cain" TargetMode="External"/><Relationship Id="rId4" Type="http://schemas.openxmlformats.org/officeDocument/2006/relationships/hyperlink" Target="https://cs.wikipedia.org/wiki/Soubor:Ludwig_Mueller_Kain_und_Abe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TextovéPole 1"/>
          <p:cNvSpPr txBox="1">
            <a:spLocks noChangeArrowheads="1"/>
          </p:cNvSpPr>
          <p:nvPr/>
        </p:nvSpPr>
        <p:spPr bwMode="auto">
          <a:xfrm>
            <a:off x="2120900" y="2720975"/>
            <a:ext cx="77295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Kain a Ábel – zlo a dobro podle bible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vitek: svislý 3">
            <a:extLst>
              <a:ext uri="{FF2B5EF4-FFF2-40B4-BE49-F238E27FC236}"/>
            </a:extLst>
          </p:cNvPr>
          <p:cNvSpPr/>
          <p:nvPr/>
        </p:nvSpPr>
        <p:spPr>
          <a:xfrm>
            <a:off x="542925" y="884238"/>
            <a:ext cx="10390188" cy="5754687"/>
          </a:xfrm>
          <a:prstGeom prst="verticalScroll">
            <a:avLst/>
          </a:prstGeom>
          <a:gradFill>
            <a:gsLst>
              <a:gs pos="93000">
                <a:schemeClr val="accent4">
                  <a:lumMod val="60000"/>
                  <a:lumOff val="40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>
                <a:shade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338" name="TextovéPole 4"/>
          <p:cNvSpPr txBox="1">
            <a:spLocks noChangeArrowheads="1"/>
          </p:cNvSpPr>
          <p:nvPr/>
        </p:nvSpPr>
        <p:spPr bwMode="auto">
          <a:xfrm>
            <a:off x="762000" y="238125"/>
            <a:ext cx="10668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Katechismus katolické církve – oficiální systematicky uspořádaný souhrn římskokatolické nauky o víře a mravech.</a:t>
            </a:r>
          </a:p>
          <a:p>
            <a:r>
              <a:rPr lang="cs-CZ">
                <a:latin typeface="Calibri" pitchFamily="34" charset="0"/>
              </a:rPr>
              <a:t>Jeho latinská verze byla schválená papežem Janem Pavlem II.</a:t>
            </a:r>
          </a:p>
        </p:txBody>
      </p:sp>
      <p:sp>
        <p:nvSpPr>
          <p:cNvPr id="14339" name="TextovéPole 5"/>
          <p:cNvSpPr txBox="1">
            <a:spLocks noChangeArrowheads="1"/>
          </p:cNvSpPr>
          <p:nvPr/>
        </p:nvSpPr>
        <p:spPr bwMode="auto">
          <a:xfrm>
            <a:off x="1474788" y="1636713"/>
            <a:ext cx="4992687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Algerian" pitchFamily="82" charset="0"/>
              </a:rPr>
              <a:t>Adam a Eva měli mnoho synů a dcer. Dva z nich se</a:t>
            </a:r>
          </a:p>
          <a:p>
            <a:r>
              <a:rPr lang="cs-CZ" sz="2400">
                <a:latin typeface="Algerian" pitchFamily="82" charset="0"/>
              </a:rPr>
              <a:t>jmenovali Kain a Abel.</a:t>
            </a:r>
          </a:p>
          <a:p>
            <a:r>
              <a:rPr lang="cs-CZ" sz="2400">
                <a:latin typeface="Algerian" pitchFamily="82" charset="0"/>
              </a:rPr>
              <a:t>Kain byl oráčem, Abel pastýřem ovcí.</a:t>
            </a:r>
          </a:p>
          <a:p>
            <a:r>
              <a:rPr lang="cs-CZ" sz="2400">
                <a:latin typeface="Algerian" pitchFamily="82" charset="0"/>
              </a:rPr>
              <a:t>Abel byl spravedlivý a zbožný. Kain byl zlý.</a:t>
            </a:r>
          </a:p>
        </p:txBody>
      </p:sp>
      <p:sp>
        <p:nvSpPr>
          <p:cNvPr id="14340" name="TextovéPole 8"/>
          <p:cNvSpPr txBox="1">
            <a:spLocks noChangeArrowheads="1"/>
          </p:cNvSpPr>
          <p:nvPr/>
        </p:nvSpPr>
        <p:spPr bwMode="auto">
          <a:xfrm>
            <a:off x="5468938" y="3189288"/>
            <a:ext cx="2851150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Algerian" pitchFamily="82" charset="0"/>
              </a:rPr>
              <a:t>Jednoho dne obětovali Pánu</a:t>
            </a:r>
          </a:p>
          <a:p>
            <a:r>
              <a:rPr lang="cs-CZ" sz="2400">
                <a:latin typeface="Algerian" pitchFamily="82" charset="0"/>
              </a:rPr>
              <a:t>Bohu, aby si vyprosili jeho</a:t>
            </a:r>
          </a:p>
          <a:p>
            <a:r>
              <a:rPr lang="cs-CZ" sz="2400">
                <a:latin typeface="Algerian" pitchFamily="82" charset="0"/>
              </a:rPr>
              <a:t>požehnání.</a:t>
            </a:r>
          </a:p>
          <a:p>
            <a:r>
              <a:rPr lang="cs-CZ" sz="2400">
                <a:latin typeface="Algerian" pitchFamily="82" charset="0"/>
              </a:rPr>
              <a:t>Oba bratři obětovali, co měli</a:t>
            </a:r>
          </a:p>
          <a:p>
            <a:r>
              <a:rPr lang="cs-CZ" sz="2400">
                <a:latin typeface="Algerian" pitchFamily="82" charset="0"/>
              </a:rPr>
              <a:t>nejlepšího.</a:t>
            </a:r>
          </a:p>
          <a:p>
            <a:r>
              <a:rPr lang="cs-CZ" sz="2400">
                <a:latin typeface="Algerian" pitchFamily="82" charset="0"/>
              </a:rPr>
              <a:t>Abel nejlepšího beránka ze</a:t>
            </a:r>
          </a:p>
          <a:p>
            <a:r>
              <a:rPr lang="cs-CZ" sz="2400">
                <a:latin typeface="Algerian" pitchFamily="82" charset="0"/>
              </a:rPr>
              <a:t>svého stáda. Kain položil na</a:t>
            </a:r>
          </a:p>
          <a:p>
            <a:r>
              <a:rPr lang="cs-CZ" sz="2400">
                <a:latin typeface="Algerian" pitchFamily="82" charset="0"/>
              </a:rPr>
              <a:t>oltář nejlepší obilí  ovoce.</a:t>
            </a:r>
          </a:p>
        </p:txBody>
      </p:sp>
      <p:pic>
        <p:nvPicPr>
          <p:cNvPr id="14341" name="Obrázek 9" descr="Obsah obrázku text, kniha, fotka, muž&#10;&#10;Popis byl vytvořen automaticky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62100" y="3287713"/>
            <a:ext cx="3649663" cy="304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tek: svislý 1">
            <a:extLst>
              <a:ext uri="{FF2B5EF4-FFF2-40B4-BE49-F238E27FC236}"/>
            </a:extLst>
          </p:cNvPr>
          <p:cNvSpPr/>
          <p:nvPr/>
        </p:nvSpPr>
        <p:spPr>
          <a:xfrm>
            <a:off x="487363" y="250825"/>
            <a:ext cx="11430000" cy="6326188"/>
          </a:xfrm>
          <a:prstGeom prst="verticalScroll">
            <a:avLst/>
          </a:prstGeom>
          <a:gradFill>
            <a:gsLst>
              <a:gs pos="93000">
                <a:schemeClr val="accent4">
                  <a:lumMod val="60000"/>
                  <a:lumOff val="40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362" name="TextovéPole 2"/>
          <p:cNvSpPr txBox="1">
            <a:spLocks noChangeArrowheads="1"/>
          </p:cNvSpPr>
          <p:nvPr/>
        </p:nvSpPr>
        <p:spPr bwMode="auto">
          <a:xfrm flipH="1">
            <a:off x="1444625" y="1238250"/>
            <a:ext cx="9469438" cy="4894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lgerian" pitchFamily="82" charset="0"/>
              </a:rPr>
              <a:t>Bůh přijal Abelovu oběť, na Kaina však a na jeho dary se</a:t>
            </a:r>
          </a:p>
          <a:p>
            <a:r>
              <a:rPr lang="cs-CZ" sz="2400">
                <a:latin typeface="Algerian" pitchFamily="82" charset="0"/>
              </a:rPr>
              <a:t>ani nepodíval.</a:t>
            </a:r>
          </a:p>
          <a:p>
            <a:r>
              <a:rPr lang="cs-CZ" sz="2400">
                <a:latin typeface="Algerian" pitchFamily="82" charset="0"/>
              </a:rPr>
              <a:t>Proto se Kain na bratra rozhněval.</a:t>
            </a:r>
          </a:p>
          <a:p>
            <a:r>
              <a:rPr lang="cs-CZ" sz="2400">
                <a:latin typeface="Algerian" pitchFamily="82" charset="0"/>
              </a:rPr>
              <a:t>I pravil Bůh: Kaine, proč se hněváš a proč klopíš hlavu ?</a:t>
            </a:r>
          </a:p>
          <a:p>
            <a:r>
              <a:rPr lang="cs-CZ" sz="2400">
                <a:latin typeface="Algerian" pitchFamily="82" charset="0"/>
              </a:rPr>
              <a:t>Budeš-li dobře činiti, budeš odměněn, budeš-li však zle činiti, zvítězí nad tebou hřích.</a:t>
            </a:r>
          </a:p>
          <a:p>
            <a:r>
              <a:rPr lang="cs-CZ" sz="2400">
                <a:latin typeface="Algerian" pitchFamily="82" charset="0"/>
              </a:rPr>
              <a:t>Ale Kain neposlechl a hněval se na svého bratra ještě více.</a:t>
            </a:r>
          </a:p>
          <a:p>
            <a:r>
              <a:rPr lang="cs-CZ" sz="2400">
                <a:latin typeface="Algerian" pitchFamily="82" charset="0"/>
              </a:rPr>
              <a:t>Jednoho dne řekl Kain Abelovi: vyjděme si na pole!</a:t>
            </a:r>
          </a:p>
          <a:p>
            <a:r>
              <a:rPr lang="cs-CZ" sz="2400">
                <a:latin typeface="Algerian" pitchFamily="82" charset="0"/>
              </a:rPr>
              <a:t>Hodný Abel šel a když byli na poli sami, obrátil se Kain</a:t>
            </a:r>
          </a:p>
          <a:p>
            <a:r>
              <a:rPr lang="cs-CZ" sz="2400">
                <a:latin typeface="Algerian" pitchFamily="82" charset="0"/>
              </a:rPr>
              <a:t>proti Abelovi a zabil ho.</a:t>
            </a:r>
          </a:p>
          <a:p>
            <a:r>
              <a:rPr lang="cs-CZ" sz="2400">
                <a:latin typeface="Algerian" pitchFamily="82" charset="0"/>
              </a:rPr>
              <a:t>Bůh řekl Kainovi: kde je tvůj bratr Abel? Kain odpověděl :</a:t>
            </a:r>
          </a:p>
          <a:p>
            <a:r>
              <a:rPr lang="cs-CZ" sz="2400">
                <a:latin typeface="Algerian" pitchFamily="82" charset="0"/>
              </a:rPr>
              <a:t>Nevím. Což jsem já strážcem svého bratra?</a:t>
            </a:r>
          </a:p>
          <a:p>
            <a:endParaRPr lang="cs-CZ" sz="2400">
              <a:latin typeface="Algerian" pitchFamily="82" charset="0"/>
            </a:endParaRPr>
          </a:p>
          <a:p>
            <a:endParaRPr lang="cs-CZ" sz="2400">
              <a:latin typeface="Algerian" pitchFamily="82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tek: svislý 1">
            <a:extLst>
              <a:ext uri="{FF2B5EF4-FFF2-40B4-BE49-F238E27FC236}"/>
            </a:extLst>
          </p:cNvPr>
          <p:cNvSpPr/>
          <p:nvPr/>
        </p:nvSpPr>
        <p:spPr>
          <a:xfrm>
            <a:off x="487363" y="250825"/>
            <a:ext cx="11430000" cy="6326188"/>
          </a:xfrm>
          <a:prstGeom prst="verticalScroll">
            <a:avLst/>
          </a:prstGeom>
          <a:gradFill>
            <a:gsLst>
              <a:gs pos="93000">
                <a:schemeClr val="accent4">
                  <a:lumMod val="60000"/>
                  <a:lumOff val="40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386" name="TextovéPole 2"/>
          <p:cNvSpPr txBox="1">
            <a:spLocks noChangeArrowheads="1"/>
          </p:cNvSpPr>
          <p:nvPr/>
        </p:nvSpPr>
        <p:spPr bwMode="auto">
          <a:xfrm>
            <a:off x="1489075" y="1298575"/>
            <a:ext cx="5786438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Algerian" pitchFamily="82" charset="0"/>
              </a:rPr>
              <a:t>I řekl mu Bůh: Co jsi to učinil? Krev bratra tvého volá ke </a:t>
            </a:r>
          </a:p>
          <a:p>
            <a:r>
              <a:rPr lang="cs-CZ" sz="2400">
                <a:latin typeface="Algerian" pitchFamily="82" charset="0"/>
              </a:rPr>
              <a:t>mně ze země.</a:t>
            </a:r>
          </a:p>
          <a:p>
            <a:r>
              <a:rPr lang="cs-CZ" sz="2400">
                <a:latin typeface="Algerian" pitchFamily="82" charset="0"/>
              </a:rPr>
              <a:t>Proto, že jsi zabil svého bratra, budeš na zemi tulákem</a:t>
            </a:r>
          </a:p>
          <a:p>
            <a:r>
              <a:rPr lang="cs-CZ" sz="2400">
                <a:latin typeface="Algerian" pitchFamily="82" charset="0"/>
              </a:rPr>
              <a:t>a poběhlíkem !</a:t>
            </a:r>
          </a:p>
          <a:p>
            <a:r>
              <a:rPr lang="cs-CZ" sz="2400">
                <a:latin typeface="Algerian" pitchFamily="82" charset="0"/>
              </a:rPr>
              <a:t>Bůh pak Kaina poznamenal, aby ho nikdo nezabil.</a:t>
            </a:r>
          </a:p>
          <a:p>
            <a:r>
              <a:rPr lang="cs-CZ" sz="2400">
                <a:latin typeface="Algerian" pitchFamily="82" charset="0"/>
              </a:rPr>
              <a:t>Od té doby se Kain potuloval po zemi a neměl nikde pokoje.</a:t>
            </a:r>
          </a:p>
        </p:txBody>
      </p:sp>
      <p:pic>
        <p:nvPicPr>
          <p:cNvPr id="16387" name="Obrázek 4" descr="Obsah obrázku text&#10;&#10;Popis byl vytvořen automaticky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7525" y="3751263"/>
            <a:ext cx="1825625" cy="2719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Obrázek 6" descr="Obsah obrázku text, kniha&#10;&#10;Popis byl vytvořen automaticky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84750" y="3840163"/>
            <a:ext cx="1733550" cy="2541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Obrázek 8" descr="Obsah obrázku muž, fotka, vsedě, stůl&#10;&#10;Popis byl vytvořen automaticky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089900" y="3840163"/>
            <a:ext cx="1703388" cy="2541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ovéPole 2"/>
          <p:cNvSpPr txBox="1">
            <a:spLocks noChangeArrowheads="1"/>
          </p:cNvSpPr>
          <p:nvPr/>
        </p:nvSpPr>
        <p:spPr bwMode="auto">
          <a:xfrm>
            <a:off x="354013" y="250825"/>
            <a:ext cx="11679237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Přisuď pozitivní vlastnosti. Kliknutím na správnou vlastnost se zabarví okénko zeleně, chybné</a:t>
            </a:r>
          </a:p>
          <a:p>
            <a:r>
              <a:rPr lang="cs-CZ" sz="2400">
                <a:latin typeface="Calibri" pitchFamily="34" charset="0"/>
              </a:rPr>
              <a:t>označení se zabarví červeně.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60388" y="1327150"/>
            <a:ext cx="13176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laskavost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60388" y="1917700"/>
            <a:ext cx="1474787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upřímnost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60388" y="2506663"/>
            <a:ext cx="950912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drzost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60388" y="3097213"/>
            <a:ext cx="1560512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hašteřivost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60388" y="3687763"/>
            <a:ext cx="1370012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trpělivost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58800" y="4276725"/>
            <a:ext cx="2741613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Ochota vždy pomoci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58800" y="4867275"/>
            <a:ext cx="1747838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nepozornost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68325" y="5456238"/>
            <a:ext cx="1884363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ctižádostivost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68325" y="6046788"/>
            <a:ext cx="1665288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domýšlivost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624263" y="1397000"/>
            <a:ext cx="160496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škodolibost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3624263" y="1943100"/>
            <a:ext cx="1462087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závistivost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3624263" y="2546350"/>
            <a:ext cx="167481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spolehlivost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624263" y="3141663"/>
            <a:ext cx="1231900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čestnost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3624263" y="3695700"/>
            <a:ext cx="15748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pracovitost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3624263" y="4291013"/>
            <a:ext cx="138747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záludnost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3624263" y="4884738"/>
            <a:ext cx="1074737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krutost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3592513" y="5456238"/>
            <a:ext cx="1941512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zodpovědnost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3592513" y="6061075"/>
            <a:ext cx="171132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svědomitost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5978525" y="1397000"/>
            <a:ext cx="1458913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bezcitnost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5978525" y="1965325"/>
            <a:ext cx="1327150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arogance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5978525" y="2522538"/>
            <a:ext cx="1327150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lakota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5978525" y="3092450"/>
            <a:ext cx="1379538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agresivita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5978525" y="3695700"/>
            <a:ext cx="14700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statečnost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5978525" y="4287838"/>
            <a:ext cx="1557338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chamtivost</a:t>
            </a:r>
          </a:p>
        </p:txBody>
      </p:sp>
      <p:grpSp>
        <p:nvGrpSpPr>
          <p:cNvPr id="17434" name="Skupina 38"/>
          <p:cNvGrpSpPr>
            <a:grpSpLocks/>
          </p:cNvGrpSpPr>
          <p:nvPr/>
        </p:nvGrpSpPr>
        <p:grpSpPr bwMode="auto">
          <a:xfrm>
            <a:off x="7737475" y="1735138"/>
            <a:ext cx="4057650" cy="3735387"/>
            <a:chOff x="7902041" y="1519880"/>
            <a:chExt cx="4058293" cy="3736467"/>
          </a:xfrm>
        </p:grpSpPr>
        <p:pic>
          <p:nvPicPr>
            <p:cNvPr id="17435" name="Obrázek 28" descr="Obsah obrázku text, kniha, exteriér, fotka&#10;&#10;Popis byl vytvořen automaticky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7902041" y="1519880"/>
              <a:ext cx="3871405" cy="324230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1" name="Obdélník 30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7902041" y="1519880"/>
              <a:ext cx="3870938" cy="113539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2" name="Obdélník 31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7902041" y="2655270"/>
              <a:ext cx="1179700" cy="210722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17438" name="Skupina 36"/>
            <p:cNvGrpSpPr>
              <a:grpSpLocks/>
            </p:cNvGrpSpPr>
            <p:nvPr/>
          </p:nvGrpSpPr>
          <p:grpSpPr bwMode="auto">
            <a:xfrm>
              <a:off x="8883586" y="2464205"/>
              <a:ext cx="3076748" cy="2330477"/>
              <a:chOff x="8771397" y="2540813"/>
              <a:chExt cx="3076748" cy="2330477"/>
            </a:xfrm>
          </p:grpSpPr>
          <p:sp>
            <p:nvSpPr>
              <p:cNvPr id="33" name="Obdélník 32">
                <a:extLst>
                  <a:ext uri="{FF2B5EF4-FFF2-40B4-BE49-F238E27FC236}"/>
                </a:extLst>
              </p:cNvPr>
              <p:cNvSpPr/>
              <p:nvPr/>
            </p:nvSpPr>
            <p:spPr>
              <a:xfrm>
                <a:off x="10312790" y="2646128"/>
                <a:ext cx="1535355" cy="1041701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4" name="Obdélník 33">
                <a:extLst>
                  <a:ext uri="{FF2B5EF4-FFF2-40B4-BE49-F238E27FC236}"/>
                </a:extLst>
              </p:cNvPr>
              <p:cNvSpPr/>
              <p:nvPr/>
            </p:nvSpPr>
            <p:spPr>
              <a:xfrm>
                <a:off x="11189229" y="3602080"/>
                <a:ext cx="616048" cy="126878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5" name="Volný tvar: obrazec 34">
                <a:extLst>
                  <a:ext uri="{FF2B5EF4-FFF2-40B4-BE49-F238E27FC236}"/>
                </a:extLst>
              </p:cNvPr>
              <p:cNvSpPr/>
              <p:nvPr/>
            </p:nvSpPr>
            <p:spPr>
              <a:xfrm>
                <a:off x="8771083" y="2541323"/>
                <a:ext cx="617636" cy="1060757"/>
              </a:xfrm>
              <a:custGeom>
                <a:avLst/>
                <a:gdLst>
                  <a:gd name="connsiteX0" fmla="*/ 235975 w 618205"/>
                  <a:gd name="connsiteY0" fmla="*/ 1061883 h 1061883"/>
                  <a:gd name="connsiteX1" fmla="*/ 339213 w 618205"/>
                  <a:gd name="connsiteY1" fmla="*/ 958645 h 1061883"/>
                  <a:gd name="connsiteX2" fmla="*/ 398207 w 618205"/>
                  <a:gd name="connsiteY2" fmla="*/ 796412 h 1061883"/>
                  <a:gd name="connsiteX3" fmla="*/ 457200 w 618205"/>
                  <a:gd name="connsiteY3" fmla="*/ 663677 h 1061883"/>
                  <a:gd name="connsiteX4" fmla="*/ 471949 w 618205"/>
                  <a:gd name="connsiteY4" fmla="*/ 589935 h 1061883"/>
                  <a:gd name="connsiteX5" fmla="*/ 530942 w 618205"/>
                  <a:gd name="connsiteY5" fmla="*/ 501445 h 1061883"/>
                  <a:gd name="connsiteX6" fmla="*/ 560439 w 618205"/>
                  <a:gd name="connsiteY6" fmla="*/ 457200 h 1061883"/>
                  <a:gd name="connsiteX7" fmla="*/ 575188 w 618205"/>
                  <a:gd name="connsiteY7" fmla="*/ 235974 h 1061883"/>
                  <a:gd name="connsiteX8" fmla="*/ 575188 w 618205"/>
                  <a:gd name="connsiteY8" fmla="*/ 29496 h 1061883"/>
                  <a:gd name="connsiteX9" fmla="*/ 486697 w 618205"/>
                  <a:gd name="connsiteY9" fmla="*/ 0 h 1061883"/>
                  <a:gd name="connsiteX10" fmla="*/ 250723 w 618205"/>
                  <a:gd name="connsiteY10" fmla="*/ 14748 h 1061883"/>
                  <a:gd name="connsiteX11" fmla="*/ 162233 w 618205"/>
                  <a:gd name="connsiteY11" fmla="*/ 73742 h 1061883"/>
                  <a:gd name="connsiteX12" fmla="*/ 103239 w 618205"/>
                  <a:gd name="connsiteY12" fmla="*/ 162232 h 1061883"/>
                  <a:gd name="connsiteX13" fmla="*/ 58994 w 618205"/>
                  <a:gd name="connsiteY13" fmla="*/ 250722 h 1061883"/>
                  <a:gd name="connsiteX14" fmla="*/ 14749 w 618205"/>
                  <a:gd name="connsiteY14" fmla="*/ 383458 h 1061883"/>
                  <a:gd name="connsiteX15" fmla="*/ 0 w 618205"/>
                  <a:gd name="connsiteY15" fmla="*/ 427703 h 1061883"/>
                  <a:gd name="connsiteX16" fmla="*/ 14749 w 618205"/>
                  <a:gd name="connsiteY16" fmla="*/ 796412 h 1061883"/>
                  <a:gd name="connsiteX17" fmla="*/ 29497 w 618205"/>
                  <a:gd name="connsiteY17" fmla="*/ 840658 h 1061883"/>
                  <a:gd name="connsiteX18" fmla="*/ 44246 w 618205"/>
                  <a:gd name="connsiteY18" fmla="*/ 914400 h 1061883"/>
                  <a:gd name="connsiteX19" fmla="*/ 103239 w 618205"/>
                  <a:gd name="connsiteY19" fmla="*/ 988142 h 1061883"/>
                  <a:gd name="connsiteX20" fmla="*/ 339213 w 618205"/>
                  <a:gd name="connsiteY20" fmla="*/ 1002890 h 1061883"/>
                  <a:gd name="connsiteX21" fmla="*/ 383459 w 618205"/>
                  <a:gd name="connsiteY21" fmla="*/ 1017638 h 1061883"/>
                  <a:gd name="connsiteX22" fmla="*/ 442452 w 618205"/>
                  <a:gd name="connsiteY22" fmla="*/ 929148 h 1061883"/>
                  <a:gd name="connsiteX23" fmla="*/ 457200 w 618205"/>
                  <a:gd name="connsiteY23" fmla="*/ 766916 h 1061883"/>
                  <a:gd name="connsiteX24" fmla="*/ 486697 w 618205"/>
                  <a:gd name="connsiteY24" fmla="*/ 707922 h 10618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</a:cxnLst>
                <a:rect l="l" t="t" r="r" b="b"/>
                <a:pathLst>
                  <a:path w="618205" h="1061883">
                    <a:moveTo>
                      <a:pt x="235975" y="1061883"/>
                    </a:moveTo>
                    <a:cubicBezTo>
                      <a:pt x="258409" y="1043936"/>
                      <a:pt x="328941" y="999735"/>
                      <a:pt x="339213" y="958645"/>
                    </a:cubicBezTo>
                    <a:cubicBezTo>
                      <a:pt x="380977" y="791587"/>
                      <a:pt x="306944" y="857255"/>
                      <a:pt x="398207" y="796412"/>
                    </a:cubicBezTo>
                    <a:cubicBezTo>
                      <a:pt x="433517" y="743447"/>
                      <a:pt x="442155" y="738899"/>
                      <a:pt x="457200" y="663677"/>
                    </a:cubicBezTo>
                    <a:cubicBezTo>
                      <a:pt x="462116" y="639096"/>
                      <a:pt x="461576" y="612756"/>
                      <a:pt x="471949" y="589935"/>
                    </a:cubicBezTo>
                    <a:cubicBezTo>
                      <a:pt x="486619" y="557662"/>
                      <a:pt x="511278" y="530942"/>
                      <a:pt x="530942" y="501445"/>
                    </a:cubicBezTo>
                    <a:lnTo>
                      <a:pt x="560439" y="457200"/>
                    </a:lnTo>
                    <a:cubicBezTo>
                      <a:pt x="565355" y="383458"/>
                      <a:pt x="567026" y="309428"/>
                      <a:pt x="575188" y="235974"/>
                    </a:cubicBezTo>
                    <a:cubicBezTo>
                      <a:pt x="585573" y="142512"/>
                      <a:pt x="666560" y="199187"/>
                      <a:pt x="575188" y="29496"/>
                    </a:cubicBezTo>
                    <a:cubicBezTo>
                      <a:pt x="560447" y="2120"/>
                      <a:pt x="486697" y="0"/>
                      <a:pt x="486697" y="0"/>
                    </a:cubicBezTo>
                    <a:cubicBezTo>
                      <a:pt x="408039" y="4916"/>
                      <a:pt x="327575" y="-2718"/>
                      <a:pt x="250723" y="14748"/>
                    </a:cubicBezTo>
                    <a:cubicBezTo>
                      <a:pt x="216154" y="22605"/>
                      <a:pt x="162233" y="73742"/>
                      <a:pt x="162233" y="73742"/>
                    </a:cubicBezTo>
                    <a:cubicBezTo>
                      <a:pt x="142568" y="103239"/>
                      <a:pt x="114449" y="128600"/>
                      <a:pt x="103239" y="162232"/>
                    </a:cubicBezTo>
                    <a:cubicBezTo>
                      <a:pt x="82886" y="223293"/>
                      <a:pt x="97114" y="193542"/>
                      <a:pt x="58994" y="250722"/>
                    </a:cubicBezTo>
                    <a:lnTo>
                      <a:pt x="14749" y="383458"/>
                    </a:lnTo>
                    <a:lnTo>
                      <a:pt x="0" y="427703"/>
                    </a:lnTo>
                    <a:cubicBezTo>
                      <a:pt x="4916" y="550606"/>
                      <a:pt x="5985" y="673723"/>
                      <a:pt x="14749" y="796412"/>
                    </a:cubicBezTo>
                    <a:cubicBezTo>
                      <a:pt x="15857" y="811919"/>
                      <a:pt x="25726" y="825576"/>
                      <a:pt x="29497" y="840658"/>
                    </a:cubicBezTo>
                    <a:cubicBezTo>
                      <a:pt x="35577" y="864977"/>
                      <a:pt x="38166" y="890081"/>
                      <a:pt x="44246" y="914400"/>
                    </a:cubicBezTo>
                    <a:cubicBezTo>
                      <a:pt x="52661" y="948061"/>
                      <a:pt x="59670" y="981263"/>
                      <a:pt x="103239" y="988142"/>
                    </a:cubicBezTo>
                    <a:cubicBezTo>
                      <a:pt x="181086" y="1000434"/>
                      <a:pt x="260555" y="997974"/>
                      <a:pt x="339213" y="1002890"/>
                    </a:cubicBezTo>
                    <a:cubicBezTo>
                      <a:pt x="353962" y="1007806"/>
                      <a:pt x="368710" y="1022554"/>
                      <a:pt x="383459" y="1017638"/>
                    </a:cubicBezTo>
                    <a:cubicBezTo>
                      <a:pt x="424888" y="1003828"/>
                      <a:pt x="431401" y="962301"/>
                      <a:pt x="442452" y="929148"/>
                    </a:cubicBezTo>
                    <a:cubicBezTo>
                      <a:pt x="447368" y="875071"/>
                      <a:pt x="450023" y="820740"/>
                      <a:pt x="457200" y="766916"/>
                    </a:cubicBezTo>
                    <a:cubicBezTo>
                      <a:pt x="465702" y="703153"/>
                      <a:pt x="453483" y="707922"/>
                      <a:pt x="486697" y="707922"/>
                    </a:cubicBezTo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6" name="Volný tvar: obrazec 35">
                <a:extLst>
                  <a:ext uri="{FF2B5EF4-FFF2-40B4-BE49-F238E27FC236}"/>
                </a:extLst>
              </p:cNvPr>
              <p:cNvSpPr/>
              <p:nvPr/>
            </p:nvSpPr>
            <p:spPr>
              <a:xfrm>
                <a:off x="10028582" y="2614369"/>
                <a:ext cx="1444854" cy="1338650"/>
              </a:xfrm>
              <a:custGeom>
                <a:avLst/>
                <a:gdLst>
                  <a:gd name="connsiteX0" fmla="*/ 221084 w 1445215"/>
                  <a:gd name="connsiteY0" fmla="*/ 55804 h 1338914"/>
                  <a:gd name="connsiteX1" fmla="*/ 206336 w 1445215"/>
                  <a:gd name="connsiteY1" fmla="*/ 129546 h 1338914"/>
                  <a:gd name="connsiteX2" fmla="*/ 132594 w 1445215"/>
                  <a:gd name="connsiteY2" fmla="*/ 218036 h 1338914"/>
                  <a:gd name="connsiteX3" fmla="*/ 58852 w 1445215"/>
                  <a:gd name="connsiteY3" fmla="*/ 350772 h 1338914"/>
                  <a:gd name="connsiteX4" fmla="*/ 29355 w 1445215"/>
                  <a:gd name="connsiteY4" fmla="*/ 395017 h 1338914"/>
                  <a:gd name="connsiteX5" fmla="*/ 29355 w 1445215"/>
                  <a:gd name="connsiteY5" fmla="*/ 704733 h 1338914"/>
                  <a:gd name="connsiteX6" fmla="*/ 73600 w 1445215"/>
                  <a:gd name="connsiteY6" fmla="*/ 748978 h 1338914"/>
                  <a:gd name="connsiteX7" fmla="*/ 103097 w 1445215"/>
                  <a:gd name="connsiteY7" fmla="*/ 793223 h 1338914"/>
                  <a:gd name="connsiteX8" fmla="*/ 132594 w 1445215"/>
                  <a:gd name="connsiteY8" fmla="*/ 881714 h 1338914"/>
                  <a:gd name="connsiteX9" fmla="*/ 162090 w 1445215"/>
                  <a:gd name="connsiteY9" fmla="*/ 925959 h 1338914"/>
                  <a:gd name="connsiteX10" fmla="*/ 191587 w 1445215"/>
                  <a:gd name="connsiteY10" fmla="*/ 1014449 h 1338914"/>
                  <a:gd name="connsiteX11" fmla="*/ 250581 w 1445215"/>
                  <a:gd name="connsiteY11" fmla="*/ 1147185 h 1338914"/>
                  <a:gd name="connsiteX12" fmla="*/ 339071 w 1445215"/>
                  <a:gd name="connsiteY12" fmla="*/ 1117688 h 1338914"/>
                  <a:gd name="connsiteX13" fmla="*/ 383316 w 1445215"/>
                  <a:gd name="connsiteY13" fmla="*/ 1073443 h 1338914"/>
                  <a:gd name="connsiteX14" fmla="*/ 471807 w 1445215"/>
                  <a:gd name="connsiteY14" fmla="*/ 1043946 h 1338914"/>
                  <a:gd name="connsiteX15" fmla="*/ 796271 w 1445215"/>
                  <a:gd name="connsiteY15" fmla="*/ 1058694 h 1338914"/>
                  <a:gd name="connsiteX16" fmla="*/ 884761 w 1445215"/>
                  <a:gd name="connsiteY16" fmla="*/ 1102940 h 1338914"/>
                  <a:gd name="connsiteX17" fmla="*/ 929007 w 1445215"/>
                  <a:gd name="connsiteY17" fmla="*/ 1147185 h 1338914"/>
                  <a:gd name="connsiteX18" fmla="*/ 973252 w 1445215"/>
                  <a:gd name="connsiteY18" fmla="*/ 1176681 h 1338914"/>
                  <a:gd name="connsiteX19" fmla="*/ 1032245 w 1445215"/>
                  <a:gd name="connsiteY19" fmla="*/ 1265172 h 1338914"/>
                  <a:gd name="connsiteX20" fmla="*/ 1046994 w 1445215"/>
                  <a:gd name="connsiteY20" fmla="*/ 1309417 h 1338914"/>
                  <a:gd name="connsiteX21" fmla="*/ 1135484 w 1445215"/>
                  <a:gd name="connsiteY21" fmla="*/ 1338914 h 1338914"/>
                  <a:gd name="connsiteX22" fmla="*/ 1253471 w 1445215"/>
                  <a:gd name="connsiteY22" fmla="*/ 1324165 h 1338914"/>
                  <a:gd name="connsiteX23" fmla="*/ 1356710 w 1445215"/>
                  <a:gd name="connsiteY23" fmla="*/ 1265172 h 1338914"/>
                  <a:gd name="connsiteX24" fmla="*/ 1400955 w 1445215"/>
                  <a:gd name="connsiteY24" fmla="*/ 1161933 h 1338914"/>
                  <a:gd name="connsiteX25" fmla="*/ 1430452 w 1445215"/>
                  <a:gd name="connsiteY25" fmla="*/ 1073443 h 1338914"/>
                  <a:gd name="connsiteX26" fmla="*/ 1445200 w 1445215"/>
                  <a:gd name="connsiteY26" fmla="*/ 940707 h 1338914"/>
                  <a:gd name="connsiteX27" fmla="*/ 1415703 w 1445215"/>
                  <a:gd name="connsiteY27" fmla="*/ 557249 h 1338914"/>
                  <a:gd name="connsiteX28" fmla="*/ 1386207 w 1445215"/>
                  <a:gd name="connsiteY28" fmla="*/ 483507 h 1338914"/>
                  <a:gd name="connsiteX29" fmla="*/ 1371458 w 1445215"/>
                  <a:gd name="connsiteY29" fmla="*/ 424514 h 1338914"/>
                  <a:gd name="connsiteX30" fmla="*/ 1312465 w 1445215"/>
                  <a:gd name="connsiteY30" fmla="*/ 336023 h 1338914"/>
                  <a:gd name="connsiteX31" fmla="*/ 1253471 w 1445215"/>
                  <a:gd name="connsiteY31" fmla="*/ 262281 h 1338914"/>
                  <a:gd name="connsiteX32" fmla="*/ 1223974 w 1445215"/>
                  <a:gd name="connsiteY32" fmla="*/ 218036 h 1338914"/>
                  <a:gd name="connsiteX33" fmla="*/ 1091239 w 1445215"/>
                  <a:gd name="connsiteY33" fmla="*/ 144294 h 1338914"/>
                  <a:gd name="connsiteX34" fmla="*/ 1046994 w 1445215"/>
                  <a:gd name="connsiteY34" fmla="*/ 114798 h 1338914"/>
                  <a:gd name="connsiteX35" fmla="*/ 958503 w 1445215"/>
                  <a:gd name="connsiteY35" fmla="*/ 85301 h 1338914"/>
                  <a:gd name="connsiteX36" fmla="*/ 914258 w 1445215"/>
                  <a:gd name="connsiteY36" fmla="*/ 70552 h 1338914"/>
                  <a:gd name="connsiteX37" fmla="*/ 855265 w 1445215"/>
                  <a:gd name="connsiteY37" fmla="*/ 55804 h 1338914"/>
                  <a:gd name="connsiteX38" fmla="*/ 766774 w 1445215"/>
                  <a:gd name="connsiteY38" fmla="*/ 26307 h 1338914"/>
                  <a:gd name="connsiteX39" fmla="*/ 250581 w 1445215"/>
                  <a:gd name="connsiteY39" fmla="*/ 85301 h 1338914"/>
                  <a:gd name="connsiteX40" fmla="*/ 206336 w 1445215"/>
                  <a:gd name="connsiteY40" fmla="*/ 159043 h 13389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</a:cxnLst>
                <a:rect l="l" t="t" r="r" b="b"/>
                <a:pathLst>
                  <a:path w="1445215" h="1338914">
                    <a:moveTo>
                      <a:pt x="221084" y="55804"/>
                    </a:moveTo>
                    <a:cubicBezTo>
                      <a:pt x="216168" y="80385"/>
                      <a:pt x="215138" y="106075"/>
                      <a:pt x="206336" y="129546"/>
                    </a:cubicBezTo>
                    <a:cubicBezTo>
                      <a:pt x="194016" y="162398"/>
                      <a:pt x="155546" y="195084"/>
                      <a:pt x="132594" y="218036"/>
                    </a:cubicBezTo>
                    <a:cubicBezTo>
                      <a:pt x="106634" y="295912"/>
                      <a:pt x="126468" y="249348"/>
                      <a:pt x="58852" y="350772"/>
                    </a:cubicBezTo>
                    <a:lnTo>
                      <a:pt x="29355" y="395017"/>
                    </a:lnTo>
                    <a:cubicBezTo>
                      <a:pt x="-9187" y="510645"/>
                      <a:pt x="-10381" y="496118"/>
                      <a:pt x="29355" y="704733"/>
                    </a:cubicBezTo>
                    <a:cubicBezTo>
                      <a:pt x="33258" y="725222"/>
                      <a:pt x="60247" y="732955"/>
                      <a:pt x="73600" y="748978"/>
                    </a:cubicBezTo>
                    <a:cubicBezTo>
                      <a:pt x="84948" y="762595"/>
                      <a:pt x="93265" y="778475"/>
                      <a:pt x="103097" y="793223"/>
                    </a:cubicBezTo>
                    <a:cubicBezTo>
                      <a:pt x="112929" y="822720"/>
                      <a:pt x="115347" y="855843"/>
                      <a:pt x="132594" y="881714"/>
                    </a:cubicBezTo>
                    <a:cubicBezTo>
                      <a:pt x="142426" y="896462"/>
                      <a:pt x="154891" y="909762"/>
                      <a:pt x="162090" y="925959"/>
                    </a:cubicBezTo>
                    <a:cubicBezTo>
                      <a:pt x="174718" y="954371"/>
                      <a:pt x="191587" y="1014449"/>
                      <a:pt x="191587" y="1014449"/>
                    </a:cubicBezTo>
                    <a:cubicBezTo>
                      <a:pt x="195176" y="1039570"/>
                      <a:pt x="184381" y="1147185"/>
                      <a:pt x="250581" y="1147185"/>
                    </a:cubicBezTo>
                    <a:cubicBezTo>
                      <a:pt x="281673" y="1147185"/>
                      <a:pt x="339071" y="1117688"/>
                      <a:pt x="339071" y="1117688"/>
                    </a:cubicBezTo>
                    <a:cubicBezTo>
                      <a:pt x="353819" y="1102940"/>
                      <a:pt x="365083" y="1083572"/>
                      <a:pt x="383316" y="1073443"/>
                    </a:cubicBezTo>
                    <a:cubicBezTo>
                      <a:pt x="410496" y="1058343"/>
                      <a:pt x="471807" y="1043946"/>
                      <a:pt x="471807" y="1043946"/>
                    </a:cubicBezTo>
                    <a:cubicBezTo>
                      <a:pt x="579962" y="1048862"/>
                      <a:pt x="688349" y="1050060"/>
                      <a:pt x="796271" y="1058694"/>
                    </a:cubicBezTo>
                    <a:cubicBezTo>
                      <a:pt x="825702" y="1061049"/>
                      <a:pt x="863644" y="1085343"/>
                      <a:pt x="884761" y="1102940"/>
                    </a:cubicBezTo>
                    <a:cubicBezTo>
                      <a:pt x="900784" y="1116293"/>
                      <a:pt x="912984" y="1133832"/>
                      <a:pt x="929007" y="1147185"/>
                    </a:cubicBezTo>
                    <a:cubicBezTo>
                      <a:pt x="942624" y="1158532"/>
                      <a:pt x="958504" y="1166849"/>
                      <a:pt x="973252" y="1176681"/>
                    </a:cubicBezTo>
                    <a:cubicBezTo>
                      <a:pt x="992916" y="1206178"/>
                      <a:pt x="1021034" y="1231541"/>
                      <a:pt x="1032245" y="1265172"/>
                    </a:cubicBezTo>
                    <a:cubicBezTo>
                      <a:pt x="1037161" y="1279920"/>
                      <a:pt x="1034344" y="1300381"/>
                      <a:pt x="1046994" y="1309417"/>
                    </a:cubicBezTo>
                    <a:cubicBezTo>
                      <a:pt x="1072295" y="1327489"/>
                      <a:pt x="1135484" y="1338914"/>
                      <a:pt x="1135484" y="1338914"/>
                    </a:cubicBezTo>
                    <a:cubicBezTo>
                      <a:pt x="1174813" y="1333998"/>
                      <a:pt x="1215019" y="1333778"/>
                      <a:pt x="1253471" y="1324165"/>
                    </a:cubicBezTo>
                    <a:cubicBezTo>
                      <a:pt x="1283414" y="1316679"/>
                      <a:pt x="1330376" y="1282728"/>
                      <a:pt x="1356710" y="1265172"/>
                    </a:cubicBezTo>
                    <a:cubicBezTo>
                      <a:pt x="1403508" y="1194975"/>
                      <a:pt x="1374981" y="1248514"/>
                      <a:pt x="1400955" y="1161933"/>
                    </a:cubicBezTo>
                    <a:cubicBezTo>
                      <a:pt x="1409889" y="1132152"/>
                      <a:pt x="1430452" y="1073443"/>
                      <a:pt x="1430452" y="1073443"/>
                    </a:cubicBezTo>
                    <a:cubicBezTo>
                      <a:pt x="1435368" y="1029198"/>
                      <a:pt x="1445200" y="985225"/>
                      <a:pt x="1445200" y="940707"/>
                    </a:cubicBezTo>
                    <a:cubicBezTo>
                      <a:pt x="1445200" y="899703"/>
                      <a:pt x="1446856" y="661094"/>
                      <a:pt x="1415703" y="557249"/>
                    </a:cubicBezTo>
                    <a:cubicBezTo>
                      <a:pt x="1408096" y="531891"/>
                      <a:pt x="1394579" y="508623"/>
                      <a:pt x="1386207" y="483507"/>
                    </a:cubicBezTo>
                    <a:cubicBezTo>
                      <a:pt x="1379797" y="464278"/>
                      <a:pt x="1380523" y="442644"/>
                      <a:pt x="1371458" y="424514"/>
                    </a:cubicBezTo>
                    <a:cubicBezTo>
                      <a:pt x="1355604" y="392806"/>
                      <a:pt x="1323676" y="369654"/>
                      <a:pt x="1312465" y="336023"/>
                    </a:cubicBezTo>
                    <a:cubicBezTo>
                      <a:pt x="1292111" y="274962"/>
                      <a:pt x="1310651" y="300402"/>
                      <a:pt x="1253471" y="262281"/>
                    </a:cubicBezTo>
                    <a:cubicBezTo>
                      <a:pt x="1243639" y="247533"/>
                      <a:pt x="1237314" y="229708"/>
                      <a:pt x="1223974" y="218036"/>
                    </a:cubicBezTo>
                    <a:cubicBezTo>
                      <a:pt x="1099976" y="109539"/>
                      <a:pt x="1179014" y="188181"/>
                      <a:pt x="1091239" y="144294"/>
                    </a:cubicBezTo>
                    <a:cubicBezTo>
                      <a:pt x="1075385" y="136367"/>
                      <a:pt x="1063191" y="121997"/>
                      <a:pt x="1046994" y="114798"/>
                    </a:cubicBezTo>
                    <a:cubicBezTo>
                      <a:pt x="1018581" y="102170"/>
                      <a:pt x="988000" y="95133"/>
                      <a:pt x="958503" y="85301"/>
                    </a:cubicBezTo>
                    <a:cubicBezTo>
                      <a:pt x="943755" y="80385"/>
                      <a:pt x="929340" y="74322"/>
                      <a:pt x="914258" y="70552"/>
                    </a:cubicBezTo>
                    <a:cubicBezTo>
                      <a:pt x="894594" y="65636"/>
                      <a:pt x="874680" y="61628"/>
                      <a:pt x="855265" y="55804"/>
                    </a:cubicBezTo>
                    <a:cubicBezTo>
                      <a:pt x="825484" y="46870"/>
                      <a:pt x="766774" y="26307"/>
                      <a:pt x="766774" y="26307"/>
                    </a:cubicBezTo>
                    <a:cubicBezTo>
                      <a:pt x="474825" y="35431"/>
                      <a:pt x="379504" y="-69406"/>
                      <a:pt x="250581" y="85301"/>
                    </a:cubicBezTo>
                    <a:cubicBezTo>
                      <a:pt x="228333" y="111999"/>
                      <a:pt x="220734" y="130246"/>
                      <a:pt x="206336" y="159043"/>
                    </a:cubicBezTo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17439" name="TextovéPole 37"/>
            <p:cNvSpPr txBox="1">
              <a:spLocks noChangeArrowheads="1"/>
            </p:cNvSpPr>
            <p:nvPr/>
          </p:nvSpPr>
          <p:spPr bwMode="auto">
            <a:xfrm flipH="1">
              <a:off x="9721642" y="4794682"/>
              <a:ext cx="83918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400">
                  <a:latin typeface="Calibri" pitchFamily="34" charset="0"/>
                </a:rPr>
                <a:t>Abel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ovéPole 2"/>
          <p:cNvSpPr txBox="1">
            <a:spLocks noChangeArrowheads="1"/>
          </p:cNvSpPr>
          <p:nvPr/>
        </p:nvSpPr>
        <p:spPr bwMode="auto">
          <a:xfrm>
            <a:off x="354013" y="250825"/>
            <a:ext cx="11679237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Přisuď pozitivní vlastnosti. Kliknutím na správnou vlastnost se zabarví okénko zeleně, chybné</a:t>
            </a:r>
          </a:p>
          <a:p>
            <a:r>
              <a:rPr lang="cs-CZ" sz="2400">
                <a:latin typeface="Calibri" pitchFamily="34" charset="0"/>
              </a:rPr>
              <a:t>označení se zabarví červeně.</a:t>
            </a:r>
          </a:p>
        </p:txBody>
      </p:sp>
      <p:grpSp>
        <p:nvGrpSpPr>
          <p:cNvPr id="18434" name="Skupina 3"/>
          <p:cNvGrpSpPr>
            <a:grpSpLocks/>
          </p:cNvGrpSpPr>
          <p:nvPr/>
        </p:nvGrpSpPr>
        <p:grpSpPr bwMode="auto">
          <a:xfrm>
            <a:off x="7737475" y="1735138"/>
            <a:ext cx="4057650" cy="3735387"/>
            <a:chOff x="7902041" y="1519880"/>
            <a:chExt cx="4058293" cy="3736467"/>
          </a:xfrm>
        </p:grpSpPr>
        <p:pic>
          <p:nvPicPr>
            <p:cNvPr id="18459" name="Obrázek 4" descr="Obsah obrázku text, kniha, exteriér, fotka&#10;&#10;Popis byl vytvořen automaticky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7902041" y="1519880"/>
              <a:ext cx="3871405" cy="324230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" name="Obdélník 5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7902041" y="1519880"/>
              <a:ext cx="3870938" cy="113539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" name="Obdélník 6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7902041" y="2655270"/>
              <a:ext cx="1179700" cy="210722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18462" name="Skupina 7"/>
            <p:cNvGrpSpPr>
              <a:grpSpLocks/>
            </p:cNvGrpSpPr>
            <p:nvPr/>
          </p:nvGrpSpPr>
          <p:grpSpPr bwMode="auto">
            <a:xfrm>
              <a:off x="8883586" y="2464205"/>
              <a:ext cx="3076748" cy="2330477"/>
              <a:chOff x="8771397" y="2540813"/>
              <a:chExt cx="3076748" cy="2330477"/>
            </a:xfrm>
          </p:grpSpPr>
          <p:sp>
            <p:nvSpPr>
              <p:cNvPr id="10" name="Obdélník 9">
                <a:extLst>
                  <a:ext uri="{FF2B5EF4-FFF2-40B4-BE49-F238E27FC236}"/>
                </a:extLst>
              </p:cNvPr>
              <p:cNvSpPr/>
              <p:nvPr/>
            </p:nvSpPr>
            <p:spPr>
              <a:xfrm>
                <a:off x="10312790" y="2646128"/>
                <a:ext cx="1535355" cy="1041701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1" name="Obdélník 10">
                <a:extLst>
                  <a:ext uri="{FF2B5EF4-FFF2-40B4-BE49-F238E27FC236}"/>
                </a:extLst>
              </p:cNvPr>
              <p:cNvSpPr/>
              <p:nvPr/>
            </p:nvSpPr>
            <p:spPr>
              <a:xfrm>
                <a:off x="11189229" y="3602080"/>
                <a:ext cx="616048" cy="126878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2" name="Volný tvar: obrazec 11">
                <a:extLst>
                  <a:ext uri="{FF2B5EF4-FFF2-40B4-BE49-F238E27FC236}"/>
                </a:extLst>
              </p:cNvPr>
              <p:cNvSpPr/>
              <p:nvPr/>
            </p:nvSpPr>
            <p:spPr>
              <a:xfrm>
                <a:off x="8771083" y="2541323"/>
                <a:ext cx="617636" cy="1060757"/>
              </a:xfrm>
              <a:custGeom>
                <a:avLst/>
                <a:gdLst>
                  <a:gd name="connsiteX0" fmla="*/ 235975 w 618205"/>
                  <a:gd name="connsiteY0" fmla="*/ 1061883 h 1061883"/>
                  <a:gd name="connsiteX1" fmla="*/ 339213 w 618205"/>
                  <a:gd name="connsiteY1" fmla="*/ 958645 h 1061883"/>
                  <a:gd name="connsiteX2" fmla="*/ 398207 w 618205"/>
                  <a:gd name="connsiteY2" fmla="*/ 796412 h 1061883"/>
                  <a:gd name="connsiteX3" fmla="*/ 457200 w 618205"/>
                  <a:gd name="connsiteY3" fmla="*/ 663677 h 1061883"/>
                  <a:gd name="connsiteX4" fmla="*/ 471949 w 618205"/>
                  <a:gd name="connsiteY4" fmla="*/ 589935 h 1061883"/>
                  <a:gd name="connsiteX5" fmla="*/ 530942 w 618205"/>
                  <a:gd name="connsiteY5" fmla="*/ 501445 h 1061883"/>
                  <a:gd name="connsiteX6" fmla="*/ 560439 w 618205"/>
                  <a:gd name="connsiteY6" fmla="*/ 457200 h 1061883"/>
                  <a:gd name="connsiteX7" fmla="*/ 575188 w 618205"/>
                  <a:gd name="connsiteY7" fmla="*/ 235974 h 1061883"/>
                  <a:gd name="connsiteX8" fmla="*/ 575188 w 618205"/>
                  <a:gd name="connsiteY8" fmla="*/ 29496 h 1061883"/>
                  <a:gd name="connsiteX9" fmla="*/ 486697 w 618205"/>
                  <a:gd name="connsiteY9" fmla="*/ 0 h 1061883"/>
                  <a:gd name="connsiteX10" fmla="*/ 250723 w 618205"/>
                  <a:gd name="connsiteY10" fmla="*/ 14748 h 1061883"/>
                  <a:gd name="connsiteX11" fmla="*/ 162233 w 618205"/>
                  <a:gd name="connsiteY11" fmla="*/ 73742 h 1061883"/>
                  <a:gd name="connsiteX12" fmla="*/ 103239 w 618205"/>
                  <a:gd name="connsiteY12" fmla="*/ 162232 h 1061883"/>
                  <a:gd name="connsiteX13" fmla="*/ 58994 w 618205"/>
                  <a:gd name="connsiteY13" fmla="*/ 250722 h 1061883"/>
                  <a:gd name="connsiteX14" fmla="*/ 14749 w 618205"/>
                  <a:gd name="connsiteY14" fmla="*/ 383458 h 1061883"/>
                  <a:gd name="connsiteX15" fmla="*/ 0 w 618205"/>
                  <a:gd name="connsiteY15" fmla="*/ 427703 h 1061883"/>
                  <a:gd name="connsiteX16" fmla="*/ 14749 w 618205"/>
                  <a:gd name="connsiteY16" fmla="*/ 796412 h 1061883"/>
                  <a:gd name="connsiteX17" fmla="*/ 29497 w 618205"/>
                  <a:gd name="connsiteY17" fmla="*/ 840658 h 1061883"/>
                  <a:gd name="connsiteX18" fmla="*/ 44246 w 618205"/>
                  <a:gd name="connsiteY18" fmla="*/ 914400 h 1061883"/>
                  <a:gd name="connsiteX19" fmla="*/ 103239 w 618205"/>
                  <a:gd name="connsiteY19" fmla="*/ 988142 h 1061883"/>
                  <a:gd name="connsiteX20" fmla="*/ 339213 w 618205"/>
                  <a:gd name="connsiteY20" fmla="*/ 1002890 h 1061883"/>
                  <a:gd name="connsiteX21" fmla="*/ 383459 w 618205"/>
                  <a:gd name="connsiteY21" fmla="*/ 1017638 h 1061883"/>
                  <a:gd name="connsiteX22" fmla="*/ 442452 w 618205"/>
                  <a:gd name="connsiteY22" fmla="*/ 929148 h 1061883"/>
                  <a:gd name="connsiteX23" fmla="*/ 457200 w 618205"/>
                  <a:gd name="connsiteY23" fmla="*/ 766916 h 1061883"/>
                  <a:gd name="connsiteX24" fmla="*/ 486697 w 618205"/>
                  <a:gd name="connsiteY24" fmla="*/ 707922 h 10618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</a:cxnLst>
                <a:rect l="l" t="t" r="r" b="b"/>
                <a:pathLst>
                  <a:path w="618205" h="1061883">
                    <a:moveTo>
                      <a:pt x="235975" y="1061883"/>
                    </a:moveTo>
                    <a:cubicBezTo>
                      <a:pt x="258409" y="1043936"/>
                      <a:pt x="328941" y="999735"/>
                      <a:pt x="339213" y="958645"/>
                    </a:cubicBezTo>
                    <a:cubicBezTo>
                      <a:pt x="380977" y="791587"/>
                      <a:pt x="306944" y="857255"/>
                      <a:pt x="398207" y="796412"/>
                    </a:cubicBezTo>
                    <a:cubicBezTo>
                      <a:pt x="433517" y="743447"/>
                      <a:pt x="442155" y="738899"/>
                      <a:pt x="457200" y="663677"/>
                    </a:cubicBezTo>
                    <a:cubicBezTo>
                      <a:pt x="462116" y="639096"/>
                      <a:pt x="461576" y="612756"/>
                      <a:pt x="471949" y="589935"/>
                    </a:cubicBezTo>
                    <a:cubicBezTo>
                      <a:pt x="486619" y="557662"/>
                      <a:pt x="511278" y="530942"/>
                      <a:pt x="530942" y="501445"/>
                    </a:cubicBezTo>
                    <a:lnTo>
                      <a:pt x="560439" y="457200"/>
                    </a:lnTo>
                    <a:cubicBezTo>
                      <a:pt x="565355" y="383458"/>
                      <a:pt x="567026" y="309428"/>
                      <a:pt x="575188" y="235974"/>
                    </a:cubicBezTo>
                    <a:cubicBezTo>
                      <a:pt x="585573" y="142512"/>
                      <a:pt x="666560" y="199187"/>
                      <a:pt x="575188" y="29496"/>
                    </a:cubicBezTo>
                    <a:cubicBezTo>
                      <a:pt x="560447" y="2120"/>
                      <a:pt x="486697" y="0"/>
                      <a:pt x="486697" y="0"/>
                    </a:cubicBezTo>
                    <a:cubicBezTo>
                      <a:pt x="408039" y="4916"/>
                      <a:pt x="327575" y="-2718"/>
                      <a:pt x="250723" y="14748"/>
                    </a:cubicBezTo>
                    <a:cubicBezTo>
                      <a:pt x="216154" y="22605"/>
                      <a:pt x="162233" y="73742"/>
                      <a:pt x="162233" y="73742"/>
                    </a:cubicBezTo>
                    <a:cubicBezTo>
                      <a:pt x="142568" y="103239"/>
                      <a:pt x="114449" y="128600"/>
                      <a:pt x="103239" y="162232"/>
                    </a:cubicBezTo>
                    <a:cubicBezTo>
                      <a:pt x="82886" y="223293"/>
                      <a:pt x="97114" y="193542"/>
                      <a:pt x="58994" y="250722"/>
                    </a:cubicBezTo>
                    <a:lnTo>
                      <a:pt x="14749" y="383458"/>
                    </a:lnTo>
                    <a:lnTo>
                      <a:pt x="0" y="427703"/>
                    </a:lnTo>
                    <a:cubicBezTo>
                      <a:pt x="4916" y="550606"/>
                      <a:pt x="5985" y="673723"/>
                      <a:pt x="14749" y="796412"/>
                    </a:cubicBezTo>
                    <a:cubicBezTo>
                      <a:pt x="15857" y="811919"/>
                      <a:pt x="25726" y="825576"/>
                      <a:pt x="29497" y="840658"/>
                    </a:cubicBezTo>
                    <a:cubicBezTo>
                      <a:pt x="35577" y="864977"/>
                      <a:pt x="38166" y="890081"/>
                      <a:pt x="44246" y="914400"/>
                    </a:cubicBezTo>
                    <a:cubicBezTo>
                      <a:pt x="52661" y="948061"/>
                      <a:pt x="59670" y="981263"/>
                      <a:pt x="103239" y="988142"/>
                    </a:cubicBezTo>
                    <a:cubicBezTo>
                      <a:pt x="181086" y="1000434"/>
                      <a:pt x="260555" y="997974"/>
                      <a:pt x="339213" y="1002890"/>
                    </a:cubicBezTo>
                    <a:cubicBezTo>
                      <a:pt x="353962" y="1007806"/>
                      <a:pt x="368710" y="1022554"/>
                      <a:pt x="383459" y="1017638"/>
                    </a:cubicBezTo>
                    <a:cubicBezTo>
                      <a:pt x="424888" y="1003828"/>
                      <a:pt x="431401" y="962301"/>
                      <a:pt x="442452" y="929148"/>
                    </a:cubicBezTo>
                    <a:cubicBezTo>
                      <a:pt x="447368" y="875071"/>
                      <a:pt x="450023" y="820740"/>
                      <a:pt x="457200" y="766916"/>
                    </a:cubicBezTo>
                    <a:cubicBezTo>
                      <a:pt x="465702" y="703153"/>
                      <a:pt x="453483" y="707922"/>
                      <a:pt x="486697" y="707922"/>
                    </a:cubicBezTo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3" name="Volný tvar: obrazec 12">
                <a:extLst>
                  <a:ext uri="{FF2B5EF4-FFF2-40B4-BE49-F238E27FC236}"/>
                </a:extLst>
              </p:cNvPr>
              <p:cNvSpPr/>
              <p:nvPr/>
            </p:nvSpPr>
            <p:spPr>
              <a:xfrm>
                <a:off x="10028582" y="2614369"/>
                <a:ext cx="1444854" cy="1338650"/>
              </a:xfrm>
              <a:custGeom>
                <a:avLst/>
                <a:gdLst>
                  <a:gd name="connsiteX0" fmla="*/ 221084 w 1445215"/>
                  <a:gd name="connsiteY0" fmla="*/ 55804 h 1338914"/>
                  <a:gd name="connsiteX1" fmla="*/ 206336 w 1445215"/>
                  <a:gd name="connsiteY1" fmla="*/ 129546 h 1338914"/>
                  <a:gd name="connsiteX2" fmla="*/ 132594 w 1445215"/>
                  <a:gd name="connsiteY2" fmla="*/ 218036 h 1338914"/>
                  <a:gd name="connsiteX3" fmla="*/ 58852 w 1445215"/>
                  <a:gd name="connsiteY3" fmla="*/ 350772 h 1338914"/>
                  <a:gd name="connsiteX4" fmla="*/ 29355 w 1445215"/>
                  <a:gd name="connsiteY4" fmla="*/ 395017 h 1338914"/>
                  <a:gd name="connsiteX5" fmla="*/ 29355 w 1445215"/>
                  <a:gd name="connsiteY5" fmla="*/ 704733 h 1338914"/>
                  <a:gd name="connsiteX6" fmla="*/ 73600 w 1445215"/>
                  <a:gd name="connsiteY6" fmla="*/ 748978 h 1338914"/>
                  <a:gd name="connsiteX7" fmla="*/ 103097 w 1445215"/>
                  <a:gd name="connsiteY7" fmla="*/ 793223 h 1338914"/>
                  <a:gd name="connsiteX8" fmla="*/ 132594 w 1445215"/>
                  <a:gd name="connsiteY8" fmla="*/ 881714 h 1338914"/>
                  <a:gd name="connsiteX9" fmla="*/ 162090 w 1445215"/>
                  <a:gd name="connsiteY9" fmla="*/ 925959 h 1338914"/>
                  <a:gd name="connsiteX10" fmla="*/ 191587 w 1445215"/>
                  <a:gd name="connsiteY10" fmla="*/ 1014449 h 1338914"/>
                  <a:gd name="connsiteX11" fmla="*/ 250581 w 1445215"/>
                  <a:gd name="connsiteY11" fmla="*/ 1147185 h 1338914"/>
                  <a:gd name="connsiteX12" fmla="*/ 339071 w 1445215"/>
                  <a:gd name="connsiteY12" fmla="*/ 1117688 h 1338914"/>
                  <a:gd name="connsiteX13" fmla="*/ 383316 w 1445215"/>
                  <a:gd name="connsiteY13" fmla="*/ 1073443 h 1338914"/>
                  <a:gd name="connsiteX14" fmla="*/ 471807 w 1445215"/>
                  <a:gd name="connsiteY14" fmla="*/ 1043946 h 1338914"/>
                  <a:gd name="connsiteX15" fmla="*/ 796271 w 1445215"/>
                  <a:gd name="connsiteY15" fmla="*/ 1058694 h 1338914"/>
                  <a:gd name="connsiteX16" fmla="*/ 884761 w 1445215"/>
                  <a:gd name="connsiteY16" fmla="*/ 1102940 h 1338914"/>
                  <a:gd name="connsiteX17" fmla="*/ 929007 w 1445215"/>
                  <a:gd name="connsiteY17" fmla="*/ 1147185 h 1338914"/>
                  <a:gd name="connsiteX18" fmla="*/ 973252 w 1445215"/>
                  <a:gd name="connsiteY18" fmla="*/ 1176681 h 1338914"/>
                  <a:gd name="connsiteX19" fmla="*/ 1032245 w 1445215"/>
                  <a:gd name="connsiteY19" fmla="*/ 1265172 h 1338914"/>
                  <a:gd name="connsiteX20" fmla="*/ 1046994 w 1445215"/>
                  <a:gd name="connsiteY20" fmla="*/ 1309417 h 1338914"/>
                  <a:gd name="connsiteX21" fmla="*/ 1135484 w 1445215"/>
                  <a:gd name="connsiteY21" fmla="*/ 1338914 h 1338914"/>
                  <a:gd name="connsiteX22" fmla="*/ 1253471 w 1445215"/>
                  <a:gd name="connsiteY22" fmla="*/ 1324165 h 1338914"/>
                  <a:gd name="connsiteX23" fmla="*/ 1356710 w 1445215"/>
                  <a:gd name="connsiteY23" fmla="*/ 1265172 h 1338914"/>
                  <a:gd name="connsiteX24" fmla="*/ 1400955 w 1445215"/>
                  <a:gd name="connsiteY24" fmla="*/ 1161933 h 1338914"/>
                  <a:gd name="connsiteX25" fmla="*/ 1430452 w 1445215"/>
                  <a:gd name="connsiteY25" fmla="*/ 1073443 h 1338914"/>
                  <a:gd name="connsiteX26" fmla="*/ 1445200 w 1445215"/>
                  <a:gd name="connsiteY26" fmla="*/ 940707 h 1338914"/>
                  <a:gd name="connsiteX27" fmla="*/ 1415703 w 1445215"/>
                  <a:gd name="connsiteY27" fmla="*/ 557249 h 1338914"/>
                  <a:gd name="connsiteX28" fmla="*/ 1386207 w 1445215"/>
                  <a:gd name="connsiteY28" fmla="*/ 483507 h 1338914"/>
                  <a:gd name="connsiteX29" fmla="*/ 1371458 w 1445215"/>
                  <a:gd name="connsiteY29" fmla="*/ 424514 h 1338914"/>
                  <a:gd name="connsiteX30" fmla="*/ 1312465 w 1445215"/>
                  <a:gd name="connsiteY30" fmla="*/ 336023 h 1338914"/>
                  <a:gd name="connsiteX31" fmla="*/ 1253471 w 1445215"/>
                  <a:gd name="connsiteY31" fmla="*/ 262281 h 1338914"/>
                  <a:gd name="connsiteX32" fmla="*/ 1223974 w 1445215"/>
                  <a:gd name="connsiteY32" fmla="*/ 218036 h 1338914"/>
                  <a:gd name="connsiteX33" fmla="*/ 1091239 w 1445215"/>
                  <a:gd name="connsiteY33" fmla="*/ 144294 h 1338914"/>
                  <a:gd name="connsiteX34" fmla="*/ 1046994 w 1445215"/>
                  <a:gd name="connsiteY34" fmla="*/ 114798 h 1338914"/>
                  <a:gd name="connsiteX35" fmla="*/ 958503 w 1445215"/>
                  <a:gd name="connsiteY35" fmla="*/ 85301 h 1338914"/>
                  <a:gd name="connsiteX36" fmla="*/ 914258 w 1445215"/>
                  <a:gd name="connsiteY36" fmla="*/ 70552 h 1338914"/>
                  <a:gd name="connsiteX37" fmla="*/ 855265 w 1445215"/>
                  <a:gd name="connsiteY37" fmla="*/ 55804 h 1338914"/>
                  <a:gd name="connsiteX38" fmla="*/ 766774 w 1445215"/>
                  <a:gd name="connsiteY38" fmla="*/ 26307 h 1338914"/>
                  <a:gd name="connsiteX39" fmla="*/ 250581 w 1445215"/>
                  <a:gd name="connsiteY39" fmla="*/ 85301 h 1338914"/>
                  <a:gd name="connsiteX40" fmla="*/ 206336 w 1445215"/>
                  <a:gd name="connsiteY40" fmla="*/ 159043 h 13389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</a:cxnLst>
                <a:rect l="l" t="t" r="r" b="b"/>
                <a:pathLst>
                  <a:path w="1445215" h="1338914">
                    <a:moveTo>
                      <a:pt x="221084" y="55804"/>
                    </a:moveTo>
                    <a:cubicBezTo>
                      <a:pt x="216168" y="80385"/>
                      <a:pt x="215138" y="106075"/>
                      <a:pt x="206336" y="129546"/>
                    </a:cubicBezTo>
                    <a:cubicBezTo>
                      <a:pt x="194016" y="162398"/>
                      <a:pt x="155546" y="195084"/>
                      <a:pt x="132594" y="218036"/>
                    </a:cubicBezTo>
                    <a:cubicBezTo>
                      <a:pt x="106634" y="295912"/>
                      <a:pt x="126468" y="249348"/>
                      <a:pt x="58852" y="350772"/>
                    </a:cubicBezTo>
                    <a:lnTo>
                      <a:pt x="29355" y="395017"/>
                    </a:lnTo>
                    <a:cubicBezTo>
                      <a:pt x="-9187" y="510645"/>
                      <a:pt x="-10381" y="496118"/>
                      <a:pt x="29355" y="704733"/>
                    </a:cubicBezTo>
                    <a:cubicBezTo>
                      <a:pt x="33258" y="725222"/>
                      <a:pt x="60247" y="732955"/>
                      <a:pt x="73600" y="748978"/>
                    </a:cubicBezTo>
                    <a:cubicBezTo>
                      <a:pt x="84948" y="762595"/>
                      <a:pt x="93265" y="778475"/>
                      <a:pt x="103097" y="793223"/>
                    </a:cubicBezTo>
                    <a:cubicBezTo>
                      <a:pt x="112929" y="822720"/>
                      <a:pt x="115347" y="855843"/>
                      <a:pt x="132594" y="881714"/>
                    </a:cubicBezTo>
                    <a:cubicBezTo>
                      <a:pt x="142426" y="896462"/>
                      <a:pt x="154891" y="909762"/>
                      <a:pt x="162090" y="925959"/>
                    </a:cubicBezTo>
                    <a:cubicBezTo>
                      <a:pt x="174718" y="954371"/>
                      <a:pt x="191587" y="1014449"/>
                      <a:pt x="191587" y="1014449"/>
                    </a:cubicBezTo>
                    <a:cubicBezTo>
                      <a:pt x="195176" y="1039570"/>
                      <a:pt x="184381" y="1147185"/>
                      <a:pt x="250581" y="1147185"/>
                    </a:cubicBezTo>
                    <a:cubicBezTo>
                      <a:pt x="281673" y="1147185"/>
                      <a:pt x="339071" y="1117688"/>
                      <a:pt x="339071" y="1117688"/>
                    </a:cubicBezTo>
                    <a:cubicBezTo>
                      <a:pt x="353819" y="1102940"/>
                      <a:pt x="365083" y="1083572"/>
                      <a:pt x="383316" y="1073443"/>
                    </a:cubicBezTo>
                    <a:cubicBezTo>
                      <a:pt x="410496" y="1058343"/>
                      <a:pt x="471807" y="1043946"/>
                      <a:pt x="471807" y="1043946"/>
                    </a:cubicBezTo>
                    <a:cubicBezTo>
                      <a:pt x="579962" y="1048862"/>
                      <a:pt x="688349" y="1050060"/>
                      <a:pt x="796271" y="1058694"/>
                    </a:cubicBezTo>
                    <a:cubicBezTo>
                      <a:pt x="825702" y="1061049"/>
                      <a:pt x="863644" y="1085343"/>
                      <a:pt x="884761" y="1102940"/>
                    </a:cubicBezTo>
                    <a:cubicBezTo>
                      <a:pt x="900784" y="1116293"/>
                      <a:pt x="912984" y="1133832"/>
                      <a:pt x="929007" y="1147185"/>
                    </a:cubicBezTo>
                    <a:cubicBezTo>
                      <a:pt x="942624" y="1158532"/>
                      <a:pt x="958504" y="1166849"/>
                      <a:pt x="973252" y="1176681"/>
                    </a:cubicBezTo>
                    <a:cubicBezTo>
                      <a:pt x="992916" y="1206178"/>
                      <a:pt x="1021034" y="1231541"/>
                      <a:pt x="1032245" y="1265172"/>
                    </a:cubicBezTo>
                    <a:cubicBezTo>
                      <a:pt x="1037161" y="1279920"/>
                      <a:pt x="1034344" y="1300381"/>
                      <a:pt x="1046994" y="1309417"/>
                    </a:cubicBezTo>
                    <a:cubicBezTo>
                      <a:pt x="1072295" y="1327489"/>
                      <a:pt x="1135484" y="1338914"/>
                      <a:pt x="1135484" y="1338914"/>
                    </a:cubicBezTo>
                    <a:cubicBezTo>
                      <a:pt x="1174813" y="1333998"/>
                      <a:pt x="1215019" y="1333778"/>
                      <a:pt x="1253471" y="1324165"/>
                    </a:cubicBezTo>
                    <a:cubicBezTo>
                      <a:pt x="1283414" y="1316679"/>
                      <a:pt x="1330376" y="1282728"/>
                      <a:pt x="1356710" y="1265172"/>
                    </a:cubicBezTo>
                    <a:cubicBezTo>
                      <a:pt x="1403508" y="1194975"/>
                      <a:pt x="1374981" y="1248514"/>
                      <a:pt x="1400955" y="1161933"/>
                    </a:cubicBezTo>
                    <a:cubicBezTo>
                      <a:pt x="1409889" y="1132152"/>
                      <a:pt x="1430452" y="1073443"/>
                      <a:pt x="1430452" y="1073443"/>
                    </a:cubicBezTo>
                    <a:cubicBezTo>
                      <a:pt x="1435368" y="1029198"/>
                      <a:pt x="1445200" y="985225"/>
                      <a:pt x="1445200" y="940707"/>
                    </a:cubicBezTo>
                    <a:cubicBezTo>
                      <a:pt x="1445200" y="899703"/>
                      <a:pt x="1446856" y="661094"/>
                      <a:pt x="1415703" y="557249"/>
                    </a:cubicBezTo>
                    <a:cubicBezTo>
                      <a:pt x="1408096" y="531891"/>
                      <a:pt x="1394579" y="508623"/>
                      <a:pt x="1386207" y="483507"/>
                    </a:cubicBezTo>
                    <a:cubicBezTo>
                      <a:pt x="1379797" y="464278"/>
                      <a:pt x="1380523" y="442644"/>
                      <a:pt x="1371458" y="424514"/>
                    </a:cubicBezTo>
                    <a:cubicBezTo>
                      <a:pt x="1355604" y="392806"/>
                      <a:pt x="1323676" y="369654"/>
                      <a:pt x="1312465" y="336023"/>
                    </a:cubicBezTo>
                    <a:cubicBezTo>
                      <a:pt x="1292111" y="274962"/>
                      <a:pt x="1310651" y="300402"/>
                      <a:pt x="1253471" y="262281"/>
                    </a:cubicBezTo>
                    <a:cubicBezTo>
                      <a:pt x="1243639" y="247533"/>
                      <a:pt x="1237314" y="229708"/>
                      <a:pt x="1223974" y="218036"/>
                    </a:cubicBezTo>
                    <a:cubicBezTo>
                      <a:pt x="1099976" y="109539"/>
                      <a:pt x="1179014" y="188181"/>
                      <a:pt x="1091239" y="144294"/>
                    </a:cubicBezTo>
                    <a:cubicBezTo>
                      <a:pt x="1075385" y="136367"/>
                      <a:pt x="1063191" y="121997"/>
                      <a:pt x="1046994" y="114798"/>
                    </a:cubicBezTo>
                    <a:cubicBezTo>
                      <a:pt x="1018581" y="102170"/>
                      <a:pt x="988000" y="95133"/>
                      <a:pt x="958503" y="85301"/>
                    </a:cubicBezTo>
                    <a:cubicBezTo>
                      <a:pt x="943755" y="80385"/>
                      <a:pt x="929340" y="74322"/>
                      <a:pt x="914258" y="70552"/>
                    </a:cubicBezTo>
                    <a:cubicBezTo>
                      <a:pt x="894594" y="65636"/>
                      <a:pt x="874680" y="61628"/>
                      <a:pt x="855265" y="55804"/>
                    </a:cubicBezTo>
                    <a:cubicBezTo>
                      <a:pt x="825484" y="46870"/>
                      <a:pt x="766774" y="26307"/>
                      <a:pt x="766774" y="26307"/>
                    </a:cubicBezTo>
                    <a:cubicBezTo>
                      <a:pt x="474825" y="35431"/>
                      <a:pt x="379504" y="-69406"/>
                      <a:pt x="250581" y="85301"/>
                    </a:cubicBezTo>
                    <a:cubicBezTo>
                      <a:pt x="228333" y="111999"/>
                      <a:pt x="220734" y="130246"/>
                      <a:pt x="206336" y="159043"/>
                    </a:cubicBezTo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18463" name="TextovéPole 8"/>
            <p:cNvSpPr txBox="1">
              <a:spLocks noChangeArrowheads="1"/>
            </p:cNvSpPr>
            <p:nvPr/>
          </p:nvSpPr>
          <p:spPr bwMode="auto">
            <a:xfrm flipH="1">
              <a:off x="9721642" y="4794682"/>
              <a:ext cx="83918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400">
                  <a:latin typeface="Calibri" pitchFamily="34" charset="0"/>
                </a:rPr>
                <a:t>Abel</a:t>
              </a:r>
            </a:p>
          </p:txBody>
        </p:sp>
      </p:grp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60388" y="1327150"/>
            <a:ext cx="149701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skromnost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560388" y="1917700"/>
            <a:ext cx="164941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zlomyslnost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60388" y="2506663"/>
            <a:ext cx="183197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ohleduplnost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60388" y="3097213"/>
            <a:ext cx="1281112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útočnost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60388" y="3687763"/>
            <a:ext cx="1452562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výbušnost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558800" y="4276725"/>
            <a:ext cx="18669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bezohlednost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558800" y="4867275"/>
            <a:ext cx="175895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namyšlenost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568325" y="5456238"/>
            <a:ext cx="1147763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citlivost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568325" y="6046788"/>
            <a:ext cx="150495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přívětivost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3624263" y="1397000"/>
            <a:ext cx="177641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spravedlnost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3624263" y="1943100"/>
            <a:ext cx="15589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důslednost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3624263" y="2546350"/>
            <a:ext cx="14351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marnivost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3624263" y="3141663"/>
            <a:ext cx="140017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prchlivost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3624263" y="3695700"/>
            <a:ext cx="1436687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zábavnost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3624263" y="4291013"/>
            <a:ext cx="1049337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pokora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3624263" y="4884738"/>
            <a:ext cx="1849437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cílevědomost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3592513" y="5456238"/>
            <a:ext cx="2446337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pořádkumilovnost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3592513" y="6061075"/>
            <a:ext cx="1333500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cynismus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5978525" y="1397000"/>
            <a:ext cx="1547813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fanatismus</a:t>
            </a: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5978525" y="1965325"/>
            <a:ext cx="2317750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nepřizpůsobivost</a:t>
            </a: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5978525" y="2522538"/>
            <a:ext cx="2100263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vyrovnanost</a:t>
            </a: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5978525" y="3092450"/>
            <a:ext cx="1360488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egoismus</a:t>
            </a:r>
          </a:p>
        </p:txBody>
      </p:sp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5978525" y="3695700"/>
            <a:ext cx="12668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přesnost</a:t>
            </a: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5978525" y="4287838"/>
            <a:ext cx="24130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nevypočitatelnost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3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7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ovéPole 1"/>
          <p:cNvSpPr txBox="1">
            <a:spLocks noChangeArrowheads="1"/>
          </p:cNvSpPr>
          <p:nvPr/>
        </p:nvSpPr>
        <p:spPr bwMode="auto">
          <a:xfrm>
            <a:off x="354013" y="250825"/>
            <a:ext cx="2770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Negativní vlastnosti. </a:t>
            </a:r>
          </a:p>
        </p:txBody>
      </p:sp>
      <p:grpSp>
        <p:nvGrpSpPr>
          <p:cNvPr id="19458" name="Skupina 9"/>
          <p:cNvGrpSpPr>
            <a:grpSpLocks/>
          </p:cNvGrpSpPr>
          <p:nvPr/>
        </p:nvGrpSpPr>
        <p:grpSpPr bwMode="auto">
          <a:xfrm>
            <a:off x="6256338" y="0"/>
            <a:ext cx="5621337" cy="3929063"/>
            <a:chOff x="1408579" y="1067088"/>
            <a:chExt cx="5620954" cy="3928693"/>
          </a:xfrm>
        </p:grpSpPr>
        <p:pic>
          <p:nvPicPr>
            <p:cNvPr id="19474" name="Obrázek 2" descr="Obsah obrázku text&#10;&#10;Popis byl vytvořen automaticky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1408579" y="1067088"/>
              <a:ext cx="5620954" cy="392869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" name="Obdélník 3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1408579" y="1067088"/>
              <a:ext cx="2977947" cy="392869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5" name="Obdélník 4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4386526" y="4081467"/>
              <a:ext cx="2643007" cy="91431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" name="Obdélník 5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4386526" y="1067088"/>
              <a:ext cx="2643007" cy="74922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" name="Obdélník 6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5910422" y="1816317"/>
              <a:ext cx="1119111" cy="226515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" name="Volný tvar: obrazec 8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4200801" y="1524245"/>
              <a:ext cx="1185782" cy="1338137"/>
            </a:xfrm>
            <a:custGeom>
              <a:avLst/>
              <a:gdLst>
                <a:gd name="connsiteX0" fmla="*/ 1152939 w 1185228"/>
                <a:gd name="connsiteY0" fmla="*/ 304800 h 1338470"/>
                <a:gd name="connsiteX1" fmla="*/ 1086678 w 1185228"/>
                <a:gd name="connsiteY1" fmla="*/ 331304 h 1338470"/>
                <a:gd name="connsiteX2" fmla="*/ 1060174 w 1185228"/>
                <a:gd name="connsiteY2" fmla="*/ 357809 h 1338470"/>
                <a:gd name="connsiteX3" fmla="*/ 1020418 w 1185228"/>
                <a:gd name="connsiteY3" fmla="*/ 371061 h 1338470"/>
                <a:gd name="connsiteX4" fmla="*/ 980661 w 1185228"/>
                <a:gd name="connsiteY4" fmla="*/ 397565 h 1338470"/>
                <a:gd name="connsiteX5" fmla="*/ 940904 w 1185228"/>
                <a:gd name="connsiteY5" fmla="*/ 410817 h 1338470"/>
                <a:gd name="connsiteX6" fmla="*/ 887896 w 1185228"/>
                <a:gd name="connsiteY6" fmla="*/ 437322 h 1338470"/>
                <a:gd name="connsiteX7" fmla="*/ 808383 w 1185228"/>
                <a:gd name="connsiteY7" fmla="*/ 463826 h 1338470"/>
                <a:gd name="connsiteX8" fmla="*/ 728870 w 1185228"/>
                <a:gd name="connsiteY8" fmla="*/ 516835 h 1338470"/>
                <a:gd name="connsiteX9" fmla="*/ 702365 w 1185228"/>
                <a:gd name="connsiteY9" fmla="*/ 556591 h 1338470"/>
                <a:gd name="connsiteX10" fmla="*/ 622852 w 1185228"/>
                <a:gd name="connsiteY10" fmla="*/ 609600 h 1338470"/>
                <a:gd name="connsiteX11" fmla="*/ 583096 w 1185228"/>
                <a:gd name="connsiteY11" fmla="*/ 636104 h 1338470"/>
                <a:gd name="connsiteX12" fmla="*/ 516835 w 1185228"/>
                <a:gd name="connsiteY12" fmla="*/ 689113 h 1338470"/>
                <a:gd name="connsiteX13" fmla="*/ 490331 w 1185228"/>
                <a:gd name="connsiteY13" fmla="*/ 728870 h 1338470"/>
                <a:gd name="connsiteX14" fmla="*/ 477078 w 1185228"/>
                <a:gd name="connsiteY14" fmla="*/ 768626 h 1338470"/>
                <a:gd name="connsiteX15" fmla="*/ 437322 w 1185228"/>
                <a:gd name="connsiteY15" fmla="*/ 808383 h 1338470"/>
                <a:gd name="connsiteX16" fmla="*/ 384313 w 1185228"/>
                <a:gd name="connsiteY16" fmla="*/ 967409 h 1338470"/>
                <a:gd name="connsiteX17" fmla="*/ 371061 w 1185228"/>
                <a:gd name="connsiteY17" fmla="*/ 1007165 h 1338470"/>
                <a:gd name="connsiteX18" fmla="*/ 344557 w 1185228"/>
                <a:gd name="connsiteY18" fmla="*/ 1046922 h 1338470"/>
                <a:gd name="connsiteX19" fmla="*/ 331304 w 1185228"/>
                <a:gd name="connsiteY19" fmla="*/ 1099930 h 1338470"/>
                <a:gd name="connsiteX20" fmla="*/ 291548 w 1185228"/>
                <a:gd name="connsiteY20" fmla="*/ 1179443 h 1338470"/>
                <a:gd name="connsiteX21" fmla="*/ 251791 w 1185228"/>
                <a:gd name="connsiteY21" fmla="*/ 1205948 h 1338470"/>
                <a:gd name="connsiteX22" fmla="*/ 212035 w 1185228"/>
                <a:gd name="connsiteY22" fmla="*/ 1272209 h 1338470"/>
                <a:gd name="connsiteX23" fmla="*/ 185531 w 1185228"/>
                <a:gd name="connsiteY23" fmla="*/ 1311965 h 1338470"/>
                <a:gd name="connsiteX24" fmla="*/ 106018 w 1185228"/>
                <a:gd name="connsiteY24" fmla="*/ 1338470 h 1338470"/>
                <a:gd name="connsiteX25" fmla="*/ 39757 w 1185228"/>
                <a:gd name="connsiteY25" fmla="*/ 1272209 h 1338470"/>
                <a:gd name="connsiteX26" fmla="*/ 13252 w 1185228"/>
                <a:gd name="connsiteY26" fmla="*/ 1192696 h 1338470"/>
                <a:gd name="connsiteX27" fmla="*/ 0 w 1185228"/>
                <a:gd name="connsiteY27" fmla="*/ 596348 h 1338470"/>
                <a:gd name="connsiteX28" fmla="*/ 13252 w 1185228"/>
                <a:gd name="connsiteY28" fmla="*/ 265043 h 1338470"/>
                <a:gd name="connsiteX29" fmla="*/ 26504 w 1185228"/>
                <a:gd name="connsiteY29" fmla="*/ 212035 h 1338470"/>
                <a:gd name="connsiteX30" fmla="*/ 92765 w 1185228"/>
                <a:gd name="connsiteY30" fmla="*/ 159026 h 1338470"/>
                <a:gd name="connsiteX31" fmla="*/ 132522 w 1185228"/>
                <a:gd name="connsiteY31" fmla="*/ 92765 h 1338470"/>
                <a:gd name="connsiteX32" fmla="*/ 278296 w 1185228"/>
                <a:gd name="connsiteY32" fmla="*/ 53009 h 1338470"/>
                <a:gd name="connsiteX33" fmla="*/ 318052 w 1185228"/>
                <a:gd name="connsiteY33" fmla="*/ 39757 h 1338470"/>
                <a:gd name="connsiteX34" fmla="*/ 424070 w 1185228"/>
                <a:gd name="connsiteY34" fmla="*/ 26504 h 1338470"/>
                <a:gd name="connsiteX35" fmla="*/ 530087 w 1185228"/>
                <a:gd name="connsiteY35" fmla="*/ 0 h 1338470"/>
                <a:gd name="connsiteX36" fmla="*/ 821635 w 1185228"/>
                <a:gd name="connsiteY36" fmla="*/ 13252 h 1338470"/>
                <a:gd name="connsiteX37" fmla="*/ 848139 w 1185228"/>
                <a:gd name="connsiteY37" fmla="*/ 39757 h 1338470"/>
                <a:gd name="connsiteX38" fmla="*/ 914400 w 1185228"/>
                <a:gd name="connsiteY38" fmla="*/ 66261 h 1338470"/>
                <a:gd name="connsiteX39" fmla="*/ 980661 w 1185228"/>
                <a:gd name="connsiteY39" fmla="*/ 119270 h 1338470"/>
                <a:gd name="connsiteX40" fmla="*/ 1020418 w 1185228"/>
                <a:gd name="connsiteY40" fmla="*/ 132522 h 1338470"/>
                <a:gd name="connsiteX41" fmla="*/ 1099931 w 1185228"/>
                <a:gd name="connsiteY41" fmla="*/ 185530 h 1338470"/>
                <a:gd name="connsiteX42" fmla="*/ 1139687 w 1185228"/>
                <a:gd name="connsiteY42" fmla="*/ 265043 h 1338470"/>
                <a:gd name="connsiteX43" fmla="*/ 1166191 w 1185228"/>
                <a:gd name="connsiteY43" fmla="*/ 344557 h 1338470"/>
                <a:gd name="connsiteX44" fmla="*/ 1179444 w 1185228"/>
                <a:gd name="connsiteY44" fmla="*/ 569843 h 13384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</a:cxnLst>
              <a:rect l="l" t="t" r="r" b="b"/>
              <a:pathLst>
                <a:path w="1185228" h="1338470">
                  <a:moveTo>
                    <a:pt x="1152939" y="304800"/>
                  </a:moveTo>
                  <a:cubicBezTo>
                    <a:pt x="1130852" y="313635"/>
                    <a:pt x="1107332" y="319502"/>
                    <a:pt x="1086678" y="331304"/>
                  </a:cubicBezTo>
                  <a:cubicBezTo>
                    <a:pt x="1075830" y="337503"/>
                    <a:pt x="1070888" y="351381"/>
                    <a:pt x="1060174" y="357809"/>
                  </a:cubicBezTo>
                  <a:cubicBezTo>
                    <a:pt x="1048196" y="364996"/>
                    <a:pt x="1032912" y="364814"/>
                    <a:pt x="1020418" y="371061"/>
                  </a:cubicBezTo>
                  <a:cubicBezTo>
                    <a:pt x="1006172" y="378184"/>
                    <a:pt x="994907" y="390442"/>
                    <a:pt x="980661" y="397565"/>
                  </a:cubicBezTo>
                  <a:cubicBezTo>
                    <a:pt x="968167" y="403812"/>
                    <a:pt x="953744" y="405314"/>
                    <a:pt x="940904" y="410817"/>
                  </a:cubicBezTo>
                  <a:cubicBezTo>
                    <a:pt x="922746" y="418599"/>
                    <a:pt x="906238" y="429985"/>
                    <a:pt x="887896" y="437322"/>
                  </a:cubicBezTo>
                  <a:cubicBezTo>
                    <a:pt x="861956" y="447698"/>
                    <a:pt x="831629" y="448329"/>
                    <a:pt x="808383" y="463826"/>
                  </a:cubicBezTo>
                  <a:lnTo>
                    <a:pt x="728870" y="516835"/>
                  </a:lnTo>
                  <a:cubicBezTo>
                    <a:pt x="720035" y="530087"/>
                    <a:pt x="714351" y="546103"/>
                    <a:pt x="702365" y="556591"/>
                  </a:cubicBezTo>
                  <a:cubicBezTo>
                    <a:pt x="678392" y="577567"/>
                    <a:pt x="649356" y="591930"/>
                    <a:pt x="622852" y="609600"/>
                  </a:cubicBezTo>
                  <a:cubicBezTo>
                    <a:pt x="609600" y="618435"/>
                    <a:pt x="594358" y="624842"/>
                    <a:pt x="583096" y="636104"/>
                  </a:cubicBezTo>
                  <a:cubicBezTo>
                    <a:pt x="545329" y="673871"/>
                    <a:pt x="566987" y="655678"/>
                    <a:pt x="516835" y="689113"/>
                  </a:cubicBezTo>
                  <a:cubicBezTo>
                    <a:pt x="508000" y="702365"/>
                    <a:pt x="497454" y="714624"/>
                    <a:pt x="490331" y="728870"/>
                  </a:cubicBezTo>
                  <a:cubicBezTo>
                    <a:pt x="484084" y="741364"/>
                    <a:pt x="484827" y="757003"/>
                    <a:pt x="477078" y="768626"/>
                  </a:cubicBezTo>
                  <a:cubicBezTo>
                    <a:pt x="466682" y="784220"/>
                    <a:pt x="450574" y="795131"/>
                    <a:pt x="437322" y="808383"/>
                  </a:cubicBezTo>
                  <a:lnTo>
                    <a:pt x="384313" y="967409"/>
                  </a:lnTo>
                  <a:cubicBezTo>
                    <a:pt x="379896" y="980661"/>
                    <a:pt x="378809" y="995542"/>
                    <a:pt x="371061" y="1007165"/>
                  </a:cubicBezTo>
                  <a:lnTo>
                    <a:pt x="344557" y="1046922"/>
                  </a:lnTo>
                  <a:cubicBezTo>
                    <a:pt x="340139" y="1064591"/>
                    <a:pt x="336308" y="1082418"/>
                    <a:pt x="331304" y="1099930"/>
                  </a:cubicBezTo>
                  <a:cubicBezTo>
                    <a:pt x="322681" y="1130110"/>
                    <a:pt x="314781" y="1156210"/>
                    <a:pt x="291548" y="1179443"/>
                  </a:cubicBezTo>
                  <a:cubicBezTo>
                    <a:pt x="280286" y="1190705"/>
                    <a:pt x="265043" y="1197113"/>
                    <a:pt x="251791" y="1205948"/>
                  </a:cubicBezTo>
                  <a:cubicBezTo>
                    <a:pt x="228778" y="1274988"/>
                    <a:pt x="253613" y="1220235"/>
                    <a:pt x="212035" y="1272209"/>
                  </a:cubicBezTo>
                  <a:cubicBezTo>
                    <a:pt x="202086" y="1284646"/>
                    <a:pt x="199037" y="1303524"/>
                    <a:pt x="185531" y="1311965"/>
                  </a:cubicBezTo>
                  <a:cubicBezTo>
                    <a:pt x="161840" y="1326772"/>
                    <a:pt x="106018" y="1338470"/>
                    <a:pt x="106018" y="1338470"/>
                  </a:cubicBezTo>
                  <a:cubicBezTo>
                    <a:pt x="69749" y="1314290"/>
                    <a:pt x="58357" y="1314058"/>
                    <a:pt x="39757" y="1272209"/>
                  </a:cubicBezTo>
                  <a:cubicBezTo>
                    <a:pt x="28410" y="1246679"/>
                    <a:pt x="13252" y="1192696"/>
                    <a:pt x="13252" y="1192696"/>
                  </a:cubicBezTo>
                  <a:cubicBezTo>
                    <a:pt x="8835" y="993913"/>
                    <a:pt x="0" y="795180"/>
                    <a:pt x="0" y="596348"/>
                  </a:cubicBezTo>
                  <a:cubicBezTo>
                    <a:pt x="0" y="485825"/>
                    <a:pt x="5648" y="375304"/>
                    <a:pt x="13252" y="265043"/>
                  </a:cubicBezTo>
                  <a:cubicBezTo>
                    <a:pt x="14505" y="246873"/>
                    <a:pt x="18359" y="228325"/>
                    <a:pt x="26504" y="212035"/>
                  </a:cubicBezTo>
                  <a:cubicBezTo>
                    <a:pt x="35946" y="193151"/>
                    <a:pt x="78719" y="168390"/>
                    <a:pt x="92765" y="159026"/>
                  </a:cubicBezTo>
                  <a:cubicBezTo>
                    <a:pt x="101833" y="131824"/>
                    <a:pt x="103418" y="107317"/>
                    <a:pt x="132522" y="92765"/>
                  </a:cubicBezTo>
                  <a:cubicBezTo>
                    <a:pt x="189380" y="64336"/>
                    <a:pt x="220132" y="67550"/>
                    <a:pt x="278296" y="53009"/>
                  </a:cubicBezTo>
                  <a:cubicBezTo>
                    <a:pt x="291848" y="49621"/>
                    <a:pt x="304308" y="42256"/>
                    <a:pt x="318052" y="39757"/>
                  </a:cubicBezTo>
                  <a:cubicBezTo>
                    <a:pt x="353092" y="33386"/>
                    <a:pt x="389066" y="33067"/>
                    <a:pt x="424070" y="26504"/>
                  </a:cubicBezTo>
                  <a:cubicBezTo>
                    <a:pt x="459873" y="19791"/>
                    <a:pt x="494748" y="8835"/>
                    <a:pt x="530087" y="0"/>
                  </a:cubicBezTo>
                  <a:cubicBezTo>
                    <a:pt x="627270" y="4417"/>
                    <a:pt x="725103" y="1185"/>
                    <a:pt x="821635" y="13252"/>
                  </a:cubicBezTo>
                  <a:cubicBezTo>
                    <a:pt x="834033" y="14802"/>
                    <a:pt x="837291" y="33558"/>
                    <a:pt x="848139" y="39757"/>
                  </a:cubicBezTo>
                  <a:cubicBezTo>
                    <a:pt x="868793" y="51559"/>
                    <a:pt x="893123" y="55623"/>
                    <a:pt x="914400" y="66261"/>
                  </a:cubicBezTo>
                  <a:cubicBezTo>
                    <a:pt x="1073536" y="145828"/>
                    <a:pt x="857401" y="45314"/>
                    <a:pt x="980661" y="119270"/>
                  </a:cubicBezTo>
                  <a:cubicBezTo>
                    <a:pt x="992639" y="126457"/>
                    <a:pt x="1007166" y="128105"/>
                    <a:pt x="1020418" y="132522"/>
                  </a:cubicBezTo>
                  <a:cubicBezTo>
                    <a:pt x="1046922" y="150191"/>
                    <a:pt x="1089858" y="155310"/>
                    <a:pt x="1099931" y="185530"/>
                  </a:cubicBezTo>
                  <a:cubicBezTo>
                    <a:pt x="1118219" y="240397"/>
                    <a:pt x="1105434" y="213664"/>
                    <a:pt x="1139687" y="265043"/>
                  </a:cubicBezTo>
                  <a:lnTo>
                    <a:pt x="1166191" y="344557"/>
                  </a:lnTo>
                  <a:cubicBezTo>
                    <a:pt x="1199002" y="442989"/>
                    <a:pt x="1179444" y="370315"/>
                    <a:pt x="1179444" y="569843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9459" name="TextovéPole 10"/>
          <p:cNvSpPr txBox="1">
            <a:spLocks noChangeArrowheads="1"/>
          </p:cNvSpPr>
          <p:nvPr/>
        </p:nvSpPr>
        <p:spPr bwMode="auto">
          <a:xfrm>
            <a:off x="9758363" y="3014663"/>
            <a:ext cx="720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Kain</a:t>
            </a:r>
          </a:p>
        </p:txBody>
      </p:sp>
      <p:sp>
        <p:nvSpPr>
          <p:cNvPr id="19460" name="TextovéPole 11"/>
          <p:cNvSpPr txBox="1">
            <a:spLocks noChangeArrowheads="1"/>
          </p:cNvSpPr>
          <p:nvPr/>
        </p:nvSpPr>
        <p:spPr bwMode="auto">
          <a:xfrm>
            <a:off x="981075" y="1125538"/>
            <a:ext cx="174625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tvrdohlavost</a:t>
            </a:r>
          </a:p>
        </p:txBody>
      </p:sp>
      <p:sp>
        <p:nvSpPr>
          <p:cNvPr id="19461" name="TextovéPole 12"/>
          <p:cNvSpPr txBox="1">
            <a:spLocks noChangeArrowheads="1"/>
          </p:cNvSpPr>
          <p:nvPr/>
        </p:nvSpPr>
        <p:spPr bwMode="auto">
          <a:xfrm>
            <a:off x="1192213" y="1881188"/>
            <a:ext cx="1649412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zlomyslnost</a:t>
            </a:r>
          </a:p>
        </p:txBody>
      </p:sp>
      <p:sp>
        <p:nvSpPr>
          <p:cNvPr id="19462" name="TextovéPole 13"/>
          <p:cNvSpPr txBox="1">
            <a:spLocks noChangeArrowheads="1"/>
          </p:cNvSpPr>
          <p:nvPr/>
        </p:nvSpPr>
        <p:spPr bwMode="auto">
          <a:xfrm>
            <a:off x="3613150" y="1020763"/>
            <a:ext cx="1557338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chamtivost</a:t>
            </a:r>
          </a:p>
        </p:txBody>
      </p:sp>
      <p:sp>
        <p:nvSpPr>
          <p:cNvPr id="19463" name="TextovéPole 14"/>
          <p:cNvSpPr txBox="1">
            <a:spLocks noChangeArrowheads="1"/>
          </p:cNvSpPr>
          <p:nvPr/>
        </p:nvSpPr>
        <p:spPr bwMode="auto">
          <a:xfrm>
            <a:off x="6808788" y="481013"/>
            <a:ext cx="950912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drzost</a:t>
            </a:r>
          </a:p>
        </p:txBody>
      </p:sp>
      <p:sp>
        <p:nvSpPr>
          <p:cNvPr id="19464" name="TextovéPole 15"/>
          <p:cNvSpPr txBox="1">
            <a:spLocks noChangeArrowheads="1"/>
          </p:cNvSpPr>
          <p:nvPr/>
        </p:nvSpPr>
        <p:spPr bwMode="auto">
          <a:xfrm>
            <a:off x="6116638" y="1587500"/>
            <a:ext cx="1385887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záludnost</a:t>
            </a:r>
          </a:p>
        </p:txBody>
      </p:sp>
      <p:sp>
        <p:nvSpPr>
          <p:cNvPr id="19465" name="TextovéPole 16"/>
          <p:cNvSpPr txBox="1">
            <a:spLocks noChangeArrowheads="1"/>
          </p:cNvSpPr>
          <p:nvPr/>
        </p:nvSpPr>
        <p:spPr bwMode="auto">
          <a:xfrm>
            <a:off x="3470275" y="2651125"/>
            <a:ext cx="1757363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namyšlenost</a:t>
            </a:r>
          </a:p>
        </p:txBody>
      </p:sp>
      <p:sp>
        <p:nvSpPr>
          <p:cNvPr id="19466" name="TextovéPole 17"/>
          <p:cNvSpPr txBox="1">
            <a:spLocks noChangeArrowheads="1"/>
          </p:cNvSpPr>
          <p:nvPr/>
        </p:nvSpPr>
        <p:spPr bwMode="auto">
          <a:xfrm>
            <a:off x="1854200" y="3657600"/>
            <a:ext cx="16637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domýšlivost</a:t>
            </a:r>
          </a:p>
        </p:txBody>
      </p:sp>
      <p:sp>
        <p:nvSpPr>
          <p:cNvPr id="19467" name="TextovéPole 18"/>
          <p:cNvSpPr txBox="1">
            <a:spLocks noChangeArrowheads="1"/>
          </p:cNvSpPr>
          <p:nvPr/>
        </p:nvSpPr>
        <p:spPr bwMode="auto">
          <a:xfrm>
            <a:off x="5354638" y="3746500"/>
            <a:ext cx="140017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prchlivost</a:t>
            </a:r>
          </a:p>
        </p:txBody>
      </p:sp>
      <p:sp>
        <p:nvSpPr>
          <p:cNvPr id="19468" name="TextovéPole 19"/>
          <p:cNvSpPr txBox="1">
            <a:spLocks noChangeArrowheads="1"/>
          </p:cNvSpPr>
          <p:nvPr/>
        </p:nvSpPr>
        <p:spPr bwMode="auto">
          <a:xfrm>
            <a:off x="1328738" y="5102225"/>
            <a:ext cx="160496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škodolibost</a:t>
            </a:r>
          </a:p>
        </p:txBody>
      </p:sp>
      <p:sp>
        <p:nvSpPr>
          <p:cNvPr id="19469" name="TextovéPole 20"/>
          <p:cNvSpPr txBox="1">
            <a:spLocks noChangeArrowheads="1"/>
          </p:cNvSpPr>
          <p:nvPr/>
        </p:nvSpPr>
        <p:spPr bwMode="auto">
          <a:xfrm>
            <a:off x="4545013" y="5089525"/>
            <a:ext cx="1360487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egoismus</a:t>
            </a:r>
          </a:p>
        </p:txBody>
      </p:sp>
      <p:sp>
        <p:nvSpPr>
          <p:cNvPr id="19470" name="TextovéPole 21"/>
          <p:cNvSpPr txBox="1">
            <a:spLocks noChangeArrowheads="1"/>
          </p:cNvSpPr>
          <p:nvPr/>
        </p:nvSpPr>
        <p:spPr bwMode="auto">
          <a:xfrm>
            <a:off x="7999413" y="4221163"/>
            <a:ext cx="1328737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arogance</a:t>
            </a:r>
          </a:p>
        </p:txBody>
      </p:sp>
      <p:sp>
        <p:nvSpPr>
          <p:cNvPr id="19471" name="TextovéPole 22"/>
          <p:cNvSpPr txBox="1">
            <a:spLocks noChangeArrowheads="1"/>
          </p:cNvSpPr>
          <p:nvPr/>
        </p:nvSpPr>
        <p:spPr bwMode="auto">
          <a:xfrm>
            <a:off x="7283450" y="5549900"/>
            <a:ext cx="18669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bezohlednost</a:t>
            </a:r>
          </a:p>
        </p:txBody>
      </p:sp>
      <p:sp>
        <p:nvSpPr>
          <p:cNvPr id="19472" name="TextovéPole 23"/>
          <p:cNvSpPr txBox="1">
            <a:spLocks noChangeArrowheads="1"/>
          </p:cNvSpPr>
          <p:nvPr/>
        </p:nvSpPr>
        <p:spPr bwMode="auto">
          <a:xfrm>
            <a:off x="7442200" y="2892425"/>
            <a:ext cx="1074738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krutost</a:t>
            </a:r>
          </a:p>
        </p:txBody>
      </p:sp>
      <p:sp>
        <p:nvSpPr>
          <p:cNvPr id="19473" name="TextovéPole 24"/>
          <p:cNvSpPr txBox="1">
            <a:spLocks noChangeArrowheads="1"/>
          </p:cNvSpPr>
          <p:nvPr/>
        </p:nvSpPr>
        <p:spPr bwMode="auto">
          <a:xfrm>
            <a:off x="3470275" y="6011863"/>
            <a:ext cx="1547813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fanatismus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ovéPole 1"/>
          <p:cNvSpPr txBox="1">
            <a:spLocks noChangeArrowheads="1"/>
          </p:cNvSpPr>
          <p:nvPr/>
        </p:nvSpPr>
        <p:spPr bwMode="auto">
          <a:xfrm>
            <a:off x="927100" y="569913"/>
            <a:ext cx="46767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Když je někdo :             má vlastnost :</a:t>
            </a:r>
          </a:p>
        </p:txBody>
      </p:sp>
      <p:cxnSp>
        <p:nvCxnSpPr>
          <p:cNvPr id="4" name="Přímá spojnice 3">
            <a:extLst>
              <a:ext uri="{FF2B5EF4-FFF2-40B4-BE49-F238E27FC236}"/>
            </a:extLst>
          </p:cNvPr>
          <p:cNvCxnSpPr>
            <a:cxnSpLocks/>
          </p:cNvCxnSpPr>
          <p:nvPr/>
        </p:nvCxnSpPr>
        <p:spPr>
          <a:xfrm>
            <a:off x="941388" y="344488"/>
            <a:ext cx="0" cy="477043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>
            <a:extLst>
              <a:ext uri="{FF2B5EF4-FFF2-40B4-BE49-F238E27FC236}"/>
            </a:extLst>
          </p:cNvPr>
          <p:cNvCxnSpPr>
            <a:cxnSpLocks/>
          </p:cNvCxnSpPr>
          <p:nvPr/>
        </p:nvCxnSpPr>
        <p:spPr>
          <a:xfrm>
            <a:off x="3511550" y="344488"/>
            <a:ext cx="0" cy="477043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>
            <a:extLst>
              <a:ext uri="{FF2B5EF4-FFF2-40B4-BE49-F238E27FC236}"/>
            </a:extLst>
          </p:cNvPr>
          <p:cNvCxnSpPr/>
          <p:nvPr/>
        </p:nvCxnSpPr>
        <p:spPr>
          <a:xfrm>
            <a:off x="941388" y="344488"/>
            <a:ext cx="1019016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>
            <a:extLst>
              <a:ext uri="{FF2B5EF4-FFF2-40B4-BE49-F238E27FC236}"/>
            </a:extLst>
          </p:cNvPr>
          <p:cNvCxnSpPr/>
          <p:nvPr/>
        </p:nvCxnSpPr>
        <p:spPr>
          <a:xfrm>
            <a:off x="927100" y="1031875"/>
            <a:ext cx="1023143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>
            <a:extLst>
              <a:ext uri="{FF2B5EF4-FFF2-40B4-BE49-F238E27FC236}"/>
            </a:extLst>
          </p:cNvPr>
          <p:cNvCxnSpPr/>
          <p:nvPr/>
        </p:nvCxnSpPr>
        <p:spPr>
          <a:xfrm>
            <a:off x="914400" y="5114925"/>
            <a:ext cx="102171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>
            <a:extLst>
              <a:ext uri="{FF2B5EF4-FFF2-40B4-BE49-F238E27FC236}"/>
            </a:extLst>
          </p:cNvPr>
          <p:cNvCxnSpPr>
            <a:cxnSpLocks/>
          </p:cNvCxnSpPr>
          <p:nvPr/>
        </p:nvCxnSpPr>
        <p:spPr>
          <a:xfrm flipH="1">
            <a:off x="11104563" y="344488"/>
            <a:ext cx="14287" cy="477043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88" name="TextovéPole 17"/>
          <p:cNvSpPr txBox="1">
            <a:spLocks noChangeArrowheads="1"/>
          </p:cNvSpPr>
          <p:nvPr/>
        </p:nvSpPr>
        <p:spPr bwMode="auto">
          <a:xfrm>
            <a:off x="1087438" y="1206500"/>
            <a:ext cx="8247062" cy="378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Hašteřivý                     hádavost, svárlivost</a:t>
            </a:r>
          </a:p>
          <a:p>
            <a:r>
              <a:rPr lang="cs-CZ" sz="2400">
                <a:latin typeface="Calibri" pitchFamily="34" charset="0"/>
              </a:rPr>
              <a:t>Záludný                        zrádný, lstivý</a:t>
            </a:r>
          </a:p>
          <a:p>
            <a:r>
              <a:rPr lang="cs-CZ" sz="2400">
                <a:latin typeface="Calibri" pitchFamily="34" charset="0"/>
              </a:rPr>
              <a:t>Arogantní                    nafoukanost, domýšlivost, povýšenost</a:t>
            </a:r>
          </a:p>
          <a:p>
            <a:r>
              <a:rPr lang="cs-CZ" sz="2400">
                <a:latin typeface="Calibri" pitchFamily="34" charset="0"/>
              </a:rPr>
              <a:t>Chamtivý                     hrabivost, hamižnost, zištnost</a:t>
            </a:r>
          </a:p>
          <a:p>
            <a:r>
              <a:rPr lang="cs-CZ" sz="2400">
                <a:latin typeface="Calibri" pitchFamily="34" charset="0"/>
              </a:rPr>
              <a:t>Namyšlený                  pohrdání</a:t>
            </a:r>
          </a:p>
          <a:p>
            <a:r>
              <a:rPr lang="cs-CZ" sz="2400">
                <a:latin typeface="Calibri" pitchFamily="34" charset="0"/>
              </a:rPr>
              <a:t>Přívětivý                      vlídnost, laskavost</a:t>
            </a:r>
          </a:p>
          <a:p>
            <a:r>
              <a:rPr lang="cs-CZ" sz="2400">
                <a:latin typeface="Calibri" pitchFamily="34" charset="0"/>
              </a:rPr>
              <a:t>Pokorný                       podřízený, uvědomění vlastní nedokonalosti</a:t>
            </a:r>
          </a:p>
          <a:p>
            <a:r>
              <a:rPr lang="cs-CZ" sz="2400">
                <a:latin typeface="Calibri" pitchFamily="34" charset="0"/>
              </a:rPr>
              <a:t>Cynický                        necitelnost, bezohlednost</a:t>
            </a:r>
          </a:p>
          <a:p>
            <a:r>
              <a:rPr lang="cs-CZ" sz="2400">
                <a:latin typeface="Calibri" pitchFamily="34" charset="0"/>
              </a:rPr>
              <a:t>Fanatický                     vášnivá zaujatost, jednostranný postoj</a:t>
            </a:r>
          </a:p>
          <a:p>
            <a:r>
              <a:rPr lang="cs-CZ" sz="2400">
                <a:latin typeface="Calibri" pitchFamily="34" charset="0"/>
              </a:rPr>
              <a:t>Egoista                         moderní označení pro sobeckost</a:t>
            </a:r>
          </a:p>
        </p:txBody>
      </p:sp>
      <p:sp>
        <p:nvSpPr>
          <p:cNvPr id="23" name="Obdélník 22">
            <a:extLst>
              <a:ext uri="{FF2B5EF4-FFF2-40B4-BE49-F238E27FC236}"/>
            </a:extLst>
          </p:cNvPr>
          <p:cNvSpPr/>
          <p:nvPr/>
        </p:nvSpPr>
        <p:spPr>
          <a:xfrm>
            <a:off x="3511550" y="1206500"/>
            <a:ext cx="7593013" cy="409575"/>
          </a:xfrm>
          <a:prstGeom prst="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správná odpověď</a:t>
            </a:r>
          </a:p>
        </p:txBody>
      </p:sp>
      <p:sp>
        <p:nvSpPr>
          <p:cNvPr id="24" name="Obdélník 23">
            <a:extLst>
              <a:ext uri="{FF2B5EF4-FFF2-40B4-BE49-F238E27FC236}"/>
            </a:extLst>
          </p:cNvPr>
          <p:cNvSpPr/>
          <p:nvPr/>
        </p:nvSpPr>
        <p:spPr>
          <a:xfrm>
            <a:off x="3511550" y="1625600"/>
            <a:ext cx="7593013" cy="411163"/>
          </a:xfrm>
          <a:prstGeom prst="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správná odpověď</a:t>
            </a:r>
          </a:p>
        </p:txBody>
      </p:sp>
      <p:sp>
        <p:nvSpPr>
          <p:cNvPr id="25" name="Obdélník 24">
            <a:extLst>
              <a:ext uri="{FF2B5EF4-FFF2-40B4-BE49-F238E27FC236}"/>
            </a:extLst>
          </p:cNvPr>
          <p:cNvSpPr/>
          <p:nvPr/>
        </p:nvSpPr>
        <p:spPr>
          <a:xfrm>
            <a:off x="3498850" y="2005013"/>
            <a:ext cx="7593013" cy="411162"/>
          </a:xfrm>
          <a:prstGeom prst="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správná odpověď</a:t>
            </a:r>
          </a:p>
        </p:txBody>
      </p:sp>
      <p:sp>
        <p:nvSpPr>
          <p:cNvPr id="26" name="Obdélník 25">
            <a:extLst>
              <a:ext uri="{FF2B5EF4-FFF2-40B4-BE49-F238E27FC236}"/>
            </a:extLst>
          </p:cNvPr>
          <p:cNvSpPr/>
          <p:nvPr/>
        </p:nvSpPr>
        <p:spPr>
          <a:xfrm>
            <a:off x="3525838" y="2349500"/>
            <a:ext cx="7593012" cy="411163"/>
          </a:xfrm>
          <a:prstGeom prst="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správná odpověď</a:t>
            </a:r>
          </a:p>
        </p:txBody>
      </p:sp>
      <p:sp>
        <p:nvSpPr>
          <p:cNvPr id="27" name="Obdélník 26">
            <a:extLst>
              <a:ext uri="{FF2B5EF4-FFF2-40B4-BE49-F238E27FC236}"/>
            </a:extLst>
          </p:cNvPr>
          <p:cNvSpPr/>
          <p:nvPr/>
        </p:nvSpPr>
        <p:spPr>
          <a:xfrm>
            <a:off x="3525838" y="2682875"/>
            <a:ext cx="7593012" cy="411163"/>
          </a:xfrm>
          <a:prstGeom prst="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správná odpověď</a:t>
            </a:r>
          </a:p>
        </p:txBody>
      </p:sp>
      <p:sp>
        <p:nvSpPr>
          <p:cNvPr id="28" name="Obdélník 27">
            <a:extLst>
              <a:ext uri="{FF2B5EF4-FFF2-40B4-BE49-F238E27FC236}"/>
            </a:extLst>
          </p:cNvPr>
          <p:cNvSpPr/>
          <p:nvPr/>
        </p:nvSpPr>
        <p:spPr>
          <a:xfrm>
            <a:off x="3498850" y="3028950"/>
            <a:ext cx="7593013" cy="411163"/>
          </a:xfrm>
          <a:prstGeom prst="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správná odpověď</a:t>
            </a:r>
          </a:p>
        </p:txBody>
      </p:sp>
      <p:sp>
        <p:nvSpPr>
          <p:cNvPr id="29" name="Obdélník 28">
            <a:extLst>
              <a:ext uri="{FF2B5EF4-FFF2-40B4-BE49-F238E27FC236}"/>
            </a:extLst>
          </p:cNvPr>
          <p:cNvSpPr/>
          <p:nvPr/>
        </p:nvSpPr>
        <p:spPr>
          <a:xfrm>
            <a:off x="3517900" y="3386138"/>
            <a:ext cx="7594600" cy="411162"/>
          </a:xfrm>
          <a:prstGeom prst="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správná odpověď</a:t>
            </a:r>
          </a:p>
        </p:txBody>
      </p:sp>
      <p:sp>
        <p:nvSpPr>
          <p:cNvPr id="30" name="Obdélník 29">
            <a:extLst>
              <a:ext uri="{FF2B5EF4-FFF2-40B4-BE49-F238E27FC236}"/>
            </a:extLst>
          </p:cNvPr>
          <p:cNvSpPr/>
          <p:nvPr/>
        </p:nvSpPr>
        <p:spPr>
          <a:xfrm>
            <a:off x="3517900" y="3743325"/>
            <a:ext cx="7594600" cy="409575"/>
          </a:xfrm>
          <a:prstGeom prst="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správná odpověď</a:t>
            </a:r>
          </a:p>
        </p:txBody>
      </p:sp>
      <p:sp>
        <p:nvSpPr>
          <p:cNvPr id="31" name="Obdélník 30">
            <a:extLst>
              <a:ext uri="{FF2B5EF4-FFF2-40B4-BE49-F238E27FC236}"/>
            </a:extLst>
          </p:cNvPr>
          <p:cNvSpPr/>
          <p:nvPr/>
        </p:nvSpPr>
        <p:spPr>
          <a:xfrm>
            <a:off x="3517900" y="4089400"/>
            <a:ext cx="7594600" cy="411163"/>
          </a:xfrm>
          <a:prstGeom prst="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správná odpověď</a:t>
            </a:r>
          </a:p>
        </p:txBody>
      </p:sp>
      <p:sp>
        <p:nvSpPr>
          <p:cNvPr id="32" name="Obdélník 31">
            <a:extLst>
              <a:ext uri="{FF2B5EF4-FFF2-40B4-BE49-F238E27FC236}"/>
            </a:extLst>
          </p:cNvPr>
          <p:cNvSpPr/>
          <p:nvPr/>
        </p:nvSpPr>
        <p:spPr>
          <a:xfrm>
            <a:off x="3517900" y="4498975"/>
            <a:ext cx="7594600" cy="411163"/>
          </a:xfrm>
          <a:prstGeom prst="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správná odpověď</a:t>
            </a:r>
          </a:p>
        </p:txBody>
      </p:sp>
      <p:sp>
        <p:nvSpPr>
          <p:cNvPr id="20499" name="TextovéPole 32"/>
          <p:cNvSpPr txBox="1">
            <a:spLocks noChangeArrowheads="1"/>
          </p:cNvSpPr>
          <p:nvPr/>
        </p:nvSpPr>
        <p:spPr bwMode="auto">
          <a:xfrm>
            <a:off x="776288" y="5346700"/>
            <a:ext cx="796766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Zkus určit vlastnosti, když je někdo:</a:t>
            </a:r>
          </a:p>
          <a:p>
            <a:r>
              <a:rPr lang="cs-CZ" sz="2400">
                <a:latin typeface="Calibri" pitchFamily="34" charset="0"/>
              </a:rPr>
              <a:t>Kliknutím na černý obdélník se přesvědčíš o správné odpovědi.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Obdélník 1"/>
          <p:cNvSpPr>
            <a:spLocks noChangeArrowheads="1"/>
          </p:cNvSpPr>
          <p:nvPr/>
        </p:nvSpPr>
        <p:spPr bwMode="auto">
          <a:xfrm>
            <a:off x="1125538" y="2736850"/>
            <a:ext cx="99409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  <a:hlinkClick r:id="rId2"/>
              </a:rPr>
              <a:t>https://cs.wikipedia.org/wiki/Soubor:Cpg16_Blatt_14v_-_ATGenesis_-_Kain_erschlägt_Abel.jpg</a:t>
            </a:r>
            <a:endParaRPr lang="cs-CZ">
              <a:latin typeface="Calibri" pitchFamily="34" charset="0"/>
            </a:endParaRPr>
          </a:p>
        </p:txBody>
      </p:sp>
      <p:sp>
        <p:nvSpPr>
          <p:cNvPr id="21506" name="Obdélník 2"/>
          <p:cNvSpPr>
            <a:spLocks noChangeArrowheads="1"/>
          </p:cNvSpPr>
          <p:nvPr/>
        </p:nvSpPr>
        <p:spPr bwMode="auto">
          <a:xfrm>
            <a:off x="1125538" y="3244850"/>
            <a:ext cx="102457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  <a:hlinkClick r:id="rId3"/>
              </a:rPr>
              <a:t>https://cs.wikipedia.org/wiki/Soubor:Kain_i_Abel_(Carl_Poellath).jpg</a:t>
            </a:r>
            <a:endParaRPr lang="cs-CZ">
              <a:latin typeface="Calibri" pitchFamily="34" charset="0"/>
            </a:endParaRPr>
          </a:p>
        </p:txBody>
      </p:sp>
      <p:sp>
        <p:nvSpPr>
          <p:cNvPr id="21507" name="Obdélník 3"/>
          <p:cNvSpPr>
            <a:spLocks noChangeArrowheads="1"/>
          </p:cNvSpPr>
          <p:nvPr/>
        </p:nvSpPr>
        <p:spPr bwMode="auto">
          <a:xfrm>
            <a:off x="1125538" y="3751263"/>
            <a:ext cx="106584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  <a:hlinkClick r:id="rId4"/>
              </a:rPr>
              <a:t>https://cs.wikipedia.org/wiki/Soubor:Ludwig_Mueller_Kain_und_Abel.jpg</a:t>
            </a:r>
            <a:endParaRPr lang="cs-CZ">
              <a:latin typeface="Calibri" pitchFamily="34" charset="0"/>
            </a:endParaRPr>
          </a:p>
        </p:txBody>
      </p:sp>
      <p:sp>
        <p:nvSpPr>
          <p:cNvPr id="21508" name="Obdélník 4"/>
          <p:cNvSpPr>
            <a:spLocks noChangeArrowheads="1"/>
          </p:cNvSpPr>
          <p:nvPr/>
        </p:nvSpPr>
        <p:spPr bwMode="auto">
          <a:xfrm>
            <a:off x="1125538" y="4162425"/>
            <a:ext cx="100726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  <a:hlinkClick r:id="rId5"/>
              </a:rPr>
              <a:t>https://commons.wikimedia.org/wiki/Category:Cain#/media/File:Foster_Bible_Pictures_0016-2.jpg</a:t>
            </a:r>
            <a:endParaRPr lang="cs-CZ">
              <a:latin typeface="Calibri" pitchFamily="34" charset="0"/>
            </a:endParaRPr>
          </a:p>
        </p:txBody>
      </p:sp>
      <p:sp>
        <p:nvSpPr>
          <p:cNvPr id="21509" name="TextovéPole 5"/>
          <p:cNvSpPr txBox="1">
            <a:spLocks noChangeArrowheads="1"/>
          </p:cNvSpPr>
          <p:nvPr/>
        </p:nvSpPr>
        <p:spPr bwMode="auto">
          <a:xfrm>
            <a:off x="844550" y="275113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&lt;</a:t>
            </a:r>
          </a:p>
        </p:txBody>
      </p:sp>
      <p:sp>
        <p:nvSpPr>
          <p:cNvPr id="21510" name="TextovéPole 6"/>
          <p:cNvSpPr txBox="1">
            <a:spLocks noChangeArrowheads="1"/>
          </p:cNvSpPr>
          <p:nvPr/>
        </p:nvSpPr>
        <p:spPr bwMode="auto">
          <a:xfrm>
            <a:off x="844550" y="328453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&lt;</a:t>
            </a:r>
          </a:p>
        </p:txBody>
      </p:sp>
      <p:sp>
        <p:nvSpPr>
          <p:cNvPr id="21511" name="TextovéPole 7"/>
          <p:cNvSpPr txBox="1">
            <a:spLocks noChangeArrowheads="1"/>
          </p:cNvSpPr>
          <p:nvPr/>
        </p:nvSpPr>
        <p:spPr bwMode="auto">
          <a:xfrm>
            <a:off x="844550" y="377983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&lt;</a:t>
            </a:r>
          </a:p>
        </p:txBody>
      </p:sp>
      <p:sp>
        <p:nvSpPr>
          <p:cNvPr id="21512" name="TextovéPole 8"/>
          <p:cNvSpPr txBox="1">
            <a:spLocks noChangeArrowheads="1"/>
          </p:cNvSpPr>
          <p:nvPr/>
        </p:nvSpPr>
        <p:spPr bwMode="auto">
          <a:xfrm>
            <a:off x="844550" y="4191000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&lt;</a:t>
            </a:r>
          </a:p>
        </p:txBody>
      </p:sp>
      <p:sp>
        <p:nvSpPr>
          <p:cNvPr id="21513" name="TextovéPole 9"/>
          <p:cNvSpPr txBox="1">
            <a:spLocks noChangeArrowheads="1"/>
          </p:cNvSpPr>
          <p:nvPr/>
        </p:nvSpPr>
        <p:spPr bwMode="auto">
          <a:xfrm>
            <a:off x="9991725" y="275113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&gt;</a:t>
            </a:r>
          </a:p>
        </p:txBody>
      </p:sp>
      <p:sp>
        <p:nvSpPr>
          <p:cNvPr id="21514" name="TextovéPole 10"/>
          <p:cNvSpPr txBox="1">
            <a:spLocks noChangeArrowheads="1"/>
          </p:cNvSpPr>
          <p:nvPr/>
        </p:nvSpPr>
        <p:spPr bwMode="auto">
          <a:xfrm>
            <a:off x="7613650" y="326072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&gt;</a:t>
            </a:r>
          </a:p>
        </p:txBody>
      </p:sp>
      <p:sp>
        <p:nvSpPr>
          <p:cNvPr id="21515" name="TextovéPole 11"/>
          <p:cNvSpPr txBox="1">
            <a:spLocks noChangeArrowheads="1"/>
          </p:cNvSpPr>
          <p:nvPr/>
        </p:nvSpPr>
        <p:spPr bwMode="auto">
          <a:xfrm>
            <a:off x="8043863" y="379253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&gt;</a:t>
            </a:r>
          </a:p>
        </p:txBody>
      </p:sp>
      <p:sp>
        <p:nvSpPr>
          <p:cNvPr id="21516" name="TextovéPole 12"/>
          <p:cNvSpPr txBox="1">
            <a:spLocks noChangeArrowheads="1"/>
          </p:cNvSpPr>
          <p:nvPr/>
        </p:nvSpPr>
        <p:spPr bwMode="auto">
          <a:xfrm>
            <a:off x="10396538" y="420211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&gt;</a:t>
            </a:r>
          </a:p>
        </p:txBody>
      </p:sp>
      <p:sp>
        <p:nvSpPr>
          <p:cNvPr id="21517" name="TextovéPole 13"/>
          <p:cNvSpPr txBox="1">
            <a:spLocks noChangeArrowheads="1"/>
          </p:cNvSpPr>
          <p:nvPr/>
        </p:nvSpPr>
        <p:spPr bwMode="auto">
          <a:xfrm>
            <a:off x="1125538" y="2100263"/>
            <a:ext cx="16430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Zdroje obrázků: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264</TotalTime>
  <Words>428</Words>
  <Application>Microsoft Office PowerPoint</Application>
  <PresentationFormat>Custom</PresentationFormat>
  <Paragraphs>138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Calibri</vt:lpstr>
      <vt:lpstr>Arial</vt:lpstr>
      <vt:lpstr>Calibri Light</vt:lpstr>
      <vt:lpstr>Algerian</vt:lpstr>
      <vt:lpstr>Motiv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alena - tucimova</cp:lastModifiedBy>
  <cp:revision>26</cp:revision>
  <dcterms:created xsi:type="dcterms:W3CDTF">2020-04-14T18:26:03Z</dcterms:created>
  <dcterms:modified xsi:type="dcterms:W3CDTF">2020-04-17T10:10:42Z</dcterms:modified>
</cp:coreProperties>
</file>