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64" r:id="rId5"/>
    <p:sldId id="265" r:id="rId6"/>
    <p:sldId id="266" r:id="rId7"/>
    <p:sldId id="267" r:id="rId8"/>
    <p:sldId id="268" r:id="rId9"/>
    <p:sldId id="258" r:id="rId10"/>
  </p:sldIdLst>
  <p:sldSz cx="12192000" cy="685800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2" d="100"/>
          <a:sy n="62" d="100"/>
        </p:scale>
        <p:origin x="-138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/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CE192-FC19-4479-9E64-6EAF4FB0632B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CD652-F1FE-4C6D-A27D-1E27A7517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E7C6C-5FD0-4747-8BD8-E383F4F576C2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0951D-ECEC-43B8-A28C-C4442E1515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64C26-78EE-40E2-BCD3-1499D4F98322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016BE-177B-4F72-9BAF-0C6CE030D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86480-D3F6-47F1-B53F-5756D95FC542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0F2EC-46FF-468B-AA58-27993F9FBA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/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/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/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/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51354-C08C-4B38-A3CF-01041EEE4D4B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8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06FF3-740D-4858-8026-3C8A38314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E3E5A-B366-4A16-9B32-5E70A5D76E9D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4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04382E-E39C-496F-977E-C879C7096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3F3D2-30F5-4068-8C42-40AF2ECD1D84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3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7086B-582E-416D-93BA-BEE2235822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/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063CF-D64E-4249-9C49-05DB1AE22BC0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8E6B2-F912-4253-928C-F88338730F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/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>
            <a:extLst>
              <a:ext uri="{FF2B5EF4-FFF2-40B4-BE49-F238E27FC236}"/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15462-D057-432F-8B22-5CB3F1FD50B3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6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EAF04-1736-4C1F-AE82-D06453419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/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4A1E2-205C-4657-9BBA-CBA07DAD7B12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43868-B54F-4483-8115-789848A92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/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/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A8625-551E-4C12-90F3-5D76DB1106B2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93B62-C7A4-4251-A608-7C6A70C89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můžete upravovat styly textu v předloze.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/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1DF3AA-9CEE-4879-B769-A126FC952B86}" type="datetimeFigureOut">
              <a:rPr lang="cs-CZ"/>
              <a:pPr>
                <a:defRPr/>
              </a:pPr>
              <a:t>17.4.2020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/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/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ADE851-7024-4813-9EBD-80C712EC0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40383.html" TargetMode="External"/><Relationship Id="rId2" Type="http://schemas.openxmlformats.org/officeDocument/2006/relationships/hyperlink" Target="http://www.clker.com/clipart-comp-gauche.html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1"/>
          <p:cNvSpPr txBox="1">
            <a:spLocks noChangeArrowheads="1"/>
          </p:cNvSpPr>
          <p:nvPr/>
        </p:nvSpPr>
        <p:spPr bwMode="auto">
          <a:xfrm>
            <a:off x="862013" y="1960563"/>
            <a:ext cx="102012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Slovní úloha – konstrukce trojúhelníka a výpočet</a:t>
            </a:r>
          </a:p>
          <a:p>
            <a:r>
              <a:rPr lang="cs-CZ" sz="4000">
                <a:latin typeface="Calibri" pitchFamily="34" charset="0"/>
              </a:rPr>
              <a:t>                               jeho obvodu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06425" y="238125"/>
            <a:ext cx="548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ABC.</a:t>
            </a:r>
          </a:p>
          <a:p>
            <a:r>
              <a:rPr lang="cs-CZ" sz="2400">
                <a:latin typeface="Calibri" pitchFamily="34" charset="0"/>
              </a:rPr>
              <a:t>AB = 50 mm, BC = 65 mm, AC = 6 cm 5 mm</a:t>
            </a:r>
          </a:p>
        </p:txBody>
      </p:sp>
      <p:grpSp>
        <p:nvGrpSpPr>
          <p:cNvPr id="6" name="Skupina 5"/>
          <p:cNvGrpSpPr>
            <a:grpSpLocks/>
          </p:cNvGrpSpPr>
          <p:nvPr/>
        </p:nvGrpSpPr>
        <p:grpSpPr bwMode="auto">
          <a:xfrm>
            <a:off x="-1898650" y="1563688"/>
            <a:ext cx="6472238" cy="2635250"/>
            <a:chOff x="1556800" y="2248411"/>
            <a:chExt cx="6471459" cy="2634132"/>
          </a:xfrm>
        </p:grpSpPr>
        <p:pic>
          <p:nvPicPr>
            <p:cNvPr id="14357" name="Obrázek 6" descr="Obsah obrázku metr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-1552719">
              <a:off x="3688186" y="2432035"/>
              <a:ext cx="4340073" cy="23958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4358" name="Skupina 7"/>
            <p:cNvGrpSpPr>
              <a:grpSpLocks/>
            </p:cNvGrpSpPr>
            <p:nvPr/>
          </p:nvGrpSpPr>
          <p:grpSpPr bwMode="auto">
            <a:xfrm rot="-410427">
              <a:off x="1556800" y="2248411"/>
              <a:ext cx="4072236" cy="2634132"/>
              <a:chOff x="2926163" y="1662935"/>
              <a:chExt cx="4072236" cy="2634132"/>
            </a:xfrm>
          </p:grpSpPr>
          <p:pic>
            <p:nvPicPr>
              <p:cNvPr id="14359" name="Obrázek 8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 rot="1919086" flipH="1">
                <a:off x="2926163" y="1662935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0" name="Vývojový diagram: ukončení 9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5876345" y="2240528"/>
                <a:ext cx="507939" cy="296737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1" name="Obdélník 10">
                <a:extLst>
                  <a:ext uri="{FF2B5EF4-FFF2-40B4-BE49-F238E27FC236}"/>
                </a:extLst>
              </p:cNvPr>
              <p:cNvSpPr/>
              <p:nvPr/>
            </p:nvSpPr>
            <p:spPr>
              <a:xfrm rot="410427">
                <a:off x="6123037" y="1761017"/>
                <a:ext cx="109524" cy="477635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grpSp>
        <p:nvGrpSpPr>
          <p:cNvPr id="36" name="Skupina 35"/>
          <p:cNvGrpSpPr>
            <a:grpSpLocks/>
          </p:cNvGrpSpPr>
          <p:nvPr/>
        </p:nvGrpSpPr>
        <p:grpSpPr bwMode="auto">
          <a:xfrm>
            <a:off x="3971925" y="3941763"/>
            <a:ext cx="6970713" cy="1993900"/>
            <a:chOff x="3816494" y="3785305"/>
            <a:chExt cx="6971533" cy="1992542"/>
          </a:xfrm>
        </p:grpSpPr>
        <p:grpSp>
          <p:nvGrpSpPr>
            <p:cNvPr id="14340" name="Skupina 16"/>
            <p:cNvGrpSpPr>
              <a:grpSpLocks/>
            </p:cNvGrpSpPr>
            <p:nvPr/>
          </p:nvGrpSpPr>
          <p:grpSpPr bwMode="auto">
            <a:xfrm>
              <a:off x="3816494" y="5067695"/>
              <a:ext cx="6949130" cy="681641"/>
              <a:chOff x="5063285" y="3215801"/>
              <a:chExt cx="6949130" cy="681641"/>
            </a:xfrm>
          </p:grpSpPr>
          <p:pic>
            <p:nvPicPr>
              <p:cNvPr id="14354" name="Obrázek 12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5063285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4355" name="Obrázek 13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7309457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4356" name="Obrázek 15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>
                <a:off x="9538143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cxnSp>
          <p:nvCxnSpPr>
            <p:cNvPr id="19" name="Přímá spojnice 18">
              <a:extLst>
                <a:ext uri="{FF2B5EF4-FFF2-40B4-BE49-F238E27FC236}"/>
              </a:extLst>
            </p:cNvPr>
            <p:cNvCxnSpPr>
              <a:cxnSpLocks/>
            </p:cNvCxnSpPr>
            <p:nvPr/>
          </p:nvCxnSpPr>
          <p:spPr>
            <a:xfrm>
              <a:off x="6229778" y="3785305"/>
              <a:ext cx="0" cy="68216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342" name="TextovéPole 21"/>
            <p:cNvSpPr txBox="1">
              <a:spLocks noChangeArrowheads="1"/>
            </p:cNvSpPr>
            <p:nvPr/>
          </p:nvSpPr>
          <p:spPr bwMode="auto">
            <a:xfrm>
              <a:off x="8981889" y="5377456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</a:t>
              </a:r>
            </a:p>
          </p:txBody>
        </p:sp>
        <p:sp>
          <p:nvSpPr>
            <p:cNvPr id="14343" name="TextovéPole 22"/>
            <p:cNvSpPr txBox="1">
              <a:spLocks noChangeArrowheads="1"/>
            </p:cNvSpPr>
            <p:nvPr/>
          </p:nvSpPr>
          <p:spPr bwMode="auto">
            <a:xfrm>
              <a:off x="8274503" y="539426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</a:t>
              </a:r>
            </a:p>
          </p:txBody>
        </p:sp>
        <p:sp>
          <p:nvSpPr>
            <p:cNvPr id="14344" name="TextovéPole 23"/>
            <p:cNvSpPr txBox="1">
              <a:spLocks noChangeArrowheads="1"/>
            </p:cNvSpPr>
            <p:nvPr/>
          </p:nvSpPr>
          <p:spPr bwMode="auto">
            <a:xfrm>
              <a:off x="7536326" y="5408515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</a:t>
              </a:r>
            </a:p>
          </p:txBody>
        </p:sp>
        <p:sp>
          <p:nvSpPr>
            <p:cNvPr id="14345" name="TextovéPole 24"/>
            <p:cNvSpPr txBox="1">
              <a:spLocks noChangeArrowheads="1"/>
            </p:cNvSpPr>
            <p:nvPr/>
          </p:nvSpPr>
          <p:spPr bwMode="auto">
            <a:xfrm>
              <a:off x="6798148" y="5408515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</a:t>
              </a:r>
            </a:p>
          </p:txBody>
        </p:sp>
        <p:sp>
          <p:nvSpPr>
            <p:cNvPr id="14346" name="TextovéPole 25"/>
            <p:cNvSpPr txBox="1">
              <a:spLocks noChangeArrowheads="1"/>
            </p:cNvSpPr>
            <p:nvPr/>
          </p:nvSpPr>
          <p:spPr bwMode="auto">
            <a:xfrm>
              <a:off x="6034971" y="5394260"/>
              <a:ext cx="28483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</a:t>
              </a:r>
            </a:p>
          </p:txBody>
        </p:sp>
        <p:sp>
          <p:nvSpPr>
            <p:cNvPr id="14347" name="TextovéPole 26"/>
            <p:cNvSpPr txBox="1">
              <a:spLocks noChangeArrowheads="1"/>
            </p:cNvSpPr>
            <p:nvPr/>
          </p:nvSpPr>
          <p:spPr bwMode="auto">
            <a:xfrm>
              <a:off x="5310334" y="538000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</a:t>
              </a:r>
            </a:p>
          </p:txBody>
        </p:sp>
        <p:sp>
          <p:nvSpPr>
            <p:cNvPr id="14348" name="TextovéPole 27"/>
            <p:cNvSpPr txBox="1">
              <a:spLocks noChangeArrowheads="1"/>
            </p:cNvSpPr>
            <p:nvPr/>
          </p:nvSpPr>
          <p:spPr bwMode="auto">
            <a:xfrm>
              <a:off x="4572156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</a:t>
              </a:r>
            </a:p>
          </p:txBody>
        </p:sp>
        <p:sp>
          <p:nvSpPr>
            <p:cNvPr id="14349" name="TextovéPole 28"/>
            <p:cNvSpPr txBox="1">
              <a:spLocks noChangeArrowheads="1"/>
            </p:cNvSpPr>
            <p:nvPr/>
          </p:nvSpPr>
          <p:spPr bwMode="auto">
            <a:xfrm>
              <a:off x="3833979" y="538000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0</a:t>
              </a:r>
            </a:p>
          </p:txBody>
        </p:sp>
        <p:sp>
          <p:nvSpPr>
            <p:cNvPr id="14350" name="TextovéPole 29"/>
            <p:cNvSpPr txBox="1">
              <a:spLocks noChangeArrowheads="1"/>
            </p:cNvSpPr>
            <p:nvPr/>
          </p:nvSpPr>
          <p:spPr bwMode="auto">
            <a:xfrm>
              <a:off x="9733253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</a:t>
              </a:r>
            </a:p>
          </p:txBody>
        </p:sp>
        <p:sp>
          <p:nvSpPr>
            <p:cNvPr id="14351" name="TextovéPole 30"/>
            <p:cNvSpPr txBox="1">
              <a:spLocks noChangeArrowheads="1"/>
            </p:cNvSpPr>
            <p:nvPr/>
          </p:nvSpPr>
          <p:spPr bwMode="auto">
            <a:xfrm>
              <a:off x="10486341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</a:t>
              </a:r>
            </a:p>
          </p:txBody>
        </p:sp>
        <p:sp>
          <p:nvSpPr>
            <p:cNvPr id="34" name="Obdélník 33">
              <a:extLst>
                <a:ext uri="{FF2B5EF4-FFF2-40B4-BE49-F238E27FC236}"/>
              </a:extLst>
            </p:cNvPr>
            <p:cNvSpPr/>
            <p:nvPr/>
          </p:nvSpPr>
          <p:spPr>
            <a:xfrm flipH="1">
              <a:off x="6063071" y="5102033"/>
              <a:ext cx="46042" cy="632981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Obdélník 3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290595" y="5102033"/>
              <a:ext cx="65096" cy="63298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3"/>
          <p:cNvSpPr txBox="1">
            <a:spLocks noChangeArrowheads="1"/>
          </p:cNvSpPr>
          <p:nvPr/>
        </p:nvSpPr>
        <p:spPr bwMode="auto">
          <a:xfrm>
            <a:off x="606425" y="238125"/>
            <a:ext cx="548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ABC.</a:t>
            </a:r>
          </a:p>
          <a:p>
            <a:r>
              <a:rPr lang="cs-CZ" sz="2400">
                <a:latin typeface="Calibri" pitchFamily="34" charset="0"/>
              </a:rPr>
              <a:t>AB = 50 mm, BC = 65 mm, AC = 6 cm 5 mm</a:t>
            </a:r>
          </a:p>
        </p:txBody>
      </p:sp>
      <p:grpSp>
        <p:nvGrpSpPr>
          <p:cNvPr id="36" name="Skupina 35"/>
          <p:cNvGrpSpPr>
            <a:grpSpLocks/>
          </p:cNvGrpSpPr>
          <p:nvPr/>
        </p:nvGrpSpPr>
        <p:grpSpPr bwMode="auto">
          <a:xfrm>
            <a:off x="4049713" y="4500563"/>
            <a:ext cx="6970712" cy="1992312"/>
            <a:chOff x="3816494" y="3785305"/>
            <a:chExt cx="6971533" cy="1992542"/>
          </a:xfrm>
        </p:grpSpPr>
        <p:grpSp>
          <p:nvGrpSpPr>
            <p:cNvPr id="15364" name="Skupina 16"/>
            <p:cNvGrpSpPr>
              <a:grpSpLocks/>
            </p:cNvGrpSpPr>
            <p:nvPr/>
          </p:nvGrpSpPr>
          <p:grpSpPr bwMode="auto">
            <a:xfrm>
              <a:off x="3816494" y="5067695"/>
              <a:ext cx="6949130" cy="681641"/>
              <a:chOff x="5063285" y="3215801"/>
              <a:chExt cx="6949130" cy="681641"/>
            </a:xfrm>
          </p:grpSpPr>
          <p:pic>
            <p:nvPicPr>
              <p:cNvPr id="15378" name="Obrázek 12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5063285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5379" name="Obrázek 13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7309457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5380" name="Obrázek 15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9538143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cxnSp>
          <p:nvCxnSpPr>
            <p:cNvPr id="19" name="Přímá spojnice 18">
              <a:extLst>
                <a:ext uri="{FF2B5EF4-FFF2-40B4-BE49-F238E27FC236}"/>
              </a:extLst>
            </p:cNvPr>
            <p:cNvCxnSpPr>
              <a:cxnSpLocks/>
            </p:cNvCxnSpPr>
            <p:nvPr/>
          </p:nvCxnSpPr>
          <p:spPr>
            <a:xfrm>
              <a:off x="6229778" y="3785305"/>
              <a:ext cx="0" cy="68111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366" name="TextovéPole 21"/>
            <p:cNvSpPr txBox="1">
              <a:spLocks noChangeArrowheads="1"/>
            </p:cNvSpPr>
            <p:nvPr/>
          </p:nvSpPr>
          <p:spPr bwMode="auto">
            <a:xfrm>
              <a:off x="8981889" y="5377456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</a:t>
              </a:r>
            </a:p>
          </p:txBody>
        </p:sp>
        <p:sp>
          <p:nvSpPr>
            <p:cNvPr id="15367" name="TextovéPole 22"/>
            <p:cNvSpPr txBox="1">
              <a:spLocks noChangeArrowheads="1"/>
            </p:cNvSpPr>
            <p:nvPr/>
          </p:nvSpPr>
          <p:spPr bwMode="auto">
            <a:xfrm>
              <a:off x="8274503" y="539426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</a:t>
              </a:r>
            </a:p>
          </p:txBody>
        </p:sp>
        <p:sp>
          <p:nvSpPr>
            <p:cNvPr id="15368" name="TextovéPole 23"/>
            <p:cNvSpPr txBox="1">
              <a:spLocks noChangeArrowheads="1"/>
            </p:cNvSpPr>
            <p:nvPr/>
          </p:nvSpPr>
          <p:spPr bwMode="auto">
            <a:xfrm>
              <a:off x="7536326" y="5408515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</a:t>
              </a:r>
            </a:p>
          </p:txBody>
        </p:sp>
        <p:sp>
          <p:nvSpPr>
            <p:cNvPr id="15369" name="TextovéPole 24"/>
            <p:cNvSpPr txBox="1">
              <a:spLocks noChangeArrowheads="1"/>
            </p:cNvSpPr>
            <p:nvPr/>
          </p:nvSpPr>
          <p:spPr bwMode="auto">
            <a:xfrm>
              <a:off x="6798148" y="5408515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</a:t>
              </a:r>
            </a:p>
          </p:txBody>
        </p:sp>
        <p:sp>
          <p:nvSpPr>
            <p:cNvPr id="15370" name="TextovéPole 25"/>
            <p:cNvSpPr txBox="1">
              <a:spLocks noChangeArrowheads="1"/>
            </p:cNvSpPr>
            <p:nvPr/>
          </p:nvSpPr>
          <p:spPr bwMode="auto">
            <a:xfrm>
              <a:off x="6034971" y="5394260"/>
              <a:ext cx="28483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</a:t>
              </a:r>
            </a:p>
          </p:txBody>
        </p:sp>
        <p:sp>
          <p:nvSpPr>
            <p:cNvPr id="15371" name="TextovéPole 26"/>
            <p:cNvSpPr txBox="1">
              <a:spLocks noChangeArrowheads="1"/>
            </p:cNvSpPr>
            <p:nvPr/>
          </p:nvSpPr>
          <p:spPr bwMode="auto">
            <a:xfrm>
              <a:off x="5310334" y="538000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</a:t>
              </a:r>
            </a:p>
          </p:txBody>
        </p:sp>
        <p:sp>
          <p:nvSpPr>
            <p:cNvPr id="15372" name="TextovéPole 27"/>
            <p:cNvSpPr txBox="1">
              <a:spLocks noChangeArrowheads="1"/>
            </p:cNvSpPr>
            <p:nvPr/>
          </p:nvSpPr>
          <p:spPr bwMode="auto">
            <a:xfrm>
              <a:off x="4572156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</a:t>
              </a:r>
            </a:p>
          </p:txBody>
        </p:sp>
        <p:sp>
          <p:nvSpPr>
            <p:cNvPr id="15373" name="TextovéPole 28"/>
            <p:cNvSpPr txBox="1">
              <a:spLocks noChangeArrowheads="1"/>
            </p:cNvSpPr>
            <p:nvPr/>
          </p:nvSpPr>
          <p:spPr bwMode="auto">
            <a:xfrm>
              <a:off x="3833979" y="538000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0</a:t>
              </a:r>
            </a:p>
          </p:txBody>
        </p:sp>
        <p:sp>
          <p:nvSpPr>
            <p:cNvPr id="15374" name="TextovéPole 29"/>
            <p:cNvSpPr txBox="1">
              <a:spLocks noChangeArrowheads="1"/>
            </p:cNvSpPr>
            <p:nvPr/>
          </p:nvSpPr>
          <p:spPr bwMode="auto">
            <a:xfrm>
              <a:off x="9733253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</a:t>
              </a:r>
            </a:p>
          </p:txBody>
        </p:sp>
        <p:sp>
          <p:nvSpPr>
            <p:cNvPr id="15375" name="TextovéPole 30"/>
            <p:cNvSpPr txBox="1">
              <a:spLocks noChangeArrowheads="1"/>
            </p:cNvSpPr>
            <p:nvPr/>
          </p:nvSpPr>
          <p:spPr bwMode="auto">
            <a:xfrm>
              <a:off x="10486341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</a:t>
              </a:r>
            </a:p>
          </p:txBody>
        </p:sp>
        <p:sp>
          <p:nvSpPr>
            <p:cNvPr id="34" name="Obdélník 33">
              <a:extLst>
                <a:ext uri="{FF2B5EF4-FFF2-40B4-BE49-F238E27FC236}"/>
              </a:extLst>
            </p:cNvPr>
            <p:cNvSpPr/>
            <p:nvPr/>
          </p:nvSpPr>
          <p:spPr>
            <a:xfrm flipH="1">
              <a:off x="6063071" y="5101494"/>
              <a:ext cx="46043" cy="63348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Obdélník 3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290596" y="5101494"/>
              <a:ext cx="65095" cy="6334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3" name="Přímá spojnice 2">
            <a:extLst>
              <a:ext uri="{FF2B5EF4-FFF2-40B4-BE49-F238E27FC236}"/>
            </a:extLst>
          </p:cNvPr>
          <p:cNvCxnSpPr/>
          <p:nvPr/>
        </p:nvCxnSpPr>
        <p:spPr>
          <a:xfrm>
            <a:off x="4138613" y="5780088"/>
            <a:ext cx="3781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"/>
                            </p:stCondLst>
                            <p:childTnLst>
                              <p:par>
                                <p:cTn id="8" presetID="35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1.25E-6 1.11111E-6 L -0.32305 -0.6613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59" y="-3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606425" y="238125"/>
            <a:ext cx="548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ABC.</a:t>
            </a:r>
          </a:p>
          <a:p>
            <a:r>
              <a:rPr lang="cs-CZ" sz="2400">
                <a:latin typeface="Calibri" pitchFamily="34" charset="0"/>
              </a:rPr>
              <a:t>AB = 50 mm, BC = 65 mm, AC = 6 cm 5 mm</a:t>
            </a:r>
          </a:p>
        </p:txBody>
      </p:sp>
      <p:grpSp>
        <p:nvGrpSpPr>
          <p:cNvPr id="36" name="Skupina 35"/>
          <p:cNvGrpSpPr>
            <a:grpSpLocks/>
          </p:cNvGrpSpPr>
          <p:nvPr/>
        </p:nvGrpSpPr>
        <p:grpSpPr bwMode="auto">
          <a:xfrm>
            <a:off x="3351213" y="3429000"/>
            <a:ext cx="6970712" cy="1992313"/>
            <a:chOff x="3816494" y="3785305"/>
            <a:chExt cx="6971533" cy="1992542"/>
          </a:xfrm>
        </p:grpSpPr>
        <p:grpSp>
          <p:nvGrpSpPr>
            <p:cNvPr id="16396" name="Skupina 16"/>
            <p:cNvGrpSpPr>
              <a:grpSpLocks/>
            </p:cNvGrpSpPr>
            <p:nvPr/>
          </p:nvGrpSpPr>
          <p:grpSpPr bwMode="auto">
            <a:xfrm>
              <a:off x="3816494" y="5067695"/>
              <a:ext cx="6949130" cy="681641"/>
              <a:chOff x="5063285" y="3215801"/>
              <a:chExt cx="6949130" cy="681641"/>
            </a:xfrm>
          </p:grpSpPr>
          <p:pic>
            <p:nvPicPr>
              <p:cNvPr id="16410" name="Obrázek 12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5063285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6411" name="Obrázek 13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7309457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6412" name="Obrázek 15" descr="Obsah obrázku klavír, kreslení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9538143" y="3215801"/>
                <a:ext cx="2474272" cy="68164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cxnSp>
          <p:nvCxnSpPr>
            <p:cNvPr id="19" name="Přímá spojnice 18">
              <a:extLst>
                <a:ext uri="{FF2B5EF4-FFF2-40B4-BE49-F238E27FC236}"/>
              </a:extLst>
            </p:cNvPr>
            <p:cNvCxnSpPr>
              <a:cxnSpLocks/>
            </p:cNvCxnSpPr>
            <p:nvPr/>
          </p:nvCxnSpPr>
          <p:spPr>
            <a:xfrm>
              <a:off x="6229778" y="3785305"/>
              <a:ext cx="0" cy="68111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398" name="TextovéPole 21"/>
            <p:cNvSpPr txBox="1">
              <a:spLocks noChangeArrowheads="1"/>
            </p:cNvSpPr>
            <p:nvPr/>
          </p:nvSpPr>
          <p:spPr bwMode="auto">
            <a:xfrm>
              <a:off x="8981889" y="5377456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7</a:t>
              </a:r>
            </a:p>
          </p:txBody>
        </p:sp>
        <p:sp>
          <p:nvSpPr>
            <p:cNvPr id="16399" name="TextovéPole 22"/>
            <p:cNvSpPr txBox="1">
              <a:spLocks noChangeArrowheads="1"/>
            </p:cNvSpPr>
            <p:nvPr/>
          </p:nvSpPr>
          <p:spPr bwMode="auto">
            <a:xfrm>
              <a:off x="8274503" y="5394260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6</a:t>
              </a:r>
            </a:p>
          </p:txBody>
        </p:sp>
        <p:sp>
          <p:nvSpPr>
            <p:cNvPr id="16400" name="TextovéPole 23"/>
            <p:cNvSpPr txBox="1">
              <a:spLocks noChangeArrowheads="1"/>
            </p:cNvSpPr>
            <p:nvPr/>
          </p:nvSpPr>
          <p:spPr bwMode="auto">
            <a:xfrm>
              <a:off x="7536326" y="5408515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5</a:t>
              </a:r>
            </a:p>
          </p:txBody>
        </p:sp>
        <p:sp>
          <p:nvSpPr>
            <p:cNvPr id="16401" name="TextovéPole 24"/>
            <p:cNvSpPr txBox="1">
              <a:spLocks noChangeArrowheads="1"/>
            </p:cNvSpPr>
            <p:nvPr/>
          </p:nvSpPr>
          <p:spPr bwMode="auto">
            <a:xfrm>
              <a:off x="6798148" y="5408515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4</a:t>
              </a:r>
            </a:p>
          </p:txBody>
        </p:sp>
        <p:sp>
          <p:nvSpPr>
            <p:cNvPr id="16402" name="TextovéPole 25"/>
            <p:cNvSpPr txBox="1">
              <a:spLocks noChangeArrowheads="1"/>
            </p:cNvSpPr>
            <p:nvPr/>
          </p:nvSpPr>
          <p:spPr bwMode="auto">
            <a:xfrm>
              <a:off x="6034971" y="5394260"/>
              <a:ext cx="28483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3</a:t>
              </a:r>
            </a:p>
          </p:txBody>
        </p:sp>
        <p:sp>
          <p:nvSpPr>
            <p:cNvPr id="16403" name="TextovéPole 26"/>
            <p:cNvSpPr txBox="1">
              <a:spLocks noChangeArrowheads="1"/>
            </p:cNvSpPr>
            <p:nvPr/>
          </p:nvSpPr>
          <p:spPr bwMode="auto">
            <a:xfrm>
              <a:off x="5310334" y="538000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2</a:t>
              </a:r>
            </a:p>
          </p:txBody>
        </p:sp>
        <p:sp>
          <p:nvSpPr>
            <p:cNvPr id="16404" name="TextovéPole 27"/>
            <p:cNvSpPr txBox="1">
              <a:spLocks noChangeArrowheads="1"/>
            </p:cNvSpPr>
            <p:nvPr/>
          </p:nvSpPr>
          <p:spPr bwMode="auto">
            <a:xfrm>
              <a:off x="4572156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1</a:t>
              </a:r>
            </a:p>
          </p:txBody>
        </p:sp>
        <p:sp>
          <p:nvSpPr>
            <p:cNvPr id="16405" name="TextovéPole 28"/>
            <p:cNvSpPr txBox="1">
              <a:spLocks noChangeArrowheads="1"/>
            </p:cNvSpPr>
            <p:nvPr/>
          </p:nvSpPr>
          <p:spPr bwMode="auto">
            <a:xfrm>
              <a:off x="3833979" y="5380004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0</a:t>
              </a:r>
            </a:p>
          </p:txBody>
        </p:sp>
        <p:sp>
          <p:nvSpPr>
            <p:cNvPr id="16406" name="TextovéPole 29"/>
            <p:cNvSpPr txBox="1">
              <a:spLocks noChangeArrowheads="1"/>
            </p:cNvSpPr>
            <p:nvPr/>
          </p:nvSpPr>
          <p:spPr bwMode="auto">
            <a:xfrm>
              <a:off x="9733253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8</a:t>
              </a:r>
            </a:p>
          </p:txBody>
        </p:sp>
        <p:sp>
          <p:nvSpPr>
            <p:cNvPr id="16407" name="TextovéPole 30"/>
            <p:cNvSpPr txBox="1">
              <a:spLocks noChangeArrowheads="1"/>
            </p:cNvSpPr>
            <p:nvPr/>
          </p:nvSpPr>
          <p:spPr bwMode="auto">
            <a:xfrm>
              <a:off x="10486341" y="5366213"/>
              <a:ext cx="30168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libri" pitchFamily="34" charset="0"/>
                </a:rPr>
                <a:t>9</a:t>
              </a:r>
            </a:p>
          </p:txBody>
        </p:sp>
        <p:sp>
          <p:nvSpPr>
            <p:cNvPr id="34" name="Obdélník 33">
              <a:extLst>
                <a:ext uri="{FF2B5EF4-FFF2-40B4-BE49-F238E27FC236}"/>
              </a:extLst>
            </p:cNvPr>
            <p:cNvSpPr/>
            <p:nvPr/>
          </p:nvSpPr>
          <p:spPr>
            <a:xfrm flipH="1">
              <a:off x="6063071" y="5101494"/>
              <a:ext cx="46043" cy="63348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5" name="Obdélník 34">
              <a:extLst>
                <a:ext uri="{FF2B5EF4-FFF2-40B4-BE49-F238E27FC236}"/>
              </a:extLst>
            </p:cNvPr>
            <p:cNvSpPr/>
            <p:nvPr/>
          </p:nvSpPr>
          <p:spPr>
            <a:xfrm>
              <a:off x="8290596" y="5101494"/>
              <a:ext cx="65095" cy="6334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cxnSp>
        <p:nvCxnSpPr>
          <p:cNvPr id="3" name="Přímá spojnice 2">
            <a:extLst>
              <a:ext uri="{FF2B5EF4-FFF2-40B4-BE49-F238E27FC236}"/>
            </a:extLst>
          </p:cNvPr>
          <p:cNvCxnSpPr/>
          <p:nvPr/>
        </p:nvCxnSpPr>
        <p:spPr>
          <a:xfrm>
            <a:off x="4138613" y="5780088"/>
            <a:ext cx="3781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8" name="TextovéPole 1"/>
          <p:cNvSpPr txBox="1">
            <a:spLocks noChangeArrowheads="1"/>
          </p:cNvSpPr>
          <p:nvPr/>
        </p:nvSpPr>
        <p:spPr bwMode="auto">
          <a:xfrm>
            <a:off x="7743825" y="5794375"/>
            <a:ext cx="350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6389" name="TextovéPole 31"/>
          <p:cNvSpPr txBox="1">
            <a:spLocks noChangeArrowheads="1"/>
          </p:cNvSpPr>
          <p:nvPr/>
        </p:nvSpPr>
        <p:spPr bwMode="auto">
          <a:xfrm>
            <a:off x="3954463" y="579437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3770313" y="2246313"/>
            <a:ext cx="4340225" cy="4010025"/>
            <a:chOff x="3801308" y="2231197"/>
            <a:chExt cx="4340073" cy="4009560"/>
          </a:xfrm>
        </p:grpSpPr>
        <p:pic>
          <p:nvPicPr>
            <p:cNvPr id="16391" name="Obrázek 36" descr="Obsah obrázku metr&#10;&#10;Popis byl vytvořen automaticky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1176233">
              <a:off x="3801308" y="2751479"/>
              <a:ext cx="4340073" cy="2808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6392" name="Skupina 37"/>
            <p:cNvGrpSpPr>
              <a:grpSpLocks/>
            </p:cNvGrpSpPr>
            <p:nvPr/>
          </p:nvGrpSpPr>
          <p:grpSpPr bwMode="auto">
            <a:xfrm rot="-3515625">
              <a:off x="3853272" y="2714031"/>
              <a:ext cx="4009560" cy="3043891"/>
              <a:chOff x="2926162" y="1662934"/>
              <a:chExt cx="4072236" cy="2634132"/>
            </a:xfrm>
          </p:grpSpPr>
          <p:pic>
            <p:nvPicPr>
              <p:cNvPr id="16393" name="Obrázek 38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3"/>
              <a:srcRect/>
              <a:stretch>
                <a:fillRect/>
              </a:stretch>
            </p:blipFill>
            <p:spPr bwMode="auto">
              <a:xfrm rot="1919086" flipH="1">
                <a:off x="2926162" y="1662934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0" name="Vývojový diagram: ukončení 39">
                <a:extLst>
                  <a:ext uri="{FF2B5EF4-FFF2-40B4-BE49-F238E27FC236}"/>
                </a:extLst>
              </p:cNvPr>
              <p:cNvSpPr/>
              <p:nvPr/>
            </p:nvSpPr>
            <p:spPr>
              <a:xfrm rot="3515625">
                <a:off x="6099744" y="2072346"/>
                <a:ext cx="432730" cy="348220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>
                <a:extLst>
                  <a:ext uri="{FF2B5EF4-FFF2-40B4-BE49-F238E27FC236}"/>
                </a:extLst>
              </p:cNvPr>
              <p:cNvSpPr/>
              <p:nvPr/>
            </p:nvSpPr>
            <p:spPr>
              <a:xfrm rot="3515625">
                <a:off x="6651535" y="1757028"/>
                <a:ext cx="92042" cy="55940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3"/>
          <p:cNvSpPr txBox="1">
            <a:spLocks noChangeArrowheads="1"/>
          </p:cNvSpPr>
          <p:nvPr/>
        </p:nvSpPr>
        <p:spPr bwMode="auto">
          <a:xfrm>
            <a:off x="606425" y="238125"/>
            <a:ext cx="548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ABC.</a:t>
            </a:r>
          </a:p>
          <a:p>
            <a:r>
              <a:rPr lang="cs-CZ" sz="2400">
                <a:latin typeface="Calibri" pitchFamily="34" charset="0"/>
              </a:rPr>
              <a:t>AB = 50 mm, BC = 65 mm, AC = 6 cm 5 mm</a:t>
            </a:r>
          </a:p>
        </p:txBody>
      </p:sp>
      <p:cxnSp>
        <p:nvCxnSpPr>
          <p:cNvPr id="3" name="Přímá spojnice 2">
            <a:extLst>
              <a:ext uri="{FF2B5EF4-FFF2-40B4-BE49-F238E27FC236}"/>
            </a:extLst>
          </p:cNvPr>
          <p:cNvCxnSpPr/>
          <p:nvPr/>
        </p:nvCxnSpPr>
        <p:spPr>
          <a:xfrm>
            <a:off x="4138613" y="5780088"/>
            <a:ext cx="3781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1" name="TextovéPole 1"/>
          <p:cNvSpPr txBox="1">
            <a:spLocks noChangeArrowheads="1"/>
          </p:cNvSpPr>
          <p:nvPr/>
        </p:nvSpPr>
        <p:spPr bwMode="auto">
          <a:xfrm>
            <a:off x="7743825" y="5794375"/>
            <a:ext cx="350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7412" name="TextovéPole 31"/>
          <p:cNvSpPr txBox="1">
            <a:spLocks noChangeArrowheads="1"/>
          </p:cNvSpPr>
          <p:nvPr/>
        </p:nvSpPr>
        <p:spPr bwMode="auto">
          <a:xfrm>
            <a:off x="3954463" y="579437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 rot="4024576">
            <a:off x="5237956" y="1472407"/>
            <a:ext cx="4340225" cy="4008438"/>
            <a:chOff x="3801308" y="2231197"/>
            <a:chExt cx="4340073" cy="4009560"/>
          </a:xfrm>
        </p:grpSpPr>
        <p:pic>
          <p:nvPicPr>
            <p:cNvPr id="17415" name="Obrázek 36" descr="Obsah obrázku metr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1176233">
              <a:off x="3801308" y="2751479"/>
              <a:ext cx="4340073" cy="2808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7416" name="Skupina 37"/>
            <p:cNvGrpSpPr>
              <a:grpSpLocks/>
            </p:cNvGrpSpPr>
            <p:nvPr/>
          </p:nvGrpSpPr>
          <p:grpSpPr bwMode="auto">
            <a:xfrm rot="-3515625">
              <a:off x="3853272" y="2714031"/>
              <a:ext cx="4009560" cy="3043891"/>
              <a:chOff x="2926162" y="1662934"/>
              <a:chExt cx="4072236" cy="2634132"/>
            </a:xfrm>
          </p:grpSpPr>
          <p:pic>
            <p:nvPicPr>
              <p:cNvPr id="17417" name="Obrázek 38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 rot="1919086" flipH="1">
                <a:off x="2926162" y="1662934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0" name="Vývojový diagram: ukončení 39">
                <a:extLst>
                  <a:ext uri="{FF2B5EF4-FFF2-40B4-BE49-F238E27FC236}"/>
                </a:extLst>
              </p:cNvPr>
              <p:cNvSpPr/>
              <p:nvPr/>
            </p:nvSpPr>
            <p:spPr>
              <a:xfrm rot="3515625">
                <a:off x="6098471" y="2071798"/>
                <a:ext cx="432731" cy="348358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>
                <a:extLst>
                  <a:ext uri="{FF2B5EF4-FFF2-40B4-BE49-F238E27FC236}"/>
                </a:extLst>
              </p:cNvPr>
              <p:cNvSpPr/>
              <p:nvPr/>
            </p:nvSpPr>
            <p:spPr>
              <a:xfrm rot="3515625">
                <a:off x="6648774" y="1756777"/>
                <a:ext cx="92042" cy="55962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 rot="16842978">
            <a:off x="5807075" y="1220788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3"/>
          <p:cNvSpPr txBox="1">
            <a:spLocks noChangeArrowheads="1"/>
          </p:cNvSpPr>
          <p:nvPr/>
        </p:nvSpPr>
        <p:spPr bwMode="auto">
          <a:xfrm>
            <a:off x="606425" y="238125"/>
            <a:ext cx="548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Narýsuj trojúhelník ABC.</a:t>
            </a:r>
          </a:p>
          <a:p>
            <a:r>
              <a:rPr lang="cs-CZ" sz="2400">
                <a:latin typeface="Calibri" pitchFamily="34" charset="0"/>
              </a:rPr>
              <a:t>AB = 50 mm, BC = 65 mm, AC = 6 cm 5 mm</a:t>
            </a:r>
          </a:p>
        </p:txBody>
      </p:sp>
      <p:cxnSp>
        <p:nvCxnSpPr>
          <p:cNvPr id="3" name="Přímá spojnice 2">
            <a:extLst>
              <a:ext uri="{FF2B5EF4-FFF2-40B4-BE49-F238E27FC236}"/>
            </a:extLst>
          </p:cNvPr>
          <p:cNvCxnSpPr/>
          <p:nvPr/>
        </p:nvCxnSpPr>
        <p:spPr>
          <a:xfrm>
            <a:off x="4138613" y="5780088"/>
            <a:ext cx="3781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5" name="TextovéPole 1"/>
          <p:cNvSpPr txBox="1">
            <a:spLocks noChangeArrowheads="1"/>
          </p:cNvSpPr>
          <p:nvPr/>
        </p:nvSpPr>
        <p:spPr bwMode="auto">
          <a:xfrm>
            <a:off x="7743825" y="5794375"/>
            <a:ext cx="350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8436" name="TextovéPole 31"/>
          <p:cNvSpPr txBox="1">
            <a:spLocks noChangeArrowheads="1"/>
          </p:cNvSpPr>
          <p:nvPr/>
        </p:nvSpPr>
        <p:spPr bwMode="auto">
          <a:xfrm>
            <a:off x="3954463" y="579437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 rot="-4087599">
            <a:off x="2479675" y="1320800"/>
            <a:ext cx="4340225" cy="4010025"/>
            <a:chOff x="3801308" y="2231197"/>
            <a:chExt cx="4340073" cy="4009560"/>
          </a:xfrm>
        </p:grpSpPr>
        <p:pic>
          <p:nvPicPr>
            <p:cNvPr id="18440" name="Obrázek 36" descr="Obsah obrázku metr&#10;&#10;Popis byl vytvořen automaticky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 rot="1176233">
              <a:off x="3801308" y="2751479"/>
              <a:ext cx="4340073" cy="2808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8441" name="Skupina 37"/>
            <p:cNvGrpSpPr>
              <a:grpSpLocks/>
            </p:cNvGrpSpPr>
            <p:nvPr/>
          </p:nvGrpSpPr>
          <p:grpSpPr bwMode="auto">
            <a:xfrm rot="-3515625">
              <a:off x="3853272" y="2714031"/>
              <a:ext cx="4009560" cy="3043891"/>
              <a:chOff x="2926162" y="1662934"/>
              <a:chExt cx="4072236" cy="2634132"/>
            </a:xfrm>
          </p:grpSpPr>
          <p:pic>
            <p:nvPicPr>
              <p:cNvPr id="18442" name="Obrázek 38" descr="Obsah obrázku metr&#10;&#10;Popis byl vytvořen automaticky"/>
              <p:cNvPicPr>
                <a:picLocks noChangeAspect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 rot="1919086" flipH="1">
                <a:off x="2926162" y="1662934"/>
                <a:ext cx="4072236" cy="26341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0" name="Vývojový diagram: ukončení 39">
                <a:extLst>
                  <a:ext uri="{FF2B5EF4-FFF2-40B4-BE49-F238E27FC236}"/>
                </a:extLst>
              </p:cNvPr>
              <p:cNvSpPr/>
              <p:nvPr/>
            </p:nvSpPr>
            <p:spPr>
              <a:xfrm rot="3515625">
                <a:off x="6103721" y="2074383"/>
                <a:ext cx="432730" cy="348220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41" name="Obdélník 40">
                <a:extLst>
                  <a:ext uri="{FF2B5EF4-FFF2-40B4-BE49-F238E27FC236}"/>
                </a:extLst>
              </p:cNvPr>
              <p:cNvSpPr/>
              <p:nvPr/>
            </p:nvSpPr>
            <p:spPr>
              <a:xfrm rot="3515625">
                <a:off x="6655657" y="1758031"/>
                <a:ext cx="92041" cy="55940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</p:grp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 rot="16842978">
            <a:off x="5807075" y="1220788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louk 6">
            <a:extLst>
              <a:ext uri="{FF2B5EF4-FFF2-40B4-BE49-F238E27FC236}"/>
            </a:extLst>
          </p:cNvPr>
          <p:cNvSpPr/>
          <p:nvPr/>
        </p:nvSpPr>
        <p:spPr>
          <a:xfrm>
            <a:off x="5176838" y="1200150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3"/>
          <p:cNvSpPr txBox="1">
            <a:spLocks noChangeArrowheads="1"/>
          </p:cNvSpPr>
          <p:nvPr/>
        </p:nvSpPr>
        <p:spPr bwMode="auto">
          <a:xfrm>
            <a:off x="144463" y="231775"/>
            <a:ext cx="548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AB = 50 mm, BC = 65 mm, AC = 6 cm 5 mm</a:t>
            </a:r>
          </a:p>
        </p:txBody>
      </p:sp>
      <p:cxnSp>
        <p:nvCxnSpPr>
          <p:cNvPr id="3" name="Přímá spojnice 2">
            <a:extLst>
              <a:ext uri="{FF2B5EF4-FFF2-40B4-BE49-F238E27FC236}"/>
            </a:extLst>
          </p:cNvPr>
          <p:cNvCxnSpPr/>
          <p:nvPr/>
        </p:nvCxnSpPr>
        <p:spPr>
          <a:xfrm>
            <a:off x="4138613" y="5780088"/>
            <a:ext cx="3781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59" name="TextovéPole 1"/>
          <p:cNvSpPr txBox="1">
            <a:spLocks noChangeArrowheads="1"/>
          </p:cNvSpPr>
          <p:nvPr/>
        </p:nvSpPr>
        <p:spPr bwMode="auto">
          <a:xfrm>
            <a:off x="7743825" y="5794375"/>
            <a:ext cx="350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19460" name="TextovéPole 31"/>
          <p:cNvSpPr txBox="1">
            <a:spLocks noChangeArrowheads="1"/>
          </p:cNvSpPr>
          <p:nvPr/>
        </p:nvSpPr>
        <p:spPr bwMode="auto">
          <a:xfrm>
            <a:off x="3954463" y="579437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 rot="16842978">
            <a:off x="5807075" y="1220788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louk 6">
            <a:extLst>
              <a:ext uri="{FF2B5EF4-FFF2-40B4-BE49-F238E27FC236}"/>
            </a:extLst>
          </p:cNvPr>
          <p:cNvSpPr/>
          <p:nvPr/>
        </p:nvSpPr>
        <p:spPr>
          <a:xfrm>
            <a:off x="5176838" y="1200150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>
            <a:endCxn id="19459" idx="0"/>
          </p:cNvCxnSpPr>
          <p:nvPr/>
        </p:nvCxnSpPr>
        <p:spPr>
          <a:xfrm>
            <a:off x="5935663" y="1317625"/>
            <a:ext cx="1984375" cy="44767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/>
            </a:extLst>
          </p:cNvPr>
          <p:cNvCxnSpPr>
            <a:endCxn id="19460" idx="0"/>
          </p:cNvCxnSpPr>
          <p:nvPr/>
        </p:nvCxnSpPr>
        <p:spPr>
          <a:xfrm flipH="1">
            <a:off x="4135438" y="1317625"/>
            <a:ext cx="1800225" cy="44767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13425" y="768350"/>
            <a:ext cx="347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8323263" y="2114550"/>
            <a:ext cx="29876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O jaký trojúhelník jde?</a:t>
            </a:r>
          </a:p>
        </p:txBody>
      </p:sp>
      <p:sp>
        <p:nvSpPr>
          <p:cNvPr id="19467" name="TextovéPole 13"/>
          <p:cNvSpPr txBox="1">
            <a:spLocks noChangeArrowheads="1"/>
          </p:cNvSpPr>
          <p:nvPr/>
        </p:nvSpPr>
        <p:spPr bwMode="auto">
          <a:xfrm>
            <a:off x="7767638" y="2916238"/>
            <a:ext cx="40973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Je to rovnoramenný trojúhelník</a:t>
            </a:r>
          </a:p>
        </p:txBody>
      </p:sp>
      <p:sp>
        <p:nvSpPr>
          <p:cNvPr id="15" name="Obdélník 14">
            <a:extLst>
              <a:ext uri="{FF2B5EF4-FFF2-40B4-BE49-F238E27FC236}"/>
            </a:extLst>
          </p:cNvPr>
          <p:cNvSpPr/>
          <p:nvPr/>
        </p:nvSpPr>
        <p:spPr>
          <a:xfrm>
            <a:off x="7743825" y="2898775"/>
            <a:ext cx="4111625" cy="4603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správná odpověď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3"/>
          <p:cNvSpPr txBox="1">
            <a:spLocks noChangeArrowheads="1"/>
          </p:cNvSpPr>
          <p:nvPr/>
        </p:nvSpPr>
        <p:spPr bwMode="auto">
          <a:xfrm>
            <a:off x="144463" y="231775"/>
            <a:ext cx="54895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AB = 50 mm, BC = 65 mm, AC = 6 cm 5 mm</a:t>
            </a:r>
          </a:p>
        </p:txBody>
      </p:sp>
      <p:cxnSp>
        <p:nvCxnSpPr>
          <p:cNvPr id="3" name="Přímá spojnice 2">
            <a:extLst>
              <a:ext uri="{FF2B5EF4-FFF2-40B4-BE49-F238E27FC236}"/>
            </a:extLst>
          </p:cNvPr>
          <p:cNvCxnSpPr/>
          <p:nvPr/>
        </p:nvCxnSpPr>
        <p:spPr>
          <a:xfrm>
            <a:off x="4138613" y="5780088"/>
            <a:ext cx="3781425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3" name="TextovéPole 1"/>
          <p:cNvSpPr txBox="1">
            <a:spLocks noChangeArrowheads="1"/>
          </p:cNvSpPr>
          <p:nvPr/>
        </p:nvSpPr>
        <p:spPr bwMode="auto">
          <a:xfrm>
            <a:off x="7743825" y="5794375"/>
            <a:ext cx="350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B</a:t>
            </a:r>
          </a:p>
        </p:txBody>
      </p:sp>
      <p:sp>
        <p:nvSpPr>
          <p:cNvPr id="20484" name="TextovéPole 31"/>
          <p:cNvSpPr txBox="1">
            <a:spLocks noChangeArrowheads="1"/>
          </p:cNvSpPr>
          <p:nvPr/>
        </p:nvSpPr>
        <p:spPr bwMode="auto">
          <a:xfrm>
            <a:off x="3954463" y="5794375"/>
            <a:ext cx="361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</a:t>
            </a:r>
          </a:p>
        </p:txBody>
      </p:sp>
      <p:sp>
        <p:nvSpPr>
          <p:cNvPr id="6" name="Oblouk 5">
            <a:extLst>
              <a:ext uri="{FF2B5EF4-FFF2-40B4-BE49-F238E27FC236}"/>
            </a:extLst>
          </p:cNvPr>
          <p:cNvSpPr/>
          <p:nvPr/>
        </p:nvSpPr>
        <p:spPr>
          <a:xfrm rot="16842978">
            <a:off x="5807075" y="1220788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louk 6">
            <a:extLst>
              <a:ext uri="{FF2B5EF4-FFF2-40B4-BE49-F238E27FC236}"/>
            </a:extLst>
          </p:cNvPr>
          <p:cNvSpPr/>
          <p:nvPr/>
        </p:nvSpPr>
        <p:spPr>
          <a:xfrm>
            <a:off x="5176838" y="1200150"/>
            <a:ext cx="914400" cy="914400"/>
          </a:xfrm>
          <a:prstGeom prst="arc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8">
            <a:extLst>
              <a:ext uri="{FF2B5EF4-FFF2-40B4-BE49-F238E27FC236}"/>
            </a:extLst>
          </p:cNvPr>
          <p:cNvCxnSpPr>
            <a:endCxn id="20483" idx="0"/>
          </p:cNvCxnSpPr>
          <p:nvPr/>
        </p:nvCxnSpPr>
        <p:spPr>
          <a:xfrm>
            <a:off x="5935663" y="1317625"/>
            <a:ext cx="1984375" cy="44767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/>
            </a:extLst>
          </p:cNvPr>
          <p:cNvCxnSpPr>
            <a:endCxn id="20484" idx="0"/>
          </p:cNvCxnSpPr>
          <p:nvPr/>
        </p:nvCxnSpPr>
        <p:spPr>
          <a:xfrm flipH="1">
            <a:off x="4135438" y="1317625"/>
            <a:ext cx="1800225" cy="447675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9" name="TextovéPole 11"/>
          <p:cNvSpPr txBox="1">
            <a:spLocks noChangeArrowheads="1"/>
          </p:cNvSpPr>
          <p:nvPr/>
        </p:nvSpPr>
        <p:spPr bwMode="auto">
          <a:xfrm>
            <a:off x="5813425" y="768350"/>
            <a:ext cx="347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C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33388" y="1890713"/>
            <a:ext cx="2554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O =  AB  +  BC  + AC</a:t>
            </a:r>
          </a:p>
        </p:txBody>
      </p:sp>
      <p:cxnSp>
        <p:nvCxnSpPr>
          <p:cNvPr id="10" name="Přímá spojnice 9">
            <a:extLst>
              <a:ext uri="{FF2B5EF4-FFF2-40B4-BE49-F238E27FC236}"/>
            </a:extLst>
          </p:cNvPr>
          <p:cNvCxnSpPr/>
          <p:nvPr/>
        </p:nvCxnSpPr>
        <p:spPr>
          <a:xfrm>
            <a:off x="1054100" y="1890713"/>
            <a:ext cx="0" cy="4619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>
            <a:extLst>
              <a:ext uri="{FF2B5EF4-FFF2-40B4-BE49-F238E27FC236}"/>
            </a:extLst>
          </p:cNvPr>
          <p:cNvCxnSpPr/>
          <p:nvPr/>
        </p:nvCxnSpPr>
        <p:spPr>
          <a:xfrm>
            <a:off x="1795463" y="1890713"/>
            <a:ext cx="0" cy="4619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>
            <a:extLst>
              <a:ext uri="{FF2B5EF4-FFF2-40B4-BE49-F238E27FC236}"/>
            </a:extLst>
          </p:cNvPr>
          <p:cNvCxnSpPr/>
          <p:nvPr/>
        </p:nvCxnSpPr>
        <p:spPr>
          <a:xfrm>
            <a:off x="2195513" y="1890713"/>
            <a:ext cx="0" cy="4619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>
            <a:extLst>
              <a:ext uri="{FF2B5EF4-FFF2-40B4-BE49-F238E27FC236}"/>
            </a:extLst>
          </p:cNvPr>
          <p:cNvCxnSpPr/>
          <p:nvPr/>
        </p:nvCxnSpPr>
        <p:spPr>
          <a:xfrm>
            <a:off x="2503488" y="1882775"/>
            <a:ext cx="0" cy="4619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>
            <a:extLst>
              <a:ext uri="{FF2B5EF4-FFF2-40B4-BE49-F238E27FC236}"/>
            </a:extLst>
          </p:cNvPr>
          <p:cNvCxnSpPr/>
          <p:nvPr/>
        </p:nvCxnSpPr>
        <p:spPr>
          <a:xfrm>
            <a:off x="2889250" y="1882775"/>
            <a:ext cx="0" cy="4619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>
            <a:extLst>
              <a:ext uri="{FF2B5EF4-FFF2-40B4-BE49-F238E27FC236}"/>
            </a:extLst>
          </p:cNvPr>
          <p:cNvCxnSpPr/>
          <p:nvPr/>
        </p:nvCxnSpPr>
        <p:spPr>
          <a:xfrm>
            <a:off x="1485900" y="1898650"/>
            <a:ext cx="0" cy="46196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04838" y="2728913"/>
            <a:ext cx="25511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=  50 + 65 + 65 mm</a:t>
            </a:r>
          </a:p>
          <a:p>
            <a:r>
              <a:rPr lang="cs-CZ" sz="2400">
                <a:latin typeface="Calibri" pitchFamily="34" charset="0"/>
              </a:rPr>
              <a:t>=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180 mm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33388" y="3967163"/>
            <a:ext cx="3973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Obvod trojúhelníka je 180 mm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29425" y="681038"/>
            <a:ext cx="33607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AC = 6 cm 5 mm = 65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6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2"/>
          <p:cNvSpPr>
            <a:spLocks noChangeArrowheads="1"/>
          </p:cNvSpPr>
          <p:nvPr/>
        </p:nvSpPr>
        <p:spPr bwMode="auto">
          <a:xfrm>
            <a:off x="2897188" y="2355850"/>
            <a:ext cx="4745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2"/>
              </a:rPr>
              <a:t>http://www.clker.com/clipart-comp-gauche.html</a:t>
            </a:r>
            <a:endParaRPr lang="cs-CZ">
              <a:latin typeface="Calibri" pitchFamily="34" charset="0"/>
            </a:endParaRPr>
          </a:p>
        </p:txBody>
      </p:sp>
      <p:sp>
        <p:nvSpPr>
          <p:cNvPr id="21506" name="TextovéPole 6"/>
          <p:cNvSpPr txBox="1">
            <a:spLocks noChangeArrowheads="1"/>
          </p:cNvSpPr>
          <p:nvPr/>
        </p:nvSpPr>
        <p:spPr bwMode="auto">
          <a:xfrm>
            <a:off x="2835275" y="1681163"/>
            <a:ext cx="6521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Zdroje obrázků:</a:t>
            </a:r>
          </a:p>
          <a:p>
            <a:r>
              <a:rPr lang="cs-CZ">
                <a:latin typeface="Calibri" pitchFamily="34" charset="0"/>
              </a:rPr>
              <a:t>[ cit. 2020 – 04 – 16 ]. Dostupné pod licencí public domain naWWW:</a:t>
            </a:r>
          </a:p>
        </p:txBody>
      </p:sp>
      <p:sp>
        <p:nvSpPr>
          <p:cNvPr id="21507" name="TextovéPole 7"/>
          <p:cNvSpPr txBox="1">
            <a:spLocks noChangeArrowheads="1"/>
          </p:cNvSpPr>
          <p:nvPr/>
        </p:nvSpPr>
        <p:spPr bwMode="auto">
          <a:xfrm>
            <a:off x="2646363" y="23876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1508" name="TextovéPole 8"/>
          <p:cNvSpPr txBox="1">
            <a:spLocks noChangeArrowheads="1"/>
          </p:cNvSpPr>
          <p:nvPr/>
        </p:nvSpPr>
        <p:spPr bwMode="auto">
          <a:xfrm>
            <a:off x="2646363" y="27876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&lt;</a:t>
            </a:r>
          </a:p>
        </p:txBody>
      </p:sp>
      <p:sp>
        <p:nvSpPr>
          <p:cNvPr id="21509" name="TextovéPole 10"/>
          <p:cNvSpPr txBox="1">
            <a:spLocks noChangeArrowheads="1"/>
          </p:cNvSpPr>
          <p:nvPr/>
        </p:nvSpPr>
        <p:spPr bwMode="auto">
          <a:xfrm>
            <a:off x="7488238" y="23876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1510" name="TextovéPole 11"/>
          <p:cNvSpPr txBox="1">
            <a:spLocks noChangeArrowheads="1"/>
          </p:cNvSpPr>
          <p:nvPr/>
        </p:nvSpPr>
        <p:spPr bwMode="auto">
          <a:xfrm>
            <a:off x="6827838" y="27844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&gt;</a:t>
            </a:r>
          </a:p>
        </p:txBody>
      </p:sp>
      <p:sp>
        <p:nvSpPr>
          <p:cNvPr id="21511" name="Obdélník 1"/>
          <p:cNvSpPr>
            <a:spLocks noChangeArrowheads="1"/>
          </p:cNvSpPr>
          <p:nvPr/>
        </p:nvSpPr>
        <p:spPr bwMode="auto">
          <a:xfrm>
            <a:off x="2914650" y="2784475"/>
            <a:ext cx="4064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http://www.clker.com/clipart-40383.html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190</Words>
  <Application>Microsoft Office PowerPoint</Application>
  <PresentationFormat>Custom</PresentationFormat>
  <Paragraphs>74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Calibri Light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alena - tucimova</cp:lastModifiedBy>
  <cp:revision>12</cp:revision>
  <dcterms:created xsi:type="dcterms:W3CDTF">2020-04-17T07:36:21Z</dcterms:created>
  <dcterms:modified xsi:type="dcterms:W3CDTF">2020-04-17T10:01:08Z</dcterms:modified>
</cp:coreProperties>
</file>