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66" r:id="rId5"/>
    <p:sldId id="267" r:id="rId6"/>
    <p:sldId id="268" r:id="rId7"/>
    <p:sldId id="269" r:id="rId8"/>
    <p:sldId id="270" r:id="rId9"/>
    <p:sldId id="258" r:id="rId10"/>
    <p:sldId id="259" r:id="rId11"/>
    <p:sldId id="260" r:id="rId12"/>
    <p:sldId id="261" r:id="rId13"/>
    <p:sldId id="263" r:id="rId14"/>
    <p:sldId id="264" r:id="rId15"/>
    <p:sldId id="265" r:id="rId16"/>
    <p:sldId id="272" r:id="rId17"/>
    <p:sldId id="262" r:id="rId18"/>
  </p:sldIdLst>
  <p:sldSz cx="12192000" cy="685800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8" d="100"/>
          <a:sy n="48" d="100"/>
        </p:scale>
        <p:origin x="-702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/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CFBD0-8804-46F9-8A10-BD5CA2C0214B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20942A-DA6F-4AD4-8319-1A140EBD02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D1B93-5674-4B9D-B327-89143AB37C50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B44FC-BF76-4B2F-9E90-7BBED22E0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/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874AF-A42C-4D42-8C4F-AF2D431C82A2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83E1D-8608-48E8-BCBF-7682A3E39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/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2CAEA-133F-49A0-9DE8-D7B7462F4AC3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24226-7A0D-42DC-B39B-43C732C15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/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/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/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/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F453D-D502-4A9B-8D1F-3BF3153518A1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8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5FCAB-BB3A-4C8D-8C32-D8B6E5644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1DCCE-FBF3-49B1-827F-D5A99F09E703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4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CF2A1-49E3-49FD-9723-B266B8162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D0FA4-DB32-4904-A09C-36516C514EB0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3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CF2A1-3CBD-4069-9F7A-67CF17E9B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/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BD651-25BE-4304-B6F6-897A0D5BC3F9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67CDC-B1D4-4833-A894-C08196F0B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/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>
            <a:extLst>
              <a:ext uri="{FF2B5EF4-FFF2-40B4-BE49-F238E27FC236}"/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5DBFB-0DB1-41D4-B67E-608504C79F6A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9F3EF-C510-446E-B38C-9B3F8913A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/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0B6BB-0854-4A22-9943-5F981EE3A461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B16A8-C4DC-4AC2-BF16-4F36FFC408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/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/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FA545-9643-4834-B142-2A8458761C2E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8C28F-C009-4EC2-ABEC-E5CAC09C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můžete upravovat styly textu v předloze.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88F51D-8B66-407F-9728-3100989F7C14}" type="datetimeFigureOut">
              <a:rPr lang="cs-CZ"/>
              <a:pPr>
                <a:defRPr/>
              </a:pPr>
              <a:t>19.4.2020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B2C938-1D32-407D-AB56-CEB385939B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Katechismus_katolick&#233;_c&#237;rkve" TargetMode="External"/><Relationship Id="rId2" Type="http://schemas.openxmlformats.org/officeDocument/2006/relationships/hyperlink" Target="https://cs.wikipedia.org/wiki/Zpov&#283;dnice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2" descr="Obsah obrázku text, mapa&#10;&#10;Popis byl vytvořen automaticky"/>
          <p:cNvPicPr>
            <a:picLocks noChangeAspect="1"/>
          </p:cNvPicPr>
          <p:nvPr/>
        </p:nvPicPr>
        <p:blipFill>
          <a:blip r:embed="rId2"/>
          <a:srcRect l="4495" r="269"/>
          <a:stretch>
            <a:fillRect/>
          </a:stretch>
        </p:blipFill>
        <p:spPr bwMode="auto">
          <a:xfrm>
            <a:off x="0" y="0"/>
            <a:ext cx="46370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8">
            <a:extLst>
              <a:ext uri="{FF2B5EF4-FFF2-40B4-BE49-F238E27FC236}"/>
              <a:ext uri="{C183D7F6-B498-43B3-948B-1728B52AA6E4}"/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4637088" y="0"/>
            <a:ext cx="7554912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TextovéPole 3">
            <a:extLst>
              <a:ext uri="{FF2B5EF4-FFF2-40B4-BE49-F238E27FC236}"/>
            </a:extLst>
          </p:cNvPr>
          <p:cNvSpPr txBox="1"/>
          <p:nvPr/>
        </p:nvSpPr>
        <p:spPr>
          <a:xfrm>
            <a:off x="5276850" y="639763"/>
            <a:ext cx="6275388" cy="3351212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60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Desatero</a:t>
            </a:r>
            <a:r>
              <a:rPr lang="cs-CZ" sz="60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–</a:t>
            </a:r>
            <a:r>
              <a:rPr lang="en-US" sz="60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endParaRPr lang="cs-CZ" sz="60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fontAlgn="auto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60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Boží </a:t>
            </a:r>
            <a:r>
              <a:rPr lang="en-US" sz="60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přikázání</a:t>
            </a:r>
            <a:endParaRPr lang="en-US" sz="60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266700" y="2892425"/>
            <a:ext cx="86487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Citace z katechismu katolického. Katechismus je oficiální, systematicky uspořádaný souhrn </a:t>
            </a:r>
          </a:p>
          <a:p>
            <a:r>
              <a:rPr lang="cs-CZ">
                <a:latin typeface="Calibri" pitchFamily="34" charset="0"/>
              </a:rPr>
              <a:t>římskokatolické nauky o víře a mravech. Jeho latinská verze byla schválena </a:t>
            </a:r>
          </a:p>
          <a:p>
            <a:r>
              <a:rPr lang="cs-CZ">
                <a:latin typeface="Calibri" pitchFamily="34" charset="0"/>
              </a:rPr>
              <a:t>papežem Janem Pavlem II.</a:t>
            </a:r>
          </a:p>
        </p:txBody>
      </p:sp>
      <p:pic>
        <p:nvPicPr>
          <p:cNvPr id="14338" name="Obrázek 3" descr="Obsah obrázku tetování&#10;&#10;Popis byl vytvořen automatic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15400" y="2074863"/>
            <a:ext cx="2152650" cy="290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svislý 1">
            <a:extLst>
              <a:ext uri="{FF2B5EF4-FFF2-40B4-BE49-F238E27FC236}"/>
            </a:extLst>
          </p:cNvPr>
          <p:cNvSpPr/>
          <p:nvPr/>
        </p:nvSpPr>
        <p:spPr>
          <a:xfrm>
            <a:off x="304800" y="212725"/>
            <a:ext cx="11185525" cy="6426200"/>
          </a:xfrm>
          <a:prstGeom prst="verticalScroll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497013" y="1338263"/>
            <a:ext cx="5256212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Algerian" pitchFamily="82" charset="0"/>
              </a:rPr>
              <a:t>Třetího měsíce po odchodu z Egypta přišli Izraelité k</a:t>
            </a:r>
          </a:p>
          <a:p>
            <a:r>
              <a:rPr lang="cs-CZ" sz="2400">
                <a:latin typeface="Algerian" pitchFamily="82" charset="0"/>
              </a:rPr>
              <a:t>hoře Sinaj. Tam si postavili stany.</a:t>
            </a:r>
          </a:p>
          <a:p>
            <a:r>
              <a:rPr lang="cs-CZ" sz="2400">
                <a:latin typeface="Algerian" pitchFamily="82" charset="0"/>
              </a:rPr>
              <a:t>Mojžíš vystoupil na horu k Bohu.</a:t>
            </a:r>
          </a:p>
          <a:p>
            <a:r>
              <a:rPr lang="cs-CZ" sz="2400">
                <a:latin typeface="Algerian" pitchFamily="82" charset="0"/>
              </a:rPr>
              <a:t>I ukázal se mu Bůh a pravil: toto řekneš všemu lidu:</a:t>
            </a:r>
          </a:p>
          <a:p>
            <a:r>
              <a:rPr lang="cs-CZ" sz="2400">
                <a:latin typeface="Algerian" pitchFamily="82" charset="0"/>
              </a:rPr>
              <a:t>Ať se posvětí dnes a zítra. Ať vypere roucha svá a</a:t>
            </a:r>
          </a:p>
          <a:p>
            <a:r>
              <a:rPr lang="cs-CZ" sz="2400">
                <a:latin typeface="Algerian" pitchFamily="82" charset="0"/>
              </a:rPr>
              <a:t>ať se připraví na třetí den ; neboť třetího dne sestoupí</a:t>
            </a:r>
          </a:p>
          <a:p>
            <a:r>
              <a:rPr lang="cs-CZ" sz="2400">
                <a:latin typeface="Algerian" pitchFamily="82" charset="0"/>
              </a:rPr>
              <a:t>Bůh na horu Sinaj.</a:t>
            </a:r>
          </a:p>
          <a:p>
            <a:r>
              <a:rPr lang="cs-CZ" sz="2400">
                <a:latin typeface="Algerian" pitchFamily="82" charset="0"/>
              </a:rPr>
              <a:t>Mojžíš učinil, jak Bůh poručil.</a:t>
            </a:r>
          </a:p>
          <a:p>
            <a:r>
              <a:rPr lang="cs-CZ" sz="2400">
                <a:latin typeface="Algerian" pitchFamily="82" charset="0"/>
              </a:rPr>
              <a:t>Když nastalo ráno třetího dne, horu Sinaj zahalil</a:t>
            </a:r>
          </a:p>
          <a:p>
            <a:r>
              <a:rPr lang="cs-CZ" sz="2400">
                <a:latin typeface="Algerian" pitchFamily="82" charset="0"/>
              </a:rPr>
              <a:t>veliký  mrak a začalo se blýskati a hrozně hřmíti.</a:t>
            </a:r>
          </a:p>
          <a:p>
            <a:r>
              <a:rPr lang="cs-CZ" sz="2400">
                <a:latin typeface="Algerian" pitchFamily="82" charset="0"/>
              </a:rPr>
              <a:t>Z hory se kouřilo a šlehaly z ní plameny.</a:t>
            </a:r>
          </a:p>
          <a:p>
            <a:r>
              <a:rPr lang="cs-CZ" sz="2400">
                <a:latin typeface="Algerian" pitchFamily="82" charset="0"/>
              </a:rPr>
              <a:t>Celá hora budila hrůzu.</a:t>
            </a:r>
          </a:p>
          <a:p>
            <a:r>
              <a:rPr lang="cs-CZ" sz="2400">
                <a:latin typeface="Algerian" pitchFamily="82" charset="0"/>
              </a:rPr>
              <a:t>Zvuk rohu zazníval víc a více, takže lid se bál.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svislý 1">
            <a:extLst>
              <a:ext uri="{FF2B5EF4-FFF2-40B4-BE49-F238E27FC236}"/>
            </a:extLst>
          </p:cNvPr>
          <p:cNvSpPr/>
          <p:nvPr/>
        </p:nvSpPr>
        <p:spPr>
          <a:xfrm>
            <a:off x="304800" y="212725"/>
            <a:ext cx="11185525" cy="6426200"/>
          </a:xfrm>
          <a:prstGeom prst="verticalScroll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1292225" y="1271588"/>
            <a:ext cx="54403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Algerian" pitchFamily="82" charset="0"/>
              </a:rPr>
              <a:t>Hned poté Bůh sestoupil v ohni na horu Sinaj a Izraelité</a:t>
            </a:r>
          </a:p>
          <a:p>
            <a:r>
              <a:rPr lang="cs-CZ" sz="2400">
                <a:latin typeface="Algerian" pitchFamily="82" charset="0"/>
              </a:rPr>
              <a:t>uslyšeli hlas Boží, který jim oznámil desatero přikázání.</a:t>
            </a:r>
          </a:p>
        </p:txBody>
      </p:sp>
      <p:sp>
        <p:nvSpPr>
          <p:cNvPr id="4" name="TextovéPole 3">
            <a:extLst>
              <a:ext uri="{FF2B5EF4-FFF2-40B4-BE49-F238E27FC236}"/>
            </a:extLst>
          </p:cNvPr>
          <p:cNvSpPr txBox="1"/>
          <p:nvPr/>
        </p:nvSpPr>
        <p:spPr>
          <a:xfrm>
            <a:off x="5711825" y="2109788"/>
            <a:ext cx="3200400" cy="41544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Já jsem Hospodin, Bůh tvůj :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Nebudeš míti jiných Bohů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kromě mne.</a:t>
            </a:r>
            <a:endParaRPr lang="cs-CZ" sz="2400" dirty="0">
              <a:latin typeface="Algerian" panose="04020705040A02060702" pitchFamily="82" charset="0"/>
              <a:cs typeface="+mn-cs"/>
            </a:endParaRP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2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Nevezmeš jména Božího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nadarmo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3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Pomni, abys den sváteční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světil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4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Cti otce svého a matku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svou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, abys dlouho živ byl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a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dobře ti bylo na zemi.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V.   Nezabiješ.</a:t>
            </a:r>
          </a:p>
        </p:txBody>
      </p:sp>
      <p:pic>
        <p:nvPicPr>
          <p:cNvPr id="16388" name="Obrázek 5" descr="Obsah obrázku text, mapa&#10;&#10;Popis byl vytvořen automaticky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17638" y="2201863"/>
            <a:ext cx="3279775" cy="434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tek: svislý 1">
            <a:extLst>
              <a:ext uri="{FF2B5EF4-FFF2-40B4-BE49-F238E27FC236}"/>
            </a:extLst>
          </p:cNvPr>
          <p:cNvSpPr/>
          <p:nvPr/>
        </p:nvSpPr>
        <p:spPr>
          <a:xfrm>
            <a:off x="304800" y="212725"/>
            <a:ext cx="11185525" cy="6426200"/>
          </a:xfrm>
          <a:prstGeom prst="verticalScroll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TextovéPole 2">
            <a:extLst>
              <a:ext uri="{FF2B5EF4-FFF2-40B4-BE49-F238E27FC236}"/>
            </a:extLst>
          </p:cNvPr>
          <p:cNvSpPr txBox="1"/>
          <p:nvPr/>
        </p:nvSpPr>
        <p:spPr>
          <a:xfrm>
            <a:off x="1365250" y="1246188"/>
            <a:ext cx="9020175" cy="19383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VI.   Nesesmilníš.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Nepokradeš.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Nepromluvíš křivého svědectví proti bližnímu svému.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Nepožádáš manželky bližního svého.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Aniž požádáš statku jeho.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2"/>
          <p:cNvSpPr>
            <a:spLocks noChangeArrowheads="1"/>
          </p:cNvSpPr>
          <p:nvPr/>
        </p:nvSpPr>
        <p:spPr bwMode="auto">
          <a:xfrm>
            <a:off x="636588" y="938213"/>
            <a:ext cx="1079976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222222"/>
                </a:solidFill>
                <a:latin typeface="Calibri" pitchFamily="34" charset="0"/>
              </a:rPr>
              <a:t>Desatero</a:t>
            </a:r>
            <a:r>
              <a:rPr lang="cs-CZ" sz="2400">
                <a:solidFill>
                  <a:srgbClr val="222222"/>
                </a:solidFill>
                <a:latin typeface="Calibri" pitchFamily="34" charset="0"/>
              </a:rPr>
              <a:t> </a:t>
            </a:r>
            <a:r>
              <a:rPr lang="cs-CZ" sz="2400" b="1">
                <a:solidFill>
                  <a:srgbClr val="222222"/>
                </a:solidFill>
                <a:latin typeface="Calibri" pitchFamily="34" charset="0"/>
              </a:rPr>
              <a:t>přikázání</a:t>
            </a:r>
            <a:r>
              <a:rPr lang="cs-CZ" sz="2400">
                <a:solidFill>
                  <a:srgbClr val="222222"/>
                </a:solidFill>
                <a:latin typeface="Calibri" pitchFamily="34" charset="0"/>
              </a:rPr>
              <a:t> znamená primárně </a:t>
            </a:r>
            <a:r>
              <a:rPr lang="cs-CZ" sz="2400" b="1">
                <a:solidFill>
                  <a:srgbClr val="222222"/>
                </a:solidFill>
                <a:latin typeface="Calibri" pitchFamily="34" charset="0"/>
              </a:rPr>
              <a:t>desatero</a:t>
            </a:r>
            <a:r>
              <a:rPr lang="cs-CZ" sz="2400">
                <a:solidFill>
                  <a:srgbClr val="222222"/>
                </a:solidFill>
                <a:latin typeface="Calibri" pitchFamily="34" charset="0"/>
              </a:rPr>
              <a:t> základních příkazů, které </a:t>
            </a:r>
            <a:r>
              <a:rPr lang="cs-CZ" sz="2400" b="1">
                <a:solidFill>
                  <a:srgbClr val="222222"/>
                </a:solidFill>
                <a:latin typeface="Calibri" pitchFamily="34" charset="0"/>
              </a:rPr>
              <a:t>Bůh</a:t>
            </a:r>
            <a:r>
              <a:rPr lang="cs-CZ" sz="2400">
                <a:solidFill>
                  <a:srgbClr val="222222"/>
                </a:solidFill>
                <a:latin typeface="Calibri" pitchFamily="34" charset="0"/>
              </a:rPr>
              <a:t> podle židů a křesťanů dal lidem jako směrnice pro řádný život.</a:t>
            </a:r>
          </a:p>
          <a:p>
            <a:r>
              <a:rPr lang="cs-CZ" sz="2400">
                <a:solidFill>
                  <a:srgbClr val="222222"/>
                </a:solidFill>
                <a:latin typeface="Calibri" pitchFamily="34" charset="0"/>
              </a:rPr>
              <a:t>Porušení některých přikázání bylo nazváno hříchem.</a:t>
            </a:r>
          </a:p>
          <a:p>
            <a:r>
              <a:rPr lang="cs-CZ" sz="2400">
                <a:solidFill>
                  <a:srgbClr val="222222"/>
                </a:solidFill>
                <a:latin typeface="Calibri" pitchFamily="34" charset="0"/>
              </a:rPr>
              <a:t>Tak například :</a:t>
            </a:r>
          </a:p>
          <a:p>
            <a:r>
              <a:rPr lang="cs-CZ" sz="2400">
                <a:solidFill>
                  <a:srgbClr val="222222"/>
                </a:solidFill>
                <a:latin typeface="Calibri" pitchFamily="34" charset="0"/>
              </a:rPr>
              <a:t> I.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Já jsem Hospodin, Bůh tvůj: Nebudeš míti jiných bohů kromě mne.</a:t>
            </a:r>
          </a:p>
          <a:p>
            <a:r>
              <a:rPr lang="cs-CZ" sz="2400">
                <a:latin typeface="Calibri" pitchFamily="34" charset="0"/>
              </a:rPr>
              <a:t>Bůh poroučí:                                             hřešíš když:</a:t>
            </a:r>
          </a:p>
        </p:txBody>
      </p:sp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636588" y="477838"/>
            <a:ext cx="59372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Položme si otázku, co bylo desatero přikázání?</a:t>
            </a:r>
          </a:p>
        </p:txBody>
      </p:sp>
      <p:cxnSp>
        <p:nvCxnSpPr>
          <p:cNvPr id="6" name="Přímá spojnice 5">
            <a:extLst>
              <a:ext uri="{FF2B5EF4-FFF2-40B4-BE49-F238E27FC236}"/>
            </a:extLst>
          </p:cNvPr>
          <p:cNvCxnSpPr/>
          <p:nvPr/>
        </p:nvCxnSpPr>
        <p:spPr>
          <a:xfrm>
            <a:off x="636588" y="2795588"/>
            <a:ext cx="1115853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>
            <a:extLst>
              <a:ext uri="{FF2B5EF4-FFF2-40B4-BE49-F238E27FC236}"/>
            </a:extLst>
          </p:cNvPr>
          <p:cNvCxnSpPr/>
          <p:nvPr/>
        </p:nvCxnSpPr>
        <p:spPr>
          <a:xfrm>
            <a:off x="636588" y="3246438"/>
            <a:ext cx="1115853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/>
            </a:extLst>
          </p:cNvPr>
          <p:cNvCxnSpPr/>
          <p:nvPr/>
        </p:nvCxnSpPr>
        <p:spPr>
          <a:xfrm>
            <a:off x="636588" y="2795588"/>
            <a:ext cx="0" cy="450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/>
            </a:extLst>
          </p:cNvPr>
          <p:cNvCxnSpPr/>
          <p:nvPr/>
        </p:nvCxnSpPr>
        <p:spPr>
          <a:xfrm>
            <a:off x="5267325" y="2795588"/>
            <a:ext cx="0" cy="450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/>
            </a:extLst>
          </p:cNvPr>
          <p:cNvCxnSpPr/>
          <p:nvPr/>
        </p:nvCxnSpPr>
        <p:spPr>
          <a:xfrm>
            <a:off x="11795125" y="2795588"/>
            <a:ext cx="0" cy="450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0" name="TextovéPole 11"/>
          <p:cNvSpPr txBox="1">
            <a:spLocks noChangeArrowheads="1"/>
          </p:cNvSpPr>
          <p:nvPr/>
        </p:nvSpPr>
        <p:spPr bwMode="auto">
          <a:xfrm>
            <a:off x="636588" y="3292475"/>
            <a:ext cx="104838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poroučí, abychom v něm věřili      zanedbáváš denní modlitby, nerad se modlíš </a:t>
            </a:r>
          </a:p>
          <a:p>
            <a:r>
              <a:rPr lang="cs-CZ" sz="2400">
                <a:latin typeface="Calibri" pitchFamily="34" charset="0"/>
              </a:rPr>
              <a:t>a k němu se modlili.</a:t>
            </a:r>
          </a:p>
        </p:txBody>
      </p:sp>
      <p:sp>
        <p:nvSpPr>
          <p:cNvPr id="18441" name="TextovéPole 12"/>
          <p:cNvSpPr txBox="1">
            <a:spLocks noChangeArrowheads="1"/>
          </p:cNvSpPr>
          <p:nvPr/>
        </p:nvSpPr>
        <p:spPr bwMode="auto">
          <a:xfrm flipH="1">
            <a:off x="762000" y="4170363"/>
            <a:ext cx="7693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II.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Nevezmeš jména Božího nadarmo </a:t>
            </a:r>
            <a:endParaRPr lang="cs-CZ" sz="2400">
              <a:latin typeface="Calibri" pitchFamily="34" charset="0"/>
            </a:endParaRPr>
          </a:p>
        </p:txBody>
      </p:sp>
      <p:grpSp>
        <p:nvGrpSpPr>
          <p:cNvPr id="18442" name="Skupina 20"/>
          <p:cNvGrpSpPr>
            <a:grpSpLocks/>
          </p:cNvGrpSpPr>
          <p:nvPr/>
        </p:nvGrpSpPr>
        <p:grpSpPr bwMode="auto">
          <a:xfrm>
            <a:off x="636588" y="4610100"/>
            <a:ext cx="11158537" cy="473075"/>
            <a:chOff x="636103" y="4609739"/>
            <a:chExt cx="11158332" cy="472754"/>
          </a:xfrm>
        </p:grpSpPr>
        <p:cxnSp>
          <p:nvCxnSpPr>
            <p:cNvPr id="14" name="Přímá spojnice 13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834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449" name="Obdélník 18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18450" name="Obdélník 19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18443" name="TextovéPole 21"/>
          <p:cNvSpPr txBox="1">
            <a:spLocks noChangeArrowheads="1"/>
          </p:cNvSpPr>
          <p:nvPr/>
        </p:nvSpPr>
        <p:spPr bwMode="auto">
          <a:xfrm>
            <a:off x="723900" y="5138738"/>
            <a:ext cx="98599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poroučí, abychom svatá jména    kleješ, vyslovuješ svatá jména ve zlosti, </a:t>
            </a:r>
          </a:p>
          <a:p>
            <a:r>
              <a:rPr lang="cs-CZ" sz="2400">
                <a:latin typeface="Calibri" pitchFamily="34" charset="0"/>
              </a:rPr>
              <a:t>měli v úctě                                                posmíváš se  svatým věcem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2"/>
          <p:cNvSpPr txBox="1">
            <a:spLocks noChangeArrowheads="1"/>
          </p:cNvSpPr>
          <p:nvPr/>
        </p:nvSpPr>
        <p:spPr bwMode="auto">
          <a:xfrm>
            <a:off x="835025" y="517525"/>
            <a:ext cx="62785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III.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Pomni, abys den sváteční světil</a:t>
            </a:r>
            <a:r>
              <a:rPr lang="cs-CZ" sz="2400">
                <a:latin typeface="Calibri" pitchFamily="34" charset="0"/>
              </a:rPr>
              <a:t>.</a:t>
            </a:r>
          </a:p>
        </p:txBody>
      </p:sp>
      <p:grpSp>
        <p:nvGrpSpPr>
          <p:cNvPr id="19458" name="Skupina 3"/>
          <p:cNvGrpSpPr>
            <a:grpSpLocks/>
          </p:cNvGrpSpPr>
          <p:nvPr/>
        </p:nvGrpSpPr>
        <p:grpSpPr bwMode="auto">
          <a:xfrm>
            <a:off x="636588" y="977900"/>
            <a:ext cx="11158537" cy="473075"/>
            <a:chOff x="636103" y="4609739"/>
            <a:chExt cx="11158332" cy="472754"/>
          </a:xfrm>
        </p:grpSpPr>
        <p:cxnSp>
          <p:nvCxnSpPr>
            <p:cNvPr id="5" name="Přímá spojnice 4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834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488" name="Obdélník 9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19489" name="Obdélník 10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19459" name="TextovéPole 11"/>
          <p:cNvSpPr txBox="1">
            <a:spLocks noChangeArrowheads="1"/>
          </p:cNvSpPr>
          <p:nvPr/>
        </p:nvSpPr>
        <p:spPr bwMode="auto">
          <a:xfrm>
            <a:off x="530225" y="1485900"/>
            <a:ext cx="475773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poroučí, abychom neděli světili. </a:t>
            </a:r>
          </a:p>
          <a:p>
            <a:r>
              <a:rPr lang="cs-CZ" sz="2400">
                <a:latin typeface="Calibri" pitchFamily="34" charset="0"/>
              </a:rPr>
              <a:t>Také musíme světit zasvěcené svátky.</a:t>
            </a:r>
          </a:p>
        </p:txBody>
      </p:sp>
      <p:sp>
        <p:nvSpPr>
          <p:cNvPr id="19460" name="TextovéPole 12"/>
          <p:cNvSpPr txBox="1">
            <a:spLocks noChangeArrowheads="1"/>
          </p:cNvSpPr>
          <p:nvPr/>
        </p:nvSpPr>
        <p:spPr bwMode="auto">
          <a:xfrm>
            <a:off x="5434013" y="1485900"/>
            <a:ext cx="638333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zanedbáš v neděli a nebo zasvěcený svátek vlastní</a:t>
            </a:r>
          </a:p>
          <a:p>
            <a:r>
              <a:rPr lang="cs-CZ" sz="2400">
                <a:latin typeface="Calibri" pitchFamily="34" charset="0"/>
              </a:rPr>
              <a:t>vinou mši svatou. Nebo na mši přijdeš schválně</a:t>
            </a:r>
          </a:p>
          <a:p>
            <a:r>
              <a:rPr lang="cs-CZ" sz="2400">
                <a:latin typeface="Calibri" pitchFamily="34" charset="0"/>
              </a:rPr>
              <a:t>pozdě. Chováš se v kostele neuctivě, směješ se a </a:t>
            </a:r>
          </a:p>
          <a:p>
            <a:r>
              <a:rPr lang="cs-CZ" sz="2400">
                <a:latin typeface="Calibri" pitchFamily="34" charset="0"/>
              </a:rPr>
              <a:t>hlasitě  v něm mluvíš.</a:t>
            </a:r>
          </a:p>
        </p:txBody>
      </p:sp>
      <p:sp>
        <p:nvSpPr>
          <p:cNvPr id="19461" name="TextovéPole 13"/>
          <p:cNvSpPr txBox="1">
            <a:spLocks noChangeArrowheads="1"/>
          </p:cNvSpPr>
          <p:nvPr/>
        </p:nvSpPr>
        <p:spPr bwMode="auto">
          <a:xfrm flipH="1">
            <a:off x="985838" y="3179763"/>
            <a:ext cx="11158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IV.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Cti otce svého i matku svou, abys dlouho živ byl a dobře ti bylo na zemi.</a:t>
            </a:r>
            <a:endParaRPr lang="cs-CZ" sz="2400">
              <a:latin typeface="Calibri" pitchFamily="34" charset="0"/>
            </a:endParaRPr>
          </a:p>
        </p:txBody>
      </p:sp>
      <p:grpSp>
        <p:nvGrpSpPr>
          <p:cNvPr id="19462" name="Skupina 14"/>
          <p:cNvGrpSpPr>
            <a:grpSpLocks/>
          </p:cNvGrpSpPr>
          <p:nvPr/>
        </p:nvGrpSpPr>
        <p:grpSpPr bwMode="auto">
          <a:xfrm>
            <a:off x="636588" y="3683000"/>
            <a:ext cx="11158537" cy="473075"/>
            <a:chOff x="636103" y="4609739"/>
            <a:chExt cx="11158332" cy="472754"/>
          </a:xfrm>
        </p:grpSpPr>
        <p:cxnSp>
          <p:nvCxnSpPr>
            <p:cNvPr id="16" name="Přímá spojnice 1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834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481" name="Obdélník 20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19482" name="Obdélník 21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19463" name="TextovéPole 23"/>
          <p:cNvSpPr txBox="1">
            <a:spLocks noChangeArrowheads="1"/>
          </p:cNvSpPr>
          <p:nvPr/>
        </p:nvSpPr>
        <p:spPr bwMode="auto">
          <a:xfrm>
            <a:off x="530225" y="4297363"/>
            <a:ext cx="44211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poroučí, abychom rodiče ctili,</a:t>
            </a:r>
          </a:p>
          <a:p>
            <a:r>
              <a:rPr lang="cs-CZ" sz="2400">
                <a:latin typeface="Calibri" pitchFamily="34" charset="0"/>
              </a:rPr>
              <a:t>milovali a jich poslouchali.</a:t>
            </a:r>
          </a:p>
        </p:txBody>
      </p:sp>
      <p:sp>
        <p:nvSpPr>
          <p:cNvPr id="19464" name="TextovéPole 24"/>
          <p:cNvSpPr txBox="1">
            <a:spLocks noChangeArrowheads="1"/>
          </p:cNvSpPr>
          <p:nvPr/>
        </p:nvSpPr>
        <p:spPr bwMode="auto">
          <a:xfrm>
            <a:off x="5287963" y="4251325"/>
            <a:ext cx="65960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když jsi k rodičům vzdorovitý, hněváš se, odmlouváš</a:t>
            </a:r>
          </a:p>
          <a:p>
            <a:r>
              <a:rPr lang="cs-CZ" sz="2400">
                <a:latin typeface="Calibri" pitchFamily="34" charset="0"/>
              </a:rPr>
              <a:t>a posmíváš se starým lidem.</a:t>
            </a:r>
          </a:p>
        </p:txBody>
      </p:sp>
      <p:sp>
        <p:nvSpPr>
          <p:cNvPr id="19465" name="TextovéPole 25"/>
          <p:cNvSpPr txBox="1">
            <a:spLocks noChangeArrowheads="1"/>
          </p:cNvSpPr>
          <p:nvPr/>
        </p:nvSpPr>
        <p:spPr bwMode="auto">
          <a:xfrm flipH="1">
            <a:off x="835025" y="5053013"/>
            <a:ext cx="111585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Nezabiješ.</a:t>
            </a:r>
            <a:endParaRPr lang="cs-CZ" sz="2400">
              <a:latin typeface="Calibri" pitchFamily="34" charset="0"/>
            </a:endParaRPr>
          </a:p>
        </p:txBody>
      </p:sp>
      <p:grpSp>
        <p:nvGrpSpPr>
          <p:cNvPr id="19466" name="Skupina 26"/>
          <p:cNvGrpSpPr>
            <a:grpSpLocks/>
          </p:cNvGrpSpPr>
          <p:nvPr/>
        </p:nvGrpSpPr>
        <p:grpSpPr bwMode="auto">
          <a:xfrm>
            <a:off x="628650" y="5484813"/>
            <a:ext cx="11158538" cy="473075"/>
            <a:chOff x="636103" y="4609739"/>
            <a:chExt cx="11158332" cy="472754"/>
          </a:xfrm>
        </p:grpSpPr>
        <p:cxnSp>
          <p:nvCxnSpPr>
            <p:cNvPr id="28" name="Přímá spojnice 2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8342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474" name="Obdélník 32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19475" name="Obdélník 33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19467" name="TextovéPole 34"/>
          <p:cNvSpPr txBox="1">
            <a:spLocks noChangeArrowheads="1"/>
          </p:cNvSpPr>
          <p:nvPr/>
        </p:nvSpPr>
        <p:spPr bwMode="auto">
          <a:xfrm>
            <a:off x="530225" y="5994400"/>
            <a:ext cx="42560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zapovídá škodit sobě a nebo</a:t>
            </a:r>
          </a:p>
          <a:p>
            <a:r>
              <a:rPr lang="cs-CZ" sz="2400">
                <a:latin typeface="Calibri" pitchFamily="34" charset="0"/>
              </a:rPr>
              <a:t>bližnímu na těle nebo na duši.</a:t>
            </a:r>
          </a:p>
        </p:txBody>
      </p:sp>
      <p:sp>
        <p:nvSpPr>
          <p:cNvPr id="19468" name="TextovéPole 35"/>
          <p:cNvSpPr txBox="1">
            <a:spLocks noChangeArrowheads="1"/>
          </p:cNvSpPr>
          <p:nvPr/>
        </p:nvSpPr>
        <p:spPr bwMode="auto">
          <a:xfrm>
            <a:off x="5233988" y="5980113"/>
            <a:ext cx="63039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se hněváš na někoho, nadáváš mu, biješ někoho, </a:t>
            </a:r>
          </a:p>
          <a:p>
            <a:r>
              <a:rPr lang="cs-CZ" sz="2400">
                <a:latin typeface="Calibri" pitchFamily="34" charset="0"/>
              </a:rPr>
              <a:t>trápíš zvířata.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2"/>
          <p:cNvSpPr txBox="1">
            <a:spLocks noChangeArrowheads="1"/>
          </p:cNvSpPr>
          <p:nvPr/>
        </p:nvSpPr>
        <p:spPr bwMode="auto">
          <a:xfrm>
            <a:off x="768350" y="384175"/>
            <a:ext cx="4008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VI.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Nesesmilníš.</a:t>
            </a:r>
            <a:r>
              <a:rPr lang="cs-CZ" sz="2400">
                <a:latin typeface="Calibri" pitchFamily="34" charset="0"/>
              </a:rPr>
              <a:t> </a:t>
            </a:r>
          </a:p>
        </p:txBody>
      </p:sp>
      <p:grpSp>
        <p:nvGrpSpPr>
          <p:cNvPr id="20482" name="Skupina 3"/>
          <p:cNvGrpSpPr>
            <a:grpSpLocks/>
          </p:cNvGrpSpPr>
          <p:nvPr/>
        </p:nvGrpSpPr>
        <p:grpSpPr bwMode="auto">
          <a:xfrm>
            <a:off x="390525" y="846138"/>
            <a:ext cx="11158538" cy="473075"/>
            <a:chOff x="636103" y="4609739"/>
            <a:chExt cx="11158332" cy="472754"/>
          </a:xfrm>
        </p:grpSpPr>
        <p:cxnSp>
          <p:nvCxnSpPr>
            <p:cNvPr id="5" name="Přímá spojnice 4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8342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512" name="Obdélník 9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20513" name="Obdélník 10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20483" name="TextovéPole 11"/>
          <p:cNvSpPr txBox="1">
            <a:spLocks noChangeArrowheads="1"/>
          </p:cNvSpPr>
          <p:nvPr/>
        </p:nvSpPr>
        <p:spPr bwMode="auto">
          <a:xfrm>
            <a:off x="276225" y="1354138"/>
            <a:ext cx="45005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poroučí, abychom byli stydliví</a:t>
            </a:r>
          </a:p>
          <a:p>
            <a:r>
              <a:rPr lang="cs-CZ" sz="2400">
                <a:latin typeface="Calibri" pitchFamily="34" charset="0"/>
              </a:rPr>
              <a:t>a nebyli nestydatí. </a:t>
            </a:r>
          </a:p>
        </p:txBody>
      </p:sp>
      <p:sp>
        <p:nvSpPr>
          <p:cNvPr id="20484" name="TextovéPole 12"/>
          <p:cNvSpPr txBox="1">
            <a:spLocks noChangeArrowheads="1"/>
          </p:cNvSpPr>
          <p:nvPr/>
        </p:nvSpPr>
        <p:spPr bwMode="auto">
          <a:xfrm>
            <a:off x="5041900" y="1354138"/>
            <a:ext cx="616743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mluvíš nestydatě, díváš se na něco nestydatého.</a:t>
            </a:r>
          </a:p>
          <a:p>
            <a:r>
              <a:rPr lang="cs-CZ" sz="2400">
                <a:latin typeface="Calibri" pitchFamily="34" charset="0"/>
              </a:rPr>
              <a:t>Činíš něco nestydatého.</a:t>
            </a:r>
          </a:p>
        </p:txBody>
      </p:sp>
      <p:sp>
        <p:nvSpPr>
          <p:cNvPr id="20485" name="TextovéPole 13"/>
          <p:cNvSpPr txBox="1">
            <a:spLocks noChangeArrowheads="1"/>
          </p:cNvSpPr>
          <p:nvPr/>
        </p:nvSpPr>
        <p:spPr bwMode="auto">
          <a:xfrm>
            <a:off x="768350" y="2184400"/>
            <a:ext cx="4100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VII.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Nepokradeš.</a:t>
            </a:r>
            <a:r>
              <a:rPr lang="cs-CZ" sz="2400">
                <a:latin typeface="Calibri" pitchFamily="34" charset="0"/>
              </a:rPr>
              <a:t> </a:t>
            </a:r>
          </a:p>
        </p:txBody>
      </p:sp>
      <p:grpSp>
        <p:nvGrpSpPr>
          <p:cNvPr id="20486" name="Skupina 14"/>
          <p:cNvGrpSpPr>
            <a:grpSpLocks/>
          </p:cNvGrpSpPr>
          <p:nvPr/>
        </p:nvGrpSpPr>
        <p:grpSpPr bwMode="auto">
          <a:xfrm>
            <a:off x="381000" y="2627313"/>
            <a:ext cx="11158538" cy="473075"/>
            <a:chOff x="636103" y="4609739"/>
            <a:chExt cx="11158332" cy="472754"/>
          </a:xfrm>
        </p:grpSpPr>
        <p:cxnSp>
          <p:nvCxnSpPr>
            <p:cNvPr id="16" name="Přímá spojnice 1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8342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505" name="Obdélník 20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20506" name="Obdélník 21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20487" name="TextovéPole 22"/>
          <p:cNvSpPr txBox="1">
            <a:spLocks noChangeArrowheads="1"/>
          </p:cNvSpPr>
          <p:nvPr/>
        </p:nvSpPr>
        <p:spPr bwMode="auto">
          <a:xfrm>
            <a:off x="307975" y="3173413"/>
            <a:ext cx="4397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poroučí, abychom byli poctiví</a:t>
            </a:r>
          </a:p>
          <a:p>
            <a:r>
              <a:rPr lang="cs-CZ" sz="2400">
                <a:latin typeface="Calibri" pitchFamily="34" charset="0"/>
              </a:rPr>
              <a:t>a nekradli.</a:t>
            </a:r>
          </a:p>
        </p:txBody>
      </p:sp>
      <p:sp>
        <p:nvSpPr>
          <p:cNvPr id="20488" name="TextovéPole 23"/>
          <p:cNvSpPr txBox="1">
            <a:spLocks noChangeArrowheads="1"/>
          </p:cNvSpPr>
          <p:nvPr/>
        </p:nvSpPr>
        <p:spPr bwMode="auto">
          <a:xfrm>
            <a:off x="4992688" y="3149600"/>
            <a:ext cx="60071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si něco ukradl, necháš si nalezené věci. Nebo si</a:t>
            </a:r>
          </a:p>
          <a:p>
            <a:r>
              <a:rPr lang="cs-CZ" sz="2400">
                <a:latin typeface="Calibri" pitchFamily="34" charset="0"/>
              </a:rPr>
              <a:t>poškodil cizí věc.</a:t>
            </a:r>
          </a:p>
        </p:txBody>
      </p:sp>
      <p:sp>
        <p:nvSpPr>
          <p:cNvPr id="20489" name="TextovéPole 24"/>
          <p:cNvSpPr txBox="1">
            <a:spLocks noChangeArrowheads="1"/>
          </p:cNvSpPr>
          <p:nvPr/>
        </p:nvSpPr>
        <p:spPr bwMode="auto">
          <a:xfrm>
            <a:off x="731838" y="3968750"/>
            <a:ext cx="11036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VIII.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Nepromluvíš křivého svědectví proti bližnímu svému.</a:t>
            </a:r>
            <a:r>
              <a:rPr lang="cs-CZ" sz="2400">
                <a:latin typeface="Calibri" pitchFamily="34" charset="0"/>
              </a:rPr>
              <a:t> </a:t>
            </a:r>
          </a:p>
        </p:txBody>
      </p:sp>
      <p:grpSp>
        <p:nvGrpSpPr>
          <p:cNvPr id="20490" name="Skupina 25"/>
          <p:cNvGrpSpPr>
            <a:grpSpLocks/>
          </p:cNvGrpSpPr>
          <p:nvPr/>
        </p:nvGrpSpPr>
        <p:grpSpPr bwMode="auto">
          <a:xfrm>
            <a:off x="381000" y="4408488"/>
            <a:ext cx="11156950" cy="473075"/>
            <a:chOff x="636103" y="4609739"/>
            <a:chExt cx="11158332" cy="472754"/>
          </a:xfrm>
        </p:grpSpPr>
        <p:cxnSp>
          <p:nvCxnSpPr>
            <p:cNvPr id="27" name="Přímá spojnice 2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741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498" name="Obdélník 31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20499" name="Obdélník 32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20491" name="TextovéPole 33"/>
          <p:cNvSpPr txBox="1">
            <a:spLocks noChangeArrowheads="1"/>
          </p:cNvSpPr>
          <p:nvPr/>
        </p:nvSpPr>
        <p:spPr bwMode="auto">
          <a:xfrm>
            <a:off x="276225" y="4903788"/>
            <a:ext cx="36988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Bůh poroučí, abychom byli </a:t>
            </a:r>
          </a:p>
          <a:p>
            <a:r>
              <a:rPr lang="cs-CZ" sz="2400">
                <a:latin typeface="Calibri" pitchFamily="34" charset="0"/>
              </a:rPr>
              <a:t>pravdomluvní.</a:t>
            </a:r>
          </a:p>
        </p:txBody>
      </p:sp>
      <p:sp>
        <p:nvSpPr>
          <p:cNvPr id="20492" name="TextovéPole 34"/>
          <p:cNvSpPr txBox="1">
            <a:spLocks noChangeArrowheads="1"/>
          </p:cNvSpPr>
          <p:nvPr/>
        </p:nvSpPr>
        <p:spPr bwMode="auto">
          <a:xfrm>
            <a:off x="5041900" y="4995863"/>
            <a:ext cx="4098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lžeš, křivě žaluješ a pomlouváš.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704850" y="231775"/>
            <a:ext cx="11036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IX.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Nepožádáš manželky bližního svého.</a:t>
            </a:r>
            <a:r>
              <a:rPr lang="cs-CZ" sz="2400">
                <a:latin typeface="Calibri" pitchFamily="34" charset="0"/>
              </a:rPr>
              <a:t> </a:t>
            </a:r>
          </a:p>
        </p:txBody>
      </p:sp>
      <p:grpSp>
        <p:nvGrpSpPr>
          <p:cNvPr id="21506" name="Skupina 2"/>
          <p:cNvGrpSpPr>
            <a:grpSpLocks/>
          </p:cNvGrpSpPr>
          <p:nvPr/>
        </p:nvGrpSpPr>
        <p:grpSpPr bwMode="auto">
          <a:xfrm>
            <a:off x="381000" y="693738"/>
            <a:ext cx="11156950" cy="473075"/>
            <a:chOff x="636103" y="4609739"/>
            <a:chExt cx="11158332" cy="472754"/>
          </a:xfrm>
        </p:grpSpPr>
        <p:cxnSp>
          <p:nvCxnSpPr>
            <p:cNvPr id="4" name="Přímá spojnice 3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741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1949"/>
              <a:ext cx="0" cy="4505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528" name="Obdélník 8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21529" name="Obdélník 9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21507" name="TextovéPole 10"/>
          <p:cNvSpPr txBox="1">
            <a:spLocks noChangeArrowheads="1"/>
          </p:cNvSpPr>
          <p:nvPr/>
        </p:nvSpPr>
        <p:spPr bwMode="auto">
          <a:xfrm>
            <a:off x="280988" y="1285875"/>
            <a:ext cx="4686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zakazuje zlé myšlenky a žádosti.</a:t>
            </a:r>
          </a:p>
        </p:txBody>
      </p:sp>
      <p:sp>
        <p:nvSpPr>
          <p:cNvPr id="21508" name="TextovéPole 11"/>
          <p:cNvSpPr txBox="1">
            <a:spLocks noChangeArrowheads="1"/>
          </p:cNvSpPr>
          <p:nvPr/>
        </p:nvSpPr>
        <p:spPr bwMode="auto">
          <a:xfrm>
            <a:off x="5032375" y="1285875"/>
            <a:ext cx="6311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myslíš na věci nestydaté a nemravné. Nebo chceš</a:t>
            </a:r>
          </a:p>
          <a:p>
            <a:r>
              <a:rPr lang="cs-CZ" sz="2400">
                <a:latin typeface="Calibri" pitchFamily="34" charset="0"/>
              </a:rPr>
              <a:t>něco nestydatého vidět, slyšet a činit.</a:t>
            </a:r>
          </a:p>
        </p:txBody>
      </p:sp>
      <p:sp>
        <p:nvSpPr>
          <p:cNvPr id="21509" name="TextovéPole 12"/>
          <p:cNvSpPr txBox="1">
            <a:spLocks noChangeArrowheads="1"/>
          </p:cNvSpPr>
          <p:nvPr/>
        </p:nvSpPr>
        <p:spPr bwMode="auto">
          <a:xfrm>
            <a:off x="704850" y="2085975"/>
            <a:ext cx="11036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X. Přikázání říká: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Aniž požádáš statku jeho.</a:t>
            </a:r>
            <a:r>
              <a:rPr lang="cs-CZ" sz="2400">
                <a:latin typeface="Calibri" pitchFamily="34" charset="0"/>
              </a:rPr>
              <a:t> </a:t>
            </a:r>
          </a:p>
        </p:txBody>
      </p:sp>
      <p:grpSp>
        <p:nvGrpSpPr>
          <p:cNvPr id="21510" name="Skupina 13"/>
          <p:cNvGrpSpPr>
            <a:grpSpLocks/>
          </p:cNvGrpSpPr>
          <p:nvPr/>
        </p:nvGrpSpPr>
        <p:grpSpPr bwMode="auto">
          <a:xfrm>
            <a:off x="381000" y="2568575"/>
            <a:ext cx="11156950" cy="471488"/>
            <a:chOff x="636103" y="4609739"/>
            <a:chExt cx="11158332" cy="472754"/>
          </a:xfrm>
        </p:grpSpPr>
        <p:cxnSp>
          <p:nvCxnSpPr>
            <p:cNvPr id="15" name="Přímá spojnice 14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2024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5082493"/>
              <a:ext cx="1115833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36103" y="4632024"/>
              <a:ext cx="0" cy="450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5267415" y="4632024"/>
              <a:ext cx="0" cy="450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1794435" y="4632024"/>
              <a:ext cx="0" cy="4504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521" name="Obdélník 19"/>
            <p:cNvSpPr>
              <a:spLocks noChangeArrowheads="1"/>
            </p:cNvSpPr>
            <p:nvPr/>
          </p:nvSpPr>
          <p:spPr bwMode="auto">
            <a:xfrm>
              <a:off x="728727" y="4620828"/>
              <a:ext cx="18452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Bůh poroučí :</a:t>
              </a:r>
            </a:p>
          </p:txBody>
        </p:sp>
        <p:sp>
          <p:nvSpPr>
            <p:cNvPr id="21522" name="Obdélník 20"/>
            <p:cNvSpPr>
              <a:spLocks noChangeArrowheads="1"/>
            </p:cNvSpPr>
            <p:nvPr/>
          </p:nvSpPr>
          <p:spPr bwMode="auto">
            <a:xfrm>
              <a:off x="5287413" y="4609739"/>
              <a:ext cx="161717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Calibri" pitchFamily="34" charset="0"/>
                </a:rPr>
                <a:t>hřešíš když:</a:t>
              </a:r>
            </a:p>
          </p:txBody>
        </p:sp>
      </p:grpSp>
      <p:sp>
        <p:nvSpPr>
          <p:cNvPr id="21511" name="TextovéPole 29"/>
          <p:cNvSpPr txBox="1">
            <a:spLocks noChangeArrowheads="1"/>
          </p:cNvSpPr>
          <p:nvPr/>
        </p:nvSpPr>
        <p:spPr bwMode="auto">
          <a:xfrm>
            <a:off x="346075" y="3079750"/>
            <a:ext cx="4686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Bůh zakazuje zlé myšlenky a žádosti.</a:t>
            </a:r>
          </a:p>
        </p:txBody>
      </p:sp>
      <p:sp>
        <p:nvSpPr>
          <p:cNvPr id="21512" name="TextovéPole 30"/>
          <p:cNvSpPr txBox="1">
            <a:spLocks noChangeArrowheads="1"/>
          </p:cNvSpPr>
          <p:nvPr/>
        </p:nvSpPr>
        <p:spPr bwMode="auto">
          <a:xfrm>
            <a:off x="5087938" y="3079750"/>
            <a:ext cx="2470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chceš něco ukrást.</a:t>
            </a:r>
          </a:p>
        </p:txBody>
      </p:sp>
      <p:sp>
        <p:nvSpPr>
          <p:cNvPr id="21513" name="TextovéPole 31"/>
          <p:cNvSpPr txBox="1">
            <a:spLocks noChangeArrowheads="1"/>
          </p:cNvSpPr>
          <p:nvPr/>
        </p:nvSpPr>
        <p:spPr bwMode="auto">
          <a:xfrm>
            <a:off x="280988" y="4116388"/>
            <a:ext cx="85994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Za hlavní hříchy jsou považovány: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pýcha, lakomství, smilstvo, závist, </a:t>
            </a:r>
          </a:p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hněv, lenost.</a:t>
            </a:r>
          </a:p>
          <a:p>
            <a:r>
              <a:rPr lang="cs-CZ" sz="2400">
                <a:latin typeface="Calibri" pitchFamily="34" charset="0"/>
              </a:rPr>
              <a:t>Za hříchy se křesťané zpovídají.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 </a:t>
            </a:r>
            <a:endParaRPr lang="cs-CZ" sz="2400">
              <a:latin typeface="Calibri" pitchFamily="34" charset="0"/>
            </a:endParaRPr>
          </a:p>
        </p:txBody>
      </p:sp>
      <p:pic>
        <p:nvPicPr>
          <p:cNvPr id="21514" name="Obrázek 33" descr="Obsah obrázku budova, cihla, kámen, krb&#10;&#10;Popis byl vytvořen automatic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47125" y="3127375"/>
            <a:ext cx="2790825" cy="373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5" name="TextovéPole 34"/>
          <p:cNvSpPr txBox="1">
            <a:spLocks noChangeArrowheads="1"/>
          </p:cNvSpPr>
          <p:nvPr/>
        </p:nvSpPr>
        <p:spPr bwMode="auto">
          <a:xfrm>
            <a:off x="3582988" y="5956300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Zpovědnice v římskokatolickém kostele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463550" y="0"/>
            <a:ext cx="85756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Dalo by se říci, že desatero přikázání je morálním kodexem katolíků.</a:t>
            </a:r>
          </a:p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A co ateisté mají také nějaký morální kodex, kterým by se měli řídit?</a:t>
            </a:r>
          </a:p>
        </p:txBody>
      </p:sp>
      <p:sp>
        <p:nvSpPr>
          <p:cNvPr id="3" name="TextovéPole 2">
            <a:extLst>
              <a:ext uri="{FF2B5EF4-FFF2-40B4-BE49-F238E27FC236}"/>
            </a:extLst>
          </p:cNvPr>
          <p:cNvSpPr txBox="1"/>
          <p:nvPr/>
        </p:nvSpPr>
        <p:spPr>
          <a:xfrm>
            <a:off x="241300" y="415925"/>
            <a:ext cx="3198813" cy="41544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Algerian" panose="04020705040A02060702" pitchFamily="82" charset="0"/>
              <a:cs typeface="+mn-cs"/>
            </a:endParaRP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Nebudeš míti jiných Bohů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kromě mne.</a:t>
            </a:r>
            <a:endParaRPr lang="cs-CZ" sz="2400" dirty="0">
              <a:latin typeface="Algerian" panose="04020705040A02060702" pitchFamily="82" charset="0"/>
              <a:cs typeface="+mn-cs"/>
            </a:endParaRP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2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Nevezmeš jména Božího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 err="1">
                <a:latin typeface="Algerian" panose="04020705040A02060702" pitchFamily="82" charset="0"/>
                <a:cs typeface="+mn-cs"/>
              </a:rPr>
              <a:t>dadarmo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3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Pomni, abys den sváteční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světil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4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Cti otce svého a matku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svou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, abys dlouho živ byl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a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dobře ti bylo na zemi.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V.   Nezabiješ.</a:t>
            </a:r>
          </a:p>
        </p:txBody>
      </p:sp>
      <p:sp>
        <p:nvSpPr>
          <p:cNvPr id="4" name="TextovéPole 3">
            <a:extLst>
              <a:ext uri="{FF2B5EF4-FFF2-40B4-BE49-F238E27FC236}"/>
            </a:extLst>
          </p:cNvPr>
          <p:cNvSpPr txBox="1"/>
          <p:nvPr/>
        </p:nvSpPr>
        <p:spPr>
          <a:xfrm>
            <a:off x="241300" y="4503738"/>
            <a:ext cx="9020175" cy="19383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VI.   Nesesmilníš.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Nepokradeš.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Nepromluvíš křivého svědectví proti bližnímu svému.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Nepožádáš manželky bližního svého.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Aniž požádáš statku jeho.</a:t>
            </a:r>
          </a:p>
        </p:txBody>
      </p:sp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5791200" y="2324100"/>
            <a:ext cx="5799138" cy="8302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Zamysli se nad tím, kterými přikázáními by se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mělo lidstvo řídit?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/>
            </a:extLst>
          </p:cNvPr>
          <p:cNvSpPr txBox="1"/>
          <p:nvPr/>
        </p:nvSpPr>
        <p:spPr>
          <a:xfrm>
            <a:off x="320675" y="23813"/>
            <a:ext cx="3200400" cy="41544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Algerian" panose="04020705040A02060702" pitchFamily="82" charset="0"/>
              <a:cs typeface="+mn-cs"/>
            </a:endParaRP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Nebudeš míti jiných Bohů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kromě mne.</a:t>
            </a:r>
            <a:endParaRPr lang="cs-CZ" sz="2400" dirty="0">
              <a:latin typeface="Algerian" panose="04020705040A02060702" pitchFamily="82" charset="0"/>
              <a:cs typeface="+mn-cs"/>
            </a:endParaRP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2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Nevezmeš jména Božího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nadarmo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3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Pomni, abys den sváteční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světil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4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Cti otce svého a matku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svou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, abys dlouho živ byl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      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a </a:t>
            </a:r>
            <a:r>
              <a:rPr lang="cs-CZ" sz="2400" dirty="0">
                <a:latin typeface="Algerian" panose="04020705040A02060702" pitchFamily="82" charset="0"/>
                <a:cs typeface="+mn-cs"/>
              </a:rPr>
              <a:t>dobře ti bylo na zemi.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V.   Nezabiješ.</a:t>
            </a:r>
          </a:p>
        </p:txBody>
      </p:sp>
      <p:sp>
        <p:nvSpPr>
          <p:cNvPr id="3" name="TextovéPole 2">
            <a:extLst>
              <a:ext uri="{FF2B5EF4-FFF2-40B4-BE49-F238E27FC236}"/>
            </a:extLst>
          </p:cNvPr>
          <p:cNvSpPr txBox="1"/>
          <p:nvPr/>
        </p:nvSpPr>
        <p:spPr>
          <a:xfrm>
            <a:off x="196850" y="4049713"/>
            <a:ext cx="9021763" cy="19399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VI.   Nesesmilníš.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Nepokradeš.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Nepromluvíš křivého svědectví proti bližnímu svému.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Nepožádáš manželky bližního svého.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romanUcPeriod" startAt="7"/>
              <a:defRPr/>
            </a:pPr>
            <a:r>
              <a:rPr lang="cs-CZ" sz="2400" dirty="0">
                <a:latin typeface="Algerian" panose="04020705040A02060702" pitchFamily="82" charset="0"/>
                <a:cs typeface="+mn-cs"/>
              </a:rPr>
              <a:t>Aniž požádáš statku jeho.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9" presetClass="emph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765175" y="434975"/>
            <a:ext cx="6775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III. Přikázání: 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Pomni, abys den sváteční světil.</a:t>
            </a: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765175" y="896938"/>
            <a:ext cx="66341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Víte kolik máme v roce svátků, které světíme?</a:t>
            </a:r>
          </a:p>
          <a:p>
            <a:r>
              <a:rPr lang="cs-CZ" sz="2400">
                <a:latin typeface="Calibri" pitchFamily="34" charset="0"/>
              </a:rPr>
              <a:t>Klikneš-li na správný počet, číslice se zabarví zeleně.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097838" y="1035050"/>
            <a:ext cx="339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9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475788" y="1049338"/>
            <a:ext cx="3413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8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931525" y="1049338"/>
            <a:ext cx="495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10</a:t>
            </a:r>
          </a:p>
        </p:txBody>
      </p:sp>
      <p:sp>
        <p:nvSpPr>
          <p:cNvPr id="24582" name="TextovéPole 7"/>
          <p:cNvSpPr txBox="1">
            <a:spLocks noChangeArrowheads="1"/>
          </p:cNvSpPr>
          <p:nvPr/>
        </p:nvSpPr>
        <p:spPr bwMode="auto">
          <a:xfrm>
            <a:off x="765175" y="1619250"/>
            <a:ext cx="1206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Jsou to :</a:t>
            </a:r>
          </a:p>
        </p:txBody>
      </p:sp>
      <p:sp>
        <p:nvSpPr>
          <p:cNvPr id="24583" name="TextovéPole 8"/>
          <p:cNvSpPr txBox="1">
            <a:spLocks noChangeArrowheads="1"/>
          </p:cNvSpPr>
          <p:nvPr/>
        </p:nvSpPr>
        <p:spPr bwMode="auto">
          <a:xfrm>
            <a:off x="765175" y="2189163"/>
            <a:ext cx="32591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Velikonoce – Velký pátek</a:t>
            </a:r>
          </a:p>
        </p:txBody>
      </p:sp>
      <p:sp>
        <p:nvSpPr>
          <p:cNvPr id="24584" name="TextovéPole 9"/>
          <p:cNvSpPr txBox="1">
            <a:spLocks noChangeArrowheads="1"/>
          </p:cNvSpPr>
          <p:nvPr/>
        </p:nvSpPr>
        <p:spPr bwMode="auto">
          <a:xfrm>
            <a:off x="765175" y="2784475"/>
            <a:ext cx="42481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Velikonoce – velikonoční pondělí</a:t>
            </a:r>
          </a:p>
        </p:txBody>
      </p:sp>
      <p:sp>
        <p:nvSpPr>
          <p:cNvPr id="24585" name="TextovéPole 10"/>
          <p:cNvSpPr txBox="1">
            <a:spLocks noChangeArrowheads="1"/>
          </p:cNvSpPr>
          <p:nvPr/>
        </p:nvSpPr>
        <p:spPr bwMode="auto">
          <a:xfrm>
            <a:off x="765175" y="3381375"/>
            <a:ext cx="645001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5.7  Den slovanských věrozvěstů Cyrila a Metoděje</a:t>
            </a:r>
          </a:p>
        </p:txBody>
      </p:sp>
      <p:sp>
        <p:nvSpPr>
          <p:cNvPr id="24586" name="TextovéPole 11"/>
          <p:cNvSpPr txBox="1">
            <a:spLocks noChangeArrowheads="1"/>
          </p:cNvSpPr>
          <p:nvPr/>
        </p:nvSpPr>
        <p:spPr bwMode="auto">
          <a:xfrm>
            <a:off x="765175" y="3978275"/>
            <a:ext cx="382428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6.7. Upálení mistra Jana Husa</a:t>
            </a:r>
          </a:p>
        </p:txBody>
      </p:sp>
      <p:sp>
        <p:nvSpPr>
          <p:cNvPr id="24587" name="TextovéPole 12"/>
          <p:cNvSpPr txBox="1">
            <a:spLocks noChangeArrowheads="1"/>
          </p:cNvSpPr>
          <p:nvPr/>
        </p:nvSpPr>
        <p:spPr bwMode="auto">
          <a:xfrm>
            <a:off x="765175" y="4510088"/>
            <a:ext cx="47593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28.9 Den české státnosti ( sv. Václav )</a:t>
            </a:r>
          </a:p>
        </p:txBody>
      </p:sp>
      <p:sp>
        <p:nvSpPr>
          <p:cNvPr id="24588" name="TextovéPole 13"/>
          <p:cNvSpPr txBox="1">
            <a:spLocks noChangeArrowheads="1"/>
          </p:cNvSpPr>
          <p:nvPr/>
        </p:nvSpPr>
        <p:spPr bwMode="auto">
          <a:xfrm>
            <a:off x="792163" y="5040313"/>
            <a:ext cx="230346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24.12 Štědrý den</a:t>
            </a:r>
          </a:p>
        </p:txBody>
      </p:sp>
      <p:sp>
        <p:nvSpPr>
          <p:cNvPr id="24589" name="TextovéPole 14"/>
          <p:cNvSpPr txBox="1">
            <a:spLocks noChangeArrowheads="1"/>
          </p:cNvSpPr>
          <p:nvPr/>
        </p:nvSpPr>
        <p:spPr bwMode="auto">
          <a:xfrm>
            <a:off x="792163" y="5637213"/>
            <a:ext cx="31496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25.12 1. svátek vánoční</a:t>
            </a:r>
          </a:p>
        </p:txBody>
      </p:sp>
      <p:sp>
        <p:nvSpPr>
          <p:cNvPr id="24590" name="TextovéPole 15"/>
          <p:cNvSpPr txBox="1">
            <a:spLocks noChangeArrowheads="1"/>
          </p:cNvSpPr>
          <p:nvPr/>
        </p:nvSpPr>
        <p:spPr bwMode="auto">
          <a:xfrm>
            <a:off x="792163" y="6192838"/>
            <a:ext cx="307816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26.12 2. svátek vánoční</a:t>
            </a:r>
          </a:p>
        </p:txBody>
      </p:sp>
      <p:sp>
        <p:nvSpPr>
          <p:cNvPr id="4" name="Obdélník 3">
            <a:extLst>
              <a:ext uri="{FF2B5EF4-FFF2-40B4-BE49-F238E27FC236}"/>
            </a:extLst>
          </p:cNvPr>
          <p:cNvSpPr/>
          <p:nvPr/>
        </p:nvSpPr>
        <p:spPr>
          <a:xfrm>
            <a:off x="512763" y="2051050"/>
            <a:ext cx="7585075" cy="47767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Sem klikni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658813" y="674688"/>
            <a:ext cx="102536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IV. Přikázání 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Cti otce a matku svou, aby jsi dlouho živ byl a dobře ti bylo na zemi.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823913" y="1438275"/>
            <a:ext cx="10904537" cy="230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Policejní statistiky evidují čím dál víc případů, kdy oběť a vrah pocházeli z jedné rodiny.</a:t>
            </a:r>
          </a:p>
          <a:p>
            <a:r>
              <a:rPr lang="cs-CZ" sz="2400">
                <a:latin typeface="Calibri" pitchFamily="34" charset="0"/>
              </a:rPr>
              <a:t>Policie varuje, že takovýchto zločinů rok od roku přibývá.</a:t>
            </a:r>
          </a:p>
          <a:p>
            <a:r>
              <a:rPr lang="cs-CZ" sz="2400">
                <a:latin typeface="Calibri" pitchFamily="34" charset="0"/>
              </a:rPr>
              <a:t>Z celkového počtu 165 loňských vražd se 96 odehrálo jen mezi příbuznými.</a:t>
            </a:r>
          </a:p>
          <a:p>
            <a:r>
              <a:rPr lang="cs-CZ" sz="2400">
                <a:latin typeface="Calibri" pitchFamily="34" charset="0"/>
              </a:rPr>
              <a:t>Předloni zemřelo rukou někoho z blízkých 83 lidí.</a:t>
            </a:r>
          </a:p>
          <a:p>
            <a:r>
              <a:rPr lang="cs-CZ" sz="2400">
                <a:latin typeface="Calibri" pitchFamily="34" charset="0"/>
              </a:rPr>
              <a:t>Mladí lidé brutálně zavraždí seniora nebo rodiče. V některých případech je důvodem</a:t>
            </a:r>
          </a:p>
          <a:p>
            <a:r>
              <a:rPr lang="cs-CZ" sz="2400">
                <a:latin typeface="Calibri" pitchFamily="34" charset="0"/>
              </a:rPr>
              <a:t>zabití, že seniorem jsou napomínáni. Vraždou řeší i osobní vztah a finanční problémy.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1063625" y="674688"/>
            <a:ext cx="3073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V.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Přikázání 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Nezabiješ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6626" name="Obdélník 7"/>
          <p:cNvSpPr>
            <a:spLocks noChangeArrowheads="1"/>
          </p:cNvSpPr>
          <p:nvPr/>
        </p:nvSpPr>
        <p:spPr bwMode="auto">
          <a:xfrm>
            <a:off x="769938" y="1136650"/>
            <a:ext cx="106521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Typický vrah v Česku svoji oběť zná a má s ní napjaté vztahy. K činu se pak často odhodlá posilněný alkoholem a sáhne po noži.</a:t>
            </a:r>
          </a:p>
        </p:txBody>
      </p:sp>
      <p:sp>
        <p:nvSpPr>
          <p:cNvPr id="26627" name="Obdélník 8"/>
          <p:cNvSpPr>
            <a:spLocks noChangeArrowheads="1"/>
          </p:cNvSpPr>
          <p:nvPr/>
        </p:nvSpPr>
        <p:spPr bwMode="auto">
          <a:xfrm>
            <a:off x="769938" y="1966913"/>
            <a:ext cx="104282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Nejkřiklavějším případem loňska byla masová vražda v poliklinice ostravské fakultní nemocnice, kde vrah Ctirad V. postřílel sedm lidí v čekárně jedné z ambulancí.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928688" y="674688"/>
            <a:ext cx="3403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VI. Přikázání 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Nesesmilníš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7650" name="Obdélník 2"/>
          <p:cNvSpPr>
            <a:spLocks noChangeArrowheads="1"/>
          </p:cNvSpPr>
          <p:nvPr/>
        </p:nvSpPr>
        <p:spPr bwMode="auto">
          <a:xfrm>
            <a:off x="314325" y="1136650"/>
            <a:ext cx="110632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Záletnictví bývá často přisuzováno hlavně mužům. Přesto není ničím výjimečným ani u žen. Podle statistik je poměr nevěrníků a nevěrnic zhruba 60 ku 40.</a:t>
            </a:r>
          </a:p>
        </p:txBody>
      </p:sp>
      <p:sp>
        <p:nvSpPr>
          <p:cNvPr id="27651" name="Obdélník 3"/>
          <p:cNvSpPr>
            <a:spLocks noChangeArrowheads="1"/>
          </p:cNvSpPr>
          <p:nvPr/>
        </p:nvSpPr>
        <p:spPr bwMode="auto">
          <a:xfrm>
            <a:off x="314325" y="2335213"/>
            <a:ext cx="110632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Asi nejrozšířenější je spojování záletnictví s muži. Ti totiž podle všeobecného povědomí berou nevěru jako pudovou záležitost přinášející jim zpestření a rozmanitost.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7652" name="Obdélník 4"/>
          <p:cNvSpPr>
            <a:spLocks noChangeArrowheads="1"/>
          </p:cNvSpPr>
          <p:nvPr/>
        </p:nvSpPr>
        <p:spPr bwMode="auto">
          <a:xfrm>
            <a:off x="314325" y="3535363"/>
            <a:ext cx="110632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Je tedy jisté, že vnímání nevěry i motivace pro ni musejí být u obou pohlaví rozdílné. Jenže i mnoho mužů odchází od rodin, protože se do milenky zamilovali. A stejně tak i ženy podvádějí své manžele jen kvůli dobrému sexu.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7653" name="Obdélník 5"/>
          <p:cNvSpPr>
            <a:spLocks noChangeArrowheads="1"/>
          </p:cNvSpPr>
          <p:nvPr/>
        </p:nvSpPr>
        <p:spPr bwMode="auto">
          <a:xfrm>
            <a:off x="314325" y="4733925"/>
            <a:ext cx="110632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Ženy umějí nevěru mnohem lépe skrývat než muži. Podle různých studií otcovství vychází najevo, že až každý dvacátý muž nevychovává svého biologického potomka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.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735013" y="465138"/>
            <a:ext cx="3494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VII. Přikázání :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Nepokradeš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8674" name="Obdélník 2"/>
          <p:cNvSpPr>
            <a:spLocks noChangeArrowheads="1"/>
          </p:cNvSpPr>
          <p:nvPr/>
        </p:nvSpPr>
        <p:spPr bwMode="auto">
          <a:xfrm>
            <a:off x="523875" y="927100"/>
            <a:ext cx="104044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263238"/>
                </a:solidFill>
                <a:latin typeface="Calibri" pitchFamily="34" charset="0"/>
              </a:rPr>
              <a:t>Zloději se nezastaví ani před okrádáním pacientů v nemocnicích. Naopak. Podle přesné statistiky krádeží ve zdravotnických zařízeních</a:t>
            </a:r>
          </a:p>
        </p:txBody>
      </p:sp>
      <p:sp>
        <p:nvSpPr>
          <p:cNvPr id="28675" name="Obdélník 3"/>
          <p:cNvSpPr>
            <a:spLocks noChangeArrowheads="1"/>
          </p:cNvSpPr>
          <p:nvPr/>
        </p:nvSpPr>
        <p:spPr bwMode="auto">
          <a:xfrm>
            <a:off x="523875" y="1687513"/>
            <a:ext cx="10644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37474F"/>
                </a:solidFill>
                <a:latin typeface="Calibri" pitchFamily="34" charset="0"/>
              </a:rPr>
              <a:t>nenechaví lapkové berou vše - peněženky, berle i zmražený špenát.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8676" name="Obdélník 4"/>
          <p:cNvSpPr>
            <a:spLocks noChangeArrowheads="1"/>
          </p:cNvSpPr>
          <p:nvPr/>
        </p:nvSpPr>
        <p:spPr bwMode="auto">
          <a:xfrm>
            <a:off x="523875" y="2173288"/>
            <a:ext cx="109886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555555"/>
                </a:solidFill>
                <a:latin typeface="Calibri" pitchFamily="34" charset="0"/>
              </a:rPr>
              <a:t>Zatímco v loňském roce se v Česku ukradlo bezmála pět tisíc automobilů, v případě motorek se jednalo o něco více než desetinu tohoto počtu. 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8677" name="Obdélník 5"/>
          <p:cNvSpPr>
            <a:spLocks noChangeArrowheads="1"/>
          </p:cNvSpPr>
          <p:nvPr/>
        </p:nvSpPr>
        <p:spPr bwMode="auto">
          <a:xfrm>
            <a:off x="523875" y="3003550"/>
            <a:ext cx="102997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555555"/>
                </a:solidFill>
                <a:latin typeface="Calibri" pitchFamily="34" charset="0"/>
              </a:rPr>
              <a:t>Vedle krádeží motorek a skútrů určených do běžného provozu zloději často cílí například na motorky závodní. Ke krádežím přitom dochází přímo na různých závodech. 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8678" name="Obdélník 6"/>
          <p:cNvSpPr>
            <a:spLocks noChangeArrowheads="1"/>
          </p:cNvSpPr>
          <p:nvPr/>
        </p:nvSpPr>
        <p:spPr bwMode="auto">
          <a:xfrm>
            <a:off x="523875" y="4157663"/>
            <a:ext cx="109886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444444"/>
                </a:solidFill>
                <a:latin typeface="Calibri" pitchFamily="34" charset="0"/>
              </a:rPr>
              <a:t>Díky vyhlášce o bezhotovostním výkupu kovů, která platí od 1. března, klesl počet krádeží kovů o 55 procent. 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28679" name="Obdélník 7"/>
          <p:cNvSpPr>
            <a:spLocks noChangeArrowheads="1"/>
          </p:cNvSpPr>
          <p:nvPr/>
        </p:nvSpPr>
        <p:spPr bwMode="auto">
          <a:xfrm>
            <a:off x="523875" y="4995863"/>
            <a:ext cx="109886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333333"/>
                </a:solidFill>
                <a:latin typeface="Calibri" pitchFamily="34" charset="0"/>
              </a:rPr>
              <a:t>Počet krádeží kol a elektrokol meziročně vzrostl, stejně jako hodnota celkových škod. Češi jsou totiž národem cyklistů a do vybavení investují nemalé částky. Na to reagují i zloději, kteří stále více kradou předem vytipovaná kola a elektrokola, většinou na objednávku</a:t>
            </a:r>
            <a:r>
              <a:rPr lang="cs-CZ">
                <a:solidFill>
                  <a:srgbClr val="333333"/>
                </a:solidFill>
                <a:latin typeface="Open Sans"/>
              </a:rPr>
              <a:t>.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Obdélník 1"/>
          <p:cNvSpPr>
            <a:spLocks noChangeArrowheads="1"/>
          </p:cNvSpPr>
          <p:nvPr/>
        </p:nvSpPr>
        <p:spPr bwMode="auto">
          <a:xfrm>
            <a:off x="1046163" y="1343025"/>
            <a:ext cx="10390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2"/>
              </a:rPr>
              <a:t>https://cs.wikipedia.org/wiki/Zpovědnice#/media/Soubor:Chelmno_kosciol_pofranciszkanski_konfesjonal.jpg</a:t>
            </a:r>
            <a:endParaRPr lang="cs-CZ">
              <a:latin typeface="Calibri" pitchFamily="34" charset="0"/>
            </a:endParaRPr>
          </a:p>
        </p:txBody>
      </p:sp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896938" y="13430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11295063" y="13430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9700" name="TextovéPole 4"/>
          <p:cNvSpPr txBox="1">
            <a:spLocks noChangeArrowheads="1"/>
          </p:cNvSpPr>
          <p:nvPr/>
        </p:nvSpPr>
        <p:spPr bwMode="auto">
          <a:xfrm>
            <a:off x="1046163" y="2589213"/>
            <a:ext cx="4373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Obrázek na snímku 4 je ofocen z katechismu.</a:t>
            </a:r>
          </a:p>
        </p:txBody>
      </p:sp>
      <p:sp>
        <p:nvSpPr>
          <p:cNvPr id="29701" name="Obdélník 5"/>
          <p:cNvSpPr>
            <a:spLocks noChangeArrowheads="1"/>
          </p:cNvSpPr>
          <p:nvPr/>
        </p:nvSpPr>
        <p:spPr bwMode="auto">
          <a:xfrm>
            <a:off x="1046163" y="1827213"/>
            <a:ext cx="9940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3"/>
              </a:rPr>
              <a:t>https://cs.wikipedia.org/wiki/Katechismus_katolické_církve#/media/Soubor:Emblem_of_the_Catechism_of_the_Catholic_Church.jpg</a:t>
            </a:r>
            <a:endParaRPr lang="cs-CZ">
              <a:latin typeface="Calibri" pitchFamily="34" charset="0"/>
            </a:endParaRPr>
          </a:p>
        </p:txBody>
      </p:sp>
      <p:sp>
        <p:nvSpPr>
          <p:cNvPr id="29702" name="TextovéPole 6"/>
          <p:cNvSpPr txBox="1">
            <a:spLocks noChangeArrowheads="1"/>
          </p:cNvSpPr>
          <p:nvPr/>
        </p:nvSpPr>
        <p:spPr bwMode="auto">
          <a:xfrm>
            <a:off x="896938" y="18272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9703" name="TextovéPole 7"/>
          <p:cNvSpPr txBox="1">
            <a:spLocks noChangeArrowheads="1"/>
          </p:cNvSpPr>
          <p:nvPr/>
        </p:nvSpPr>
        <p:spPr bwMode="auto">
          <a:xfrm>
            <a:off x="3910013" y="21510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1175</Words>
  <Application>Microsoft Office PowerPoint</Application>
  <PresentationFormat>Custom</PresentationFormat>
  <Paragraphs>188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3" baseType="lpstr">
      <vt:lpstr>Calibri</vt:lpstr>
      <vt:lpstr>Arial</vt:lpstr>
      <vt:lpstr>Calibri Light</vt:lpstr>
      <vt:lpstr>Algerian</vt:lpstr>
      <vt:lpstr>Open Sans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alena - tucimova</cp:lastModifiedBy>
  <cp:revision>5</cp:revision>
  <dcterms:created xsi:type="dcterms:W3CDTF">2020-04-19T08:14:47Z</dcterms:created>
  <dcterms:modified xsi:type="dcterms:W3CDTF">2020-04-19T10:00:33Z</dcterms:modified>
</cp:coreProperties>
</file>