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6F8DDB1-B2FB-4BAB-9B54-DF940F2C99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D87627EB-ADAA-4B3B-B690-8E6A67D862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B1BCCC0-BDE4-4B34-92DE-4618EFF32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2CE1B-342F-4356-AE01-B28D5DC71D86}" type="datetimeFigureOut">
              <a:rPr lang="cs-CZ" smtClean="0"/>
              <a:t>19.04.2020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5B8D9992-3EEF-44D4-A4B8-583081724B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C3FD44BA-78A2-4EE6-A0F3-26279C45C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E3E6-7C8D-4381-9D9A-D8C9445A3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068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2D584AE-86AD-47E9-90BC-1BBF6A27E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75515A6-1DB6-42EE-83EE-AD183A46CD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41840F6-AF8A-4730-BDF5-A19DAD4E4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2CE1B-342F-4356-AE01-B28D5DC71D86}" type="datetimeFigureOut">
              <a:rPr lang="cs-CZ" smtClean="0"/>
              <a:t>19.04.2020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45853118-D9EB-4391-8755-ED343D5BE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35A4552-B74A-4115-B87B-1504C6F0D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E3E6-7C8D-4381-9D9A-D8C9445A3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572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DAD10B6-1124-4E4D-8BBF-8C4A567BC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5B72EA1E-7FD2-4CA0-99D0-FA97A1FA20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D353323-FA5E-4A6C-A23F-16F6597B8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2CE1B-342F-4356-AE01-B28D5DC71D86}" type="datetimeFigureOut">
              <a:rPr lang="cs-CZ" smtClean="0"/>
              <a:t>19.04.2020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517DE7F-AC48-434F-8170-7E7659536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5B90C7E5-3D23-478C-A5B2-55154F76C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E3E6-7C8D-4381-9D9A-D8C9445A3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708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0E10330-8766-49B9-941F-54B278DC0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3DC56C1-4B8B-420B-88A8-4A40A792EF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69C91A39-1B0E-4B5C-8B85-C17C437615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401AEBC0-71AB-4AA3-B02C-E1A6E9D0FE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2CE1B-342F-4356-AE01-B28D5DC71D86}" type="datetimeFigureOut">
              <a:rPr lang="cs-CZ" smtClean="0"/>
              <a:t>19.04.2020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A60BB0C0-1A0D-4CB6-8825-44EFD5DF1F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34E4E877-74C5-4318-A3DB-1B2595FFDB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E3E6-7C8D-4381-9D9A-D8C9445A3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934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B729E6D-6705-4F23-8E3B-63975EF12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001B5158-53B0-491D-99C8-B4D41C5BFE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F771C925-3F7B-4D9C-855F-E3C5B352E3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9230A8F2-7463-4D0F-A1B6-896F6BF38F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6DFF22EB-120F-4B7A-AA5A-E10ACA1258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D607E82C-816C-4C41-8B87-053F01A67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2CE1B-342F-4356-AE01-B28D5DC71D86}" type="datetimeFigureOut">
              <a:rPr lang="cs-CZ" smtClean="0"/>
              <a:t>19.04.2020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3FB1A863-DBC0-4871-AD50-AD9F5DC7A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53790BF8-177B-4466-90D7-EE64041E0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E3E6-7C8D-4381-9D9A-D8C9445A3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2394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CC42E4D-6989-4530-B454-AA312022F0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E7C458FC-E94D-43AD-AFB4-9E8495082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2CE1B-342F-4356-AE01-B28D5DC71D86}" type="datetimeFigureOut">
              <a:rPr lang="cs-CZ" smtClean="0"/>
              <a:t>19.04.2020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6F7B86CA-9D74-41C4-B280-BA31640DD3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CAD25ABC-E444-4396-AD08-9BAEEA172A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E3E6-7C8D-4381-9D9A-D8C9445A3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537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2D14161B-B19B-4BF4-9036-9AA6549DF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2CE1B-342F-4356-AE01-B28D5DC71D86}" type="datetimeFigureOut">
              <a:rPr lang="cs-CZ" smtClean="0"/>
              <a:t>19.04.2020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93DC69F5-E5A0-423D-9CB3-526AF3BA6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9D065D13-070A-49D0-9CE0-8B4D1F3A3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E3E6-7C8D-4381-9D9A-D8C9445A3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229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C207217-9935-441A-9C96-D5B27592C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54AA455-55CE-459E-9C9E-EBED85ED6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A396D7DE-80C4-4289-8F4C-B44C9DFD5D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09CDE46A-FA4F-4382-9349-6414303B7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2CE1B-342F-4356-AE01-B28D5DC71D86}" type="datetimeFigureOut">
              <a:rPr lang="cs-CZ" smtClean="0"/>
              <a:t>19.04.2020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1CCA18BD-308E-43E3-A439-B0C3F0B53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53AF36ED-D71D-4EA3-82ED-269B9F78F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E3E6-7C8D-4381-9D9A-D8C9445A3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5598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2036F73-CE8E-43C6-B9F2-E2F5CEF43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8A484B73-9AE3-4BD1-A614-5E6211F5C67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F532F591-4102-4E0F-9C9C-FF5C049AC0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A163682A-8B40-48E1-AFBB-7729E4208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2CE1B-342F-4356-AE01-B28D5DC71D86}" type="datetimeFigureOut">
              <a:rPr lang="cs-CZ" smtClean="0"/>
              <a:t>19.04.2020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8ACBB04C-79E1-4756-B637-4EB62C330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5433F027-B0C8-42F7-B896-14B355ACF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E3E6-7C8D-4381-9D9A-D8C9445A3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064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E3C730C-2BA3-4BA5-8E16-8B9C7E0C9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75457DEC-B223-4065-AA21-751DA01434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7D17118-22E3-4B1E-BE14-96CC928A0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2CE1B-342F-4356-AE01-B28D5DC71D86}" type="datetimeFigureOut">
              <a:rPr lang="cs-CZ" smtClean="0"/>
              <a:t>19.04.2020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6A47A611-B753-4AFA-B7CE-1984CD624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5C019891-F30E-47E7-A16E-EBBC54119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E3E6-7C8D-4381-9D9A-D8C9445A3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411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27E324CB-3B47-4B1D-8F6E-AF30D447E3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60A33587-E9F8-44E9-9187-490E6DD5AA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0AE1A14-C9EC-4FC2-AFFD-62EE48D83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2CE1B-342F-4356-AE01-B28D5DC71D86}" type="datetimeFigureOut">
              <a:rPr lang="cs-CZ" smtClean="0"/>
              <a:t>19.04.2020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375922F-F6CD-4717-92C2-7B95C5E2B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62F7F08-6655-47DC-8ED0-65383A463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7E3E6-7C8D-4381-9D9A-D8C9445A3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317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F7C67B5E-774A-46C2-8448-3C8BCF1F3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01C61D15-423C-4DAB-B06D-8A03AC306F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BC4D260-2769-406D-91E3-5302BA5F28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2CE1B-342F-4356-AE01-B28D5DC71D86}" type="datetimeFigureOut">
              <a:rPr lang="cs-CZ" smtClean="0"/>
              <a:t>19.04.2020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3CBE001-325B-4807-94B3-9289AEFC6F3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A08E2BB-5EBE-40FA-BEBA-98AB605B03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7E3E6-7C8D-4381-9D9A-D8C9445A3D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1168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D1C3EFF5-EB75-4B1B-9D64-B1822D907D8C}"/>
              </a:ext>
            </a:extLst>
          </p:cNvPr>
          <p:cNvSpPr txBox="1"/>
          <p:nvPr/>
        </p:nvSpPr>
        <p:spPr>
          <a:xfrm>
            <a:off x="1772602" y="1791723"/>
            <a:ext cx="824219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Skrývačky</a:t>
            </a:r>
          </a:p>
          <a:p>
            <a:r>
              <a:rPr lang="cs-CZ" sz="4000" dirty="0"/>
              <a:t>Synonyma</a:t>
            </a:r>
          </a:p>
          <a:p>
            <a:r>
              <a:rPr lang="cs-CZ" sz="4000" dirty="0"/>
              <a:t>Spojení vhodného podstatného jména </a:t>
            </a:r>
          </a:p>
          <a:p>
            <a:r>
              <a:rPr lang="cs-CZ" sz="4000" dirty="0"/>
              <a:t>s přídavným</a:t>
            </a:r>
          </a:p>
        </p:txBody>
      </p:sp>
    </p:spTree>
    <p:extLst>
      <p:ext uri="{BB962C8B-B14F-4D97-AF65-F5344CB8AC3E}">
        <p14:creationId xmlns:p14="http://schemas.microsoft.com/office/powerpoint/2010/main" val="14353191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FCF15619-2F2C-4B98-8697-BD8E7ABEBD0B}"/>
              </a:ext>
            </a:extLst>
          </p:cNvPr>
          <p:cNvSpPr txBox="1"/>
          <p:nvPr/>
        </p:nvSpPr>
        <p:spPr>
          <a:xfrm>
            <a:off x="437322" y="159026"/>
            <a:ext cx="98864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Pozorně si přečtěte všechna slova v každém řádku. Do dalšího řádku správným</a:t>
            </a:r>
          </a:p>
          <a:p>
            <a:r>
              <a:rPr lang="cs-CZ" sz="2400" dirty="0"/>
              <a:t>kliknutí na nabídku přiřadíte správné společné slovo.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02A0882-20B3-42C2-9A5F-29BC0E4E5966}"/>
              </a:ext>
            </a:extLst>
          </p:cNvPr>
          <p:cNvSpPr txBox="1"/>
          <p:nvPr/>
        </p:nvSpPr>
        <p:spPr>
          <a:xfrm>
            <a:off x="675861" y="1080705"/>
            <a:ext cx="547181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Tabule, křída, lavice, třídní kniha, nástěnka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603861B2-178F-416E-9AFB-697926527F2E}"/>
              </a:ext>
            </a:extLst>
          </p:cNvPr>
          <p:cNvSpPr txBox="1"/>
          <p:nvPr/>
        </p:nvSpPr>
        <p:spPr>
          <a:xfrm>
            <a:off x="653342" y="1729919"/>
            <a:ext cx="521508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Krychle, koule, kvádr, jehlan, válec, kužel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7C796A2D-6F0D-4B3C-B963-E0D07A3B7C2D}"/>
              </a:ext>
            </a:extLst>
          </p:cNvPr>
          <p:cNvSpPr txBox="1"/>
          <p:nvPr/>
        </p:nvSpPr>
        <p:spPr>
          <a:xfrm>
            <a:off x="675861" y="2316179"/>
            <a:ext cx="307263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Čtverec, obdélník, kruh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CA43374F-CD77-48ED-8005-D42A9F468A5B}"/>
              </a:ext>
            </a:extLst>
          </p:cNvPr>
          <p:cNvSpPr txBox="1"/>
          <p:nvPr/>
        </p:nvSpPr>
        <p:spPr>
          <a:xfrm>
            <a:off x="666595" y="2945693"/>
            <a:ext cx="309116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Polévka, moučník, salát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00DE9BFD-33A3-4DBF-9C03-53EC6FD54C86}"/>
              </a:ext>
            </a:extLst>
          </p:cNvPr>
          <p:cNvSpPr txBox="1"/>
          <p:nvPr/>
        </p:nvSpPr>
        <p:spPr>
          <a:xfrm>
            <a:off x="666595" y="3575207"/>
            <a:ext cx="534665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Karburátor, spojka, baterie, brzda, chladič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74FDD7E9-D7B5-48E3-B9E1-81C8D3A43AD5}"/>
              </a:ext>
            </a:extLst>
          </p:cNvPr>
          <p:cNvSpPr txBox="1"/>
          <p:nvPr/>
        </p:nvSpPr>
        <p:spPr>
          <a:xfrm>
            <a:off x="653342" y="4220526"/>
            <a:ext cx="472719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Mrkev, ředkvička, křen, celer, petržel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B91B831F-B9E7-434D-A790-2CFA9AF9A95A}"/>
              </a:ext>
            </a:extLst>
          </p:cNvPr>
          <p:cNvSpPr txBox="1"/>
          <p:nvPr/>
        </p:nvSpPr>
        <p:spPr>
          <a:xfrm>
            <a:off x="653342" y="4806786"/>
            <a:ext cx="6302751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Umyvadlo, zubní kartáček, pračka, zrcadlo, ručník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9C771368-747E-4491-BA7C-617055D7550C}"/>
              </a:ext>
            </a:extLst>
          </p:cNvPr>
          <p:cNvSpPr txBox="1"/>
          <p:nvPr/>
        </p:nvSpPr>
        <p:spPr>
          <a:xfrm>
            <a:off x="675861" y="5436300"/>
            <a:ext cx="534716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Koza, švédská bedna, trampolína, žíněnka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61D51AFA-CDC8-4263-9CA3-5AE44E5D9F0B}"/>
              </a:ext>
            </a:extLst>
          </p:cNvPr>
          <p:cNvSpPr txBox="1"/>
          <p:nvPr/>
        </p:nvSpPr>
        <p:spPr>
          <a:xfrm>
            <a:off x="675861" y="6065814"/>
            <a:ext cx="263232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Kytara, klavír, flétna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8A57B75C-BDE7-4DCD-96A2-334B7850C0AB}"/>
              </a:ext>
            </a:extLst>
          </p:cNvPr>
          <p:cNvSpPr txBox="1"/>
          <p:nvPr/>
        </p:nvSpPr>
        <p:spPr>
          <a:xfrm>
            <a:off x="9615790" y="1129138"/>
            <a:ext cx="2308261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hudební nástroje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AD0E0C40-DFAE-48C7-8A98-FB3520FE100D}"/>
              </a:ext>
            </a:extLst>
          </p:cNvPr>
          <p:cNvSpPr txBox="1"/>
          <p:nvPr/>
        </p:nvSpPr>
        <p:spPr>
          <a:xfrm>
            <a:off x="9482292" y="1854514"/>
            <a:ext cx="244175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kořenová zelenina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F4E2DD41-A150-4DCD-90DC-D1738E26611F}"/>
              </a:ext>
            </a:extLst>
          </p:cNvPr>
          <p:cNvSpPr txBox="1"/>
          <p:nvPr/>
        </p:nvSpPr>
        <p:spPr>
          <a:xfrm>
            <a:off x="8795822" y="2468255"/>
            <a:ext cx="312822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věci patřící do koupelny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44CE3527-C9C8-4FF6-A986-E5A4C28958C8}"/>
              </a:ext>
            </a:extLst>
          </p:cNvPr>
          <p:cNvSpPr txBox="1"/>
          <p:nvPr/>
        </p:nvSpPr>
        <p:spPr>
          <a:xfrm>
            <a:off x="10977909" y="3081996"/>
            <a:ext cx="929935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tělesa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36920BA5-47B4-480D-B205-4B36917B7E3C}"/>
              </a:ext>
            </a:extLst>
          </p:cNvPr>
          <p:cNvSpPr txBox="1"/>
          <p:nvPr/>
        </p:nvSpPr>
        <p:spPr>
          <a:xfrm>
            <a:off x="11125148" y="3654608"/>
            <a:ext cx="81387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škola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2CE9CF58-4C3D-4748-B8B6-1DB03D4D8948}"/>
              </a:ext>
            </a:extLst>
          </p:cNvPr>
          <p:cNvSpPr txBox="1"/>
          <p:nvPr/>
        </p:nvSpPr>
        <p:spPr>
          <a:xfrm>
            <a:off x="9503294" y="4285195"/>
            <a:ext cx="2435731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geometrické tvary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2CCB5249-1822-4EA1-BADE-0F960F69CD08}"/>
              </a:ext>
            </a:extLst>
          </p:cNvPr>
          <p:cNvSpPr txBox="1"/>
          <p:nvPr/>
        </p:nvSpPr>
        <p:spPr>
          <a:xfrm>
            <a:off x="11177662" y="4963377"/>
            <a:ext cx="70884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jídla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032D679C-DCC9-4863-A78B-11D3BF5F9ACD}"/>
              </a:ext>
            </a:extLst>
          </p:cNvPr>
          <p:cNvSpPr txBox="1"/>
          <p:nvPr/>
        </p:nvSpPr>
        <p:spPr>
          <a:xfrm>
            <a:off x="9881520" y="5604149"/>
            <a:ext cx="202632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součástky auta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8D57487A-36C2-462A-9A66-74E30868C5D1}"/>
              </a:ext>
            </a:extLst>
          </p:cNvPr>
          <p:cNvSpPr txBox="1"/>
          <p:nvPr/>
        </p:nvSpPr>
        <p:spPr>
          <a:xfrm>
            <a:off x="9322328" y="6187487"/>
            <a:ext cx="2585516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gymnastické nářadí</a:t>
            </a:r>
          </a:p>
        </p:txBody>
      </p:sp>
    </p:spTree>
    <p:extLst>
      <p:ext uri="{BB962C8B-B14F-4D97-AF65-F5344CB8AC3E}">
        <p14:creationId xmlns:p14="http://schemas.microsoft.com/office/powerpoint/2010/main" val="1973391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81481E-6 L -0.39752 -0.3740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883" y="-18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7037E-7 L -0.40495 -0.183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247" y="-9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3.33333E-6 L -0.46003 -0.2944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08" y="-1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59259E-6 L -0.59909 -0.2935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61" y="-14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4.44444E-6 L -0.30833 -0.2974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17" y="-148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4.81481E-6 L -0.32955 0.3386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484" y="169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1.48148E-6 L -0.14036 0.3495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18" y="17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3.7037E-7 L -0.25664 -0.1004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39" y="-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L -0.50091 0.72639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52" y="36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B064E99-91EC-41D6-94AF-146778DE4D6C}"/>
              </a:ext>
            </a:extLst>
          </p:cNvPr>
          <p:cNvSpPr txBox="1"/>
          <p:nvPr/>
        </p:nvSpPr>
        <p:spPr>
          <a:xfrm>
            <a:off x="809469" y="460680"/>
            <a:ext cx="103987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Skrývačky. Pozorně si přečtěte následující věty. Jsou v nich ukryty názvy čtyř barev.</a:t>
            </a:r>
          </a:p>
          <a:p>
            <a:r>
              <a:rPr lang="cs-CZ" sz="2400" dirty="0"/>
              <a:t>Postupně klikej.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DC2ED14C-0D7B-4F4B-80CE-DAB571CEDC92}"/>
              </a:ext>
            </a:extLst>
          </p:cNvPr>
          <p:cNvSpPr txBox="1"/>
          <p:nvPr/>
        </p:nvSpPr>
        <p:spPr>
          <a:xfrm>
            <a:off x="809469" y="1484026"/>
            <a:ext cx="44789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Na baru dává číšník hostovi vodku.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81509DD9-423C-4666-8947-7CCBA293BE24}"/>
              </a:ext>
            </a:extLst>
          </p:cNvPr>
          <p:cNvSpPr txBox="1"/>
          <p:nvPr/>
        </p:nvSpPr>
        <p:spPr>
          <a:xfrm>
            <a:off x="7585023" y="1424066"/>
            <a:ext cx="292068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r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DB84CDF0-23B2-4F86-BA87-08AD4653FFDB}"/>
              </a:ext>
            </a:extLst>
          </p:cNvPr>
          <p:cNvSpPr txBox="1"/>
          <p:nvPr/>
        </p:nvSpPr>
        <p:spPr>
          <a:xfrm>
            <a:off x="8142599" y="1424065"/>
            <a:ext cx="346570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u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569204B8-75A6-4C09-B359-F97A88DBCEC1}"/>
              </a:ext>
            </a:extLst>
          </p:cNvPr>
          <p:cNvSpPr txBox="1"/>
          <p:nvPr/>
        </p:nvSpPr>
        <p:spPr>
          <a:xfrm>
            <a:off x="8754677" y="1424065"/>
            <a:ext cx="346570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d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F315F4E6-EDD6-4BE4-8297-804AE07663C3}"/>
              </a:ext>
            </a:extLst>
          </p:cNvPr>
          <p:cNvSpPr txBox="1"/>
          <p:nvPr/>
        </p:nvSpPr>
        <p:spPr>
          <a:xfrm>
            <a:off x="10213701" y="1576465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/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BD9420EB-C01B-48B3-89BB-B98CC685A371}"/>
              </a:ext>
            </a:extLst>
          </p:cNvPr>
          <p:cNvSpPr txBox="1"/>
          <p:nvPr/>
        </p:nvSpPr>
        <p:spPr>
          <a:xfrm>
            <a:off x="9366755" y="1424064"/>
            <a:ext cx="332142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á</a:t>
            </a:r>
          </a:p>
        </p:txBody>
      </p:sp>
      <p:cxnSp>
        <p:nvCxnSpPr>
          <p:cNvPr id="10" name="Přímá spojnice 9">
            <a:extLst>
              <a:ext uri="{FF2B5EF4-FFF2-40B4-BE49-F238E27FC236}">
                <a16:creationId xmlns:a16="http://schemas.microsoft.com/office/drawing/2014/main" id="{6150DEDC-CCDB-4F0A-9AE1-6042FD052B93}"/>
              </a:ext>
            </a:extLst>
          </p:cNvPr>
          <p:cNvCxnSpPr/>
          <p:nvPr/>
        </p:nvCxnSpPr>
        <p:spPr>
          <a:xfrm>
            <a:off x="1632857" y="1945691"/>
            <a:ext cx="63681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B00E8AB2-518C-4414-8DCF-97C79DFEB688}"/>
              </a:ext>
            </a:extLst>
          </p:cNvPr>
          <p:cNvSpPr txBox="1"/>
          <p:nvPr/>
        </p:nvSpPr>
        <p:spPr>
          <a:xfrm>
            <a:off x="809469" y="2661557"/>
            <a:ext cx="40426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Kromě ovce i jehně dává maso.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A22FF8E1-E9D4-4774-AFEE-B88309A7F96A}"/>
              </a:ext>
            </a:extLst>
          </p:cNvPr>
          <p:cNvSpPr txBox="1"/>
          <p:nvPr/>
        </p:nvSpPr>
        <p:spPr>
          <a:xfrm>
            <a:off x="7731057" y="2661557"/>
            <a:ext cx="346570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h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D7F824F5-74AD-4FA5-8CC4-8D44BBBF8B72}"/>
              </a:ext>
            </a:extLst>
          </p:cNvPr>
          <p:cNvSpPr txBox="1"/>
          <p:nvPr/>
        </p:nvSpPr>
        <p:spPr>
          <a:xfrm>
            <a:off x="8212535" y="2657092"/>
            <a:ext cx="346570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n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44836127-E8E7-49C8-A07B-65E4735B8FB4}"/>
              </a:ext>
            </a:extLst>
          </p:cNvPr>
          <p:cNvSpPr txBox="1"/>
          <p:nvPr/>
        </p:nvSpPr>
        <p:spPr>
          <a:xfrm>
            <a:off x="9862161" y="2657092"/>
            <a:ext cx="332142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á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2BC8EEB7-CF0E-47B7-9996-EA2A6421761B}"/>
              </a:ext>
            </a:extLst>
          </p:cNvPr>
          <p:cNvSpPr txBox="1"/>
          <p:nvPr/>
        </p:nvSpPr>
        <p:spPr>
          <a:xfrm>
            <a:off x="8754677" y="2657092"/>
            <a:ext cx="338554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ě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9FBCFCE1-7F9D-43F3-B836-4D8166A9B801}"/>
              </a:ext>
            </a:extLst>
          </p:cNvPr>
          <p:cNvSpPr txBox="1"/>
          <p:nvPr/>
        </p:nvSpPr>
        <p:spPr>
          <a:xfrm>
            <a:off x="9308419" y="2657092"/>
            <a:ext cx="346570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d</a:t>
            </a:r>
          </a:p>
        </p:txBody>
      </p:sp>
      <p:cxnSp>
        <p:nvCxnSpPr>
          <p:cNvPr id="18" name="Přímá spojnice 17">
            <a:extLst>
              <a:ext uri="{FF2B5EF4-FFF2-40B4-BE49-F238E27FC236}">
                <a16:creationId xmlns:a16="http://schemas.microsoft.com/office/drawing/2014/main" id="{8BE0EE12-9EB3-4F47-8E4C-179E264E963C}"/>
              </a:ext>
            </a:extLst>
          </p:cNvPr>
          <p:cNvCxnSpPr>
            <a:stCxn id="11" idx="2"/>
          </p:cNvCxnSpPr>
          <p:nvPr/>
        </p:nvCxnSpPr>
        <p:spPr>
          <a:xfrm flipV="1">
            <a:off x="2830792" y="3118757"/>
            <a:ext cx="794151" cy="4465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47541B27-4AA2-447D-97D4-0F1523EEAF51}"/>
              </a:ext>
            </a:extLst>
          </p:cNvPr>
          <p:cNvSpPr txBox="1"/>
          <p:nvPr/>
        </p:nvSpPr>
        <p:spPr>
          <a:xfrm>
            <a:off x="809469" y="4082143"/>
            <a:ext cx="35932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Každého člověka vábí láska.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FDA58579-3200-4BB8-8B56-5006A21E0303}"/>
              </a:ext>
            </a:extLst>
          </p:cNvPr>
          <p:cNvSpPr txBox="1"/>
          <p:nvPr/>
        </p:nvSpPr>
        <p:spPr>
          <a:xfrm>
            <a:off x="7585023" y="4082143"/>
            <a:ext cx="346570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F96DA9B9-2331-4BCD-9972-B739A4A34354}"/>
              </a:ext>
            </a:extLst>
          </p:cNvPr>
          <p:cNvSpPr txBox="1"/>
          <p:nvPr/>
        </p:nvSpPr>
        <p:spPr>
          <a:xfrm>
            <a:off x="8142599" y="4082141"/>
            <a:ext cx="255198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3E01D504-3C93-4125-8AA8-5088DFE66BAC}"/>
              </a:ext>
            </a:extLst>
          </p:cNvPr>
          <p:cNvSpPr txBox="1"/>
          <p:nvPr/>
        </p:nvSpPr>
        <p:spPr>
          <a:xfrm>
            <a:off x="8673582" y="4082141"/>
            <a:ext cx="255198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l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2F2ACBE9-B08D-403B-8DC7-9BC81E18956D}"/>
              </a:ext>
            </a:extLst>
          </p:cNvPr>
          <p:cNvSpPr txBox="1"/>
          <p:nvPr/>
        </p:nvSpPr>
        <p:spPr>
          <a:xfrm>
            <a:off x="9269032" y="4082141"/>
            <a:ext cx="332142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á</a:t>
            </a:r>
          </a:p>
        </p:txBody>
      </p: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1ECAB7A7-2DE8-4B43-B3C9-8BFBDE13AF39}"/>
              </a:ext>
            </a:extLst>
          </p:cNvPr>
          <p:cNvCxnSpPr/>
          <p:nvPr/>
        </p:nvCxnSpPr>
        <p:spPr>
          <a:xfrm>
            <a:off x="3227867" y="4543806"/>
            <a:ext cx="544033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FEE3F33A-1BCC-46E0-BB6A-F8259A102208}"/>
              </a:ext>
            </a:extLst>
          </p:cNvPr>
          <p:cNvSpPr txBox="1"/>
          <p:nvPr/>
        </p:nvSpPr>
        <p:spPr>
          <a:xfrm>
            <a:off x="979714" y="5404757"/>
            <a:ext cx="37947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Příjemný večer náhle skončil.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03710E7A-CFB9-4D07-B1B2-B1C4174463FC}"/>
              </a:ext>
            </a:extLst>
          </p:cNvPr>
          <p:cNvSpPr txBox="1"/>
          <p:nvPr/>
        </p:nvSpPr>
        <p:spPr>
          <a:xfrm>
            <a:off x="7585023" y="5373974"/>
            <a:ext cx="314510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č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D142D365-BB0B-494A-B2F1-C148DC4972D8}"/>
              </a:ext>
            </a:extLst>
          </p:cNvPr>
          <p:cNvSpPr txBox="1"/>
          <p:nvPr/>
        </p:nvSpPr>
        <p:spPr>
          <a:xfrm>
            <a:off x="8159852" y="5368620"/>
            <a:ext cx="338554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e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C606637F-3085-4A9C-9DF6-38EABB84BB60}"/>
              </a:ext>
            </a:extLst>
          </p:cNvPr>
          <p:cNvSpPr txBox="1"/>
          <p:nvPr/>
        </p:nvSpPr>
        <p:spPr>
          <a:xfrm>
            <a:off x="8766699" y="5355950"/>
            <a:ext cx="292068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r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17B4E79E-FACE-4929-A1E3-022E12796275}"/>
              </a:ext>
            </a:extLst>
          </p:cNvPr>
          <p:cNvSpPr txBox="1"/>
          <p:nvPr/>
        </p:nvSpPr>
        <p:spPr>
          <a:xfrm>
            <a:off x="9365572" y="5368620"/>
            <a:ext cx="346570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n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8D77497A-BEBF-4110-9777-D1B89C9CB5AF}"/>
              </a:ext>
            </a:extLst>
          </p:cNvPr>
          <p:cNvSpPr txBox="1"/>
          <p:nvPr/>
        </p:nvSpPr>
        <p:spPr>
          <a:xfrm>
            <a:off x="9973924" y="5355950"/>
            <a:ext cx="332142" cy="46166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á</a:t>
            </a:r>
          </a:p>
        </p:txBody>
      </p:sp>
      <p:cxnSp>
        <p:nvCxnSpPr>
          <p:cNvPr id="35" name="Přímá spojnice 34">
            <a:extLst>
              <a:ext uri="{FF2B5EF4-FFF2-40B4-BE49-F238E27FC236}">
                <a16:creationId xmlns:a16="http://schemas.microsoft.com/office/drawing/2014/main" id="{B6CC6E08-6904-42E7-BF11-393BEE5E6694}"/>
              </a:ext>
            </a:extLst>
          </p:cNvPr>
          <p:cNvCxnSpPr/>
          <p:nvPr/>
        </p:nvCxnSpPr>
        <p:spPr>
          <a:xfrm>
            <a:off x="2563586" y="5830285"/>
            <a:ext cx="664281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4320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21" grpId="0" animBg="1"/>
      <p:bldP spid="22" grpId="0" animBg="1"/>
      <p:bldP spid="23" grpId="0" animBg="1"/>
      <p:bldP spid="24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C0BBAB3B-CD9E-4B0F-A4EB-8C6BC83EDE37}"/>
              </a:ext>
            </a:extLst>
          </p:cNvPr>
          <p:cNvSpPr txBox="1"/>
          <p:nvPr/>
        </p:nvSpPr>
        <p:spPr>
          <a:xfrm>
            <a:off x="531597" y="222046"/>
            <a:ext cx="972779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Skrývačky. Pozorně si přečtěte následující věty. Jsou v nich ukryty názvy části </a:t>
            </a:r>
          </a:p>
          <a:p>
            <a:r>
              <a:rPr lang="cs-CZ" sz="2400" dirty="0"/>
              <a:t>lidského těla.</a:t>
            </a:r>
          </a:p>
          <a:p>
            <a:r>
              <a:rPr lang="cs-CZ" sz="2400" dirty="0"/>
              <a:t>Postupně klikej.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9CDD3A7-03F0-47A1-B583-72C1359DC5C7}"/>
              </a:ext>
            </a:extLst>
          </p:cNvPr>
          <p:cNvSpPr txBox="1"/>
          <p:nvPr/>
        </p:nvSpPr>
        <p:spPr>
          <a:xfrm>
            <a:off x="384313" y="1661009"/>
            <a:ext cx="5456045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Sousedovic dcera Pavla sypala odpadky do</a:t>
            </a:r>
          </a:p>
          <a:p>
            <a:r>
              <a:rPr lang="cs-CZ" sz="2400" dirty="0"/>
              <a:t>popelnice.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5A734A30-F292-48BF-A5EB-BA7B79253EFA}"/>
              </a:ext>
            </a:extLst>
          </p:cNvPr>
          <p:cNvSpPr txBox="1"/>
          <p:nvPr/>
        </p:nvSpPr>
        <p:spPr>
          <a:xfrm>
            <a:off x="384313" y="2630505"/>
            <a:ext cx="519975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Cestující zdvihla vak a vystoupila z vlaku.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26699940-70CD-4D9F-9A10-D84F7886CE64}"/>
              </a:ext>
            </a:extLst>
          </p:cNvPr>
          <p:cNvSpPr txBox="1"/>
          <p:nvPr/>
        </p:nvSpPr>
        <p:spPr>
          <a:xfrm>
            <a:off x="384313" y="3198167"/>
            <a:ext cx="482503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 odklízení sněhu je zapotřebí lopata.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2490F189-D50C-4206-9E7C-2044012A21B9}"/>
              </a:ext>
            </a:extLst>
          </p:cNvPr>
          <p:cNvSpPr txBox="1"/>
          <p:nvPr/>
        </p:nvSpPr>
        <p:spPr>
          <a:xfrm>
            <a:off x="384313" y="3765829"/>
            <a:ext cx="427719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Byla pro něj jen jednou z mnoha.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5F0D6DC9-5AC4-436F-AEE7-01F6DC859876}"/>
              </a:ext>
            </a:extLst>
          </p:cNvPr>
          <p:cNvSpPr txBox="1"/>
          <p:nvPr/>
        </p:nvSpPr>
        <p:spPr>
          <a:xfrm>
            <a:off x="395918" y="4333491"/>
            <a:ext cx="4253985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Koupil si v bazaru kalhoty a sako.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E83B08D8-7F2F-45F4-B8DF-0D3100B4201D}"/>
              </a:ext>
            </a:extLst>
          </p:cNvPr>
          <p:cNvSpPr txBox="1"/>
          <p:nvPr/>
        </p:nvSpPr>
        <p:spPr>
          <a:xfrm>
            <a:off x="384313" y="4901153"/>
            <a:ext cx="1759649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Je libo kávu?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E785F4E9-D24C-4E2C-BF1B-3055DA87F8B0}"/>
              </a:ext>
            </a:extLst>
          </p:cNvPr>
          <p:cNvSpPr txBox="1"/>
          <p:nvPr/>
        </p:nvSpPr>
        <p:spPr>
          <a:xfrm>
            <a:off x="384313" y="5491839"/>
            <a:ext cx="4607415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Štěně zavrčelo a zakouslo se do něj.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6E018902-85C3-48FC-A26A-90F7554DFB57}"/>
              </a:ext>
            </a:extLst>
          </p:cNvPr>
          <p:cNvSpPr txBox="1"/>
          <p:nvPr/>
        </p:nvSpPr>
        <p:spPr>
          <a:xfrm>
            <a:off x="384313" y="6082525"/>
            <a:ext cx="501118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 Z toho podrazu bychom se měli poučit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7FEF82E0-1D7F-4C16-94C0-915CB36E235C}"/>
              </a:ext>
            </a:extLst>
          </p:cNvPr>
          <p:cNvSpPr txBox="1"/>
          <p:nvPr/>
        </p:nvSpPr>
        <p:spPr>
          <a:xfrm>
            <a:off x="7674816" y="6060040"/>
            <a:ext cx="306494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z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D5EB8A77-B31E-47C1-A06A-3B693210DD4B}"/>
              </a:ext>
            </a:extLst>
          </p:cNvPr>
          <p:cNvSpPr txBox="1"/>
          <p:nvPr/>
        </p:nvSpPr>
        <p:spPr>
          <a:xfrm>
            <a:off x="8069143" y="6060039"/>
            <a:ext cx="346570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u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ED865825-0346-4F51-AE23-B519B1703CEB}"/>
              </a:ext>
            </a:extLst>
          </p:cNvPr>
          <p:cNvSpPr txBox="1"/>
          <p:nvPr/>
        </p:nvSpPr>
        <p:spPr>
          <a:xfrm>
            <a:off x="8479231" y="6060039"/>
            <a:ext cx="346570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1C11448E-1F5B-4C24-9DF0-BE594A6CB946}"/>
              </a:ext>
            </a:extLst>
          </p:cNvPr>
          <p:cNvSpPr txBox="1"/>
          <p:nvPr/>
        </p:nvSpPr>
        <p:spPr>
          <a:xfrm>
            <a:off x="8851838" y="6060039"/>
            <a:ext cx="324128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0C83F195-00BE-48FD-8720-57D53CD35BA6}"/>
              </a:ext>
            </a:extLst>
          </p:cNvPr>
          <p:cNvSpPr txBox="1"/>
          <p:nvPr/>
        </p:nvSpPr>
        <p:spPr>
          <a:xfrm>
            <a:off x="7717193" y="4246541"/>
            <a:ext cx="292068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r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28462033-4303-47BE-AC73-9B2CFD5A465D}"/>
              </a:ext>
            </a:extLst>
          </p:cNvPr>
          <p:cNvSpPr txBox="1"/>
          <p:nvPr/>
        </p:nvSpPr>
        <p:spPr>
          <a:xfrm>
            <a:off x="8134479" y="4257582"/>
            <a:ext cx="346570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u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9B4A7F25-985B-4E82-BB29-0E9672C7A354}"/>
              </a:ext>
            </a:extLst>
          </p:cNvPr>
          <p:cNvSpPr txBox="1"/>
          <p:nvPr/>
        </p:nvSpPr>
        <p:spPr>
          <a:xfrm>
            <a:off x="8521608" y="4257583"/>
            <a:ext cx="324128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k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49201C18-5A1E-4412-9541-364A5E227642}"/>
              </a:ext>
            </a:extLst>
          </p:cNvPr>
          <p:cNvSpPr txBox="1"/>
          <p:nvPr/>
        </p:nvSpPr>
        <p:spPr>
          <a:xfrm>
            <a:off x="8894215" y="4257584"/>
            <a:ext cx="332142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1689ADD0-86B2-4166-AF9C-34DB3BB30BE8}"/>
              </a:ext>
            </a:extLst>
          </p:cNvPr>
          <p:cNvSpPr txBox="1"/>
          <p:nvPr/>
        </p:nvSpPr>
        <p:spPr>
          <a:xfrm>
            <a:off x="7747983" y="1707098"/>
            <a:ext cx="324128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v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C417E15F-9CF3-4B80-BB75-19FE5453415A}"/>
              </a:ext>
            </a:extLst>
          </p:cNvPr>
          <p:cNvSpPr txBox="1"/>
          <p:nvPr/>
        </p:nvSpPr>
        <p:spPr>
          <a:xfrm>
            <a:off x="8198867" y="1707098"/>
            <a:ext cx="255198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l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6C5A92DA-AA4B-40E1-BAD8-130736ACFE56}"/>
              </a:ext>
            </a:extLst>
          </p:cNvPr>
          <p:cNvSpPr txBox="1"/>
          <p:nvPr/>
        </p:nvSpPr>
        <p:spPr>
          <a:xfrm>
            <a:off x="8521637" y="1707098"/>
            <a:ext cx="332142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96D345D2-EAE6-442D-9624-6A4806E778B7}"/>
              </a:ext>
            </a:extLst>
          </p:cNvPr>
          <p:cNvSpPr txBox="1"/>
          <p:nvPr/>
        </p:nvSpPr>
        <p:spPr>
          <a:xfrm>
            <a:off x="8921351" y="1696055"/>
            <a:ext cx="304892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98660285-4DD1-4E7A-B72B-40DCAA13BC83}"/>
              </a:ext>
            </a:extLst>
          </p:cNvPr>
          <p:cNvSpPr txBox="1"/>
          <p:nvPr/>
        </p:nvSpPr>
        <p:spPr>
          <a:xfrm>
            <a:off x="9338166" y="1695031"/>
            <a:ext cx="324128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21CFE171-29B6-4C7D-B55A-A77141C47A0C}"/>
              </a:ext>
            </a:extLst>
          </p:cNvPr>
          <p:cNvSpPr txBox="1"/>
          <p:nvPr/>
        </p:nvSpPr>
        <p:spPr>
          <a:xfrm>
            <a:off x="7742211" y="2348176"/>
            <a:ext cx="346570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h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942AAD41-15DA-408C-AA01-DF3A6AA97E21}"/>
              </a:ext>
            </a:extLst>
          </p:cNvPr>
          <p:cNvSpPr txBox="1"/>
          <p:nvPr/>
        </p:nvSpPr>
        <p:spPr>
          <a:xfrm>
            <a:off x="8160319" y="2348177"/>
            <a:ext cx="255198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l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1FCAC1F4-D6D8-48DD-A7FB-C0735F2B826A}"/>
              </a:ext>
            </a:extLst>
          </p:cNvPr>
          <p:cNvSpPr txBox="1"/>
          <p:nvPr/>
        </p:nvSpPr>
        <p:spPr>
          <a:xfrm>
            <a:off x="8521608" y="2351572"/>
            <a:ext cx="332142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C74B7EFD-A71F-45D1-9DC9-65FCF203318E}"/>
              </a:ext>
            </a:extLst>
          </p:cNvPr>
          <p:cNvSpPr txBox="1"/>
          <p:nvPr/>
        </p:nvSpPr>
        <p:spPr>
          <a:xfrm>
            <a:off x="8920058" y="2348178"/>
            <a:ext cx="324128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v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8553F737-F796-4715-9125-912D0201D87B}"/>
              </a:ext>
            </a:extLst>
          </p:cNvPr>
          <p:cNvSpPr txBox="1"/>
          <p:nvPr/>
        </p:nvSpPr>
        <p:spPr>
          <a:xfrm>
            <a:off x="9338166" y="2348178"/>
            <a:ext cx="332142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46044B9B-7A24-43F2-B8D0-D5BCD23E26D2}"/>
              </a:ext>
            </a:extLst>
          </p:cNvPr>
          <p:cNvSpPr txBox="1"/>
          <p:nvPr/>
        </p:nvSpPr>
        <p:spPr>
          <a:xfrm>
            <a:off x="7717181" y="5425909"/>
            <a:ext cx="314510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č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6ABB53D8-E5F8-41FA-ABEF-324052C53A50}"/>
              </a:ext>
            </a:extLst>
          </p:cNvPr>
          <p:cNvSpPr txBox="1"/>
          <p:nvPr/>
        </p:nvSpPr>
        <p:spPr>
          <a:xfrm>
            <a:off x="8093880" y="5413407"/>
            <a:ext cx="338554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e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30371DC8-A4DE-4E47-A5BF-6DE6BA9B84F8}"/>
              </a:ext>
            </a:extLst>
          </p:cNvPr>
          <p:cNvSpPr txBox="1"/>
          <p:nvPr/>
        </p:nvSpPr>
        <p:spPr>
          <a:xfrm>
            <a:off x="8470580" y="5425909"/>
            <a:ext cx="255198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l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C156240C-FBC9-415B-96C6-C3EE0C88055F}"/>
              </a:ext>
            </a:extLst>
          </p:cNvPr>
          <p:cNvSpPr txBox="1"/>
          <p:nvPr/>
        </p:nvSpPr>
        <p:spPr>
          <a:xfrm>
            <a:off x="8798479" y="5425909"/>
            <a:ext cx="346570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o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A658C8A9-FB93-4A3A-9B2D-932F9E398A81}"/>
              </a:ext>
            </a:extLst>
          </p:cNvPr>
          <p:cNvSpPr txBox="1"/>
          <p:nvPr/>
        </p:nvSpPr>
        <p:spPr>
          <a:xfrm>
            <a:off x="7725826" y="3001422"/>
            <a:ext cx="346570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D3232867-8450-4F23-893D-0F3F39F5EE36}"/>
              </a:ext>
            </a:extLst>
          </p:cNvPr>
          <p:cNvSpPr txBox="1"/>
          <p:nvPr/>
        </p:nvSpPr>
        <p:spPr>
          <a:xfrm>
            <a:off x="8143934" y="2993765"/>
            <a:ext cx="332142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B70B27D9-647C-44DB-AF63-07C25ACA942E}"/>
              </a:ext>
            </a:extLst>
          </p:cNvPr>
          <p:cNvSpPr txBox="1"/>
          <p:nvPr/>
        </p:nvSpPr>
        <p:spPr>
          <a:xfrm>
            <a:off x="8495732" y="2993765"/>
            <a:ext cx="287258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t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A22EDA93-9655-469F-A76A-C2E069625AC0}"/>
              </a:ext>
            </a:extLst>
          </p:cNvPr>
          <p:cNvSpPr txBox="1"/>
          <p:nvPr/>
        </p:nvSpPr>
        <p:spPr>
          <a:xfrm>
            <a:off x="8932846" y="2996046"/>
            <a:ext cx="332142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783E176C-805E-41EA-B2A7-0ECBA5F0488F}"/>
              </a:ext>
            </a:extLst>
          </p:cNvPr>
          <p:cNvSpPr txBox="1"/>
          <p:nvPr/>
        </p:nvSpPr>
        <p:spPr>
          <a:xfrm>
            <a:off x="7717181" y="3642392"/>
            <a:ext cx="300424" cy="46166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n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7D7F62C7-77B8-42CF-B1A2-8E7F37DAEE87}"/>
              </a:ext>
            </a:extLst>
          </p:cNvPr>
          <p:cNvSpPr txBox="1"/>
          <p:nvPr/>
        </p:nvSpPr>
        <p:spPr>
          <a:xfrm>
            <a:off x="8105462" y="3642392"/>
            <a:ext cx="300424" cy="46166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o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EC88C0CA-82D2-4E34-88C8-09B7EC16F923}"/>
              </a:ext>
            </a:extLst>
          </p:cNvPr>
          <p:cNvSpPr txBox="1"/>
          <p:nvPr/>
        </p:nvSpPr>
        <p:spPr>
          <a:xfrm>
            <a:off x="8505223" y="3642392"/>
            <a:ext cx="300424" cy="46166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1F604CD9-4F2C-4CC5-B795-7A4E3193447A}"/>
              </a:ext>
            </a:extLst>
          </p:cNvPr>
          <p:cNvSpPr txBox="1"/>
          <p:nvPr/>
        </p:nvSpPr>
        <p:spPr>
          <a:xfrm>
            <a:off x="8948705" y="3634452"/>
            <a:ext cx="300424" cy="46166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3C0255ED-61BF-4363-B2EE-5AB7F4D29BFC}"/>
              </a:ext>
            </a:extLst>
          </p:cNvPr>
          <p:cNvSpPr txBox="1"/>
          <p:nvPr/>
        </p:nvSpPr>
        <p:spPr>
          <a:xfrm>
            <a:off x="7695459" y="4862362"/>
            <a:ext cx="346570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C182F941-D944-4C9C-9946-EE8FCE2530C4}"/>
              </a:ext>
            </a:extLst>
          </p:cNvPr>
          <p:cNvSpPr txBox="1"/>
          <p:nvPr/>
        </p:nvSpPr>
        <p:spPr>
          <a:xfrm>
            <a:off x="8647636" y="4861731"/>
            <a:ext cx="324128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k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25B30130-0339-4233-B1F4-5F1A6E2518C8}"/>
              </a:ext>
            </a:extLst>
          </p:cNvPr>
          <p:cNvSpPr txBox="1"/>
          <p:nvPr/>
        </p:nvSpPr>
        <p:spPr>
          <a:xfrm>
            <a:off x="8149162" y="4861731"/>
            <a:ext cx="346570" cy="46166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o</a:t>
            </a:r>
          </a:p>
        </p:txBody>
      </p:sp>
      <p:cxnSp>
        <p:nvCxnSpPr>
          <p:cNvPr id="46" name="Přímá spojnice 45">
            <a:extLst>
              <a:ext uri="{FF2B5EF4-FFF2-40B4-BE49-F238E27FC236}">
                <a16:creationId xmlns:a16="http://schemas.microsoft.com/office/drawing/2014/main" id="{35B0DD78-0639-4DFE-AF67-0D7DA8CA8973}"/>
              </a:ext>
            </a:extLst>
          </p:cNvPr>
          <p:cNvCxnSpPr/>
          <p:nvPr/>
        </p:nvCxnSpPr>
        <p:spPr>
          <a:xfrm>
            <a:off x="2984191" y="2076507"/>
            <a:ext cx="658419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D4AF06C6-4EA2-49C5-9293-FBD3F62D6FEC}"/>
              </a:ext>
            </a:extLst>
          </p:cNvPr>
          <p:cNvCxnSpPr/>
          <p:nvPr/>
        </p:nvCxnSpPr>
        <p:spPr>
          <a:xfrm>
            <a:off x="2035150" y="3061489"/>
            <a:ext cx="652870" cy="765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55963476-0E14-4524-AF4B-12C40628C9E5}"/>
              </a:ext>
            </a:extLst>
          </p:cNvPr>
          <p:cNvCxnSpPr/>
          <p:nvPr/>
        </p:nvCxnSpPr>
        <p:spPr>
          <a:xfrm>
            <a:off x="4422098" y="3634452"/>
            <a:ext cx="569630" cy="794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>
            <a:extLst>
              <a:ext uri="{FF2B5EF4-FFF2-40B4-BE49-F238E27FC236}">
                <a16:creationId xmlns:a16="http://schemas.microsoft.com/office/drawing/2014/main" id="{1506FAF2-A1B0-41DC-87D4-4C4FFD80EA6E}"/>
              </a:ext>
            </a:extLst>
          </p:cNvPr>
          <p:cNvCxnSpPr/>
          <p:nvPr/>
        </p:nvCxnSpPr>
        <p:spPr>
          <a:xfrm>
            <a:off x="3837482" y="4197781"/>
            <a:ext cx="58461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>
            <a:extLst>
              <a:ext uri="{FF2B5EF4-FFF2-40B4-BE49-F238E27FC236}">
                <a16:creationId xmlns:a16="http://schemas.microsoft.com/office/drawing/2014/main" id="{824DA5B2-C7D5-4542-B610-85B3CF3DA789}"/>
              </a:ext>
            </a:extLst>
          </p:cNvPr>
          <p:cNvCxnSpPr/>
          <p:nvPr/>
        </p:nvCxnSpPr>
        <p:spPr>
          <a:xfrm flipV="1">
            <a:off x="2361585" y="4708206"/>
            <a:ext cx="622606" cy="11041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C544F5CB-227A-449D-BB84-39D16D586B21}"/>
              </a:ext>
            </a:extLst>
          </p:cNvPr>
          <p:cNvCxnSpPr/>
          <p:nvPr/>
        </p:nvCxnSpPr>
        <p:spPr>
          <a:xfrm>
            <a:off x="974361" y="5323396"/>
            <a:ext cx="509665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>
            <a:extLst>
              <a:ext uri="{FF2B5EF4-FFF2-40B4-BE49-F238E27FC236}">
                <a16:creationId xmlns:a16="http://schemas.microsoft.com/office/drawing/2014/main" id="{926774BC-0623-4735-AFA0-8998424FE5F3}"/>
              </a:ext>
            </a:extLst>
          </p:cNvPr>
          <p:cNvCxnSpPr>
            <a:cxnSpLocks/>
          </p:cNvCxnSpPr>
          <p:nvPr/>
        </p:nvCxnSpPr>
        <p:spPr>
          <a:xfrm>
            <a:off x="1768839" y="5887574"/>
            <a:ext cx="592746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>
            <a:extLst>
              <a:ext uri="{FF2B5EF4-FFF2-40B4-BE49-F238E27FC236}">
                <a16:creationId xmlns:a16="http://schemas.microsoft.com/office/drawing/2014/main" id="{38ED9C69-7A2B-4F19-81F8-90CC2ACB5EA5}"/>
              </a:ext>
            </a:extLst>
          </p:cNvPr>
          <p:cNvCxnSpPr/>
          <p:nvPr/>
        </p:nvCxnSpPr>
        <p:spPr>
          <a:xfrm>
            <a:off x="2143962" y="6521704"/>
            <a:ext cx="65287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0698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B505C848-D260-4519-BE70-1C347CA45F46}"/>
              </a:ext>
            </a:extLst>
          </p:cNvPr>
          <p:cNvSpPr txBox="1"/>
          <p:nvPr/>
        </p:nvSpPr>
        <p:spPr>
          <a:xfrm>
            <a:off x="755374" y="397565"/>
            <a:ext cx="987001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Synonyma</a:t>
            </a:r>
            <a:r>
              <a:rPr lang="cs-CZ" sz="2400" dirty="0"/>
              <a:t> – slova se vzájemně stejným nebo podobným významem.</a:t>
            </a:r>
          </a:p>
          <a:p>
            <a:r>
              <a:rPr lang="cs-CZ" sz="2400" dirty="0"/>
              <a:t>Pokuste se ke každému zadanému slovu vytvořit alespoň jedno slovo stejného</a:t>
            </a:r>
          </a:p>
          <a:p>
            <a:r>
              <a:rPr lang="cs-CZ" sz="2400" dirty="0"/>
              <a:t>nebo podobného významu.</a:t>
            </a:r>
          </a:p>
          <a:p>
            <a:r>
              <a:rPr lang="cs-CZ" sz="2400" dirty="0"/>
              <a:t>Vyslovte ho nahlas a kliknutím na černý obdélník se přesvědčte o správnosti.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CE28D4FF-99B5-4209-8FCA-2DC7F4849634}"/>
              </a:ext>
            </a:extLst>
          </p:cNvPr>
          <p:cNvSpPr txBox="1"/>
          <p:nvPr/>
        </p:nvSpPr>
        <p:spPr>
          <a:xfrm>
            <a:off x="437322" y="2186609"/>
            <a:ext cx="45843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běhat          utíkat, uhánět, upalovat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4B3C53CA-029B-482D-8EE4-0EFF8189559D}"/>
              </a:ext>
            </a:extLst>
          </p:cNvPr>
          <p:cNvSpPr/>
          <p:nvPr/>
        </p:nvSpPr>
        <p:spPr>
          <a:xfrm>
            <a:off x="1895061" y="2186609"/>
            <a:ext cx="3154017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synonymum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2BAC5BE8-F15F-4BEC-A192-C11E5E164EA2}"/>
              </a:ext>
            </a:extLst>
          </p:cNvPr>
          <p:cNvSpPr txBox="1"/>
          <p:nvPr/>
        </p:nvSpPr>
        <p:spPr>
          <a:xfrm>
            <a:off x="437322" y="2967335"/>
            <a:ext cx="56137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dávat          poskytovat, darovat, odevzdávat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972B5E0-2858-4A37-A685-0A4514BA2686}"/>
              </a:ext>
            </a:extLst>
          </p:cNvPr>
          <p:cNvSpPr/>
          <p:nvPr/>
        </p:nvSpPr>
        <p:spPr>
          <a:xfrm>
            <a:off x="1836516" y="2946002"/>
            <a:ext cx="4214522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synonymum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FDBD4CAE-9A22-4D45-8D76-1D555DC1E8CD}"/>
              </a:ext>
            </a:extLst>
          </p:cNvPr>
          <p:cNvSpPr txBox="1"/>
          <p:nvPr/>
        </p:nvSpPr>
        <p:spPr>
          <a:xfrm>
            <a:off x="437322" y="3818593"/>
            <a:ext cx="30270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trhat           škubat, rvát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F697C013-8BD8-4D2D-ADE0-BD2F93F21707}"/>
              </a:ext>
            </a:extLst>
          </p:cNvPr>
          <p:cNvSpPr/>
          <p:nvPr/>
        </p:nvSpPr>
        <p:spPr>
          <a:xfrm>
            <a:off x="1836515" y="5331935"/>
            <a:ext cx="3154017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synonymum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1FD43769-E24B-4026-9CE4-7850B1B23972}"/>
              </a:ext>
            </a:extLst>
          </p:cNvPr>
          <p:cNvSpPr txBox="1"/>
          <p:nvPr/>
        </p:nvSpPr>
        <p:spPr>
          <a:xfrm>
            <a:off x="437322" y="4586990"/>
            <a:ext cx="31224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kazit             škubat, rvát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25EC0924-9CD2-4B8E-9441-A48BB65AB538}"/>
              </a:ext>
            </a:extLst>
          </p:cNvPr>
          <p:cNvSpPr txBox="1"/>
          <p:nvPr/>
        </p:nvSpPr>
        <p:spPr>
          <a:xfrm>
            <a:off x="437322" y="5355387"/>
            <a:ext cx="23926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klesat           padat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2AAF1CA4-C76D-4EDF-9CB9-82AB965B9418}"/>
              </a:ext>
            </a:extLst>
          </p:cNvPr>
          <p:cNvSpPr txBox="1"/>
          <p:nvPr/>
        </p:nvSpPr>
        <p:spPr>
          <a:xfrm>
            <a:off x="437322" y="6123784"/>
            <a:ext cx="3891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bádat          zkoumat, studovat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90997222-1A1B-4ED8-98F3-D4E5239791CB}"/>
              </a:ext>
            </a:extLst>
          </p:cNvPr>
          <p:cNvSpPr txBox="1"/>
          <p:nvPr/>
        </p:nvSpPr>
        <p:spPr>
          <a:xfrm>
            <a:off x="6280879" y="2235367"/>
            <a:ext cx="34860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křičet    volat, řvát, hulákat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0FAC27B2-FEB7-48E1-BBAC-5FD5BBD53816}"/>
              </a:ext>
            </a:extLst>
          </p:cNvPr>
          <p:cNvSpPr/>
          <p:nvPr/>
        </p:nvSpPr>
        <p:spPr>
          <a:xfrm>
            <a:off x="7339748" y="2235367"/>
            <a:ext cx="3154017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synonymum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F5C15481-B115-4630-A470-7A306BA80010}"/>
              </a:ext>
            </a:extLst>
          </p:cNvPr>
          <p:cNvSpPr txBox="1"/>
          <p:nvPr/>
        </p:nvSpPr>
        <p:spPr>
          <a:xfrm>
            <a:off x="6262117" y="2845530"/>
            <a:ext cx="33773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mluvit      hovořit, povídat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F396D1CC-4F7D-4CDB-93A1-2EA7A82F5424}"/>
              </a:ext>
            </a:extLst>
          </p:cNvPr>
          <p:cNvSpPr/>
          <p:nvPr/>
        </p:nvSpPr>
        <p:spPr>
          <a:xfrm>
            <a:off x="7339748" y="2900825"/>
            <a:ext cx="3154017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synonymum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E1454067-A4B1-42CD-8345-3A48277B83D3}"/>
              </a:ext>
            </a:extLst>
          </p:cNvPr>
          <p:cNvSpPr txBox="1"/>
          <p:nvPr/>
        </p:nvSpPr>
        <p:spPr>
          <a:xfrm>
            <a:off x="6280879" y="3818593"/>
            <a:ext cx="37458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chodit    procházet se, kráčet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F1147AFD-EEB4-4809-927F-FEE565196019}"/>
              </a:ext>
            </a:extLst>
          </p:cNvPr>
          <p:cNvSpPr/>
          <p:nvPr/>
        </p:nvSpPr>
        <p:spPr>
          <a:xfrm>
            <a:off x="7368592" y="3863591"/>
            <a:ext cx="3154017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synonymum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78AE2267-48FC-4653-8BB7-05B2E3D4DE61}"/>
              </a:ext>
            </a:extLst>
          </p:cNvPr>
          <p:cNvSpPr txBox="1"/>
          <p:nvPr/>
        </p:nvSpPr>
        <p:spPr>
          <a:xfrm>
            <a:off x="6205819" y="4586990"/>
            <a:ext cx="34336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plakat          brečet, vzlykat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6D9B197B-C2B7-46A9-8CAE-67E237F8AF86}"/>
              </a:ext>
            </a:extLst>
          </p:cNvPr>
          <p:cNvSpPr/>
          <p:nvPr/>
        </p:nvSpPr>
        <p:spPr>
          <a:xfrm>
            <a:off x="7339748" y="4594726"/>
            <a:ext cx="3154017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synonymum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9058B5EF-CC0A-4259-BCBD-E9F6A3E6F5E5}"/>
              </a:ext>
            </a:extLst>
          </p:cNvPr>
          <p:cNvSpPr txBox="1"/>
          <p:nvPr/>
        </p:nvSpPr>
        <p:spPr>
          <a:xfrm>
            <a:off x="6176363" y="5355387"/>
            <a:ext cx="35539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myslet     přemýšlet, dumat</a:t>
            </a:r>
          </a:p>
        </p:txBody>
      </p:sp>
      <p:sp>
        <p:nvSpPr>
          <p:cNvPr id="26" name="Obdélník 25">
            <a:extLst>
              <a:ext uri="{FF2B5EF4-FFF2-40B4-BE49-F238E27FC236}">
                <a16:creationId xmlns:a16="http://schemas.microsoft.com/office/drawing/2014/main" id="{094BD1AB-9FA9-4891-8B21-A26AA96A8E5E}"/>
              </a:ext>
            </a:extLst>
          </p:cNvPr>
          <p:cNvSpPr/>
          <p:nvPr/>
        </p:nvSpPr>
        <p:spPr>
          <a:xfrm>
            <a:off x="7324939" y="5373981"/>
            <a:ext cx="3154017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synonymum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64706EE6-79A5-4C4A-BBE7-ECAC963BAD42}"/>
              </a:ext>
            </a:extLst>
          </p:cNvPr>
          <p:cNvSpPr txBox="1"/>
          <p:nvPr/>
        </p:nvSpPr>
        <p:spPr>
          <a:xfrm>
            <a:off x="6118605" y="6113887"/>
            <a:ext cx="3984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pečovat    starat se, věnovat se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6EFDC9F4-D339-4954-BCC6-893ED63D1858}"/>
              </a:ext>
            </a:extLst>
          </p:cNvPr>
          <p:cNvSpPr/>
          <p:nvPr/>
        </p:nvSpPr>
        <p:spPr>
          <a:xfrm>
            <a:off x="7339748" y="6171343"/>
            <a:ext cx="3154017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synonymum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2202F9B9-B652-4D5F-8FA7-99710799FB78}"/>
              </a:ext>
            </a:extLst>
          </p:cNvPr>
          <p:cNvSpPr/>
          <p:nvPr/>
        </p:nvSpPr>
        <p:spPr>
          <a:xfrm>
            <a:off x="1836515" y="6123784"/>
            <a:ext cx="3154017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synonymum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A84E82AD-1239-44DE-9636-A2B3CCCD18C4}"/>
              </a:ext>
            </a:extLst>
          </p:cNvPr>
          <p:cNvSpPr/>
          <p:nvPr/>
        </p:nvSpPr>
        <p:spPr>
          <a:xfrm>
            <a:off x="1836516" y="3726390"/>
            <a:ext cx="3154017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synonymum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D9DE2303-6267-4D17-8ACB-E90C391E6E58}"/>
              </a:ext>
            </a:extLst>
          </p:cNvPr>
          <p:cNvSpPr/>
          <p:nvPr/>
        </p:nvSpPr>
        <p:spPr>
          <a:xfrm>
            <a:off x="1867637" y="4480677"/>
            <a:ext cx="3154017" cy="46382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synonymum</a:t>
            </a:r>
          </a:p>
        </p:txBody>
      </p:sp>
    </p:spTree>
    <p:extLst>
      <p:ext uri="{BB962C8B-B14F-4D97-AF65-F5344CB8AC3E}">
        <p14:creationId xmlns:p14="http://schemas.microsoft.com/office/powerpoint/2010/main" val="269908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3" grpId="0" animBg="1"/>
      <p:bldP spid="17" grpId="0"/>
      <p:bldP spid="5" grpId="0" animBg="1"/>
      <p:bldP spid="21" grpId="0" animBg="1"/>
      <p:bldP spid="20" grpId="0" animBg="1"/>
      <p:bldP spid="19" grpId="0" animBg="1"/>
      <p:bldP spid="26" grpId="0" animBg="1"/>
      <p:bldP spid="7" grpId="0" animBg="1"/>
      <p:bldP spid="12" grpId="0" animBg="1"/>
      <p:bldP spid="8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08ED7A38-7DDF-46F8-B732-105EB77C5EF3}"/>
              </a:ext>
            </a:extLst>
          </p:cNvPr>
          <p:cNvSpPr txBox="1"/>
          <p:nvPr/>
        </p:nvSpPr>
        <p:spPr>
          <a:xfrm>
            <a:off x="282778" y="194873"/>
            <a:ext cx="119092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Pokuste se nahlas najít vhodné podstatné jméno, které by šlo spojit se všemi třemi přídavnými</a:t>
            </a:r>
          </a:p>
          <a:p>
            <a:r>
              <a:rPr lang="cs-CZ" sz="2400" dirty="0"/>
              <a:t>jmény a vytvořilo tak ustálené slovní spojení. Kliknutím na černý obdélník se přesvědčte o</a:t>
            </a:r>
          </a:p>
          <a:p>
            <a:r>
              <a:rPr lang="cs-CZ" sz="2400" dirty="0"/>
              <a:t>správnosti.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01581E47-BF05-4289-89ED-EED13042BEC0}"/>
              </a:ext>
            </a:extLst>
          </p:cNvPr>
          <p:cNvSpPr txBox="1"/>
          <p:nvPr/>
        </p:nvSpPr>
        <p:spPr>
          <a:xfrm>
            <a:off x="434715" y="1558977"/>
            <a:ext cx="61137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loutkové, ochotnické, experimentální     divadlo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F0A5B048-6FD0-43EF-8118-9F3FF5FBFB77}"/>
              </a:ext>
            </a:extLst>
          </p:cNvPr>
          <p:cNvSpPr/>
          <p:nvPr/>
        </p:nvSpPr>
        <p:spPr>
          <a:xfrm>
            <a:off x="5306518" y="1543987"/>
            <a:ext cx="1319134" cy="4796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57C9B109-71C0-426C-BB0D-EECA734B3AA8}"/>
              </a:ext>
            </a:extLst>
          </p:cNvPr>
          <p:cNvSpPr/>
          <p:nvPr/>
        </p:nvSpPr>
        <p:spPr>
          <a:xfrm>
            <a:off x="5577822" y="2210253"/>
            <a:ext cx="1319134" cy="4796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0B795E91-4395-4C43-A950-53BE7BB227D7}"/>
              </a:ext>
            </a:extLst>
          </p:cNvPr>
          <p:cNvSpPr/>
          <p:nvPr/>
        </p:nvSpPr>
        <p:spPr>
          <a:xfrm>
            <a:off x="4391154" y="2910988"/>
            <a:ext cx="1319134" cy="4796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7CE9A96F-2BD1-4C1A-A524-827E16194DBE}"/>
              </a:ext>
            </a:extLst>
          </p:cNvPr>
          <p:cNvSpPr/>
          <p:nvPr/>
        </p:nvSpPr>
        <p:spPr>
          <a:xfrm>
            <a:off x="4558491" y="3680616"/>
            <a:ext cx="1319134" cy="4796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AFFA9ECF-A6F9-4D7F-AE50-EE93E9EF8A38}"/>
              </a:ext>
            </a:extLst>
          </p:cNvPr>
          <p:cNvSpPr/>
          <p:nvPr/>
        </p:nvSpPr>
        <p:spPr>
          <a:xfrm>
            <a:off x="3777521" y="4594524"/>
            <a:ext cx="1319134" cy="4796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DF2A93AD-4ABA-40E0-99E8-20F95DF9523E}"/>
              </a:ext>
            </a:extLst>
          </p:cNvPr>
          <p:cNvSpPr txBox="1"/>
          <p:nvPr/>
        </p:nvSpPr>
        <p:spPr>
          <a:xfrm>
            <a:off x="392374" y="2160324"/>
            <a:ext cx="42932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balící, křídový, novinový       papír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3E123ACF-FB2C-4787-8A4B-57422F2B8534}"/>
              </a:ext>
            </a:extLst>
          </p:cNvPr>
          <p:cNvSpPr txBox="1"/>
          <p:nvPr/>
        </p:nvSpPr>
        <p:spPr>
          <a:xfrm>
            <a:off x="379752" y="2906840"/>
            <a:ext cx="49042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dětský, obývací, nemocniční        pokoj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1E463AFF-573E-455F-BECD-4DE3D4F6501E}"/>
              </a:ext>
            </a:extLst>
          </p:cNvPr>
          <p:cNvSpPr txBox="1"/>
          <p:nvPr/>
        </p:nvSpPr>
        <p:spPr>
          <a:xfrm>
            <a:off x="379752" y="3720099"/>
            <a:ext cx="52478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posmrtná, pleťová, karnevalová     maska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BC003823-559E-4667-84C0-64FDA2F1E9B6}"/>
              </a:ext>
            </a:extLst>
          </p:cNvPr>
          <p:cNvSpPr txBox="1"/>
          <p:nvPr/>
        </p:nvSpPr>
        <p:spPr>
          <a:xfrm>
            <a:off x="372718" y="4640401"/>
            <a:ext cx="45443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jezdící, točivé, dřevěné         schody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C9E46674-49C0-4C35-8759-767EB71CB690}"/>
              </a:ext>
            </a:extLst>
          </p:cNvPr>
          <p:cNvSpPr txBox="1"/>
          <p:nvPr/>
        </p:nvSpPr>
        <p:spPr>
          <a:xfrm>
            <a:off x="431033" y="5565325"/>
            <a:ext cx="3529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psací, šicí, parní            stroj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291BC17D-EFEF-464F-B79B-FBCEFA9106BC}"/>
              </a:ext>
            </a:extLst>
          </p:cNvPr>
          <p:cNvSpPr/>
          <p:nvPr/>
        </p:nvSpPr>
        <p:spPr>
          <a:xfrm>
            <a:off x="9232627" y="5539847"/>
            <a:ext cx="1319134" cy="4796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96BFD9BC-7997-4FE1-9FD4-44264461A95B}"/>
              </a:ext>
            </a:extLst>
          </p:cNvPr>
          <p:cNvSpPr/>
          <p:nvPr/>
        </p:nvSpPr>
        <p:spPr>
          <a:xfrm>
            <a:off x="3117954" y="5486969"/>
            <a:ext cx="1319134" cy="47968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D64A67E2-882E-4511-8508-8D58034AA96A}"/>
              </a:ext>
            </a:extLst>
          </p:cNvPr>
          <p:cNvSpPr txBox="1"/>
          <p:nvPr/>
        </p:nvSpPr>
        <p:spPr>
          <a:xfrm>
            <a:off x="5596327" y="5566269"/>
            <a:ext cx="44217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redukční, diabetická, šetřící   dieta</a:t>
            </a:r>
          </a:p>
        </p:txBody>
      </p:sp>
    </p:spTree>
    <p:extLst>
      <p:ext uri="{BB962C8B-B14F-4D97-AF65-F5344CB8AC3E}">
        <p14:creationId xmlns:p14="http://schemas.microsoft.com/office/powerpoint/2010/main" val="4237749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7" grpId="0" animBg="1"/>
      <p:bldP spid="18" grpId="0" animBg="1"/>
    </p:bld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471</Words>
  <Application>Microsoft Office PowerPoint</Application>
  <PresentationFormat>Širokoúhlá obrazovka</PresentationFormat>
  <Paragraphs>131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25</cp:revision>
  <dcterms:created xsi:type="dcterms:W3CDTF">2020-04-19T08:43:26Z</dcterms:created>
  <dcterms:modified xsi:type="dcterms:W3CDTF">2020-04-19T14:55:26Z</dcterms:modified>
</cp:coreProperties>
</file>