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59" r:id="rId10"/>
    <p:sldId id="266" r:id="rId11"/>
    <p:sldId id="258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CD915D5-ECD6-4FFD-B996-B3135DA22ADD}">
          <p14:sldIdLst>
            <p14:sldId id="256"/>
            <p14:sldId id="257"/>
            <p14:sldId id="260"/>
            <p14:sldId id="261"/>
            <p14:sldId id="262"/>
            <p14:sldId id="263"/>
          </p14:sldIdLst>
        </p14:section>
        <p14:section name="Oddíl bez názvu" id="{1DDBB485-A405-4914-96D9-B92C146C17AF}">
          <p14:sldIdLst>
            <p14:sldId id="264"/>
            <p14:sldId id="265"/>
            <p14:sldId id="259"/>
            <p14:sldId id="266"/>
            <p14:sldId id="25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40D1F4-1647-44AA-9F80-4100694E7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06A0FB1-F3A1-4FC7-8278-B7F9A9D056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322BCE7-C823-413C-8CE9-C2F219FB3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959E090-DDB7-4238-A491-88BFDBDDF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3F644B-1C9A-4A85-B2FF-7569D8520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772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E3015E-43FB-484E-AA86-4F638DF43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90A181A-65A6-4F2C-9D12-287ACAB93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E8B2997-2D55-445B-8961-A67C2A24B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2019F50-60F7-4715-8550-FE0CA162E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C2FC3D-CE5B-45FC-9700-54062DB6C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648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807833-142D-4247-A925-CD6B9E842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448B63B-C266-4D93-B982-12E2AF5FA4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664475-21FA-475B-A8E6-DDB044390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951F9E-0EEA-4334-BCD8-D73647430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950849B-241E-4CF3-BFBE-253031EAC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9582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97E8B8-ACF9-4C4B-B59C-BE52E090E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D6C8D12-2F5C-4856-882D-024DEC3B5C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34BF0AC-8C78-457A-B36B-B59E8C7AA0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B07EE29-FB29-4937-B2A0-2A660856A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C715FF3-347A-410F-99C2-342A6F715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7C1E5DF-D942-4AD5-B166-3FD2DE980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2474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5DF866-26DB-4300-82BF-A57D08967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E3D7FD0-D5FA-4E49-BB48-20A376658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592D063-1749-4129-88B8-B7E2A972F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F8624F84-470B-4EC7-816D-40C0B5A0D5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18521F6-E954-4EEC-9B84-190E1E82E7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A0E65BC-28DA-4C23-94E1-424933A61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15D2A47-4497-45CD-8356-6E660BD4E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F0324BB-0A01-4132-85D4-394DCF49A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585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705C5D-CCD6-4F48-BFDF-7F1E60DBB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A110879-25F6-42E1-B713-46B4AE1C4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C975E4F-BAB8-475A-8B97-2A91D5DFC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9233258-5EF9-4676-A52F-AAF761466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803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A698553-9B04-4414-A567-83D3ADD82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263F7E0-7D0D-45EB-9697-8D60C412C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B139BF0-45BF-46D3-BFB9-C686388D3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347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BC8CC4-A598-48A9-88C6-EE82D9DA3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CD4506-DA65-442B-8CCD-EC541B613A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7BC2CB3-1C61-49FE-9B8C-96CB0DF2D3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29087CF-CAF6-4E2F-9C2D-4888FF1C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C52BF69-119F-4D21-83AF-B2CAC311C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EE4D310-BDF7-4F8C-AEE3-04F0BFD6D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097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0B94F4-B2FD-4DA7-B3E6-3A95E5C62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723999A-6E45-4FFA-8981-D9D52D62D2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5292708-D4F5-4C56-AECA-695C08D8BA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0A7329C-B134-4C53-B6DC-397AB0A03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9D6E03F-0B72-4956-BCCD-7CBC16EF4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B52DABB-58A8-4175-AF0D-2CCDF0602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77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6B19F7-5308-4D18-A47E-EF20ABBE1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15F8301-8909-40F3-A6E1-12C7C47A8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90CBCA-DF66-4A6B-8D59-06BE32861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DB9F6B2-8A42-4D4D-8FDE-7F221528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81CBE86-B5D0-495E-9F86-9762C9946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3913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D2C133B-D879-49B8-9367-223EC707C7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AD2EF27-123C-475C-A751-565700148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381B762-23E2-438E-838B-C705C02BF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BF07EF4-C83C-4568-BF15-EE8D6C169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B49EFB5-14E4-494D-AD56-CB3AA5676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2883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DA7D3385-D011-4125-ACAF-6A22E7FC3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A10F8F5-192D-47F4-989B-81FA6EF63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75990A-87A1-49DB-A45F-5C6FE9CA01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1BBB7-282C-4121-B772-89F450085BE8}" type="datetimeFigureOut">
              <a:rPr lang="cs-CZ" smtClean="0"/>
              <a:t>11.05.2020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E7FFF33-584E-4780-A67A-8A15F94B42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D45157F-4A9F-4074-832A-7E47EBC6B8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A4E8E-160F-42C7-BB74-53DCD75E9D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5804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clipart-13594.html" TargetMode="External"/><Relationship Id="rId2" Type="http://schemas.openxmlformats.org/officeDocument/2006/relationships/hyperlink" Target="http://www.clker.com/clipart-9347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clker.com/clipart-pear-6.html" TargetMode="External"/><Relationship Id="rId4" Type="http://schemas.openxmlformats.org/officeDocument/2006/relationships/hyperlink" Target="http://www.clker.com/clipart-398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kreslení&#10;&#10;Popis byl vytvořen automaticky">
            <a:extLst>
              <a:ext uri="{FF2B5EF4-FFF2-40B4-BE49-F238E27FC236}">
                <a16:creationId xmlns:a16="http://schemas.microsoft.com/office/drawing/2014/main" id="{E62A0AF4-1C0B-470B-A7D1-0F28E1DB1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64" y="889977"/>
            <a:ext cx="3410526" cy="5359398"/>
          </a:xfrm>
          <a:prstGeom prst="rect">
            <a:avLst/>
          </a:prstGeom>
        </p:spPr>
      </p:pic>
      <p:sp>
        <p:nvSpPr>
          <p:cNvPr id="6" name="Řečová bublina: oválný bublinový popisek 5">
            <a:extLst>
              <a:ext uri="{FF2B5EF4-FFF2-40B4-BE49-F238E27FC236}">
                <a16:creationId xmlns:a16="http://schemas.microsoft.com/office/drawing/2014/main" id="{6C8564AB-A10E-4FBD-B681-9FE87E78E86E}"/>
              </a:ext>
            </a:extLst>
          </p:cNvPr>
          <p:cNvSpPr/>
          <p:nvPr/>
        </p:nvSpPr>
        <p:spPr>
          <a:xfrm>
            <a:off x="1775792" y="2080592"/>
            <a:ext cx="3803374" cy="2173356"/>
          </a:xfrm>
          <a:prstGeom prst="wedgeEllipseCallout">
            <a:avLst>
              <a:gd name="adj1" fmla="val 135272"/>
              <a:gd name="adj2" fmla="val -416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8311EB29-DE21-41EB-95BB-8DB26E530526}"/>
              </a:ext>
            </a:extLst>
          </p:cNvPr>
          <p:cNvSpPr txBox="1"/>
          <p:nvPr/>
        </p:nvSpPr>
        <p:spPr>
          <a:xfrm>
            <a:off x="2547169" y="2813327"/>
            <a:ext cx="22606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chemeClr val="bg1"/>
                </a:solidFill>
              </a:rPr>
              <a:t>Rovnice !!</a:t>
            </a:r>
          </a:p>
        </p:txBody>
      </p:sp>
    </p:spTree>
    <p:extLst>
      <p:ext uri="{BB962C8B-B14F-4D97-AF65-F5344CB8AC3E}">
        <p14:creationId xmlns:p14="http://schemas.microsoft.com/office/powerpoint/2010/main" val="1329441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kreslení&#10;&#10;Popis byl vytvořen automaticky">
            <a:extLst>
              <a:ext uri="{FF2B5EF4-FFF2-40B4-BE49-F238E27FC236}">
                <a16:creationId xmlns:a16="http://schemas.microsoft.com/office/drawing/2014/main" id="{E7868B42-9B62-49F6-9F2C-CBE46BBFD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6" y="219143"/>
            <a:ext cx="1749753" cy="3645319"/>
          </a:xfrm>
          <a:prstGeom prst="rect">
            <a:avLst/>
          </a:prstGeom>
        </p:spPr>
      </p:pic>
      <p:pic>
        <p:nvPicPr>
          <p:cNvPr id="7" name="Obrázek 6" descr="Obsah obrázku kreslení&#10;&#10;Popis byl vytvořen automaticky">
            <a:extLst>
              <a:ext uri="{FF2B5EF4-FFF2-40B4-BE49-F238E27FC236}">
                <a16:creationId xmlns:a16="http://schemas.microsoft.com/office/drawing/2014/main" id="{BF272898-905D-476C-B843-48D7D0519E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517" y="477077"/>
            <a:ext cx="2385610" cy="3748816"/>
          </a:xfrm>
          <a:prstGeom prst="rect">
            <a:avLst/>
          </a:prstGeom>
        </p:spPr>
      </p:pic>
      <p:sp>
        <p:nvSpPr>
          <p:cNvPr id="8" name="Řečová bublina: oválný bublinový popisek 7">
            <a:extLst>
              <a:ext uri="{FF2B5EF4-FFF2-40B4-BE49-F238E27FC236}">
                <a16:creationId xmlns:a16="http://schemas.microsoft.com/office/drawing/2014/main" id="{D0DA3A9F-8DD2-4C30-8F05-857233F3E605}"/>
              </a:ext>
            </a:extLst>
          </p:cNvPr>
          <p:cNvSpPr/>
          <p:nvPr/>
        </p:nvSpPr>
        <p:spPr>
          <a:xfrm>
            <a:off x="5755646" y="1073427"/>
            <a:ext cx="3136563" cy="1564726"/>
          </a:xfrm>
          <a:prstGeom prst="wedgeEllipseCallout">
            <a:avLst>
              <a:gd name="adj1" fmla="val 94368"/>
              <a:gd name="adj2" fmla="val -258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9A06CA7-4F45-4F02-A24D-AED9CE36A924}"/>
              </a:ext>
            </a:extLst>
          </p:cNvPr>
          <p:cNvSpPr txBox="1"/>
          <p:nvPr/>
        </p:nvSpPr>
        <p:spPr>
          <a:xfrm>
            <a:off x="5755646" y="1624957"/>
            <a:ext cx="3136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Já jim moc nerozumím..</a:t>
            </a:r>
          </a:p>
        </p:txBody>
      </p:sp>
      <p:sp>
        <p:nvSpPr>
          <p:cNvPr id="10" name="Řečová bublina: oválný bublinový popisek 9">
            <a:extLst>
              <a:ext uri="{FF2B5EF4-FFF2-40B4-BE49-F238E27FC236}">
                <a16:creationId xmlns:a16="http://schemas.microsoft.com/office/drawing/2014/main" id="{0975C68E-AE06-4A52-A41A-EC7C8E229F19}"/>
              </a:ext>
            </a:extLst>
          </p:cNvPr>
          <p:cNvSpPr/>
          <p:nvPr/>
        </p:nvSpPr>
        <p:spPr>
          <a:xfrm>
            <a:off x="4134449" y="2714765"/>
            <a:ext cx="3533758" cy="1513796"/>
          </a:xfrm>
          <a:prstGeom prst="wedgeEllipseCallout">
            <a:avLst>
              <a:gd name="adj1" fmla="val -130235"/>
              <a:gd name="adj2" fmla="val -15495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B5C29B68-5DF2-4D63-888E-C959A9F996BC}"/>
              </a:ext>
            </a:extLst>
          </p:cNvPr>
          <p:cNvSpPr txBox="1"/>
          <p:nvPr/>
        </p:nvSpPr>
        <p:spPr>
          <a:xfrm>
            <a:off x="4545495" y="3009998"/>
            <a:ext cx="27830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Neboj Franto, já ti je </a:t>
            </a:r>
          </a:p>
          <a:p>
            <a:r>
              <a:rPr lang="cs-CZ" sz="2400" dirty="0"/>
              <a:t>vysvětlím..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9AA274-D7DA-4313-8C83-F92541296D69}"/>
              </a:ext>
            </a:extLst>
          </p:cNvPr>
          <p:cNvSpPr txBox="1"/>
          <p:nvPr/>
        </p:nvSpPr>
        <p:spPr>
          <a:xfrm>
            <a:off x="874643" y="4492487"/>
            <a:ext cx="102772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Rovnice se skládá ze tří částí : levé strany rovnice, pravé strany rovnice a rovnítka,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které je uprostřed.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Rovnítko říká, že levá a pravá strana rovnice se rovnají.</a:t>
            </a:r>
          </a:p>
          <a:p>
            <a:r>
              <a:rPr lang="cs-CZ" sz="2400" dirty="0"/>
              <a:t>Řešení rovnic se v matematice používá často.</a:t>
            </a:r>
          </a:p>
        </p:txBody>
      </p:sp>
    </p:spTree>
    <p:extLst>
      <p:ext uri="{BB962C8B-B14F-4D97-AF65-F5344CB8AC3E}">
        <p14:creationId xmlns:p14="http://schemas.microsoft.com/office/powerpoint/2010/main" val="3978982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reslení&#10;&#10;Popis byl vytvořen automaticky">
            <a:extLst>
              <a:ext uri="{FF2B5EF4-FFF2-40B4-BE49-F238E27FC236}">
                <a16:creationId xmlns:a16="http://schemas.microsoft.com/office/drawing/2014/main" id="{6343451E-3B07-4095-B9AD-4BBC4B2FF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6" y="219143"/>
            <a:ext cx="1749753" cy="3645319"/>
          </a:xfrm>
          <a:prstGeom prst="rect">
            <a:avLst/>
          </a:prstGeom>
        </p:spPr>
      </p:pic>
      <p:sp>
        <p:nvSpPr>
          <p:cNvPr id="3" name="Řečová bublina: oválný bublinový popisek 2">
            <a:extLst>
              <a:ext uri="{FF2B5EF4-FFF2-40B4-BE49-F238E27FC236}">
                <a16:creationId xmlns:a16="http://schemas.microsoft.com/office/drawing/2014/main" id="{3F95730F-88A4-4792-AB92-399CDB3509EF}"/>
              </a:ext>
            </a:extLst>
          </p:cNvPr>
          <p:cNvSpPr/>
          <p:nvPr/>
        </p:nvSpPr>
        <p:spPr>
          <a:xfrm>
            <a:off x="3803374" y="940904"/>
            <a:ext cx="2464904" cy="917448"/>
          </a:xfrm>
          <a:prstGeom prst="wedgeEllipseCallout">
            <a:avLst>
              <a:gd name="adj1" fmla="val -149865"/>
              <a:gd name="adj2" fmla="val -2186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AB282BA-012C-4F0F-AB8E-5FA470A2E918}"/>
              </a:ext>
            </a:extLst>
          </p:cNvPr>
          <p:cNvSpPr txBox="1"/>
          <p:nvPr/>
        </p:nvSpPr>
        <p:spPr>
          <a:xfrm flipH="1">
            <a:off x="4147931" y="984129"/>
            <a:ext cx="27299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Franto , dáme příklad.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5C0612BF-0A2C-4340-B123-D0AAF3026C0D}"/>
              </a:ext>
            </a:extLst>
          </p:cNvPr>
          <p:cNvGrpSpPr/>
          <p:nvPr/>
        </p:nvGrpSpPr>
        <p:grpSpPr>
          <a:xfrm>
            <a:off x="9316526" y="119270"/>
            <a:ext cx="2385610" cy="3796940"/>
            <a:chOff x="9316526" y="119270"/>
            <a:chExt cx="2385610" cy="3796940"/>
          </a:xfrm>
        </p:grpSpPr>
        <p:pic>
          <p:nvPicPr>
            <p:cNvPr id="5" name="Obrázek 4" descr="Obsah obrázku kreslení&#10;&#10;Popis byl vytvořen automaticky">
              <a:extLst>
                <a:ext uri="{FF2B5EF4-FFF2-40B4-BE49-F238E27FC236}">
                  <a16:creationId xmlns:a16="http://schemas.microsoft.com/office/drawing/2014/main" id="{8F0D6885-8FCD-4ABA-B0F9-06F626DCD8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6526" y="167394"/>
              <a:ext cx="2385610" cy="3748816"/>
            </a:xfrm>
            <a:prstGeom prst="rect">
              <a:avLst/>
            </a:prstGeom>
          </p:spPr>
        </p:pic>
        <p:sp>
          <p:nvSpPr>
            <p:cNvPr id="6" name="Volný tvar: obrazec 5">
              <a:extLst>
                <a:ext uri="{FF2B5EF4-FFF2-40B4-BE49-F238E27FC236}">
                  <a16:creationId xmlns:a16="http://schemas.microsoft.com/office/drawing/2014/main" id="{7682D2E3-EA6A-4E75-81DD-D14AC93A876D}"/>
                </a:ext>
              </a:extLst>
            </p:cNvPr>
            <p:cNvSpPr/>
            <p:nvPr/>
          </p:nvSpPr>
          <p:spPr>
            <a:xfrm>
              <a:off x="10571443" y="119270"/>
              <a:ext cx="851931" cy="1152939"/>
            </a:xfrm>
            <a:custGeom>
              <a:avLst/>
              <a:gdLst>
                <a:gd name="connsiteX0" fmla="*/ 851931 w 851931"/>
                <a:gd name="connsiteY0" fmla="*/ 132521 h 1152939"/>
                <a:gd name="connsiteX1" fmla="*/ 812174 w 851931"/>
                <a:gd name="connsiteY1" fmla="*/ 79513 h 1152939"/>
                <a:gd name="connsiteX2" fmla="*/ 785670 w 851931"/>
                <a:gd name="connsiteY2" fmla="*/ 53008 h 1152939"/>
                <a:gd name="connsiteX3" fmla="*/ 639896 w 851931"/>
                <a:gd name="connsiteY3" fmla="*/ 26504 h 1152939"/>
                <a:gd name="connsiteX4" fmla="*/ 547131 w 851931"/>
                <a:gd name="connsiteY4" fmla="*/ 0 h 1152939"/>
                <a:gd name="connsiteX5" fmla="*/ 282087 w 851931"/>
                <a:gd name="connsiteY5" fmla="*/ 13252 h 1152939"/>
                <a:gd name="connsiteX6" fmla="*/ 215827 w 851931"/>
                <a:gd name="connsiteY6" fmla="*/ 66260 h 1152939"/>
                <a:gd name="connsiteX7" fmla="*/ 83305 w 851931"/>
                <a:gd name="connsiteY7" fmla="*/ 106017 h 1152939"/>
                <a:gd name="connsiteX8" fmla="*/ 17044 w 851931"/>
                <a:gd name="connsiteY8" fmla="*/ 132521 h 1152939"/>
                <a:gd name="connsiteX9" fmla="*/ 17044 w 851931"/>
                <a:gd name="connsiteY9" fmla="*/ 265043 h 1152939"/>
                <a:gd name="connsiteX10" fmla="*/ 70053 w 851931"/>
                <a:gd name="connsiteY10" fmla="*/ 344556 h 1152939"/>
                <a:gd name="connsiteX11" fmla="*/ 83305 w 851931"/>
                <a:gd name="connsiteY11" fmla="*/ 410817 h 1152939"/>
                <a:gd name="connsiteX12" fmla="*/ 109809 w 851931"/>
                <a:gd name="connsiteY12" fmla="*/ 490330 h 1152939"/>
                <a:gd name="connsiteX13" fmla="*/ 123061 w 851931"/>
                <a:gd name="connsiteY13" fmla="*/ 530087 h 1152939"/>
                <a:gd name="connsiteX14" fmla="*/ 149566 w 851931"/>
                <a:gd name="connsiteY14" fmla="*/ 609600 h 1152939"/>
                <a:gd name="connsiteX15" fmla="*/ 162818 w 851931"/>
                <a:gd name="connsiteY15" fmla="*/ 649356 h 1152939"/>
                <a:gd name="connsiteX16" fmla="*/ 176070 w 851931"/>
                <a:gd name="connsiteY16" fmla="*/ 861391 h 1152939"/>
                <a:gd name="connsiteX17" fmla="*/ 189322 w 851931"/>
                <a:gd name="connsiteY17" fmla="*/ 901147 h 1152939"/>
                <a:gd name="connsiteX18" fmla="*/ 202574 w 851931"/>
                <a:gd name="connsiteY18" fmla="*/ 967408 h 1152939"/>
                <a:gd name="connsiteX19" fmla="*/ 215827 w 851931"/>
                <a:gd name="connsiteY19" fmla="*/ 1020417 h 1152939"/>
                <a:gd name="connsiteX20" fmla="*/ 229079 w 851931"/>
                <a:gd name="connsiteY20" fmla="*/ 1086678 h 1152939"/>
                <a:gd name="connsiteX21" fmla="*/ 282087 w 851931"/>
                <a:gd name="connsiteY21" fmla="*/ 1152939 h 1152939"/>
                <a:gd name="connsiteX22" fmla="*/ 467618 w 851931"/>
                <a:gd name="connsiteY22" fmla="*/ 1139687 h 1152939"/>
                <a:gd name="connsiteX23" fmla="*/ 520627 w 851931"/>
                <a:gd name="connsiteY23" fmla="*/ 1086678 h 1152939"/>
                <a:gd name="connsiteX24" fmla="*/ 573635 w 851931"/>
                <a:gd name="connsiteY24" fmla="*/ 1020417 h 1152939"/>
                <a:gd name="connsiteX25" fmla="*/ 586887 w 851931"/>
                <a:gd name="connsiteY25" fmla="*/ 980660 h 1152939"/>
                <a:gd name="connsiteX26" fmla="*/ 613392 w 851931"/>
                <a:gd name="connsiteY26" fmla="*/ 954156 h 1152939"/>
                <a:gd name="connsiteX27" fmla="*/ 639896 w 851931"/>
                <a:gd name="connsiteY27" fmla="*/ 914400 h 1152939"/>
                <a:gd name="connsiteX28" fmla="*/ 706157 w 851931"/>
                <a:gd name="connsiteY28" fmla="*/ 715617 h 1152939"/>
                <a:gd name="connsiteX29" fmla="*/ 719409 w 851931"/>
                <a:gd name="connsiteY29" fmla="*/ 675860 h 1152939"/>
                <a:gd name="connsiteX30" fmla="*/ 732661 w 851931"/>
                <a:gd name="connsiteY30" fmla="*/ 636104 h 1152939"/>
                <a:gd name="connsiteX31" fmla="*/ 745914 w 851931"/>
                <a:gd name="connsiteY31" fmla="*/ 556591 h 1152939"/>
                <a:gd name="connsiteX32" fmla="*/ 772418 w 851931"/>
                <a:gd name="connsiteY32" fmla="*/ 477078 h 1152939"/>
                <a:gd name="connsiteX33" fmla="*/ 785670 w 851931"/>
                <a:gd name="connsiteY33" fmla="*/ 371060 h 1152939"/>
                <a:gd name="connsiteX34" fmla="*/ 812174 w 851931"/>
                <a:gd name="connsiteY34" fmla="*/ 291547 h 1152939"/>
                <a:gd name="connsiteX35" fmla="*/ 851931 w 851931"/>
                <a:gd name="connsiteY35" fmla="*/ 132521 h 115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51931" h="1152939">
                  <a:moveTo>
                    <a:pt x="851931" y="132521"/>
                  </a:moveTo>
                  <a:cubicBezTo>
                    <a:pt x="851931" y="97182"/>
                    <a:pt x="826314" y="96481"/>
                    <a:pt x="812174" y="79513"/>
                  </a:cubicBezTo>
                  <a:cubicBezTo>
                    <a:pt x="804175" y="69915"/>
                    <a:pt x="796384" y="59436"/>
                    <a:pt x="785670" y="53008"/>
                  </a:cubicBezTo>
                  <a:cubicBezTo>
                    <a:pt x="753415" y="33655"/>
                    <a:pt x="654509" y="28331"/>
                    <a:pt x="639896" y="26504"/>
                  </a:cubicBezTo>
                  <a:cubicBezTo>
                    <a:pt x="621147" y="20254"/>
                    <a:pt x="563772" y="0"/>
                    <a:pt x="547131" y="0"/>
                  </a:cubicBezTo>
                  <a:cubicBezTo>
                    <a:pt x="458673" y="0"/>
                    <a:pt x="370435" y="8835"/>
                    <a:pt x="282087" y="13252"/>
                  </a:cubicBezTo>
                  <a:cubicBezTo>
                    <a:pt x="165262" y="52194"/>
                    <a:pt x="320724" y="-8667"/>
                    <a:pt x="215827" y="66260"/>
                  </a:cubicBezTo>
                  <a:cubicBezTo>
                    <a:pt x="171945" y="97604"/>
                    <a:pt x="131901" y="91438"/>
                    <a:pt x="83305" y="106017"/>
                  </a:cubicBezTo>
                  <a:cubicBezTo>
                    <a:pt x="60520" y="112852"/>
                    <a:pt x="39131" y="123686"/>
                    <a:pt x="17044" y="132521"/>
                  </a:cubicBezTo>
                  <a:cubicBezTo>
                    <a:pt x="-735" y="185858"/>
                    <a:pt x="-10148" y="194344"/>
                    <a:pt x="17044" y="265043"/>
                  </a:cubicBezTo>
                  <a:cubicBezTo>
                    <a:pt x="28479" y="294774"/>
                    <a:pt x="70053" y="344556"/>
                    <a:pt x="70053" y="344556"/>
                  </a:cubicBezTo>
                  <a:cubicBezTo>
                    <a:pt x="74470" y="366643"/>
                    <a:pt x="77379" y="389086"/>
                    <a:pt x="83305" y="410817"/>
                  </a:cubicBezTo>
                  <a:cubicBezTo>
                    <a:pt x="90656" y="437771"/>
                    <a:pt x="100974" y="463826"/>
                    <a:pt x="109809" y="490330"/>
                  </a:cubicBezTo>
                  <a:lnTo>
                    <a:pt x="123061" y="530087"/>
                  </a:lnTo>
                  <a:lnTo>
                    <a:pt x="149566" y="609600"/>
                  </a:lnTo>
                  <a:lnTo>
                    <a:pt x="162818" y="649356"/>
                  </a:lnTo>
                  <a:cubicBezTo>
                    <a:pt x="167235" y="720034"/>
                    <a:pt x="168657" y="790964"/>
                    <a:pt x="176070" y="861391"/>
                  </a:cubicBezTo>
                  <a:cubicBezTo>
                    <a:pt x="177532" y="875283"/>
                    <a:pt x="185934" y="887595"/>
                    <a:pt x="189322" y="901147"/>
                  </a:cubicBezTo>
                  <a:cubicBezTo>
                    <a:pt x="194785" y="922999"/>
                    <a:pt x="197688" y="945420"/>
                    <a:pt x="202574" y="967408"/>
                  </a:cubicBezTo>
                  <a:cubicBezTo>
                    <a:pt x="206525" y="985188"/>
                    <a:pt x="211876" y="1002637"/>
                    <a:pt x="215827" y="1020417"/>
                  </a:cubicBezTo>
                  <a:cubicBezTo>
                    <a:pt x="220713" y="1042405"/>
                    <a:pt x="221170" y="1065588"/>
                    <a:pt x="229079" y="1086678"/>
                  </a:cubicBezTo>
                  <a:cubicBezTo>
                    <a:pt x="239109" y="1113424"/>
                    <a:pt x="262682" y="1133533"/>
                    <a:pt x="282087" y="1152939"/>
                  </a:cubicBezTo>
                  <a:cubicBezTo>
                    <a:pt x="343931" y="1148522"/>
                    <a:pt x="407879" y="1156281"/>
                    <a:pt x="467618" y="1139687"/>
                  </a:cubicBezTo>
                  <a:cubicBezTo>
                    <a:pt x="491695" y="1132999"/>
                    <a:pt x="520627" y="1086678"/>
                    <a:pt x="520627" y="1086678"/>
                  </a:cubicBezTo>
                  <a:cubicBezTo>
                    <a:pt x="553937" y="986747"/>
                    <a:pt x="505130" y="1106050"/>
                    <a:pt x="573635" y="1020417"/>
                  </a:cubicBezTo>
                  <a:cubicBezTo>
                    <a:pt x="582361" y="1009509"/>
                    <a:pt x="579700" y="992638"/>
                    <a:pt x="586887" y="980660"/>
                  </a:cubicBezTo>
                  <a:cubicBezTo>
                    <a:pt x="593315" y="969946"/>
                    <a:pt x="605587" y="963912"/>
                    <a:pt x="613392" y="954156"/>
                  </a:cubicBezTo>
                  <a:cubicBezTo>
                    <a:pt x="623342" y="941719"/>
                    <a:pt x="631061" y="927652"/>
                    <a:pt x="639896" y="914400"/>
                  </a:cubicBezTo>
                  <a:lnTo>
                    <a:pt x="706157" y="715617"/>
                  </a:lnTo>
                  <a:lnTo>
                    <a:pt x="719409" y="675860"/>
                  </a:lnTo>
                  <a:cubicBezTo>
                    <a:pt x="723826" y="662608"/>
                    <a:pt x="730364" y="649883"/>
                    <a:pt x="732661" y="636104"/>
                  </a:cubicBezTo>
                  <a:cubicBezTo>
                    <a:pt x="737079" y="609600"/>
                    <a:pt x="739397" y="582659"/>
                    <a:pt x="745914" y="556591"/>
                  </a:cubicBezTo>
                  <a:cubicBezTo>
                    <a:pt x="752690" y="529487"/>
                    <a:pt x="772418" y="477078"/>
                    <a:pt x="772418" y="477078"/>
                  </a:cubicBezTo>
                  <a:cubicBezTo>
                    <a:pt x="776835" y="441739"/>
                    <a:pt x="778208" y="405884"/>
                    <a:pt x="785670" y="371060"/>
                  </a:cubicBezTo>
                  <a:cubicBezTo>
                    <a:pt x="791524" y="343742"/>
                    <a:pt x="812174" y="291547"/>
                    <a:pt x="812174" y="291547"/>
                  </a:cubicBezTo>
                  <a:cubicBezTo>
                    <a:pt x="826676" y="190036"/>
                    <a:pt x="851931" y="167860"/>
                    <a:pt x="851931" y="1325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" name="TextovéPole 7">
            <a:extLst>
              <a:ext uri="{FF2B5EF4-FFF2-40B4-BE49-F238E27FC236}">
                <a16:creationId xmlns:a16="http://schemas.microsoft.com/office/drawing/2014/main" id="{6636CE82-C950-4A44-8E61-9A7C799638E6}"/>
              </a:ext>
            </a:extLst>
          </p:cNvPr>
          <p:cNvSpPr txBox="1"/>
          <p:nvPr/>
        </p:nvSpPr>
        <p:spPr>
          <a:xfrm>
            <a:off x="2332383" y="2478157"/>
            <a:ext cx="58059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Jablko a hruška stojí dohromady 20 korun.</a:t>
            </a:r>
          </a:p>
          <a:p>
            <a:r>
              <a:rPr lang="cs-CZ" sz="2400" dirty="0"/>
              <a:t>Hruška stojí 5 korun . Kolik korun stojí jablko?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218F208-F5AE-4E05-9D17-DAFEA68DBD6F}"/>
              </a:ext>
            </a:extLst>
          </p:cNvPr>
          <p:cNvSpPr txBox="1"/>
          <p:nvPr/>
        </p:nvSpPr>
        <p:spPr>
          <a:xfrm>
            <a:off x="2289146" y="3198167"/>
            <a:ext cx="813748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Pojďme příklad řešit matematicky.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Rovnici si připravíme tak, že doprostřed řádku</a:t>
            </a:r>
          </a:p>
          <a:p>
            <a:r>
              <a:rPr lang="cs-CZ" sz="2400" dirty="0">
                <a:solidFill>
                  <a:srgbClr val="FF0000"/>
                </a:solidFill>
              </a:rPr>
              <a:t>napíšeme rovnítko.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Celkovou cenu nákupu napíšeme např. na pravou stranu rovnice.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7D75A17-0DB8-4DA8-A25D-EC65CE40751F}"/>
              </a:ext>
            </a:extLst>
          </p:cNvPr>
          <p:cNvSpPr txBox="1"/>
          <p:nvPr/>
        </p:nvSpPr>
        <p:spPr>
          <a:xfrm>
            <a:off x="4751934" y="4391870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=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390CE33-9CAD-4C8C-B135-F92C503642A4}"/>
              </a:ext>
            </a:extLst>
          </p:cNvPr>
          <p:cNvSpPr txBox="1"/>
          <p:nvPr/>
        </p:nvSpPr>
        <p:spPr>
          <a:xfrm>
            <a:off x="4751934" y="5842337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=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1A8EC78-5B77-4774-BB93-D0BC0CA954AF}"/>
              </a:ext>
            </a:extLst>
          </p:cNvPr>
          <p:cNvSpPr txBox="1"/>
          <p:nvPr/>
        </p:nvSpPr>
        <p:spPr>
          <a:xfrm>
            <a:off x="5512905" y="5832095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381084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reslení&#10;&#10;Popis byl vytvořen automaticky">
            <a:extLst>
              <a:ext uri="{FF2B5EF4-FFF2-40B4-BE49-F238E27FC236}">
                <a16:creationId xmlns:a16="http://schemas.microsoft.com/office/drawing/2014/main" id="{75E509D5-2204-431F-988D-87A6CB96E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6" y="219143"/>
            <a:ext cx="1749753" cy="3645319"/>
          </a:xfrm>
          <a:prstGeom prst="rect">
            <a:avLst/>
          </a:prstGeom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62BF5057-11D6-4F87-82FA-09A59C86D075}"/>
              </a:ext>
            </a:extLst>
          </p:cNvPr>
          <p:cNvGrpSpPr/>
          <p:nvPr/>
        </p:nvGrpSpPr>
        <p:grpSpPr>
          <a:xfrm>
            <a:off x="9488274" y="143332"/>
            <a:ext cx="2385610" cy="3796940"/>
            <a:chOff x="9316526" y="119270"/>
            <a:chExt cx="2385610" cy="3796940"/>
          </a:xfrm>
        </p:grpSpPr>
        <p:pic>
          <p:nvPicPr>
            <p:cNvPr id="4" name="Obrázek 3" descr="Obsah obrázku kreslení&#10;&#10;Popis byl vytvořen automaticky">
              <a:extLst>
                <a:ext uri="{FF2B5EF4-FFF2-40B4-BE49-F238E27FC236}">
                  <a16:creationId xmlns:a16="http://schemas.microsoft.com/office/drawing/2014/main" id="{A28829BC-84BF-440F-A477-89C913AC7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6526" y="167394"/>
              <a:ext cx="2385610" cy="3748816"/>
            </a:xfrm>
            <a:prstGeom prst="rect">
              <a:avLst/>
            </a:prstGeom>
          </p:spPr>
        </p:pic>
        <p:sp>
          <p:nvSpPr>
            <p:cNvPr id="5" name="Volný tvar: obrazec 4">
              <a:extLst>
                <a:ext uri="{FF2B5EF4-FFF2-40B4-BE49-F238E27FC236}">
                  <a16:creationId xmlns:a16="http://schemas.microsoft.com/office/drawing/2014/main" id="{61DE9A92-20DE-4AAA-B0BA-2ED1A3183065}"/>
                </a:ext>
              </a:extLst>
            </p:cNvPr>
            <p:cNvSpPr/>
            <p:nvPr/>
          </p:nvSpPr>
          <p:spPr>
            <a:xfrm>
              <a:off x="10571443" y="119270"/>
              <a:ext cx="851931" cy="1152939"/>
            </a:xfrm>
            <a:custGeom>
              <a:avLst/>
              <a:gdLst>
                <a:gd name="connsiteX0" fmla="*/ 851931 w 851931"/>
                <a:gd name="connsiteY0" fmla="*/ 132521 h 1152939"/>
                <a:gd name="connsiteX1" fmla="*/ 812174 w 851931"/>
                <a:gd name="connsiteY1" fmla="*/ 79513 h 1152939"/>
                <a:gd name="connsiteX2" fmla="*/ 785670 w 851931"/>
                <a:gd name="connsiteY2" fmla="*/ 53008 h 1152939"/>
                <a:gd name="connsiteX3" fmla="*/ 639896 w 851931"/>
                <a:gd name="connsiteY3" fmla="*/ 26504 h 1152939"/>
                <a:gd name="connsiteX4" fmla="*/ 547131 w 851931"/>
                <a:gd name="connsiteY4" fmla="*/ 0 h 1152939"/>
                <a:gd name="connsiteX5" fmla="*/ 282087 w 851931"/>
                <a:gd name="connsiteY5" fmla="*/ 13252 h 1152939"/>
                <a:gd name="connsiteX6" fmla="*/ 215827 w 851931"/>
                <a:gd name="connsiteY6" fmla="*/ 66260 h 1152939"/>
                <a:gd name="connsiteX7" fmla="*/ 83305 w 851931"/>
                <a:gd name="connsiteY7" fmla="*/ 106017 h 1152939"/>
                <a:gd name="connsiteX8" fmla="*/ 17044 w 851931"/>
                <a:gd name="connsiteY8" fmla="*/ 132521 h 1152939"/>
                <a:gd name="connsiteX9" fmla="*/ 17044 w 851931"/>
                <a:gd name="connsiteY9" fmla="*/ 265043 h 1152939"/>
                <a:gd name="connsiteX10" fmla="*/ 70053 w 851931"/>
                <a:gd name="connsiteY10" fmla="*/ 344556 h 1152939"/>
                <a:gd name="connsiteX11" fmla="*/ 83305 w 851931"/>
                <a:gd name="connsiteY11" fmla="*/ 410817 h 1152939"/>
                <a:gd name="connsiteX12" fmla="*/ 109809 w 851931"/>
                <a:gd name="connsiteY12" fmla="*/ 490330 h 1152939"/>
                <a:gd name="connsiteX13" fmla="*/ 123061 w 851931"/>
                <a:gd name="connsiteY13" fmla="*/ 530087 h 1152939"/>
                <a:gd name="connsiteX14" fmla="*/ 149566 w 851931"/>
                <a:gd name="connsiteY14" fmla="*/ 609600 h 1152939"/>
                <a:gd name="connsiteX15" fmla="*/ 162818 w 851931"/>
                <a:gd name="connsiteY15" fmla="*/ 649356 h 1152939"/>
                <a:gd name="connsiteX16" fmla="*/ 176070 w 851931"/>
                <a:gd name="connsiteY16" fmla="*/ 861391 h 1152939"/>
                <a:gd name="connsiteX17" fmla="*/ 189322 w 851931"/>
                <a:gd name="connsiteY17" fmla="*/ 901147 h 1152939"/>
                <a:gd name="connsiteX18" fmla="*/ 202574 w 851931"/>
                <a:gd name="connsiteY18" fmla="*/ 967408 h 1152939"/>
                <a:gd name="connsiteX19" fmla="*/ 215827 w 851931"/>
                <a:gd name="connsiteY19" fmla="*/ 1020417 h 1152939"/>
                <a:gd name="connsiteX20" fmla="*/ 229079 w 851931"/>
                <a:gd name="connsiteY20" fmla="*/ 1086678 h 1152939"/>
                <a:gd name="connsiteX21" fmla="*/ 282087 w 851931"/>
                <a:gd name="connsiteY21" fmla="*/ 1152939 h 1152939"/>
                <a:gd name="connsiteX22" fmla="*/ 467618 w 851931"/>
                <a:gd name="connsiteY22" fmla="*/ 1139687 h 1152939"/>
                <a:gd name="connsiteX23" fmla="*/ 520627 w 851931"/>
                <a:gd name="connsiteY23" fmla="*/ 1086678 h 1152939"/>
                <a:gd name="connsiteX24" fmla="*/ 573635 w 851931"/>
                <a:gd name="connsiteY24" fmla="*/ 1020417 h 1152939"/>
                <a:gd name="connsiteX25" fmla="*/ 586887 w 851931"/>
                <a:gd name="connsiteY25" fmla="*/ 980660 h 1152939"/>
                <a:gd name="connsiteX26" fmla="*/ 613392 w 851931"/>
                <a:gd name="connsiteY26" fmla="*/ 954156 h 1152939"/>
                <a:gd name="connsiteX27" fmla="*/ 639896 w 851931"/>
                <a:gd name="connsiteY27" fmla="*/ 914400 h 1152939"/>
                <a:gd name="connsiteX28" fmla="*/ 706157 w 851931"/>
                <a:gd name="connsiteY28" fmla="*/ 715617 h 1152939"/>
                <a:gd name="connsiteX29" fmla="*/ 719409 w 851931"/>
                <a:gd name="connsiteY29" fmla="*/ 675860 h 1152939"/>
                <a:gd name="connsiteX30" fmla="*/ 732661 w 851931"/>
                <a:gd name="connsiteY30" fmla="*/ 636104 h 1152939"/>
                <a:gd name="connsiteX31" fmla="*/ 745914 w 851931"/>
                <a:gd name="connsiteY31" fmla="*/ 556591 h 1152939"/>
                <a:gd name="connsiteX32" fmla="*/ 772418 w 851931"/>
                <a:gd name="connsiteY32" fmla="*/ 477078 h 1152939"/>
                <a:gd name="connsiteX33" fmla="*/ 785670 w 851931"/>
                <a:gd name="connsiteY33" fmla="*/ 371060 h 1152939"/>
                <a:gd name="connsiteX34" fmla="*/ 812174 w 851931"/>
                <a:gd name="connsiteY34" fmla="*/ 291547 h 1152939"/>
                <a:gd name="connsiteX35" fmla="*/ 851931 w 851931"/>
                <a:gd name="connsiteY35" fmla="*/ 132521 h 115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51931" h="1152939">
                  <a:moveTo>
                    <a:pt x="851931" y="132521"/>
                  </a:moveTo>
                  <a:cubicBezTo>
                    <a:pt x="851931" y="97182"/>
                    <a:pt x="826314" y="96481"/>
                    <a:pt x="812174" y="79513"/>
                  </a:cubicBezTo>
                  <a:cubicBezTo>
                    <a:pt x="804175" y="69915"/>
                    <a:pt x="796384" y="59436"/>
                    <a:pt x="785670" y="53008"/>
                  </a:cubicBezTo>
                  <a:cubicBezTo>
                    <a:pt x="753415" y="33655"/>
                    <a:pt x="654509" y="28331"/>
                    <a:pt x="639896" y="26504"/>
                  </a:cubicBezTo>
                  <a:cubicBezTo>
                    <a:pt x="621147" y="20254"/>
                    <a:pt x="563772" y="0"/>
                    <a:pt x="547131" y="0"/>
                  </a:cubicBezTo>
                  <a:cubicBezTo>
                    <a:pt x="458673" y="0"/>
                    <a:pt x="370435" y="8835"/>
                    <a:pt x="282087" y="13252"/>
                  </a:cubicBezTo>
                  <a:cubicBezTo>
                    <a:pt x="165262" y="52194"/>
                    <a:pt x="320724" y="-8667"/>
                    <a:pt x="215827" y="66260"/>
                  </a:cubicBezTo>
                  <a:cubicBezTo>
                    <a:pt x="171945" y="97604"/>
                    <a:pt x="131901" y="91438"/>
                    <a:pt x="83305" y="106017"/>
                  </a:cubicBezTo>
                  <a:cubicBezTo>
                    <a:pt x="60520" y="112852"/>
                    <a:pt x="39131" y="123686"/>
                    <a:pt x="17044" y="132521"/>
                  </a:cubicBezTo>
                  <a:cubicBezTo>
                    <a:pt x="-735" y="185858"/>
                    <a:pt x="-10148" y="194344"/>
                    <a:pt x="17044" y="265043"/>
                  </a:cubicBezTo>
                  <a:cubicBezTo>
                    <a:pt x="28479" y="294774"/>
                    <a:pt x="70053" y="344556"/>
                    <a:pt x="70053" y="344556"/>
                  </a:cubicBezTo>
                  <a:cubicBezTo>
                    <a:pt x="74470" y="366643"/>
                    <a:pt x="77379" y="389086"/>
                    <a:pt x="83305" y="410817"/>
                  </a:cubicBezTo>
                  <a:cubicBezTo>
                    <a:pt x="90656" y="437771"/>
                    <a:pt x="100974" y="463826"/>
                    <a:pt x="109809" y="490330"/>
                  </a:cubicBezTo>
                  <a:lnTo>
                    <a:pt x="123061" y="530087"/>
                  </a:lnTo>
                  <a:lnTo>
                    <a:pt x="149566" y="609600"/>
                  </a:lnTo>
                  <a:lnTo>
                    <a:pt x="162818" y="649356"/>
                  </a:lnTo>
                  <a:cubicBezTo>
                    <a:pt x="167235" y="720034"/>
                    <a:pt x="168657" y="790964"/>
                    <a:pt x="176070" y="861391"/>
                  </a:cubicBezTo>
                  <a:cubicBezTo>
                    <a:pt x="177532" y="875283"/>
                    <a:pt x="185934" y="887595"/>
                    <a:pt x="189322" y="901147"/>
                  </a:cubicBezTo>
                  <a:cubicBezTo>
                    <a:pt x="194785" y="922999"/>
                    <a:pt x="197688" y="945420"/>
                    <a:pt x="202574" y="967408"/>
                  </a:cubicBezTo>
                  <a:cubicBezTo>
                    <a:pt x="206525" y="985188"/>
                    <a:pt x="211876" y="1002637"/>
                    <a:pt x="215827" y="1020417"/>
                  </a:cubicBezTo>
                  <a:cubicBezTo>
                    <a:pt x="220713" y="1042405"/>
                    <a:pt x="221170" y="1065588"/>
                    <a:pt x="229079" y="1086678"/>
                  </a:cubicBezTo>
                  <a:cubicBezTo>
                    <a:pt x="239109" y="1113424"/>
                    <a:pt x="262682" y="1133533"/>
                    <a:pt x="282087" y="1152939"/>
                  </a:cubicBezTo>
                  <a:cubicBezTo>
                    <a:pt x="343931" y="1148522"/>
                    <a:pt x="407879" y="1156281"/>
                    <a:pt x="467618" y="1139687"/>
                  </a:cubicBezTo>
                  <a:cubicBezTo>
                    <a:pt x="491695" y="1132999"/>
                    <a:pt x="520627" y="1086678"/>
                    <a:pt x="520627" y="1086678"/>
                  </a:cubicBezTo>
                  <a:cubicBezTo>
                    <a:pt x="553937" y="986747"/>
                    <a:pt x="505130" y="1106050"/>
                    <a:pt x="573635" y="1020417"/>
                  </a:cubicBezTo>
                  <a:cubicBezTo>
                    <a:pt x="582361" y="1009509"/>
                    <a:pt x="579700" y="992638"/>
                    <a:pt x="586887" y="980660"/>
                  </a:cubicBezTo>
                  <a:cubicBezTo>
                    <a:pt x="593315" y="969946"/>
                    <a:pt x="605587" y="963912"/>
                    <a:pt x="613392" y="954156"/>
                  </a:cubicBezTo>
                  <a:cubicBezTo>
                    <a:pt x="623342" y="941719"/>
                    <a:pt x="631061" y="927652"/>
                    <a:pt x="639896" y="914400"/>
                  </a:cubicBezTo>
                  <a:lnTo>
                    <a:pt x="706157" y="715617"/>
                  </a:lnTo>
                  <a:lnTo>
                    <a:pt x="719409" y="675860"/>
                  </a:lnTo>
                  <a:cubicBezTo>
                    <a:pt x="723826" y="662608"/>
                    <a:pt x="730364" y="649883"/>
                    <a:pt x="732661" y="636104"/>
                  </a:cubicBezTo>
                  <a:cubicBezTo>
                    <a:pt x="737079" y="609600"/>
                    <a:pt x="739397" y="582659"/>
                    <a:pt x="745914" y="556591"/>
                  </a:cubicBezTo>
                  <a:cubicBezTo>
                    <a:pt x="752690" y="529487"/>
                    <a:pt x="772418" y="477078"/>
                    <a:pt x="772418" y="477078"/>
                  </a:cubicBezTo>
                  <a:cubicBezTo>
                    <a:pt x="776835" y="441739"/>
                    <a:pt x="778208" y="405884"/>
                    <a:pt x="785670" y="371060"/>
                  </a:cubicBezTo>
                  <a:cubicBezTo>
                    <a:pt x="791524" y="343742"/>
                    <a:pt x="812174" y="291547"/>
                    <a:pt x="812174" y="291547"/>
                  </a:cubicBezTo>
                  <a:cubicBezTo>
                    <a:pt x="826676" y="190036"/>
                    <a:pt x="851931" y="167860"/>
                    <a:pt x="851931" y="1325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6B7B2D1E-4707-4C66-ACBB-B8CEE04296A6}"/>
              </a:ext>
            </a:extLst>
          </p:cNvPr>
          <p:cNvGrpSpPr/>
          <p:nvPr/>
        </p:nvGrpSpPr>
        <p:grpSpPr>
          <a:xfrm>
            <a:off x="7278634" y="1341527"/>
            <a:ext cx="1724696" cy="1025905"/>
            <a:chOff x="6474717" y="788439"/>
            <a:chExt cx="1724696" cy="1025905"/>
          </a:xfrm>
        </p:grpSpPr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060A3CA6-A678-4CF9-BF9C-37A8CB8652FC}"/>
                </a:ext>
              </a:extLst>
            </p:cNvPr>
            <p:cNvSpPr txBox="1"/>
            <p:nvPr/>
          </p:nvSpPr>
          <p:spPr>
            <a:xfrm>
              <a:off x="6474717" y="798681"/>
              <a:ext cx="56778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=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5A8561DA-A11B-44E5-82DB-5DFB2C60FC8D}"/>
                </a:ext>
              </a:extLst>
            </p:cNvPr>
            <p:cNvSpPr txBox="1"/>
            <p:nvPr/>
          </p:nvSpPr>
          <p:spPr>
            <a:xfrm>
              <a:off x="7235688" y="788439"/>
              <a:ext cx="96372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/>
                <a:t>20</a:t>
              </a:r>
            </a:p>
          </p:txBody>
        </p:sp>
      </p:grpSp>
      <p:sp>
        <p:nvSpPr>
          <p:cNvPr id="8" name="TextovéPole 7">
            <a:extLst>
              <a:ext uri="{FF2B5EF4-FFF2-40B4-BE49-F238E27FC236}">
                <a16:creationId xmlns:a16="http://schemas.microsoft.com/office/drawing/2014/main" id="{63358EF9-9C5F-4DA8-BAC8-2FA5EBA927E6}"/>
              </a:ext>
            </a:extLst>
          </p:cNvPr>
          <p:cNvSpPr txBox="1"/>
          <p:nvPr/>
        </p:nvSpPr>
        <p:spPr>
          <a:xfrm>
            <a:off x="2442856" y="301311"/>
            <a:ext cx="4497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Na levou stranu rovnice napíšeme:</a:t>
            </a:r>
          </a:p>
        </p:txBody>
      </p:sp>
      <p:pic>
        <p:nvPicPr>
          <p:cNvPr id="10" name="Obrázek 9" descr="Obsah obrázku kreslení&#10;&#10;Popis byl vytvořen automaticky">
            <a:extLst>
              <a:ext uri="{FF2B5EF4-FFF2-40B4-BE49-F238E27FC236}">
                <a16:creationId xmlns:a16="http://schemas.microsoft.com/office/drawing/2014/main" id="{CF1ECB34-475E-496A-A0D8-6807E50552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120" y="922231"/>
            <a:ext cx="1657332" cy="1864498"/>
          </a:xfrm>
          <a:prstGeom prst="rect">
            <a:avLst/>
          </a:prstGeom>
        </p:spPr>
      </p:pic>
      <p:pic>
        <p:nvPicPr>
          <p:cNvPr id="12" name="Obrázek 11" descr="Obsah obrázku interiér, stůl, vsedě, světlo&#10;&#10;Popis byl vytvořen automaticky">
            <a:extLst>
              <a:ext uri="{FF2B5EF4-FFF2-40B4-BE49-F238E27FC236}">
                <a16:creationId xmlns:a16="http://schemas.microsoft.com/office/drawing/2014/main" id="{AA1361B6-2277-4151-B09D-FEBBF05FE3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042" y="811798"/>
            <a:ext cx="1644827" cy="2075120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3BFC6B68-3056-4528-B53E-368F927DB415}"/>
              </a:ext>
            </a:extLst>
          </p:cNvPr>
          <p:cNvSpPr txBox="1"/>
          <p:nvPr/>
        </p:nvSpPr>
        <p:spPr>
          <a:xfrm>
            <a:off x="4404596" y="1533970"/>
            <a:ext cx="5677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+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AA07CA62-F534-4F9E-9DC2-75CC44F0834A}"/>
              </a:ext>
            </a:extLst>
          </p:cNvPr>
          <p:cNvSpPr txBox="1"/>
          <p:nvPr/>
        </p:nvSpPr>
        <p:spPr>
          <a:xfrm>
            <a:off x="3052519" y="1533969"/>
            <a:ext cx="5405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8E1F6C44-9AA6-477D-8FBF-C4E55A01EB94}"/>
              </a:ext>
            </a:extLst>
          </p:cNvPr>
          <p:cNvSpPr txBox="1"/>
          <p:nvPr/>
        </p:nvSpPr>
        <p:spPr>
          <a:xfrm>
            <a:off x="5888609" y="1533969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5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051D26A8-DDFF-4CA4-A51A-6C6914A4E81C}"/>
              </a:ext>
            </a:extLst>
          </p:cNvPr>
          <p:cNvSpPr txBox="1"/>
          <p:nvPr/>
        </p:nvSpPr>
        <p:spPr>
          <a:xfrm>
            <a:off x="1786124" y="3320626"/>
            <a:ext cx="860066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Místo otazníku používáme písmeno např. </a:t>
            </a:r>
            <a:r>
              <a:rPr lang="cs-CZ" sz="2400" dirty="0"/>
              <a:t>X</a:t>
            </a:r>
            <a:r>
              <a:rPr lang="cs-CZ" sz="2400" dirty="0">
                <a:solidFill>
                  <a:srgbClr val="FF0000"/>
                </a:solidFill>
              </a:rPr>
              <a:t>.</a:t>
            </a:r>
          </a:p>
          <a:p>
            <a:r>
              <a:rPr lang="cs-CZ" sz="2400" dirty="0">
                <a:solidFill>
                  <a:srgbClr val="FF0000"/>
                </a:solidFill>
              </a:rPr>
              <a:t>Takže rovnice bude vypadat takto: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>
                <a:solidFill>
                  <a:srgbClr val="FF0000"/>
                </a:solidFill>
              </a:rPr>
              <a:t>Abychom vyřešili rovnici, snažíme se osamostatnit </a:t>
            </a:r>
            <a:r>
              <a:rPr lang="cs-CZ" sz="2400" dirty="0"/>
              <a:t>x</a:t>
            </a:r>
            <a:r>
              <a:rPr lang="cs-CZ" sz="2400" dirty="0">
                <a:solidFill>
                  <a:srgbClr val="FF0000"/>
                </a:solidFill>
              </a:rPr>
              <a:t>, aby bylo na jedné straně rovnice.</a:t>
            </a:r>
            <a:endParaRPr lang="cs-CZ" sz="2400" dirty="0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E55C5B3B-1BEF-4187-A8F0-44D3CF964AEE}"/>
              </a:ext>
            </a:extLst>
          </p:cNvPr>
          <p:cNvSpPr txBox="1"/>
          <p:nvPr/>
        </p:nvSpPr>
        <p:spPr>
          <a:xfrm>
            <a:off x="3366052" y="4308368"/>
            <a:ext cx="38507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 +  5  = 20</a:t>
            </a:r>
          </a:p>
        </p:txBody>
      </p:sp>
    </p:spTree>
    <p:extLst>
      <p:ext uri="{BB962C8B-B14F-4D97-AF65-F5344CB8AC3E}">
        <p14:creationId xmlns:p14="http://schemas.microsoft.com/office/powerpoint/2010/main" val="3572802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D9D7CF7-8AE0-437D-BE0C-6A7E7B23C7E5}"/>
              </a:ext>
            </a:extLst>
          </p:cNvPr>
          <p:cNvSpPr txBox="1"/>
          <p:nvPr/>
        </p:nvSpPr>
        <p:spPr>
          <a:xfrm>
            <a:off x="3633338" y="280608"/>
            <a:ext cx="38507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 +  5  = 20</a:t>
            </a:r>
          </a:p>
        </p:txBody>
      </p:sp>
      <p:pic>
        <p:nvPicPr>
          <p:cNvPr id="3" name="Obrázek 2" descr="Obsah obrázku kreslení&#10;&#10;Popis byl vytvořen automaticky">
            <a:extLst>
              <a:ext uri="{FF2B5EF4-FFF2-40B4-BE49-F238E27FC236}">
                <a16:creationId xmlns:a16="http://schemas.microsoft.com/office/drawing/2014/main" id="{C12BFC26-35CA-46DA-A8E3-F0ED95543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6" y="219143"/>
            <a:ext cx="1749753" cy="3645319"/>
          </a:xfrm>
          <a:prstGeom prst="rect">
            <a:avLst/>
          </a:prstGeom>
        </p:spPr>
      </p:pic>
      <p:grpSp>
        <p:nvGrpSpPr>
          <p:cNvPr id="4" name="Skupina 3">
            <a:extLst>
              <a:ext uri="{FF2B5EF4-FFF2-40B4-BE49-F238E27FC236}">
                <a16:creationId xmlns:a16="http://schemas.microsoft.com/office/drawing/2014/main" id="{45D35F51-015C-4456-AAA4-1AC6FCE47963}"/>
              </a:ext>
            </a:extLst>
          </p:cNvPr>
          <p:cNvGrpSpPr/>
          <p:nvPr/>
        </p:nvGrpSpPr>
        <p:grpSpPr>
          <a:xfrm>
            <a:off x="9488274" y="143332"/>
            <a:ext cx="2385610" cy="3796940"/>
            <a:chOff x="9316526" y="119270"/>
            <a:chExt cx="2385610" cy="3796940"/>
          </a:xfrm>
        </p:grpSpPr>
        <p:pic>
          <p:nvPicPr>
            <p:cNvPr id="5" name="Obrázek 4" descr="Obsah obrázku kreslení&#10;&#10;Popis byl vytvořen automaticky">
              <a:extLst>
                <a:ext uri="{FF2B5EF4-FFF2-40B4-BE49-F238E27FC236}">
                  <a16:creationId xmlns:a16="http://schemas.microsoft.com/office/drawing/2014/main" id="{02FAD88C-C4A7-41E4-ACCA-17668C35F8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6526" y="167394"/>
              <a:ext cx="2385610" cy="3748816"/>
            </a:xfrm>
            <a:prstGeom prst="rect">
              <a:avLst/>
            </a:prstGeom>
          </p:spPr>
        </p:pic>
        <p:sp>
          <p:nvSpPr>
            <p:cNvPr id="6" name="Volný tvar: obrazec 5">
              <a:extLst>
                <a:ext uri="{FF2B5EF4-FFF2-40B4-BE49-F238E27FC236}">
                  <a16:creationId xmlns:a16="http://schemas.microsoft.com/office/drawing/2014/main" id="{8729362E-8273-4FFC-9601-6A3E60AE0778}"/>
                </a:ext>
              </a:extLst>
            </p:cNvPr>
            <p:cNvSpPr/>
            <p:nvPr/>
          </p:nvSpPr>
          <p:spPr>
            <a:xfrm>
              <a:off x="10571443" y="119270"/>
              <a:ext cx="851931" cy="1152939"/>
            </a:xfrm>
            <a:custGeom>
              <a:avLst/>
              <a:gdLst>
                <a:gd name="connsiteX0" fmla="*/ 851931 w 851931"/>
                <a:gd name="connsiteY0" fmla="*/ 132521 h 1152939"/>
                <a:gd name="connsiteX1" fmla="*/ 812174 w 851931"/>
                <a:gd name="connsiteY1" fmla="*/ 79513 h 1152939"/>
                <a:gd name="connsiteX2" fmla="*/ 785670 w 851931"/>
                <a:gd name="connsiteY2" fmla="*/ 53008 h 1152939"/>
                <a:gd name="connsiteX3" fmla="*/ 639896 w 851931"/>
                <a:gd name="connsiteY3" fmla="*/ 26504 h 1152939"/>
                <a:gd name="connsiteX4" fmla="*/ 547131 w 851931"/>
                <a:gd name="connsiteY4" fmla="*/ 0 h 1152939"/>
                <a:gd name="connsiteX5" fmla="*/ 282087 w 851931"/>
                <a:gd name="connsiteY5" fmla="*/ 13252 h 1152939"/>
                <a:gd name="connsiteX6" fmla="*/ 215827 w 851931"/>
                <a:gd name="connsiteY6" fmla="*/ 66260 h 1152939"/>
                <a:gd name="connsiteX7" fmla="*/ 83305 w 851931"/>
                <a:gd name="connsiteY7" fmla="*/ 106017 h 1152939"/>
                <a:gd name="connsiteX8" fmla="*/ 17044 w 851931"/>
                <a:gd name="connsiteY8" fmla="*/ 132521 h 1152939"/>
                <a:gd name="connsiteX9" fmla="*/ 17044 w 851931"/>
                <a:gd name="connsiteY9" fmla="*/ 265043 h 1152939"/>
                <a:gd name="connsiteX10" fmla="*/ 70053 w 851931"/>
                <a:gd name="connsiteY10" fmla="*/ 344556 h 1152939"/>
                <a:gd name="connsiteX11" fmla="*/ 83305 w 851931"/>
                <a:gd name="connsiteY11" fmla="*/ 410817 h 1152939"/>
                <a:gd name="connsiteX12" fmla="*/ 109809 w 851931"/>
                <a:gd name="connsiteY12" fmla="*/ 490330 h 1152939"/>
                <a:gd name="connsiteX13" fmla="*/ 123061 w 851931"/>
                <a:gd name="connsiteY13" fmla="*/ 530087 h 1152939"/>
                <a:gd name="connsiteX14" fmla="*/ 149566 w 851931"/>
                <a:gd name="connsiteY14" fmla="*/ 609600 h 1152939"/>
                <a:gd name="connsiteX15" fmla="*/ 162818 w 851931"/>
                <a:gd name="connsiteY15" fmla="*/ 649356 h 1152939"/>
                <a:gd name="connsiteX16" fmla="*/ 176070 w 851931"/>
                <a:gd name="connsiteY16" fmla="*/ 861391 h 1152939"/>
                <a:gd name="connsiteX17" fmla="*/ 189322 w 851931"/>
                <a:gd name="connsiteY17" fmla="*/ 901147 h 1152939"/>
                <a:gd name="connsiteX18" fmla="*/ 202574 w 851931"/>
                <a:gd name="connsiteY18" fmla="*/ 967408 h 1152939"/>
                <a:gd name="connsiteX19" fmla="*/ 215827 w 851931"/>
                <a:gd name="connsiteY19" fmla="*/ 1020417 h 1152939"/>
                <a:gd name="connsiteX20" fmla="*/ 229079 w 851931"/>
                <a:gd name="connsiteY20" fmla="*/ 1086678 h 1152939"/>
                <a:gd name="connsiteX21" fmla="*/ 282087 w 851931"/>
                <a:gd name="connsiteY21" fmla="*/ 1152939 h 1152939"/>
                <a:gd name="connsiteX22" fmla="*/ 467618 w 851931"/>
                <a:gd name="connsiteY22" fmla="*/ 1139687 h 1152939"/>
                <a:gd name="connsiteX23" fmla="*/ 520627 w 851931"/>
                <a:gd name="connsiteY23" fmla="*/ 1086678 h 1152939"/>
                <a:gd name="connsiteX24" fmla="*/ 573635 w 851931"/>
                <a:gd name="connsiteY24" fmla="*/ 1020417 h 1152939"/>
                <a:gd name="connsiteX25" fmla="*/ 586887 w 851931"/>
                <a:gd name="connsiteY25" fmla="*/ 980660 h 1152939"/>
                <a:gd name="connsiteX26" fmla="*/ 613392 w 851931"/>
                <a:gd name="connsiteY26" fmla="*/ 954156 h 1152939"/>
                <a:gd name="connsiteX27" fmla="*/ 639896 w 851931"/>
                <a:gd name="connsiteY27" fmla="*/ 914400 h 1152939"/>
                <a:gd name="connsiteX28" fmla="*/ 706157 w 851931"/>
                <a:gd name="connsiteY28" fmla="*/ 715617 h 1152939"/>
                <a:gd name="connsiteX29" fmla="*/ 719409 w 851931"/>
                <a:gd name="connsiteY29" fmla="*/ 675860 h 1152939"/>
                <a:gd name="connsiteX30" fmla="*/ 732661 w 851931"/>
                <a:gd name="connsiteY30" fmla="*/ 636104 h 1152939"/>
                <a:gd name="connsiteX31" fmla="*/ 745914 w 851931"/>
                <a:gd name="connsiteY31" fmla="*/ 556591 h 1152939"/>
                <a:gd name="connsiteX32" fmla="*/ 772418 w 851931"/>
                <a:gd name="connsiteY32" fmla="*/ 477078 h 1152939"/>
                <a:gd name="connsiteX33" fmla="*/ 785670 w 851931"/>
                <a:gd name="connsiteY33" fmla="*/ 371060 h 1152939"/>
                <a:gd name="connsiteX34" fmla="*/ 812174 w 851931"/>
                <a:gd name="connsiteY34" fmla="*/ 291547 h 1152939"/>
                <a:gd name="connsiteX35" fmla="*/ 851931 w 851931"/>
                <a:gd name="connsiteY35" fmla="*/ 132521 h 115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51931" h="1152939">
                  <a:moveTo>
                    <a:pt x="851931" y="132521"/>
                  </a:moveTo>
                  <a:cubicBezTo>
                    <a:pt x="851931" y="97182"/>
                    <a:pt x="826314" y="96481"/>
                    <a:pt x="812174" y="79513"/>
                  </a:cubicBezTo>
                  <a:cubicBezTo>
                    <a:pt x="804175" y="69915"/>
                    <a:pt x="796384" y="59436"/>
                    <a:pt x="785670" y="53008"/>
                  </a:cubicBezTo>
                  <a:cubicBezTo>
                    <a:pt x="753415" y="33655"/>
                    <a:pt x="654509" y="28331"/>
                    <a:pt x="639896" y="26504"/>
                  </a:cubicBezTo>
                  <a:cubicBezTo>
                    <a:pt x="621147" y="20254"/>
                    <a:pt x="563772" y="0"/>
                    <a:pt x="547131" y="0"/>
                  </a:cubicBezTo>
                  <a:cubicBezTo>
                    <a:pt x="458673" y="0"/>
                    <a:pt x="370435" y="8835"/>
                    <a:pt x="282087" y="13252"/>
                  </a:cubicBezTo>
                  <a:cubicBezTo>
                    <a:pt x="165262" y="52194"/>
                    <a:pt x="320724" y="-8667"/>
                    <a:pt x="215827" y="66260"/>
                  </a:cubicBezTo>
                  <a:cubicBezTo>
                    <a:pt x="171945" y="97604"/>
                    <a:pt x="131901" y="91438"/>
                    <a:pt x="83305" y="106017"/>
                  </a:cubicBezTo>
                  <a:cubicBezTo>
                    <a:pt x="60520" y="112852"/>
                    <a:pt x="39131" y="123686"/>
                    <a:pt x="17044" y="132521"/>
                  </a:cubicBezTo>
                  <a:cubicBezTo>
                    <a:pt x="-735" y="185858"/>
                    <a:pt x="-10148" y="194344"/>
                    <a:pt x="17044" y="265043"/>
                  </a:cubicBezTo>
                  <a:cubicBezTo>
                    <a:pt x="28479" y="294774"/>
                    <a:pt x="70053" y="344556"/>
                    <a:pt x="70053" y="344556"/>
                  </a:cubicBezTo>
                  <a:cubicBezTo>
                    <a:pt x="74470" y="366643"/>
                    <a:pt x="77379" y="389086"/>
                    <a:pt x="83305" y="410817"/>
                  </a:cubicBezTo>
                  <a:cubicBezTo>
                    <a:pt x="90656" y="437771"/>
                    <a:pt x="100974" y="463826"/>
                    <a:pt x="109809" y="490330"/>
                  </a:cubicBezTo>
                  <a:lnTo>
                    <a:pt x="123061" y="530087"/>
                  </a:lnTo>
                  <a:lnTo>
                    <a:pt x="149566" y="609600"/>
                  </a:lnTo>
                  <a:lnTo>
                    <a:pt x="162818" y="649356"/>
                  </a:lnTo>
                  <a:cubicBezTo>
                    <a:pt x="167235" y="720034"/>
                    <a:pt x="168657" y="790964"/>
                    <a:pt x="176070" y="861391"/>
                  </a:cubicBezTo>
                  <a:cubicBezTo>
                    <a:pt x="177532" y="875283"/>
                    <a:pt x="185934" y="887595"/>
                    <a:pt x="189322" y="901147"/>
                  </a:cubicBezTo>
                  <a:cubicBezTo>
                    <a:pt x="194785" y="922999"/>
                    <a:pt x="197688" y="945420"/>
                    <a:pt x="202574" y="967408"/>
                  </a:cubicBezTo>
                  <a:cubicBezTo>
                    <a:pt x="206525" y="985188"/>
                    <a:pt x="211876" y="1002637"/>
                    <a:pt x="215827" y="1020417"/>
                  </a:cubicBezTo>
                  <a:cubicBezTo>
                    <a:pt x="220713" y="1042405"/>
                    <a:pt x="221170" y="1065588"/>
                    <a:pt x="229079" y="1086678"/>
                  </a:cubicBezTo>
                  <a:cubicBezTo>
                    <a:pt x="239109" y="1113424"/>
                    <a:pt x="262682" y="1133533"/>
                    <a:pt x="282087" y="1152939"/>
                  </a:cubicBezTo>
                  <a:cubicBezTo>
                    <a:pt x="343931" y="1148522"/>
                    <a:pt x="407879" y="1156281"/>
                    <a:pt x="467618" y="1139687"/>
                  </a:cubicBezTo>
                  <a:cubicBezTo>
                    <a:pt x="491695" y="1132999"/>
                    <a:pt x="520627" y="1086678"/>
                    <a:pt x="520627" y="1086678"/>
                  </a:cubicBezTo>
                  <a:cubicBezTo>
                    <a:pt x="553937" y="986747"/>
                    <a:pt x="505130" y="1106050"/>
                    <a:pt x="573635" y="1020417"/>
                  </a:cubicBezTo>
                  <a:cubicBezTo>
                    <a:pt x="582361" y="1009509"/>
                    <a:pt x="579700" y="992638"/>
                    <a:pt x="586887" y="980660"/>
                  </a:cubicBezTo>
                  <a:cubicBezTo>
                    <a:pt x="593315" y="969946"/>
                    <a:pt x="605587" y="963912"/>
                    <a:pt x="613392" y="954156"/>
                  </a:cubicBezTo>
                  <a:cubicBezTo>
                    <a:pt x="623342" y="941719"/>
                    <a:pt x="631061" y="927652"/>
                    <a:pt x="639896" y="914400"/>
                  </a:cubicBezTo>
                  <a:lnTo>
                    <a:pt x="706157" y="715617"/>
                  </a:lnTo>
                  <a:lnTo>
                    <a:pt x="719409" y="675860"/>
                  </a:lnTo>
                  <a:cubicBezTo>
                    <a:pt x="723826" y="662608"/>
                    <a:pt x="730364" y="649883"/>
                    <a:pt x="732661" y="636104"/>
                  </a:cubicBezTo>
                  <a:cubicBezTo>
                    <a:pt x="737079" y="609600"/>
                    <a:pt x="739397" y="582659"/>
                    <a:pt x="745914" y="556591"/>
                  </a:cubicBezTo>
                  <a:cubicBezTo>
                    <a:pt x="752690" y="529487"/>
                    <a:pt x="772418" y="477078"/>
                    <a:pt x="772418" y="477078"/>
                  </a:cubicBezTo>
                  <a:cubicBezTo>
                    <a:pt x="776835" y="441739"/>
                    <a:pt x="778208" y="405884"/>
                    <a:pt x="785670" y="371060"/>
                  </a:cubicBezTo>
                  <a:cubicBezTo>
                    <a:pt x="791524" y="343742"/>
                    <a:pt x="812174" y="291547"/>
                    <a:pt x="812174" y="291547"/>
                  </a:cubicBezTo>
                  <a:cubicBezTo>
                    <a:pt x="826676" y="190036"/>
                    <a:pt x="851931" y="167860"/>
                    <a:pt x="851931" y="1325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26EB0A0C-0CF3-40C7-88B5-F8BFC20BBE33}"/>
              </a:ext>
            </a:extLst>
          </p:cNvPr>
          <p:cNvSpPr txBox="1"/>
          <p:nvPr/>
        </p:nvSpPr>
        <p:spPr>
          <a:xfrm>
            <a:off x="2560320" y="1296271"/>
            <a:ext cx="695171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Jak dostaneme číslo  +5 na druhou stranu rovnice?</a:t>
            </a:r>
          </a:p>
          <a:p>
            <a:r>
              <a:rPr lang="cs-CZ" sz="2400" dirty="0">
                <a:solidFill>
                  <a:srgbClr val="FF0000"/>
                </a:solidFill>
              </a:rPr>
              <a:t>Přesuneme číslo 5 na pravou stranu rovnice, přičtením</a:t>
            </a:r>
          </a:p>
          <a:p>
            <a:r>
              <a:rPr lang="cs-CZ" sz="2400" dirty="0">
                <a:solidFill>
                  <a:srgbClr val="FF0000"/>
                </a:solidFill>
              </a:rPr>
              <a:t>její opačné hodnoty k oběma stranám rovnice.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BF630E6-F280-4D18-9E94-CD52A205A871}"/>
              </a:ext>
            </a:extLst>
          </p:cNvPr>
          <p:cNvSpPr txBox="1"/>
          <p:nvPr/>
        </p:nvSpPr>
        <p:spPr>
          <a:xfrm>
            <a:off x="2560320" y="2585752"/>
            <a:ext cx="64355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x   +  5  = 20   </a:t>
            </a:r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A5BF6F17-DBAE-4921-810A-BE57944F10B3}"/>
              </a:ext>
            </a:extLst>
          </p:cNvPr>
          <p:cNvCxnSpPr/>
          <p:nvPr/>
        </p:nvCxnSpPr>
        <p:spPr>
          <a:xfrm flipH="1">
            <a:off x="6930887" y="2822713"/>
            <a:ext cx="159026" cy="60628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47CFB5C-834D-4493-8C5D-EC04D4CC0C54}"/>
              </a:ext>
            </a:extLst>
          </p:cNvPr>
          <p:cNvSpPr txBox="1"/>
          <p:nvPr/>
        </p:nvSpPr>
        <p:spPr>
          <a:xfrm flipH="1">
            <a:off x="4501260" y="3482582"/>
            <a:ext cx="14224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 - 5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16ADE63-522A-46C8-A237-12BB3CB75483}"/>
              </a:ext>
            </a:extLst>
          </p:cNvPr>
          <p:cNvSpPr txBox="1"/>
          <p:nvPr/>
        </p:nvSpPr>
        <p:spPr>
          <a:xfrm>
            <a:off x="2560320" y="3512263"/>
            <a:ext cx="64355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x   +  5      = 20 - 5   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250498DB-F343-45D8-86BA-FE14036B0FFC}"/>
              </a:ext>
            </a:extLst>
          </p:cNvPr>
          <p:cNvSpPr txBox="1"/>
          <p:nvPr/>
        </p:nvSpPr>
        <p:spPr>
          <a:xfrm>
            <a:off x="490330" y="4704522"/>
            <a:ext cx="9041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Na levé straně rovnice se osamostatnilo </a:t>
            </a:r>
            <a:r>
              <a:rPr lang="cs-CZ" sz="2400" dirty="0"/>
              <a:t>X </a:t>
            </a:r>
            <a:r>
              <a:rPr lang="cs-CZ" sz="2400" dirty="0">
                <a:solidFill>
                  <a:srgbClr val="FF0000"/>
                </a:solidFill>
              </a:rPr>
              <a:t>. Rovnice bude vypadat takto:</a:t>
            </a:r>
            <a:endParaRPr lang="cs-CZ" sz="2400" dirty="0"/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67FCB0C2-747D-45FD-9715-CCA1E80CC8A2}"/>
              </a:ext>
            </a:extLst>
          </p:cNvPr>
          <p:cNvSpPr txBox="1"/>
          <p:nvPr/>
        </p:nvSpPr>
        <p:spPr>
          <a:xfrm>
            <a:off x="3214056" y="5053897"/>
            <a:ext cx="35285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=  20  - 5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42654C74-D835-46BD-9641-8DFD3A3DF4EA}"/>
              </a:ext>
            </a:extLst>
          </p:cNvPr>
          <p:cNvSpPr txBox="1"/>
          <p:nvPr/>
        </p:nvSpPr>
        <p:spPr>
          <a:xfrm>
            <a:off x="3214056" y="5761462"/>
            <a:ext cx="23791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=  15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C5204013-D4B2-4944-A2AA-248919BE5E82}"/>
              </a:ext>
            </a:extLst>
          </p:cNvPr>
          <p:cNvSpPr txBox="1"/>
          <p:nvPr/>
        </p:nvSpPr>
        <p:spPr>
          <a:xfrm>
            <a:off x="7126138" y="2608890"/>
            <a:ext cx="9845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- 5</a:t>
            </a:r>
          </a:p>
        </p:txBody>
      </p:sp>
    </p:spTree>
    <p:extLst>
      <p:ext uri="{BB962C8B-B14F-4D97-AF65-F5344CB8AC3E}">
        <p14:creationId xmlns:p14="http://schemas.microsoft.com/office/powerpoint/2010/main" val="1470411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F78C834-3BC8-4DBF-95DF-939DB3DCB554}"/>
              </a:ext>
            </a:extLst>
          </p:cNvPr>
          <p:cNvSpPr txBox="1"/>
          <p:nvPr/>
        </p:nvSpPr>
        <p:spPr>
          <a:xfrm>
            <a:off x="2531165" y="397565"/>
            <a:ext cx="5238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Odpověď by zněla: </a:t>
            </a:r>
            <a:r>
              <a:rPr lang="cs-CZ" sz="2400" dirty="0"/>
              <a:t>jablko stálo 15 korun.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kreslení&#10;&#10;Popis byl vytvořen automaticky">
            <a:extLst>
              <a:ext uri="{FF2B5EF4-FFF2-40B4-BE49-F238E27FC236}">
                <a16:creationId xmlns:a16="http://schemas.microsoft.com/office/drawing/2014/main" id="{C2CADFA6-EF78-4D8F-90C8-79D90EA9B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6" y="219143"/>
            <a:ext cx="1749753" cy="3645319"/>
          </a:xfrm>
          <a:prstGeom prst="rect">
            <a:avLst/>
          </a:prstGeom>
        </p:spPr>
      </p:pic>
      <p:grpSp>
        <p:nvGrpSpPr>
          <p:cNvPr id="4" name="Skupina 3">
            <a:extLst>
              <a:ext uri="{FF2B5EF4-FFF2-40B4-BE49-F238E27FC236}">
                <a16:creationId xmlns:a16="http://schemas.microsoft.com/office/drawing/2014/main" id="{5ED69DF1-A12E-45E9-B0CD-392F1E4652E4}"/>
              </a:ext>
            </a:extLst>
          </p:cNvPr>
          <p:cNvGrpSpPr/>
          <p:nvPr/>
        </p:nvGrpSpPr>
        <p:grpSpPr>
          <a:xfrm>
            <a:off x="9488274" y="143332"/>
            <a:ext cx="2385610" cy="3796940"/>
            <a:chOff x="9316526" y="119270"/>
            <a:chExt cx="2385610" cy="3796940"/>
          </a:xfrm>
        </p:grpSpPr>
        <p:pic>
          <p:nvPicPr>
            <p:cNvPr id="5" name="Obrázek 4" descr="Obsah obrázku kreslení&#10;&#10;Popis byl vytvořen automaticky">
              <a:extLst>
                <a:ext uri="{FF2B5EF4-FFF2-40B4-BE49-F238E27FC236}">
                  <a16:creationId xmlns:a16="http://schemas.microsoft.com/office/drawing/2014/main" id="{FF2898F5-8E45-486B-84DD-AC3A45C73C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6526" y="167394"/>
              <a:ext cx="2385610" cy="3748816"/>
            </a:xfrm>
            <a:prstGeom prst="rect">
              <a:avLst/>
            </a:prstGeom>
          </p:spPr>
        </p:pic>
        <p:sp>
          <p:nvSpPr>
            <p:cNvPr id="6" name="Volný tvar: obrazec 5">
              <a:extLst>
                <a:ext uri="{FF2B5EF4-FFF2-40B4-BE49-F238E27FC236}">
                  <a16:creationId xmlns:a16="http://schemas.microsoft.com/office/drawing/2014/main" id="{0D272F68-10A2-4197-A23A-251CB046D410}"/>
                </a:ext>
              </a:extLst>
            </p:cNvPr>
            <p:cNvSpPr/>
            <p:nvPr/>
          </p:nvSpPr>
          <p:spPr>
            <a:xfrm>
              <a:off x="10571443" y="119270"/>
              <a:ext cx="851931" cy="1152939"/>
            </a:xfrm>
            <a:custGeom>
              <a:avLst/>
              <a:gdLst>
                <a:gd name="connsiteX0" fmla="*/ 851931 w 851931"/>
                <a:gd name="connsiteY0" fmla="*/ 132521 h 1152939"/>
                <a:gd name="connsiteX1" fmla="*/ 812174 w 851931"/>
                <a:gd name="connsiteY1" fmla="*/ 79513 h 1152939"/>
                <a:gd name="connsiteX2" fmla="*/ 785670 w 851931"/>
                <a:gd name="connsiteY2" fmla="*/ 53008 h 1152939"/>
                <a:gd name="connsiteX3" fmla="*/ 639896 w 851931"/>
                <a:gd name="connsiteY3" fmla="*/ 26504 h 1152939"/>
                <a:gd name="connsiteX4" fmla="*/ 547131 w 851931"/>
                <a:gd name="connsiteY4" fmla="*/ 0 h 1152939"/>
                <a:gd name="connsiteX5" fmla="*/ 282087 w 851931"/>
                <a:gd name="connsiteY5" fmla="*/ 13252 h 1152939"/>
                <a:gd name="connsiteX6" fmla="*/ 215827 w 851931"/>
                <a:gd name="connsiteY6" fmla="*/ 66260 h 1152939"/>
                <a:gd name="connsiteX7" fmla="*/ 83305 w 851931"/>
                <a:gd name="connsiteY7" fmla="*/ 106017 h 1152939"/>
                <a:gd name="connsiteX8" fmla="*/ 17044 w 851931"/>
                <a:gd name="connsiteY8" fmla="*/ 132521 h 1152939"/>
                <a:gd name="connsiteX9" fmla="*/ 17044 w 851931"/>
                <a:gd name="connsiteY9" fmla="*/ 265043 h 1152939"/>
                <a:gd name="connsiteX10" fmla="*/ 70053 w 851931"/>
                <a:gd name="connsiteY10" fmla="*/ 344556 h 1152939"/>
                <a:gd name="connsiteX11" fmla="*/ 83305 w 851931"/>
                <a:gd name="connsiteY11" fmla="*/ 410817 h 1152939"/>
                <a:gd name="connsiteX12" fmla="*/ 109809 w 851931"/>
                <a:gd name="connsiteY12" fmla="*/ 490330 h 1152939"/>
                <a:gd name="connsiteX13" fmla="*/ 123061 w 851931"/>
                <a:gd name="connsiteY13" fmla="*/ 530087 h 1152939"/>
                <a:gd name="connsiteX14" fmla="*/ 149566 w 851931"/>
                <a:gd name="connsiteY14" fmla="*/ 609600 h 1152939"/>
                <a:gd name="connsiteX15" fmla="*/ 162818 w 851931"/>
                <a:gd name="connsiteY15" fmla="*/ 649356 h 1152939"/>
                <a:gd name="connsiteX16" fmla="*/ 176070 w 851931"/>
                <a:gd name="connsiteY16" fmla="*/ 861391 h 1152939"/>
                <a:gd name="connsiteX17" fmla="*/ 189322 w 851931"/>
                <a:gd name="connsiteY17" fmla="*/ 901147 h 1152939"/>
                <a:gd name="connsiteX18" fmla="*/ 202574 w 851931"/>
                <a:gd name="connsiteY18" fmla="*/ 967408 h 1152939"/>
                <a:gd name="connsiteX19" fmla="*/ 215827 w 851931"/>
                <a:gd name="connsiteY19" fmla="*/ 1020417 h 1152939"/>
                <a:gd name="connsiteX20" fmla="*/ 229079 w 851931"/>
                <a:gd name="connsiteY20" fmla="*/ 1086678 h 1152939"/>
                <a:gd name="connsiteX21" fmla="*/ 282087 w 851931"/>
                <a:gd name="connsiteY21" fmla="*/ 1152939 h 1152939"/>
                <a:gd name="connsiteX22" fmla="*/ 467618 w 851931"/>
                <a:gd name="connsiteY22" fmla="*/ 1139687 h 1152939"/>
                <a:gd name="connsiteX23" fmla="*/ 520627 w 851931"/>
                <a:gd name="connsiteY23" fmla="*/ 1086678 h 1152939"/>
                <a:gd name="connsiteX24" fmla="*/ 573635 w 851931"/>
                <a:gd name="connsiteY24" fmla="*/ 1020417 h 1152939"/>
                <a:gd name="connsiteX25" fmla="*/ 586887 w 851931"/>
                <a:gd name="connsiteY25" fmla="*/ 980660 h 1152939"/>
                <a:gd name="connsiteX26" fmla="*/ 613392 w 851931"/>
                <a:gd name="connsiteY26" fmla="*/ 954156 h 1152939"/>
                <a:gd name="connsiteX27" fmla="*/ 639896 w 851931"/>
                <a:gd name="connsiteY27" fmla="*/ 914400 h 1152939"/>
                <a:gd name="connsiteX28" fmla="*/ 706157 w 851931"/>
                <a:gd name="connsiteY28" fmla="*/ 715617 h 1152939"/>
                <a:gd name="connsiteX29" fmla="*/ 719409 w 851931"/>
                <a:gd name="connsiteY29" fmla="*/ 675860 h 1152939"/>
                <a:gd name="connsiteX30" fmla="*/ 732661 w 851931"/>
                <a:gd name="connsiteY30" fmla="*/ 636104 h 1152939"/>
                <a:gd name="connsiteX31" fmla="*/ 745914 w 851931"/>
                <a:gd name="connsiteY31" fmla="*/ 556591 h 1152939"/>
                <a:gd name="connsiteX32" fmla="*/ 772418 w 851931"/>
                <a:gd name="connsiteY32" fmla="*/ 477078 h 1152939"/>
                <a:gd name="connsiteX33" fmla="*/ 785670 w 851931"/>
                <a:gd name="connsiteY33" fmla="*/ 371060 h 1152939"/>
                <a:gd name="connsiteX34" fmla="*/ 812174 w 851931"/>
                <a:gd name="connsiteY34" fmla="*/ 291547 h 1152939"/>
                <a:gd name="connsiteX35" fmla="*/ 851931 w 851931"/>
                <a:gd name="connsiteY35" fmla="*/ 132521 h 115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51931" h="1152939">
                  <a:moveTo>
                    <a:pt x="851931" y="132521"/>
                  </a:moveTo>
                  <a:cubicBezTo>
                    <a:pt x="851931" y="97182"/>
                    <a:pt x="826314" y="96481"/>
                    <a:pt x="812174" y="79513"/>
                  </a:cubicBezTo>
                  <a:cubicBezTo>
                    <a:pt x="804175" y="69915"/>
                    <a:pt x="796384" y="59436"/>
                    <a:pt x="785670" y="53008"/>
                  </a:cubicBezTo>
                  <a:cubicBezTo>
                    <a:pt x="753415" y="33655"/>
                    <a:pt x="654509" y="28331"/>
                    <a:pt x="639896" y="26504"/>
                  </a:cubicBezTo>
                  <a:cubicBezTo>
                    <a:pt x="621147" y="20254"/>
                    <a:pt x="563772" y="0"/>
                    <a:pt x="547131" y="0"/>
                  </a:cubicBezTo>
                  <a:cubicBezTo>
                    <a:pt x="458673" y="0"/>
                    <a:pt x="370435" y="8835"/>
                    <a:pt x="282087" y="13252"/>
                  </a:cubicBezTo>
                  <a:cubicBezTo>
                    <a:pt x="165262" y="52194"/>
                    <a:pt x="320724" y="-8667"/>
                    <a:pt x="215827" y="66260"/>
                  </a:cubicBezTo>
                  <a:cubicBezTo>
                    <a:pt x="171945" y="97604"/>
                    <a:pt x="131901" y="91438"/>
                    <a:pt x="83305" y="106017"/>
                  </a:cubicBezTo>
                  <a:cubicBezTo>
                    <a:pt x="60520" y="112852"/>
                    <a:pt x="39131" y="123686"/>
                    <a:pt x="17044" y="132521"/>
                  </a:cubicBezTo>
                  <a:cubicBezTo>
                    <a:pt x="-735" y="185858"/>
                    <a:pt x="-10148" y="194344"/>
                    <a:pt x="17044" y="265043"/>
                  </a:cubicBezTo>
                  <a:cubicBezTo>
                    <a:pt x="28479" y="294774"/>
                    <a:pt x="70053" y="344556"/>
                    <a:pt x="70053" y="344556"/>
                  </a:cubicBezTo>
                  <a:cubicBezTo>
                    <a:pt x="74470" y="366643"/>
                    <a:pt x="77379" y="389086"/>
                    <a:pt x="83305" y="410817"/>
                  </a:cubicBezTo>
                  <a:cubicBezTo>
                    <a:pt x="90656" y="437771"/>
                    <a:pt x="100974" y="463826"/>
                    <a:pt x="109809" y="490330"/>
                  </a:cubicBezTo>
                  <a:lnTo>
                    <a:pt x="123061" y="530087"/>
                  </a:lnTo>
                  <a:lnTo>
                    <a:pt x="149566" y="609600"/>
                  </a:lnTo>
                  <a:lnTo>
                    <a:pt x="162818" y="649356"/>
                  </a:lnTo>
                  <a:cubicBezTo>
                    <a:pt x="167235" y="720034"/>
                    <a:pt x="168657" y="790964"/>
                    <a:pt x="176070" y="861391"/>
                  </a:cubicBezTo>
                  <a:cubicBezTo>
                    <a:pt x="177532" y="875283"/>
                    <a:pt x="185934" y="887595"/>
                    <a:pt x="189322" y="901147"/>
                  </a:cubicBezTo>
                  <a:cubicBezTo>
                    <a:pt x="194785" y="922999"/>
                    <a:pt x="197688" y="945420"/>
                    <a:pt x="202574" y="967408"/>
                  </a:cubicBezTo>
                  <a:cubicBezTo>
                    <a:pt x="206525" y="985188"/>
                    <a:pt x="211876" y="1002637"/>
                    <a:pt x="215827" y="1020417"/>
                  </a:cubicBezTo>
                  <a:cubicBezTo>
                    <a:pt x="220713" y="1042405"/>
                    <a:pt x="221170" y="1065588"/>
                    <a:pt x="229079" y="1086678"/>
                  </a:cubicBezTo>
                  <a:cubicBezTo>
                    <a:pt x="239109" y="1113424"/>
                    <a:pt x="262682" y="1133533"/>
                    <a:pt x="282087" y="1152939"/>
                  </a:cubicBezTo>
                  <a:cubicBezTo>
                    <a:pt x="343931" y="1148522"/>
                    <a:pt x="407879" y="1156281"/>
                    <a:pt x="467618" y="1139687"/>
                  </a:cubicBezTo>
                  <a:cubicBezTo>
                    <a:pt x="491695" y="1132999"/>
                    <a:pt x="520627" y="1086678"/>
                    <a:pt x="520627" y="1086678"/>
                  </a:cubicBezTo>
                  <a:cubicBezTo>
                    <a:pt x="553937" y="986747"/>
                    <a:pt x="505130" y="1106050"/>
                    <a:pt x="573635" y="1020417"/>
                  </a:cubicBezTo>
                  <a:cubicBezTo>
                    <a:pt x="582361" y="1009509"/>
                    <a:pt x="579700" y="992638"/>
                    <a:pt x="586887" y="980660"/>
                  </a:cubicBezTo>
                  <a:cubicBezTo>
                    <a:pt x="593315" y="969946"/>
                    <a:pt x="605587" y="963912"/>
                    <a:pt x="613392" y="954156"/>
                  </a:cubicBezTo>
                  <a:cubicBezTo>
                    <a:pt x="623342" y="941719"/>
                    <a:pt x="631061" y="927652"/>
                    <a:pt x="639896" y="914400"/>
                  </a:cubicBezTo>
                  <a:lnTo>
                    <a:pt x="706157" y="715617"/>
                  </a:lnTo>
                  <a:lnTo>
                    <a:pt x="719409" y="675860"/>
                  </a:lnTo>
                  <a:cubicBezTo>
                    <a:pt x="723826" y="662608"/>
                    <a:pt x="730364" y="649883"/>
                    <a:pt x="732661" y="636104"/>
                  </a:cubicBezTo>
                  <a:cubicBezTo>
                    <a:pt x="737079" y="609600"/>
                    <a:pt x="739397" y="582659"/>
                    <a:pt x="745914" y="556591"/>
                  </a:cubicBezTo>
                  <a:cubicBezTo>
                    <a:pt x="752690" y="529487"/>
                    <a:pt x="772418" y="477078"/>
                    <a:pt x="772418" y="477078"/>
                  </a:cubicBezTo>
                  <a:cubicBezTo>
                    <a:pt x="776835" y="441739"/>
                    <a:pt x="778208" y="405884"/>
                    <a:pt x="785670" y="371060"/>
                  </a:cubicBezTo>
                  <a:cubicBezTo>
                    <a:pt x="791524" y="343742"/>
                    <a:pt x="812174" y="291547"/>
                    <a:pt x="812174" y="291547"/>
                  </a:cubicBezTo>
                  <a:cubicBezTo>
                    <a:pt x="826676" y="190036"/>
                    <a:pt x="851931" y="167860"/>
                    <a:pt x="851931" y="1325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8AE30500-7472-48BF-9BE2-64C60511BB30}"/>
              </a:ext>
            </a:extLst>
          </p:cNvPr>
          <p:cNvSpPr txBox="1"/>
          <p:nvPr/>
        </p:nvSpPr>
        <p:spPr>
          <a:xfrm>
            <a:off x="2624339" y="1065438"/>
            <a:ext cx="66154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Říkali jsme si, že rovnítko říká, že levá a pravá strana</a:t>
            </a:r>
          </a:p>
          <a:p>
            <a:r>
              <a:rPr lang="cs-CZ" sz="2400" dirty="0">
                <a:solidFill>
                  <a:srgbClr val="FF0000"/>
                </a:solidFill>
              </a:rPr>
              <a:t>rovnice se musí rovnat :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68EFE495-A9FC-4955-8A47-A82913E3AA8B}"/>
              </a:ext>
            </a:extLst>
          </p:cNvPr>
          <p:cNvSpPr txBox="1"/>
          <p:nvPr/>
        </p:nvSpPr>
        <p:spPr>
          <a:xfrm>
            <a:off x="3948123" y="2041802"/>
            <a:ext cx="24048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20  = 20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88CA6A3C-41F4-4AE0-8D12-A4C54381C46C}"/>
              </a:ext>
            </a:extLst>
          </p:cNvPr>
          <p:cNvSpPr txBox="1"/>
          <p:nvPr/>
        </p:nvSpPr>
        <p:spPr>
          <a:xfrm>
            <a:off x="2624339" y="2967335"/>
            <a:ext cx="5427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 teď si zopakujeme vše co víme o rovnici.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0D6C200-4179-4024-8D15-02F5B73D97D1}"/>
              </a:ext>
            </a:extLst>
          </p:cNvPr>
          <p:cNvSpPr txBox="1"/>
          <p:nvPr/>
        </p:nvSpPr>
        <p:spPr>
          <a:xfrm>
            <a:off x="3312291" y="3432440"/>
            <a:ext cx="37160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+ 19 = 59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ACE7ADA-EC5C-4ACE-86B3-A39B415FE3D9}"/>
              </a:ext>
            </a:extLst>
          </p:cNvPr>
          <p:cNvSpPr txBox="1"/>
          <p:nvPr/>
        </p:nvSpPr>
        <p:spPr>
          <a:xfrm>
            <a:off x="874643" y="4744278"/>
            <a:ext cx="21559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Rovnítko - klikni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37CA1981-CDAF-4E4E-9228-38AC652FF2EF}"/>
              </a:ext>
            </a:extLst>
          </p:cNvPr>
          <p:cNvCxnSpPr>
            <a:cxnSpLocks/>
            <a:stCxn id="12" idx="3"/>
          </p:cNvCxnSpPr>
          <p:nvPr/>
        </p:nvCxnSpPr>
        <p:spPr>
          <a:xfrm flipV="1">
            <a:off x="3030618" y="4280453"/>
            <a:ext cx="2760582" cy="69465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C9950AC-28AE-4500-B93D-DEA149E36043}"/>
              </a:ext>
            </a:extLst>
          </p:cNvPr>
          <p:cNvSpPr txBox="1"/>
          <p:nvPr/>
        </p:nvSpPr>
        <p:spPr>
          <a:xfrm>
            <a:off x="824245" y="5438937"/>
            <a:ext cx="34087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levá strana rovnice - klikni</a:t>
            </a:r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73ADA16F-9D51-4EC4-B696-6FB7D0F5F1CB}"/>
              </a:ext>
            </a:extLst>
          </p:cNvPr>
          <p:cNvSpPr/>
          <p:nvPr/>
        </p:nvSpPr>
        <p:spPr>
          <a:xfrm>
            <a:off x="3074504" y="3429000"/>
            <a:ext cx="2610679" cy="1015663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11FE0E7-1AE3-4AD8-926D-6662A8E7FC23}"/>
              </a:ext>
            </a:extLst>
          </p:cNvPr>
          <p:cNvSpPr txBox="1"/>
          <p:nvPr/>
        </p:nvSpPr>
        <p:spPr>
          <a:xfrm>
            <a:off x="785189" y="6082518"/>
            <a:ext cx="35911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pravá strana rovnice - klikni</a:t>
            </a:r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E4215E03-8C90-4519-87F3-B6C911A95A7F}"/>
              </a:ext>
            </a:extLst>
          </p:cNvPr>
          <p:cNvSpPr/>
          <p:nvPr/>
        </p:nvSpPr>
        <p:spPr>
          <a:xfrm>
            <a:off x="6028987" y="3429000"/>
            <a:ext cx="1092170" cy="1015663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028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reslení&#10;&#10;Popis byl vytvořen automaticky">
            <a:extLst>
              <a:ext uri="{FF2B5EF4-FFF2-40B4-BE49-F238E27FC236}">
                <a16:creationId xmlns:a16="http://schemas.microsoft.com/office/drawing/2014/main" id="{76C65584-D4A9-446F-A92C-D0A4B331F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6" y="219143"/>
            <a:ext cx="1749753" cy="3645319"/>
          </a:xfrm>
          <a:prstGeom prst="rect">
            <a:avLst/>
          </a:prstGeom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863A302C-52B6-4292-B0E8-6088104E5590}"/>
              </a:ext>
            </a:extLst>
          </p:cNvPr>
          <p:cNvGrpSpPr/>
          <p:nvPr/>
        </p:nvGrpSpPr>
        <p:grpSpPr>
          <a:xfrm>
            <a:off x="9620795" y="2687749"/>
            <a:ext cx="2385610" cy="3796940"/>
            <a:chOff x="9316526" y="119270"/>
            <a:chExt cx="2385610" cy="3796940"/>
          </a:xfrm>
        </p:grpSpPr>
        <p:pic>
          <p:nvPicPr>
            <p:cNvPr id="4" name="Obrázek 3" descr="Obsah obrázku kreslení&#10;&#10;Popis byl vytvořen automaticky">
              <a:extLst>
                <a:ext uri="{FF2B5EF4-FFF2-40B4-BE49-F238E27FC236}">
                  <a16:creationId xmlns:a16="http://schemas.microsoft.com/office/drawing/2014/main" id="{84D50FAE-2D58-4BA1-A7DC-D9D5FE6787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6526" y="167394"/>
              <a:ext cx="2385610" cy="3748816"/>
            </a:xfrm>
            <a:prstGeom prst="rect">
              <a:avLst/>
            </a:prstGeom>
          </p:spPr>
        </p:pic>
        <p:sp>
          <p:nvSpPr>
            <p:cNvPr id="5" name="Volný tvar: obrazec 4">
              <a:extLst>
                <a:ext uri="{FF2B5EF4-FFF2-40B4-BE49-F238E27FC236}">
                  <a16:creationId xmlns:a16="http://schemas.microsoft.com/office/drawing/2014/main" id="{ED0AD2EA-BD5B-424D-BAC0-F7FD19EFEFB4}"/>
                </a:ext>
              </a:extLst>
            </p:cNvPr>
            <p:cNvSpPr/>
            <p:nvPr/>
          </p:nvSpPr>
          <p:spPr>
            <a:xfrm>
              <a:off x="10571443" y="119270"/>
              <a:ext cx="851931" cy="1152939"/>
            </a:xfrm>
            <a:custGeom>
              <a:avLst/>
              <a:gdLst>
                <a:gd name="connsiteX0" fmla="*/ 851931 w 851931"/>
                <a:gd name="connsiteY0" fmla="*/ 132521 h 1152939"/>
                <a:gd name="connsiteX1" fmla="*/ 812174 w 851931"/>
                <a:gd name="connsiteY1" fmla="*/ 79513 h 1152939"/>
                <a:gd name="connsiteX2" fmla="*/ 785670 w 851931"/>
                <a:gd name="connsiteY2" fmla="*/ 53008 h 1152939"/>
                <a:gd name="connsiteX3" fmla="*/ 639896 w 851931"/>
                <a:gd name="connsiteY3" fmla="*/ 26504 h 1152939"/>
                <a:gd name="connsiteX4" fmla="*/ 547131 w 851931"/>
                <a:gd name="connsiteY4" fmla="*/ 0 h 1152939"/>
                <a:gd name="connsiteX5" fmla="*/ 282087 w 851931"/>
                <a:gd name="connsiteY5" fmla="*/ 13252 h 1152939"/>
                <a:gd name="connsiteX6" fmla="*/ 215827 w 851931"/>
                <a:gd name="connsiteY6" fmla="*/ 66260 h 1152939"/>
                <a:gd name="connsiteX7" fmla="*/ 83305 w 851931"/>
                <a:gd name="connsiteY7" fmla="*/ 106017 h 1152939"/>
                <a:gd name="connsiteX8" fmla="*/ 17044 w 851931"/>
                <a:gd name="connsiteY8" fmla="*/ 132521 h 1152939"/>
                <a:gd name="connsiteX9" fmla="*/ 17044 w 851931"/>
                <a:gd name="connsiteY9" fmla="*/ 265043 h 1152939"/>
                <a:gd name="connsiteX10" fmla="*/ 70053 w 851931"/>
                <a:gd name="connsiteY10" fmla="*/ 344556 h 1152939"/>
                <a:gd name="connsiteX11" fmla="*/ 83305 w 851931"/>
                <a:gd name="connsiteY11" fmla="*/ 410817 h 1152939"/>
                <a:gd name="connsiteX12" fmla="*/ 109809 w 851931"/>
                <a:gd name="connsiteY12" fmla="*/ 490330 h 1152939"/>
                <a:gd name="connsiteX13" fmla="*/ 123061 w 851931"/>
                <a:gd name="connsiteY13" fmla="*/ 530087 h 1152939"/>
                <a:gd name="connsiteX14" fmla="*/ 149566 w 851931"/>
                <a:gd name="connsiteY14" fmla="*/ 609600 h 1152939"/>
                <a:gd name="connsiteX15" fmla="*/ 162818 w 851931"/>
                <a:gd name="connsiteY15" fmla="*/ 649356 h 1152939"/>
                <a:gd name="connsiteX16" fmla="*/ 176070 w 851931"/>
                <a:gd name="connsiteY16" fmla="*/ 861391 h 1152939"/>
                <a:gd name="connsiteX17" fmla="*/ 189322 w 851931"/>
                <a:gd name="connsiteY17" fmla="*/ 901147 h 1152939"/>
                <a:gd name="connsiteX18" fmla="*/ 202574 w 851931"/>
                <a:gd name="connsiteY18" fmla="*/ 967408 h 1152939"/>
                <a:gd name="connsiteX19" fmla="*/ 215827 w 851931"/>
                <a:gd name="connsiteY19" fmla="*/ 1020417 h 1152939"/>
                <a:gd name="connsiteX20" fmla="*/ 229079 w 851931"/>
                <a:gd name="connsiteY20" fmla="*/ 1086678 h 1152939"/>
                <a:gd name="connsiteX21" fmla="*/ 282087 w 851931"/>
                <a:gd name="connsiteY21" fmla="*/ 1152939 h 1152939"/>
                <a:gd name="connsiteX22" fmla="*/ 467618 w 851931"/>
                <a:gd name="connsiteY22" fmla="*/ 1139687 h 1152939"/>
                <a:gd name="connsiteX23" fmla="*/ 520627 w 851931"/>
                <a:gd name="connsiteY23" fmla="*/ 1086678 h 1152939"/>
                <a:gd name="connsiteX24" fmla="*/ 573635 w 851931"/>
                <a:gd name="connsiteY24" fmla="*/ 1020417 h 1152939"/>
                <a:gd name="connsiteX25" fmla="*/ 586887 w 851931"/>
                <a:gd name="connsiteY25" fmla="*/ 980660 h 1152939"/>
                <a:gd name="connsiteX26" fmla="*/ 613392 w 851931"/>
                <a:gd name="connsiteY26" fmla="*/ 954156 h 1152939"/>
                <a:gd name="connsiteX27" fmla="*/ 639896 w 851931"/>
                <a:gd name="connsiteY27" fmla="*/ 914400 h 1152939"/>
                <a:gd name="connsiteX28" fmla="*/ 706157 w 851931"/>
                <a:gd name="connsiteY28" fmla="*/ 715617 h 1152939"/>
                <a:gd name="connsiteX29" fmla="*/ 719409 w 851931"/>
                <a:gd name="connsiteY29" fmla="*/ 675860 h 1152939"/>
                <a:gd name="connsiteX30" fmla="*/ 732661 w 851931"/>
                <a:gd name="connsiteY30" fmla="*/ 636104 h 1152939"/>
                <a:gd name="connsiteX31" fmla="*/ 745914 w 851931"/>
                <a:gd name="connsiteY31" fmla="*/ 556591 h 1152939"/>
                <a:gd name="connsiteX32" fmla="*/ 772418 w 851931"/>
                <a:gd name="connsiteY32" fmla="*/ 477078 h 1152939"/>
                <a:gd name="connsiteX33" fmla="*/ 785670 w 851931"/>
                <a:gd name="connsiteY33" fmla="*/ 371060 h 1152939"/>
                <a:gd name="connsiteX34" fmla="*/ 812174 w 851931"/>
                <a:gd name="connsiteY34" fmla="*/ 291547 h 1152939"/>
                <a:gd name="connsiteX35" fmla="*/ 851931 w 851931"/>
                <a:gd name="connsiteY35" fmla="*/ 132521 h 115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51931" h="1152939">
                  <a:moveTo>
                    <a:pt x="851931" y="132521"/>
                  </a:moveTo>
                  <a:cubicBezTo>
                    <a:pt x="851931" y="97182"/>
                    <a:pt x="826314" y="96481"/>
                    <a:pt x="812174" y="79513"/>
                  </a:cubicBezTo>
                  <a:cubicBezTo>
                    <a:pt x="804175" y="69915"/>
                    <a:pt x="796384" y="59436"/>
                    <a:pt x="785670" y="53008"/>
                  </a:cubicBezTo>
                  <a:cubicBezTo>
                    <a:pt x="753415" y="33655"/>
                    <a:pt x="654509" y="28331"/>
                    <a:pt x="639896" y="26504"/>
                  </a:cubicBezTo>
                  <a:cubicBezTo>
                    <a:pt x="621147" y="20254"/>
                    <a:pt x="563772" y="0"/>
                    <a:pt x="547131" y="0"/>
                  </a:cubicBezTo>
                  <a:cubicBezTo>
                    <a:pt x="458673" y="0"/>
                    <a:pt x="370435" y="8835"/>
                    <a:pt x="282087" y="13252"/>
                  </a:cubicBezTo>
                  <a:cubicBezTo>
                    <a:pt x="165262" y="52194"/>
                    <a:pt x="320724" y="-8667"/>
                    <a:pt x="215827" y="66260"/>
                  </a:cubicBezTo>
                  <a:cubicBezTo>
                    <a:pt x="171945" y="97604"/>
                    <a:pt x="131901" y="91438"/>
                    <a:pt x="83305" y="106017"/>
                  </a:cubicBezTo>
                  <a:cubicBezTo>
                    <a:pt x="60520" y="112852"/>
                    <a:pt x="39131" y="123686"/>
                    <a:pt x="17044" y="132521"/>
                  </a:cubicBezTo>
                  <a:cubicBezTo>
                    <a:pt x="-735" y="185858"/>
                    <a:pt x="-10148" y="194344"/>
                    <a:pt x="17044" y="265043"/>
                  </a:cubicBezTo>
                  <a:cubicBezTo>
                    <a:pt x="28479" y="294774"/>
                    <a:pt x="70053" y="344556"/>
                    <a:pt x="70053" y="344556"/>
                  </a:cubicBezTo>
                  <a:cubicBezTo>
                    <a:pt x="74470" y="366643"/>
                    <a:pt x="77379" y="389086"/>
                    <a:pt x="83305" y="410817"/>
                  </a:cubicBezTo>
                  <a:cubicBezTo>
                    <a:pt x="90656" y="437771"/>
                    <a:pt x="100974" y="463826"/>
                    <a:pt x="109809" y="490330"/>
                  </a:cubicBezTo>
                  <a:lnTo>
                    <a:pt x="123061" y="530087"/>
                  </a:lnTo>
                  <a:lnTo>
                    <a:pt x="149566" y="609600"/>
                  </a:lnTo>
                  <a:lnTo>
                    <a:pt x="162818" y="649356"/>
                  </a:lnTo>
                  <a:cubicBezTo>
                    <a:pt x="167235" y="720034"/>
                    <a:pt x="168657" y="790964"/>
                    <a:pt x="176070" y="861391"/>
                  </a:cubicBezTo>
                  <a:cubicBezTo>
                    <a:pt x="177532" y="875283"/>
                    <a:pt x="185934" y="887595"/>
                    <a:pt x="189322" y="901147"/>
                  </a:cubicBezTo>
                  <a:cubicBezTo>
                    <a:pt x="194785" y="922999"/>
                    <a:pt x="197688" y="945420"/>
                    <a:pt x="202574" y="967408"/>
                  </a:cubicBezTo>
                  <a:cubicBezTo>
                    <a:pt x="206525" y="985188"/>
                    <a:pt x="211876" y="1002637"/>
                    <a:pt x="215827" y="1020417"/>
                  </a:cubicBezTo>
                  <a:cubicBezTo>
                    <a:pt x="220713" y="1042405"/>
                    <a:pt x="221170" y="1065588"/>
                    <a:pt x="229079" y="1086678"/>
                  </a:cubicBezTo>
                  <a:cubicBezTo>
                    <a:pt x="239109" y="1113424"/>
                    <a:pt x="262682" y="1133533"/>
                    <a:pt x="282087" y="1152939"/>
                  </a:cubicBezTo>
                  <a:cubicBezTo>
                    <a:pt x="343931" y="1148522"/>
                    <a:pt x="407879" y="1156281"/>
                    <a:pt x="467618" y="1139687"/>
                  </a:cubicBezTo>
                  <a:cubicBezTo>
                    <a:pt x="491695" y="1132999"/>
                    <a:pt x="520627" y="1086678"/>
                    <a:pt x="520627" y="1086678"/>
                  </a:cubicBezTo>
                  <a:cubicBezTo>
                    <a:pt x="553937" y="986747"/>
                    <a:pt x="505130" y="1106050"/>
                    <a:pt x="573635" y="1020417"/>
                  </a:cubicBezTo>
                  <a:cubicBezTo>
                    <a:pt x="582361" y="1009509"/>
                    <a:pt x="579700" y="992638"/>
                    <a:pt x="586887" y="980660"/>
                  </a:cubicBezTo>
                  <a:cubicBezTo>
                    <a:pt x="593315" y="969946"/>
                    <a:pt x="605587" y="963912"/>
                    <a:pt x="613392" y="954156"/>
                  </a:cubicBezTo>
                  <a:cubicBezTo>
                    <a:pt x="623342" y="941719"/>
                    <a:pt x="631061" y="927652"/>
                    <a:pt x="639896" y="914400"/>
                  </a:cubicBezTo>
                  <a:lnTo>
                    <a:pt x="706157" y="715617"/>
                  </a:lnTo>
                  <a:lnTo>
                    <a:pt x="719409" y="675860"/>
                  </a:lnTo>
                  <a:cubicBezTo>
                    <a:pt x="723826" y="662608"/>
                    <a:pt x="730364" y="649883"/>
                    <a:pt x="732661" y="636104"/>
                  </a:cubicBezTo>
                  <a:cubicBezTo>
                    <a:pt x="737079" y="609600"/>
                    <a:pt x="739397" y="582659"/>
                    <a:pt x="745914" y="556591"/>
                  </a:cubicBezTo>
                  <a:cubicBezTo>
                    <a:pt x="752690" y="529487"/>
                    <a:pt x="772418" y="477078"/>
                    <a:pt x="772418" y="477078"/>
                  </a:cubicBezTo>
                  <a:cubicBezTo>
                    <a:pt x="776835" y="441739"/>
                    <a:pt x="778208" y="405884"/>
                    <a:pt x="785670" y="371060"/>
                  </a:cubicBezTo>
                  <a:cubicBezTo>
                    <a:pt x="791524" y="343742"/>
                    <a:pt x="812174" y="291547"/>
                    <a:pt x="812174" y="291547"/>
                  </a:cubicBezTo>
                  <a:cubicBezTo>
                    <a:pt x="826676" y="190036"/>
                    <a:pt x="851931" y="167860"/>
                    <a:pt x="851931" y="1325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D6996934-95FC-4A4E-913C-6ED87BB6F697}"/>
              </a:ext>
            </a:extLst>
          </p:cNvPr>
          <p:cNvSpPr txBox="1"/>
          <p:nvPr/>
        </p:nvSpPr>
        <p:spPr>
          <a:xfrm>
            <a:off x="3590587" y="1558032"/>
            <a:ext cx="37160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+ 19 = 59</a:t>
            </a:r>
          </a:p>
        </p:txBody>
      </p:sp>
      <p:sp>
        <p:nvSpPr>
          <p:cNvPr id="8" name="Řečová bublina: oválný bublinový popisek 7">
            <a:extLst>
              <a:ext uri="{FF2B5EF4-FFF2-40B4-BE49-F238E27FC236}">
                <a16:creationId xmlns:a16="http://schemas.microsoft.com/office/drawing/2014/main" id="{491402BE-9F3A-45D3-A987-8408A1F9DCF0}"/>
              </a:ext>
            </a:extLst>
          </p:cNvPr>
          <p:cNvSpPr/>
          <p:nvPr/>
        </p:nvSpPr>
        <p:spPr>
          <a:xfrm>
            <a:off x="3401547" y="327337"/>
            <a:ext cx="4430488" cy="1117150"/>
          </a:xfrm>
          <a:prstGeom prst="wedgeEllipseCallout">
            <a:avLst>
              <a:gd name="adj1" fmla="val -98794"/>
              <a:gd name="adj2" fmla="val 2788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9F5415E-3F5F-49F0-B131-87A8DC01CC39}"/>
              </a:ext>
            </a:extLst>
          </p:cNvPr>
          <p:cNvSpPr txBox="1"/>
          <p:nvPr/>
        </p:nvSpPr>
        <p:spPr>
          <a:xfrm>
            <a:off x="3993846" y="655079"/>
            <a:ext cx="3245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Franto, jak vypočítáš X ? </a:t>
            </a:r>
          </a:p>
        </p:txBody>
      </p:sp>
      <p:sp>
        <p:nvSpPr>
          <p:cNvPr id="10" name="Řečová bublina: oválný bublinový popisek 9">
            <a:extLst>
              <a:ext uri="{FF2B5EF4-FFF2-40B4-BE49-F238E27FC236}">
                <a16:creationId xmlns:a16="http://schemas.microsoft.com/office/drawing/2014/main" id="{21EEDB8D-C36F-4CB7-8302-E21D44910F5E}"/>
              </a:ext>
            </a:extLst>
          </p:cNvPr>
          <p:cNvSpPr/>
          <p:nvPr/>
        </p:nvSpPr>
        <p:spPr>
          <a:xfrm>
            <a:off x="1957480" y="2507587"/>
            <a:ext cx="6518788" cy="2051161"/>
          </a:xfrm>
          <a:prstGeom prst="wedgeEllipseCallout">
            <a:avLst>
              <a:gd name="adj1" fmla="val 81036"/>
              <a:gd name="adj2" fmla="val 9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2B7C57A-6849-4BB1-9950-6419E911229C}"/>
              </a:ext>
            </a:extLst>
          </p:cNvPr>
          <p:cNvSpPr txBox="1"/>
          <p:nvPr/>
        </p:nvSpPr>
        <p:spPr>
          <a:xfrm>
            <a:off x="2605425" y="2967335"/>
            <a:ext cx="60145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Přesunu číslo 19 na pravou stranu rovnice</a:t>
            </a:r>
          </a:p>
          <a:p>
            <a:r>
              <a:rPr lang="cs-CZ" sz="2400" dirty="0">
                <a:solidFill>
                  <a:schemeClr val="bg1"/>
                </a:solidFill>
              </a:rPr>
              <a:t>přičtením její opačné hodnoty k obou stranám </a:t>
            </a:r>
          </a:p>
          <a:p>
            <a:r>
              <a:rPr lang="cs-CZ" sz="2400" dirty="0">
                <a:solidFill>
                  <a:schemeClr val="bg1"/>
                </a:solidFill>
              </a:rPr>
              <a:t>rovnice.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E727F75-39CE-45E7-B527-8116B71682D9}"/>
              </a:ext>
            </a:extLst>
          </p:cNvPr>
          <p:cNvSpPr txBox="1"/>
          <p:nvPr/>
        </p:nvSpPr>
        <p:spPr>
          <a:xfrm>
            <a:off x="905029" y="4393879"/>
            <a:ext cx="69156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+ 19 -19 = 59  / - 19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DFAACFE6-563D-4969-975B-E682188FA449}"/>
              </a:ext>
            </a:extLst>
          </p:cNvPr>
          <p:cNvSpPr txBox="1"/>
          <p:nvPr/>
        </p:nvSpPr>
        <p:spPr>
          <a:xfrm>
            <a:off x="3590587" y="5088165"/>
            <a:ext cx="35686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= 59 - 19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885AFDAB-EA5B-4E44-BED8-FACFDBE4A394}"/>
              </a:ext>
            </a:extLst>
          </p:cNvPr>
          <p:cNvSpPr txBox="1"/>
          <p:nvPr/>
        </p:nvSpPr>
        <p:spPr>
          <a:xfrm>
            <a:off x="3590587" y="5913448"/>
            <a:ext cx="22044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= 40</a:t>
            </a:r>
          </a:p>
        </p:txBody>
      </p:sp>
    </p:spTree>
    <p:extLst>
      <p:ext uri="{BB962C8B-B14F-4D97-AF65-F5344CB8AC3E}">
        <p14:creationId xmlns:p14="http://schemas.microsoft.com/office/powerpoint/2010/main" val="3076532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BBCD2E6-0D12-4920-BD70-9001462B566B}"/>
              </a:ext>
            </a:extLst>
          </p:cNvPr>
          <p:cNvSpPr txBox="1"/>
          <p:nvPr/>
        </p:nvSpPr>
        <p:spPr>
          <a:xfrm>
            <a:off x="3501144" y="3076712"/>
            <a:ext cx="38908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/>
              <a:t>x  + 19  = 59</a:t>
            </a:r>
          </a:p>
        </p:txBody>
      </p:sp>
      <p:pic>
        <p:nvPicPr>
          <p:cNvPr id="3" name="Obrázek 2" descr="Obsah obrázku kreslení&#10;&#10;Popis byl vytvořen automaticky">
            <a:extLst>
              <a:ext uri="{FF2B5EF4-FFF2-40B4-BE49-F238E27FC236}">
                <a16:creationId xmlns:a16="http://schemas.microsoft.com/office/drawing/2014/main" id="{3EF69817-2046-4434-A5EE-DE3AD1A8E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30" y="1749673"/>
            <a:ext cx="1749753" cy="3645319"/>
          </a:xfrm>
          <a:prstGeom prst="rect">
            <a:avLst/>
          </a:prstGeom>
        </p:spPr>
      </p:pic>
      <p:grpSp>
        <p:nvGrpSpPr>
          <p:cNvPr id="4" name="Skupina 3">
            <a:extLst>
              <a:ext uri="{FF2B5EF4-FFF2-40B4-BE49-F238E27FC236}">
                <a16:creationId xmlns:a16="http://schemas.microsoft.com/office/drawing/2014/main" id="{8824FBE1-AE5C-4642-A1F1-8E12121C9E4D}"/>
              </a:ext>
            </a:extLst>
          </p:cNvPr>
          <p:cNvGrpSpPr/>
          <p:nvPr/>
        </p:nvGrpSpPr>
        <p:grpSpPr>
          <a:xfrm>
            <a:off x="9325650" y="1530530"/>
            <a:ext cx="2385610" cy="3796940"/>
            <a:chOff x="9316526" y="119270"/>
            <a:chExt cx="2385610" cy="3796940"/>
          </a:xfrm>
        </p:grpSpPr>
        <p:pic>
          <p:nvPicPr>
            <p:cNvPr id="5" name="Obrázek 4" descr="Obsah obrázku kreslení&#10;&#10;Popis byl vytvořen automaticky">
              <a:extLst>
                <a:ext uri="{FF2B5EF4-FFF2-40B4-BE49-F238E27FC236}">
                  <a16:creationId xmlns:a16="http://schemas.microsoft.com/office/drawing/2014/main" id="{79CD5F20-8134-43AF-891E-97C98DA07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6526" y="167394"/>
              <a:ext cx="2385610" cy="3748816"/>
            </a:xfrm>
            <a:prstGeom prst="rect">
              <a:avLst/>
            </a:prstGeom>
          </p:spPr>
        </p:pic>
        <p:sp>
          <p:nvSpPr>
            <p:cNvPr id="6" name="Volný tvar: obrazec 5">
              <a:extLst>
                <a:ext uri="{FF2B5EF4-FFF2-40B4-BE49-F238E27FC236}">
                  <a16:creationId xmlns:a16="http://schemas.microsoft.com/office/drawing/2014/main" id="{BA2E2EB9-E520-4821-93D0-259CB0CA8261}"/>
                </a:ext>
              </a:extLst>
            </p:cNvPr>
            <p:cNvSpPr/>
            <p:nvPr/>
          </p:nvSpPr>
          <p:spPr>
            <a:xfrm>
              <a:off x="10571443" y="119270"/>
              <a:ext cx="851931" cy="1152939"/>
            </a:xfrm>
            <a:custGeom>
              <a:avLst/>
              <a:gdLst>
                <a:gd name="connsiteX0" fmla="*/ 851931 w 851931"/>
                <a:gd name="connsiteY0" fmla="*/ 132521 h 1152939"/>
                <a:gd name="connsiteX1" fmla="*/ 812174 w 851931"/>
                <a:gd name="connsiteY1" fmla="*/ 79513 h 1152939"/>
                <a:gd name="connsiteX2" fmla="*/ 785670 w 851931"/>
                <a:gd name="connsiteY2" fmla="*/ 53008 h 1152939"/>
                <a:gd name="connsiteX3" fmla="*/ 639896 w 851931"/>
                <a:gd name="connsiteY3" fmla="*/ 26504 h 1152939"/>
                <a:gd name="connsiteX4" fmla="*/ 547131 w 851931"/>
                <a:gd name="connsiteY4" fmla="*/ 0 h 1152939"/>
                <a:gd name="connsiteX5" fmla="*/ 282087 w 851931"/>
                <a:gd name="connsiteY5" fmla="*/ 13252 h 1152939"/>
                <a:gd name="connsiteX6" fmla="*/ 215827 w 851931"/>
                <a:gd name="connsiteY6" fmla="*/ 66260 h 1152939"/>
                <a:gd name="connsiteX7" fmla="*/ 83305 w 851931"/>
                <a:gd name="connsiteY7" fmla="*/ 106017 h 1152939"/>
                <a:gd name="connsiteX8" fmla="*/ 17044 w 851931"/>
                <a:gd name="connsiteY8" fmla="*/ 132521 h 1152939"/>
                <a:gd name="connsiteX9" fmla="*/ 17044 w 851931"/>
                <a:gd name="connsiteY9" fmla="*/ 265043 h 1152939"/>
                <a:gd name="connsiteX10" fmla="*/ 70053 w 851931"/>
                <a:gd name="connsiteY10" fmla="*/ 344556 h 1152939"/>
                <a:gd name="connsiteX11" fmla="*/ 83305 w 851931"/>
                <a:gd name="connsiteY11" fmla="*/ 410817 h 1152939"/>
                <a:gd name="connsiteX12" fmla="*/ 109809 w 851931"/>
                <a:gd name="connsiteY12" fmla="*/ 490330 h 1152939"/>
                <a:gd name="connsiteX13" fmla="*/ 123061 w 851931"/>
                <a:gd name="connsiteY13" fmla="*/ 530087 h 1152939"/>
                <a:gd name="connsiteX14" fmla="*/ 149566 w 851931"/>
                <a:gd name="connsiteY14" fmla="*/ 609600 h 1152939"/>
                <a:gd name="connsiteX15" fmla="*/ 162818 w 851931"/>
                <a:gd name="connsiteY15" fmla="*/ 649356 h 1152939"/>
                <a:gd name="connsiteX16" fmla="*/ 176070 w 851931"/>
                <a:gd name="connsiteY16" fmla="*/ 861391 h 1152939"/>
                <a:gd name="connsiteX17" fmla="*/ 189322 w 851931"/>
                <a:gd name="connsiteY17" fmla="*/ 901147 h 1152939"/>
                <a:gd name="connsiteX18" fmla="*/ 202574 w 851931"/>
                <a:gd name="connsiteY18" fmla="*/ 967408 h 1152939"/>
                <a:gd name="connsiteX19" fmla="*/ 215827 w 851931"/>
                <a:gd name="connsiteY19" fmla="*/ 1020417 h 1152939"/>
                <a:gd name="connsiteX20" fmla="*/ 229079 w 851931"/>
                <a:gd name="connsiteY20" fmla="*/ 1086678 h 1152939"/>
                <a:gd name="connsiteX21" fmla="*/ 282087 w 851931"/>
                <a:gd name="connsiteY21" fmla="*/ 1152939 h 1152939"/>
                <a:gd name="connsiteX22" fmla="*/ 467618 w 851931"/>
                <a:gd name="connsiteY22" fmla="*/ 1139687 h 1152939"/>
                <a:gd name="connsiteX23" fmla="*/ 520627 w 851931"/>
                <a:gd name="connsiteY23" fmla="*/ 1086678 h 1152939"/>
                <a:gd name="connsiteX24" fmla="*/ 573635 w 851931"/>
                <a:gd name="connsiteY24" fmla="*/ 1020417 h 1152939"/>
                <a:gd name="connsiteX25" fmla="*/ 586887 w 851931"/>
                <a:gd name="connsiteY25" fmla="*/ 980660 h 1152939"/>
                <a:gd name="connsiteX26" fmla="*/ 613392 w 851931"/>
                <a:gd name="connsiteY26" fmla="*/ 954156 h 1152939"/>
                <a:gd name="connsiteX27" fmla="*/ 639896 w 851931"/>
                <a:gd name="connsiteY27" fmla="*/ 914400 h 1152939"/>
                <a:gd name="connsiteX28" fmla="*/ 706157 w 851931"/>
                <a:gd name="connsiteY28" fmla="*/ 715617 h 1152939"/>
                <a:gd name="connsiteX29" fmla="*/ 719409 w 851931"/>
                <a:gd name="connsiteY29" fmla="*/ 675860 h 1152939"/>
                <a:gd name="connsiteX30" fmla="*/ 732661 w 851931"/>
                <a:gd name="connsiteY30" fmla="*/ 636104 h 1152939"/>
                <a:gd name="connsiteX31" fmla="*/ 745914 w 851931"/>
                <a:gd name="connsiteY31" fmla="*/ 556591 h 1152939"/>
                <a:gd name="connsiteX32" fmla="*/ 772418 w 851931"/>
                <a:gd name="connsiteY32" fmla="*/ 477078 h 1152939"/>
                <a:gd name="connsiteX33" fmla="*/ 785670 w 851931"/>
                <a:gd name="connsiteY33" fmla="*/ 371060 h 1152939"/>
                <a:gd name="connsiteX34" fmla="*/ 812174 w 851931"/>
                <a:gd name="connsiteY34" fmla="*/ 291547 h 1152939"/>
                <a:gd name="connsiteX35" fmla="*/ 851931 w 851931"/>
                <a:gd name="connsiteY35" fmla="*/ 132521 h 115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51931" h="1152939">
                  <a:moveTo>
                    <a:pt x="851931" y="132521"/>
                  </a:moveTo>
                  <a:cubicBezTo>
                    <a:pt x="851931" y="97182"/>
                    <a:pt x="826314" y="96481"/>
                    <a:pt x="812174" y="79513"/>
                  </a:cubicBezTo>
                  <a:cubicBezTo>
                    <a:pt x="804175" y="69915"/>
                    <a:pt x="796384" y="59436"/>
                    <a:pt x="785670" y="53008"/>
                  </a:cubicBezTo>
                  <a:cubicBezTo>
                    <a:pt x="753415" y="33655"/>
                    <a:pt x="654509" y="28331"/>
                    <a:pt x="639896" y="26504"/>
                  </a:cubicBezTo>
                  <a:cubicBezTo>
                    <a:pt x="621147" y="20254"/>
                    <a:pt x="563772" y="0"/>
                    <a:pt x="547131" y="0"/>
                  </a:cubicBezTo>
                  <a:cubicBezTo>
                    <a:pt x="458673" y="0"/>
                    <a:pt x="370435" y="8835"/>
                    <a:pt x="282087" y="13252"/>
                  </a:cubicBezTo>
                  <a:cubicBezTo>
                    <a:pt x="165262" y="52194"/>
                    <a:pt x="320724" y="-8667"/>
                    <a:pt x="215827" y="66260"/>
                  </a:cubicBezTo>
                  <a:cubicBezTo>
                    <a:pt x="171945" y="97604"/>
                    <a:pt x="131901" y="91438"/>
                    <a:pt x="83305" y="106017"/>
                  </a:cubicBezTo>
                  <a:cubicBezTo>
                    <a:pt x="60520" y="112852"/>
                    <a:pt x="39131" y="123686"/>
                    <a:pt x="17044" y="132521"/>
                  </a:cubicBezTo>
                  <a:cubicBezTo>
                    <a:pt x="-735" y="185858"/>
                    <a:pt x="-10148" y="194344"/>
                    <a:pt x="17044" y="265043"/>
                  </a:cubicBezTo>
                  <a:cubicBezTo>
                    <a:pt x="28479" y="294774"/>
                    <a:pt x="70053" y="344556"/>
                    <a:pt x="70053" y="344556"/>
                  </a:cubicBezTo>
                  <a:cubicBezTo>
                    <a:pt x="74470" y="366643"/>
                    <a:pt x="77379" y="389086"/>
                    <a:pt x="83305" y="410817"/>
                  </a:cubicBezTo>
                  <a:cubicBezTo>
                    <a:pt x="90656" y="437771"/>
                    <a:pt x="100974" y="463826"/>
                    <a:pt x="109809" y="490330"/>
                  </a:cubicBezTo>
                  <a:lnTo>
                    <a:pt x="123061" y="530087"/>
                  </a:lnTo>
                  <a:lnTo>
                    <a:pt x="149566" y="609600"/>
                  </a:lnTo>
                  <a:lnTo>
                    <a:pt x="162818" y="649356"/>
                  </a:lnTo>
                  <a:cubicBezTo>
                    <a:pt x="167235" y="720034"/>
                    <a:pt x="168657" y="790964"/>
                    <a:pt x="176070" y="861391"/>
                  </a:cubicBezTo>
                  <a:cubicBezTo>
                    <a:pt x="177532" y="875283"/>
                    <a:pt x="185934" y="887595"/>
                    <a:pt x="189322" y="901147"/>
                  </a:cubicBezTo>
                  <a:cubicBezTo>
                    <a:pt x="194785" y="922999"/>
                    <a:pt x="197688" y="945420"/>
                    <a:pt x="202574" y="967408"/>
                  </a:cubicBezTo>
                  <a:cubicBezTo>
                    <a:pt x="206525" y="985188"/>
                    <a:pt x="211876" y="1002637"/>
                    <a:pt x="215827" y="1020417"/>
                  </a:cubicBezTo>
                  <a:cubicBezTo>
                    <a:pt x="220713" y="1042405"/>
                    <a:pt x="221170" y="1065588"/>
                    <a:pt x="229079" y="1086678"/>
                  </a:cubicBezTo>
                  <a:cubicBezTo>
                    <a:pt x="239109" y="1113424"/>
                    <a:pt x="262682" y="1133533"/>
                    <a:pt x="282087" y="1152939"/>
                  </a:cubicBezTo>
                  <a:cubicBezTo>
                    <a:pt x="343931" y="1148522"/>
                    <a:pt x="407879" y="1156281"/>
                    <a:pt x="467618" y="1139687"/>
                  </a:cubicBezTo>
                  <a:cubicBezTo>
                    <a:pt x="491695" y="1132999"/>
                    <a:pt x="520627" y="1086678"/>
                    <a:pt x="520627" y="1086678"/>
                  </a:cubicBezTo>
                  <a:cubicBezTo>
                    <a:pt x="553937" y="986747"/>
                    <a:pt x="505130" y="1106050"/>
                    <a:pt x="573635" y="1020417"/>
                  </a:cubicBezTo>
                  <a:cubicBezTo>
                    <a:pt x="582361" y="1009509"/>
                    <a:pt x="579700" y="992638"/>
                    <a:pt x="586887" y="980660"/>
                  </a:cubicBezTo>
                  <a:cubicBezTo>
                    <a:pt x="593315" y="969946"/>
                    <a:pt x="605587" y="963912"/>
                    <a:pt x="613392" y="954156"/>
                  </a:cubicBezTo>
                  <a:cubicBezTo>
                    <a:pt x="623342" y="941719"/>
                    <a:pt x="631061" y="927652"/>
                    <a:pt x="639896" y="914400"/>
                  </a:cubicBezTo>
                  <a:lnTo>
                    <a:pt x="706157" y="715617"/>
                  </a:lnTo>
                  <a:lnTo>
                    <a:pt x="719409" y="675860"/>
                  </a:lnTo>
                  <a:cubicBezTo>
                    <a:pt x="723826" y="662608"/>
                    <a:pt x="730364" y="649883"/>
                    <a:pt x="732661" y="636104"/>
                  </a:cubicBezTo>
                  <a:cubicBezTo>
                    <a:pt x="737079" y="609600"/>
                    <a:pt x="739397" y="582659"/>
                    <a:pt x="745914" y="556591"/>
                  </a:cubicBezTo>
                  <a:cubicBezTo>
                    <a:pt x="752690" y="529487"/>
                    <a:pt x="772418" y="477078"/>
                    <a:pt x="772418" y="477078"/>
                  </a:cubicBezTo>
                  <a:cubicBezTo>
                    <a:pt x="776835" y="441739"/>
                    <a:pt x="778208" y="405884"/>
                    <a:pt x="785670" y="371060"/>
                  </a:cubicBezTo>
                  <a:cubicBezTo>
                    <a:pt x="791524" y="343742"/>
                    <a:pt x="812174" y="291547"/>
                    <a:pt x="812174" y="291547"/>
                  </a:cubicBezTo>
                  <a:cubicBezTo>
                    <a:pt x="826676" y="190036"/>
                    <a:pt x="851931" y="167860"/>
                    <a:pt x="851931" y="1325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0EFA3DD4-1FF7-4253-82F0-F873F0C78E50}"/>
              </a:ext>
            </a:extLst>
          </p:cNvPr>
          <p:cNvSpPr txBox="1"/>
          <p:nvPr/>
        </p:nvSpPr>
        <p:spPr>
          <a:xfrm>
            <a:off x="3396954" y="3890293"/>
            <a:ext cx="5092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40 + 19 = 59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6D1A00A-D7D6-42D9-8D8E-D2314AD3A088}"/>
              </a:ext>
            </a:extLst>
          </p:cNvPr>
          <p:cNvSpPr txBox="1"/>
          <p:nvPr/>
        </p:nvSpPr>
        <p:spPr>
          <a:xfrm>
            <a:off x="3501144" y="4706936"/>
            <a:ext cx="5092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/>
              <a:t>        59 = 59</a:t>
            </a:r>
          </a:p>
          <a:p>
            <a:r>
              <a:rPr lang="cs-CZ" sz="6000" dirty="0"/>
              <a:t>           L = P</a:t>
            </a:r>
          </a:p>
        </p:txBody>
      </p:sp>
      <p:sp>
        <p:nvSpPr>
          <p:cNvPr id="9" name="Řečová bublina: oválný bublinový popisek 8">
            <a:extLst>
              <a:ext uri="{FF2B5EF4-FFF2-40B4-BE49-F238E27FC236}">
                <a16:creationId xmlns:a16="http://schemas.microsoft.com/office/drawing/2014/main" id="{280A45EF-6B00-49DA-8F64-C32D5E532F3E}"/>
              </a:ext>
            </a:extLst>
          </p:cNvPr>
          <p:cNvSpPr/>
          <p:nvPr/>
        </p:nvSpPr>
        <p:spPr>
          <a:xfrm>
            <a:off x="4108176" y="1625514"/>
            <a:ext cx="4055284" cy="1000498"/>
          </a:xfrm>
          <a:prstGeom prst="wedgeEllipseCallout">
            <a:avLst>
              <a:gd name="adj1" fmla="val 99230"/>
              <a:gd name="adj2" fmla="val 403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5498F6C-63EE-45EF-A828-CBF99D3A4E73}"/>
              </a:ext>
            </a:extLst>
          </p:cNvPr>
          <p:cNvSpPr txBox="1"/>
          <p:nvPr/>
        </p:nvSpPr>
        <p:spPr>
          <a:xfrm>
            <a:off x="4497727" y="1625514"/>
            <a:ext cx="35783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Levá strana rovnice se </a:t>
            </a:r>
          </a:p>
          <a:p>
            <a:r>
              <a:rPr lang="cs-CZ" sz="2400" dirty="0">
                <a:solidFill>
                  <a:schemeClr val="bg1"/>
                </a:solidFill>
              </a:rPr>
              <a:t>rovná pravé straně rovnice.</a:t>
            </a:r>
          </a:p>
        </p:txBody>
      </p:sp>
      <p:sp>
        <p:nvSpPr>
          <p:cNvPr id="11" name="Řečová bublina: oválný bublinový popisek 10">
            <a:extLst>
              <a:ext uri="{FF2B5EF4-FFF2-40B4-BE49-F238E27FC236}">
                <a16:creationId xmlns:a16="http://schemas.microsoft.com/office/drawing/2014/main" id="{30F86E35-3102-4A2F-B7B4-CAFBF04EAA19}"/>
              </a:ext>
            </a:extLst>
          </p:cNvPr>
          <p:cNvSpPr/>
          <p:nvPr/>
        </p:nvSpPr>
        <p:spPr>
          <a:xfrm>
            <a:off x="2251573" y="2013364"/>
            <a:ext cx="1769222" cy="612648"/>
          </a:xfrm>
          <a:prstGeom prst="wedgeEllipseCallout">
            <a:avLst>
              <a:gd name="adj1" fmla="val -109239"/>
              <a:gd name="adj2" fmla="val 6466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30CCC10-41BC-47C9-9AB5-AF6E63867CBB}"/>
              </a:ext>
            </a:extLst>
          </p:cNvPr>
          <p:cNvSpPr txBox="1"/>
          <p:nvPr/>
        </p:nvSpPr>
        <p:spPr>
          <a:xfrm>
            <a:off x="2486535" y="2088855"/>
            <a:ext cx="14073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OK kámo!</a:t>
            </a:r>
          </a:p>
        </p:txBody>
      </p:sp>
    </p:spTree>
    <p:extLst>
      <p:ext uri="{BB962C8B-B14F-4D97-AF65-F5344CB8AC3E}">
        <p14:creationId xmlns:p14="http://schemas.microsoft.com/office/powerpoint/2010/main" val="3106448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kreslení&#10;&#10;Popis byl vytvořen automaticky">
            <a:extLst>
              <a:ext uri="{FF2B5EF4-FFF2-40B4-BE49-F238E27FC236}">
                <a16:creationId xmlns:a16="http://schemas.microsoft.com/office/drawing/2014/main" id="{22B32B66-E6EC-425F-81F0-BC5E6C325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82" y="331690"/>
            <a:ext cx="1749753" cy="3645319"/>
          </a:xfrm>
          <a:prstGeom prst="rect">
            <a:avLst/>
          </a:prstGeom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D63413DF-3569-4B0A-A097-7C3C9618D86D}"/>
              </a:ext>
            </a:extLst>
          </p:cNvPr>
          <p:cNvGrpSpPr/>
          <p:nvPr/>
        </p:nvGrpSpPr>
        <p:grpSpPr>
          <a:xfrm>
            <a:off x="9234346" y="26435"/>
            <a:ext cx="2385610" cy="3796940"/>
            <a:chOff x="9316526" y="119270"/>
            <a:chExt cx="2385610" cy="3796940"/>
          </a:xfrm>
        </p:grpSpPr>
        <p:pic>
          <p:nvPicPr>
            <p:cNvPr id="4" name="Obrázek 3" descr="Obsah obrázku kreslení&#10;&#10;Popis byl vytvořen automaticky">
              <a:extLst>
                <a:ext uri="{FF2B5EF4-FFF2-40B4-BE49-F238E27FC236}">
                  <a16:creationId xmlns:a16="http://schemas.microsoft.com/office/drawing/2014/main" id="{C2AEB12C-6135-4B1F-8F41-87633BC29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16526" y="167394"/>
              <a:ext cx="2385610" cy="3748816"/>
            </a:xfrm>
            <a:prstGeom prst="rect">
              <a:avLst/>
            </a:prstGeom>
          </p:spPr>
        </p:pic>
        <p:sp>
          <p:nvSpPr>
            <p:cNvPr id="5" name="Volný tvar: obrazec 4">
              <a:extLst>
                <a:ext uri="{FF2B5EF4-FFF2-40B4-BE49-F238E27FC236}">
                  <a16:creationId xmlns:a16="http://schemas.microsoft.com/office/drawing/2014/main" id="{EA8ED1A0-2D26-4298-AF96-981C8AB57946}"/>
                </a:ext>
              </a:extLst>
            </p:cNvPr>
            <p:cNvSpPr/>
            <p:nvPr/>
          </p:nvSpPr>
          <p:spPr>
            <a:xfrm>
              <a:off x="10571443" y="119270"/>
              <a:ext cx="851931" cy="1152939"/>
            </a:xfrm>
            <a:custGeom>
              <a:avLst/>
              <a:gdLst>
                <a:gd name="connsiteX0" fmla="*/ 851931 w 851931"/>
                <a:gd name="connsiteY0" fmla="*/ 132521 h 1152939"/>
                <a:gd name="connsiteX1" fmla="*/ 812174 w 851931"/>
                <a:gd name="connsiteY1" fmla="*/ 79513 h 1152939"/>
                <a:gd name="connsiteX2" fmla="*/ 785670 w 851931"/>
                <a:gd name="connsiteY2" fmla="*/ 53008 h 1152939"/>
                <a:gd name="connsiteX3" fmla="*/ 639896 w 851931"/>
                <a:gd name="connsiteY3" fmla="*/ 26504 h 1152939"/>
                <a:gd name="connsiteX4" fmla="*/ 547131 w 851931"/>
                <a:gd name="connsiteY4" fmla="*/ 0 h 1152939"/>
                <a:gd name="connsiteX5" fmla="*/ 282087 w 851931"/>
                <a:gd name="connsiteY5" fmla="*/ 13252 h 1152939"/>
                <a:gd name="connsiteX6" fmla="*/ 215827 w 851931"/>
                <a:gd name="connsiteY6" fmla="*/ 66260 h 1152939"/>
                <a:gd name="connsiteX7" fmla="*/ 83305 w 851931"/>
                <a:gd name="connsiteY7" fmla="*/ 106017 h 1152939"/>
                <a:gd name="connsiteX8" fmla="*/ 17044 w 851931"/>
                <a:gd name="connsiteY8" fmla="*/ 132521 h 1152939"/>
                <a:gd name="connsiteX9" fmla="*/ 17044 w 851931"/>
                <a:gd name="connsiteY9" fmla="*/ 265043 h 1152939"/>
                <a:gd name="connsiteX10" fmla="*/ 70053 w 851931"/>
                <a:gd name="connsiteY10" fmla="*/ 344556 h 1152939"/>
                <a:gd name="connsiteX11" fmla="*/ 83305 w 851931"/>
                <a:gd name="connsiteY11" fmla="*/ 410817 h 1152939"/>
                <a:gd name="connsiteX12" fmla="*/ 109809 w 851931"/>
                <a:gd name="connsiteY12" fmla="*/ 490330 h 1152939"/>
                <a:gd name="connsiteX13" fmla="*/ 123061 w 851931"/>
                <a:gd name="connsiteY13" fmla="*/ 530087 h 1152939"/>
                <a:gd name="connsiteX14" fmla="*/ 149566 w 851931"/>
                <a:gd name="connsiteY14" fmla="*/ 609600 h 1152939"/>
                <a:gd name="connsiteX15" fmla="*/ 162818 w 851931"/>
                <a:gd name="connsiteY15" fmla="*/ 649356 h 1152939"/>
                <a:gd name="connsiteX16" fmla="*/ 176070 w 851931"/>
                <a:gd name="connsiteY16" fmla="*/ 861391 h 1152939"/>
                <a:gd name="connsiteX17" fmla="*/ 189322 w 851931"/>
                <a:gd name="connsiteY17" fmla="*/ 901147 h 1152939"/>
                <a:gd name="connsiteX18" fmla="*/ 202574 w 851931"/>
                <a:gd name="connsiteY18" fmla="*/ 967408 h 1152939"/>
                <a:gd name="connsiteX19" fmla="*/ 215827 w 851931"/>
                <a:gd name="connsiteY19" fmla="*/ 1020417 h 1152939"/>
                <a:gd name="connsiteX20" fmla="*/ 229079 w 851931"/>
                <a:gd name="connsiteY20" fmla="*/ 1086678 h 1152939"/>
                <a:gd name="connsiteX21" fmla="*/ 282087 w 851931"/>
                <a:gd name="connsiteY21" fmla="*/ 1152939 h 1152939"/>
                <a:gd name="connsiteX22" fmla="*/ 467618 w 851931"/>
                <a:gd name="connsiteY22" fmla="*/ 1139687 h 1152939"/>
                <a:gd name="connsiteX23" fmla="*/ 520627 w 851931"/>
                <a:gd name="connsiteY23" fmla="*/ 1086678 h 1152939"/>
                <a:gd name="connsiteX24" fmla="*/ 573635 w 851931"/>
                <a:gd name="connsiteY24" fmla="*/ 1020417 h 1152939"/>
                <a:gd name="connsiteX25" fmla="*/ 586887 w 851931"/>
                <a:gd name="connsiteY25" fmla="*/ 980660 h 1152939"/>
                <a:gd name="connsiteX26" fmla="*/ 613392 w 851931"/>
                <a:gd name="connsiteY26" fmla="*/ 954156 h 1152939"/>
                <a:gd name="connsiteX27" fmla="*/ 639896 w 851931"/>
                <a:gd name="connsiteY27" fmla="*/ 914400 h 1152939"/>
                <a:gd name="connsiteX28" fmla="*/ 706157 w 851931"/>
                <a:gd name="connsiteY28" fmla="*/ 715617 h 1152939"/>
                <a:gd name="connsiteX29" fmla="*/ 719409 w 851931"/>
                <a:gd name="connsiteY29" fmla="*/ 675860 h 1152939"/>
                <a:gd name="connsiteX30" fmla="*/ 732661 w 851931"/>
                <a:gd name="connsiteY30" fmla="*/ 636104 h 1152939"/>
                <a:gd name="connsiteX31" fmla="*/ 745914 w 851931"/>
                <a:gd name="connsiteY31" fmla="*/ 556591 h 1152939"/>
                <a:gd name="connsiteX32" fmla="*/ 772418 w 851931"/>
                <a:gd name="connsiteY32" fmla="*/ 477078 h 1152939"/>
                <a:gd name="connsiteX33" fmla="*/ 785670 w 851931"/>
                <a:gd name="connsiteY33" fmla="*/ 371060 h 1152939"/>
                <a:gd name="connsiteX34" fmla="*/ 812174 w 851931"/>
                <a:gd name="connsiteY34" fmla="*/ 291547 h 1152939"/>
                <a:gd name="connsiteX35" fmla="*/ 851931 w 851931"/>
                <a:gd name="connsiteY35" fmla="*/ 132521 h 115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851931" h="1152939">
                  <a:moveTo>
                    <a:pt x="851931" y="132521"/>
                  </a:moveTo>
                  <a:cubicBezTo>
                    <a:pt x="851931" y="97182"/>
                    <a:pt x="826314" y="96481"/>
                    <a:pt x="812174" y="79513"/>
                  </a:cubicBezTo>
                  <a:cubicBezTo>
                    <a:pt x="804175" y="69915"/>
                    <a:pt x="796384" y="59436"/>
                    <a:pt x="785670" y="53008"/>
                  </a:cubicBezTo>
                  <a:cubicBezTo>
                    <a:pt x="753415" y="33655"/>
                    <a:pt x="654509" y="28331"/>
                    <a:pt x="639896" y="26504"/>
                  </a:cubicBezTo>
                  <a:cubicBezTo>
                    <a:pt x="621147" y="20254"/>
                    <a:pt x="563772" y="0"/>
                    <a:pt x="547131" y="0"/>
                  </a:cubicBezTo>
                  <a:cubicBezTo>
                    <a:pt x="458673" y="0"/>
                    <a:pt x="370435" y="8835"/>
                    <a:pt x="282087" y="13252"/>
                  </a:cubicBezTo>
                  <a:cubicBezTo>
                    <a:pt x="165262" y="52194"/>
                    <a:pt x="320724" y="-8667"/>
                    <a:pt x="215827" y="66260"/>
                  </a:cubicBezTo>
                  <a:cubicBezTo>
                    <a:pt x="171945" y="97604"/>
                    <a:pt x="131901" y="91438"/>
                    <a:pt x="83305" y="106017"/>
                  </a:cubicBezTo>
                  <a:cubicBezTo>
                    <a:pt x="60520" y="112852"/>
                    <a:pt x="39131" y="123686"/>
                    <a:pt x="17044" y="132521"/>
                  </a:cubicBezTo>
                  <a:cubicBezTo>
                    <a:pt x="-735" y="185858"/>
                    <a:pt x="-10148" y="194344"/>
                    <a:pt x="17044" y="265043"/>
                  </a:cubicBezTo>
                  <a:cubicBezTo>
                    <a:pt x="28479" y="294774"/>
                    <a:pt x="70053" y="344556"/>
                    <a:pt x="70053" y="344556"/>
                  </a:cubicBezTo>
                  <a:cubicBezTo>
                    <a:pt x="74470" y="366643"/>
                    <a:pt x="77379" y="389086"/>
                    <a:pt x="83305" y="410817"/>
                  </a:cubicBezTo>
                  <a:cubicBezTo>
                    <a:pt x="90656" y="437771"/>
                    <a:pt x="100974" y="463826"/>
                    <a:pt x="109809" y="490330"/>
                  </a:cubicBezTo>
                  <a:lnTo>
                    <a:pt x="123061" y="530087"/>
                  </a:lnTo>
                  <a:lnTo>
                    <a:pt x="149566" y="609600"/>
                  </a:lnTo>
                  <a:lnTo>
                    <a:pt x="162818" y="649356"/>
                  </a:lnTo>
                  <a:cubicBezTo>
                    <a:pt x="167235" y="720034"/>
                    <a:pt x="168657" y="790964"/>
                    <a:pt x="176070" y="861391"/>
                  </a:cubicBezTo>
                  <a:cubicBezTo>
                    <a:pt x="177532" y="875283"/>
                    <a:pt x="185934" y="887595"/>
                    <a:pt x="189322" y="901147"/>
                  </a:cubicBezTo>
                  <a:cubicBezTo>
                    <a:pt x="194785" y="922999"/>
                    <a:pt x="197688" y="945420"/>
                    <a:pt x="202574" y="967408"/>
                  </a:cubicBezTo>
                  <a:cubicBezTo>
                    <a:pt x="206525" y="985188"/>
                    <a:pt x="211876" y="1002637"/>
                    <a:pt x="215827" y="1020417"/>
                  </a:cubicBezTo>
                  <a:cubicBezTo>
                    <a:pt x="220713" y="1042405"/>
                    <a:pt x="221170" y="1065588"/>
                    <a:pt x="229079" y="1086678"/>
                  </a:cubicBezTo>
                  <a:cubicBezTo>
                    <a:pt x="239109" y="1113424"/>
                    <a:pt x="262682" y="1133533"/>
                    <a:pt x="282087" y="1152939"/>
                  </a:cubicBezTo>
                  <a:cubicBezTo>
                    <a:pt x="343931" y="1148522"/>
                    <a:pt x="407879" y="1156281"/>
                    <a:pt x="467618" y="1139687"/>
                  </a:cubicBezTo>
                  <a:cubicBezTo>
                    <a:pt x="491695" y="1132999"/>
                    <a:pt x="520627" y="1086678"/>
                    <a:pt x="520627" y="1086678"/>
                  </a:cubicBezTo>
                  <a:cubicBezTo>
                    <a:pt x="553937" y="986747"/>
                    <a:pt x="505130" y="1106050"/>
                    <a:pt x="573635" y="1020417"/>
                  </a:cubicBezTo>
                  <a:cubicBezTo>
                    <a:pt x="582361" y="1009509"/>
                    <a:pt x="579700" y="992638"/>
                    <a:pt x="586887" y="980660"/>
                  </a:cubicBezTo>
                  <a:cubicBezTo>
                    <a:pt x="593315" y="969946"/>
                    <a:pt x="605587" y="963912"/>
                    <a:pt x="613392" y="954156"/>
                  </a:cubicBezTo>
                  <a:cubicBezTo>
                    <a:pt x="623342" y="941719"/>
                    <a:pt x="631061" y="927652"/>
                    <a:pt x="639896" y="914400"/>
                  </a:cubicBezTo>
                  <a:lnTo>
                    <a:pt x="706157" y="715617"/>
                  </a:lnTo>
                  <a:lnTo>
                    <a:pt x="719409" y="675860"/>
                  </a:lnTo>
                  <a:cubicBezTo>
                    <a:pt x="723826" y="662608"/>
                    <a:pt x="730364" y="649883"/>
                    <a:pt x="732661" y="636104"/>
                  </a:cubicBezTo>
                  <a:cubicBezTo>
                    <a:pt x="737079" y="609600"/>
                    <a:pt x="739397" y="582659"/>
                    <a:pt x="745914" y="556591"/>
                  </a:cubicBezTo>
                  <a:cubicBezTo>
                    <a:pt x="752690" y="529487"/>
                    <a:pt x="772418" y="477078"/>
                    <a:pt x="772418" y="477078"/>
                  </a:cubicBezTo>
                  <a:cubicBezTo>
                    <a:pt x="776835" y="441739"/>
                    <a:pt x="778208" y="405884"/>
                    <a:pt x="785670" y="371060"/>
                  </a:cubicBezTo>
                  <a:cubicBezTo>
                    <a:pt x="791524" y="343742"/>
                    <a:pt x="812174" y="291547"/>
                    <a:pt x="812174" y="291547"/>
                  </a:cubicBezTo>
                  <a:cubicBezTo>
                    <a:pt x="826676" y="190036"/>
                    <a:pt x="851931" y="167860"/>
                    <a:pt x="851931" y="1325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6" name="Řečová bublina: oválný bublinový popisek 5">
            <a:extLst>
              <a:ext uri="{FF2B5EF4-FFF2-40B4-BE49-F238E27FC236}">
                <a16:creationId xmlns:a16="http://schemas.microsoft.com/office/drawing/2014/main" id="{381667E4-864C-45C8-8065-3B6F50EA2240}"/>
              </a:ext>
            </a:extLst>
          </p:cNvPr>
          <p:cNvSpPr/>
          <p:nvPr/>
        </p:nvSpPr>
        <p:spPr>
          <a:xfrm>
            <a:off x="4772102" y="428618"/>
            <a:ext cx="4611756" cy="1496287"/>
          </a:xfrm>
          <a:prstGeom prst="wedgeEllipseCallout">
            <a:avLst>
              <a:gd name="adj1" fmla="val -124715"/>
              <a:gd name="adj2" fmla="val 1494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33FDDE6-AF2E-4D87-8E98-7D8373C2037A}"/>
              </a:ext>
            </a:extLst>
          </p:cNvPr>
          <p:cNvSpPr txBox="1"/>
          <p:nvPr/>
        </p:nvSpPr>
        <p:spPr>
          <a:xfrm>
            <a:off x="5211626" y="601514"/>
            <a:ext cx="41722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Franto, dáme další příklady.</a:t>
            </a:r>
          </a:p>
          <a:p>
            <a:r>
              <a:rPr lang="cs-CZ" sz="2400" dirty="0"/>
              <a:t>Vyřeš rovnice a proveď zkoušku.</a:t>
            </a:r>
          </a:p>
        </p:txBody>
      </p:sp>
      <p:sp>
        <p:nvSpPr>
          <p:cNvPr id="8" name="Řečová bublina: oválný bublinový popisek 7">
            <a:extLst>
              <a:ext uri="{FF2B5EF4-FFF2-40B4-BE49-F238E27FC236}">
                <a16:creationId xmlns:a16="http://schemas.microsoft.com/office/drawing/2014/main" id="{CD5749E0-28FF-45A9-8864-1F270A46445D}"/>
              </a:ext>
            </a:extLst>
          </p:cNvPr>
          <p:cNvSpPr/>
          <p:nvPr/>
        </p:nvSpPr>
        <p:spPr>
          <a:xfrm>
            <a:off x="11006099" y="404364"/>
            <a:ext cx="914400" cy="612648"/>
          </a:xfrm>
          <a:prstGeom prst="wedgeEllipseCallout">
            <a:avLst>
              <a:gd name="adj1" fmla="val -142644"/>
              <a:gd name="adj2" fmla="val 524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949B720-DFF4-4101-93FD-389BCC6C1D0B}"/>
              </a:ext>
            </a:extLst>
          </p:cNvPr>
          <p:cNvSpPr txBox="1"/>
          <p:nvPr/>
        </p:nvSpPr>
        <p:spPr>
          <a:xfrm>
            <a:off x="11006099" y="520418"/>
            <a:ext cx="979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Tak jo.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B8549D1C-7BE2-41F7-9A9F-D8ACC9E14E38}"/>
              </a:ext>
            </a:extLst>
          </p:cNvPr>
          <p:cNvSpPr txBox="1"/>
          <p:nvPr/>
        </p:nvSpPr>
        <p:spPr>
          <a:xfrm flipH="1">
            <a:off x="2536004" y="1680318"/>
            <a:ext cx="32805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85 + x = 128   /  - 85</a:t>
            </a:r>
          </a:p>
          <a:p>
            <a:r>
              <a:rPr lang="cs-CZ" sz="2400" dirty="0"/>
              <a:t>         x = 128 – 85</a:t>
            </a:r>
          </a:p>
          <a:p>
            <a:r>
              <a:rPr lang="cs-CZ" sz="2400" dirty="0"/>
              <a:t>         x =  43</a:t>
            </a:r>
          </a:p>
          <a:p>
            <a:r>
              <a:rPr lang="cs-CZ" sz="2400" dirty="0"/>
              <a:t>Zk. </a:t>
            </a:r>
            <a:r>
              <a:rPr lang="cs-CZ" sz="2400" dirty="0">
                <a:solidFill>
                  <a:srgbClr val="FF0000"/>
                </a:solidFill>
              </a:rPr>
              <a:t>85 + 43 = 128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128    = 128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   L  = P</a:t>
            </a:r>
          </a:p>
          <a:p>
            <a:endParaRPr lang="cs-CZ" sz="2400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E7C7D05-1AF3-4204-8CA0-E0B00508A2AE}"/>
              </a:ext>
            </a:extLst>
          </p:cNvPr>
          <p:cNvSpPr txBox="1"/>
          <p:nvPr/>
        </p:nvSpPr>
        <p:spPr>
          <a:xfrm>
            <a:off x="410882" y="4587318"/>
            <a:ext cx="33650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x + 132 = 237  </a:t>
            </a:r>
            <a:r>
              <a:rPr lang="cs-CZ" sz="2000" dirty="0"/>
              <a:t>/</a:t>
            </a:r>
            <a:r>
              <a:rPr lang="cs-CZ" sz="2400" dirty="0"/>
              <a:t> - 132</a:t>
            </a:r>
          </a:p>
          <a:p>
            <a:r>
              <a:rPr lang="cs-CZ" sz="2400" dirty="0"/>
              <a:t>           x = 237 – 132</a:t>
            </a:r>
          </a:p>
          <a:p>
            <a:r>
              <a:rPr lang="cs-CZ" sz="2400" dirty="0"/>
              <a:t>           x =  105</a:t>
            </a:r>
          </a:p>
          <a:p>
            <a:r>
              <a:rPr lang="cs-CZ" sz="2400" dirty="0">
                <a:solidFill>
                  <a:srgbClr val="FF0000"/>
                </a:solidFill>
              </a:rPr>
              <a:t>105 + 132 = 237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237 = 237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  L = P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7A74F218-7AD0-4F10-8996-84E68ED5B53F}"/>
              </a:ext>
            </a:extLst>
          </p:cNvPr>
          <p:cNvSpPr txBox="1"/>
          <p:nvPr/>
        </p:nvSpPr>
        <p:spPr>
          <a:xfrm>
            <a:off x="410882" y="4128630"/>
            <a:ext cx="183415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x + 132 = 237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A586AEF6-DF21-4058-AEA3-9E6C13D14D38}"/>
              </a:ext>
            </a:extLst>
          </p:cNvPr>
          <p:cNvSpPr txBox="1"/>
          <p:nvPr/>
        </p:nvSpPr>
        <p:spPr>
          <a:xfrm>
            <a:off x="4772102" y="4128630"/>
            <a:ext cx="167866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63 + x = 917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C7DDD9BD-D667-4755-927A-60F3FC6F4CF0}"/>
              </a:ext>
            </a:extLst>
          </p:cNvPr>
          <p:cNvSpPr txBox="1"/>
          <p:nvPr/>
        </p:nvSpPr>
        <p:spPr>
          <a:xfrm>
            <a:off x="4772101" y="4605781"/>
            <a:ext cx="37123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63 + x = 917  / - 63</a:t>
            </a:r>
          </a:p>
          <a:p>
            <a:r>
              <a:rPr lang="cs-CZ" sz="2400" dirty="0"/>
              <a:t>         x = 917 – 63</a:t>
            </a:r>
          </a:p>
          <a:p>
            <a:r>
              <a:rPr lang="cs-CZ" sz="2400" dirty="0"/>
              <a:t>         x = 854</a:t>
            </a:r>
          </a:p>
          <a:p>
            <a:r>
              <a:rPr lang="cs-CZ" sz="2400" dirty="0">
                <a:solidFill>
                  <a:srgbClr val="FF0000"/>
                </a:solidFill>
              </a:rPr>
              <a:t>63 + 854 = 917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917 = 917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L =P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51960979-31E0-4873-A493-49C1D8BCFBD9}"/>
              </a:ext>
            </a:extLst>
          </p:cNvPr>
          <p:cNvSpPr txBox="1"/>
          <p:nvPr/>
        </p:nvSpPr>
        <p:spPr>
          <a:xfrm flipH="1">
            <a:off x="9003468" y="4062092"/>
            <a:ext cx="231106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/>
              <a:t>x – 35 = 186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7E13C808-ABBD-4776-AFC2-0EB6B669D203}"/>
              </a:ext>
            </a:extLst>
          </p:cNvPr>
          <p:cNvSpPr txBox="1"/>
          <p:nvPr/>
        </p:nvSpPr>
        <p:spPr>
          <a:xfrm>
            <a:off x="9308892" y="4552316"/>
            <a:ext cx="253787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x – 35 = 186  / + 35</a:t>
            </a:r>
          </a:p>
          <a:p>
            <a:r>
              <a:rPr lang="cs-CZ" sz="2400" dirty="0"/>
              <a:t>         x = 186 + 35</a:t>
            </a:r>
          </a:p>
          <a:p>
            <a:r>
              <a:rPr lang="cs-CZ" sz="2400" dirty="0"/>
              <a:t>         x = 221</a:t>
            </a:r>
          </a:p>
          <a:p>
            <a:r>
              <a:rPr lang="cs-CZ" sz="2400" dirty="0">
                <a:solidFill>
                  <a:srgbClr val="FF0000"/>
                </a:solidFill>
              </a:rPr>
              <a:t>221 – 35 = 186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186 = 186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L = P</a:t>
            </a:r>
          </a:p>
          <a:p>
            <a:endParaRPr lang="cs-CZ" sz="2400" dirty="0"/>
          </a:p>
        </p:txBody>
      </p:sp>
      <p:grpSp>
        <p:nvGrpSpPr>
          <p:cNvPr id="26" name="Skupina 25">
            <a:extLst>
              <a:ext uri="{FF2B5EF4-FFF2-40B4-BE49-F238E27FC236}">
                <a16:creationId xmlns:a16="http://schemas.microsoft.com/office/drawing/2014/main" id="{45475C12-4529-4F0D-B526-7E0B37C7D9D6}"/>
              </a:ext>
            </a:extLst>
          </p:cNvPr>
          <p:cNvGrpSpPr/>
          <p:nvPr/>
        </p:nvGrpSpPr>
        <p:grpSpPr>
          <a:xfrm>
            <a:off x="410882" y="4587318"/>
            <a:ext cx="2841984" cy="2270682"/>
            <a:chOff x="410882" y="4587318"/>
            <a:chExt cx="2841984" cy="2270682"/>
          </a:xfrm>
        </p:grpSpPr>
        <p:sp>
          <p:nvSpPr>
            <p:cNvPr id="24" name="Obdélník 23">
              <a:extLst>
                <a:ext uri="{FF2B5EF4-FFF2-40B4-BE49-F238E27FC236}">
                  <a16:creationId xmlns:a16="http://schemas.microsoft.com/office/drawing/2014/main" id="{0BAC53AC-3666-40C4-9107-A006EA347ED7}"/>
                </a:ext>
              </a:extLst>
            </p:cNvPr>
            <p:cNvSpPr/>
            <p:nvPr/>
          </p:nvSpPr>
          <p:spPr>
            <a:xfrm>
              <a:off x="410882" y="4587318"/>
              <a:ext cx="2841984" cy="2270682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>
              <a:extLst>
                <a:ext uri="{FF2B5EF4-FFF2-40B4-BE49-F238E27FC236}">
                  <a16:creationId xmlns:a16="http://schemas.microsoft.com/office/drawing/2014/main" id="{C8D4DDD4-2AF9-4EE4-A119-C34B0C1AF498}"/>
                </a:ext>
              </a:extLst>
            </p:cNvPr>
            <p:cNvSpPr txBox="1"/>
            <p:nvPr/>
          </p:nvSpPr>
          <p:spPr>
            <a:xfrm>
              <a:off x="531800" y="4891662"/>
              <a:ext cx="266310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 ověř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postup a výpočet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rovnice se zkouškou</a:t>
              </a:r>
            </a:p>
          </p:txBody>
        </p:sp>
      </p:grp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89D0E46C-506A-4306-9F50-45A36151BA20}"/>
              </a:ext>
            </a:extLst>
          </p:cNvPr>
          <p:cNvGrpSpPr/>
          <p:nvPr/>
        </p:nvGrpSpPr>
        <p:grpSpPr>
          <a:xfrm>
            <a:off x="4772101" y="4605781"/>
            <a:ext cx="2841984" cy="2270682"/>
            <a:chOff x="410882" y="4587318"/>
            <a:chExt cx="2841984" cy="2270682"/>
          </a:xfrm>
        </p:grpSpPr>
        <p:sp>
          <p:nvSpPr>
            <p:cNvPr id="28" name="Obdélník 27">
              <a:extLst>
                <a:ext uri="{FF2B5EF4-FFF2-40B4-BE49-F238E27FC236}">
                  <a16:creationId xmlns:a16="http://schemas.microsoft.com/office/drawing/2014/main" id="{FA5CD544-BFF1-4E13-A474-664B987C2D06}"/>
                </a:ext>
              </a:extLst>
            </p:cNvPr>
            <p:cNvSpPr/>
            <p:nvPr/>
          </p:nvSpPr>
          <p:spPr>
            <a:xfrm>
              <a:off x="410882" y="4587318"/>
              <a:ext cx="2841984" cy="2270682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>
              <a:extLst>
                <a:ext uri="{FF2B5EF4-FFF2-40B4-BE49-F238E27FC236}">
                  <a16:creationId xmlns:a16="http://schemas.microsoft.com/office/drawing/2014/main" id="{491E871E-0FD3-4175-99A1-8B113373B6A4}"/>
                </a:ext>
              </a:extLst>
            </p:cNvPr>
            <p:cNvSpPr txBox="1"/>
            <p:nvPr/>
          </p:nvSpPr>
          <p:spPr>
            <a:xfrm>
              <a:off x="531800" y="4891662"/>
              <a:ext cx="266310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 ověř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postup a výpočet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rovnice se zkouškou</a:t>
              </a:r>
            </a:p>
          </p:txBody>
        </p:sp>
      </p:grpSp>
      <p:grpSp>
        <p:nvGrpSpPr>
          <p:cNvPr id="30" name="Skupina 29">
            <a:extLst>
              <a:ext uri="{FF2B5EF4-FFF2-40B4-BE49-F238E27FC236}">
                <a16:creationId xmlns:a16="http://schemas.microsoft.com/office/drawing/2014/main" id="{4670CE6A-0F5A-47B1-8687-619FC5AE7F5B}"/>
              </a:ext>
            </a:extLst>
          </p:cNvPr>
          <p:cNvGrpSpPr/>
          <p:nvPr/>
        </p:nvGrpSpPr>
        <p:grpSpPr>
          <a:xfrm>
            <a:off x="8993253" y="4552316"/>
            <a:ext cx="2841984" cy="2270682"/>
            <a:chOff x="410882" y="4587318"/>
            <a:chExt cx="2841984" cy="2270682"/>
          </a:xfrm>
        </p:grpSpPr>
        <p:sp>
          <p:nvSpPr>
            <p:cNvPr id="31" name="Obdélník 30">
              <a:extLst>
                <a:ext uri="{FF2B5EF4-FFF2-40B4-BE49-F238E27FC236}">
                  <a16:creationId xmlns:a16="http://schemas.microsoft.com/office/drawing/2014/main" id="{3F688C7D-64E8-4A74-9ED4-5DE337AA73B4}"/>
                </a:ext>
              </a:extLst>
            </p:cNvPr>
            <p:cNvSpPr/>
            <p:nvPr/>
          </p:nvSpPr>
          <p:spPr>
            <a:xfrm>
              <a:off x="410882" y="4587318"/>
              <a:ext cx="2841984" cy="2270682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>
              <a:extLst>
                <a:ext uri="{FF2B5EF4-FFF2-40B4-BE49-F238E27FC236}">
                  <a16:creationId xmlns:a16="http://schemas.microsoft.com/office/drawing/2014/main" id="{D1AF64EF-3EE9-4681-B028-DE26155E0D79}"/>
                </a:ext>
              </a:extLst>
            </p:cNvPr>
            <p:cNvSpPr txBox="1"/>
            <p:nvPr/>
          </p:nvSpPr>
          <p:spPr>
            <a:xfrm>
              <a:off x="531800" y="4891662"/>
              <a:ext cx="266310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 ověř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postup a výpočet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rovnice se zkouškou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675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93206A9-5356-4DAE-929A-7AE03B5A3C3C}"/>
              </a:ext>
            </a:extLst>
          </p:cNvPr>
          <p:cNvSpPr txBox="1"/>
          <p:nvPr/>
        </p:nvSpPr>
        <p:spPr>
          <a:xfrm>
            <a:off x="389744" y="449704"/>
            <a:ext cx="167866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x – 46 = 254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BC907F3-D1CF-4F5F-87D5-5D021A3C6AD4}"/>
              </a:ext>
            </a:extLst>
          </p:cNvPr>
          <p:cNvSpPr txBox="1"/>
          <p:nvPr/>
        </p:nvSpPr>
        <p:spPr>
          <a:xfrm>
            <a:off x="362493" y="911369"/>
            <a:ext cx="253787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x – 46 = 254  / + 46</a:t>
            </a:r>
          </a:p>
          <a:p>
            <a:r>
              <a:rPr lang="cs-CZ" sz="2400" dirty="0"/>
              <a:t>         x = 254 + 46</a:t>
            </a:r>
          </a:p>
          <a:p>
            <a:r>
              <a:rPr lang="cs-CZ" sz="2400" dirty="0"/>
              <a:t>         x = 300</a:t>
            </a:r>
          </a:p>
          <a:p>
            <a:r>
              <a:rPr lang="cs-CZ" sz="2400" dirty="0">
                <a:solidFill>
                  <a:srgbClr val="FF0000"/>
                </a:solidFill>
              </a:rPr>
              <a:t>300 – 46 = 254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254 = 254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L = P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3B779F52-A95B-4ACE-B085-14EA219168D4}"/>
              </a:ext>
            </a:extLst>
          </p:cNvPr>
          <p:cNvGrpSpPr/>
          <p:nvPr/>
        </p:nvGrpSpPr>
        <p:grpSpPr>
          <a:xfrm>
            <a:off x="379751" y="911369"/>
            <a:ext cx="2503358" cy="2326506"/>
            <a:chOff x="4961744" y="1262680"/>
            <a:chExt cx="2503358" cy="2326506"/>
          </a:xfrm>
        </p:grpSpPr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ACE7C579-188D-484E-8B06-7EA2D86AF064}"/>
                </a:ext>
              </a:extLst>
            </p:cNvPr>
            <p:cNvSpPr/>
            <p:nvPr/>
          </p:nvSpPr>
          <p:spPr>
            <a:xfrm>
              <a:off x="4961744" y="1262680"/>
              <a:ext cx="2503358" cy="232650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DA1F8A79-50E7-4CF9-A0F8-3B623BC9086F}"/>
                </a:ext>
              </a:extLst>
            </p:cNvPr>
            <p:cNvSpPr txBox="1"/>
            <p:nvPr/>
          </p:nvSpPr>
          <p:spPr>
            <a:xfrm>
              <a:off x="5059180" y="1525804"/>
              <a:ext cx="230848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ověř postup a výpočet rovnice 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se zkouškou.</a:t>
              </a:r>
            </a:p>
            <a:p>
              <a:endParaRPr lang="cs-CZ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TextovéPole 7">
            <a:extLst>
              <a:ext uri="{FF2B5EF4-FFF2-40B4-BE49-F238E27FC236}">
                <a16:creationId xmlns:a16="http://schemas.microsoft.com/office/drawing/2014/main" id="{C42577F1-0D87-49A0-AA6A-FD6E26993653}"/>
              </a:ext>
            </a:extLst>
          </p:cNvPr>
          <p:cNvSpPr txBox="1"/>
          <p:nvPr/>
        </p:nvSpPr>
        <p:spPr>
          <a:xfrm>
            <a:off x="3717561" y="449704"/>
            <a:ext cx="1688283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x  - 59 = 376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0D38302-734A-4836-BB8B-48BAE6E876A9}"/>
              </a:ext>
            </a:extLst>
          </p:cNvPr>
          <p:cNvSpPr txBox="1"/>
          <p:nvPr/>
        </p:nvSpPr>
        <p:spPr>
          <a:xfrm>
            <a:off x="3717561" y="943660"/>
            <a:ext cx="267573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x – 59 = 376    / + 59</a:t>
            </a:r>
          </a:p>
          <a:p>
            <a:r>
              <a:rPr lang="cs-CZ" sz="2400" dirty="0"/>
              <a:t>         x = 376 + 59</a:t>
            </a:r>
          </a:p>
          <a:p>
            <a:r>
              <a:rPr lang="cs-CZ" sz="2400" dirty="0"/>
              <a:t>         x = 435</a:t>
            </a:r>
          </a:p>
          <a:p>
            <a:r>
              <a:rPr lang="cs-CZ" sz="2400" dirty="0">
                <a:solidFill>
                  <a:srgbClr val="FF0000"/>
                </a:solidFill>
              </a:rPr>
              <a:t>435 – 59 = 376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376 = 376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L = P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</a:t>
            </a:r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FD658D75-3C38-4BB1-96E4-109B1A9C3BB6}"/>
              </a:ext>
            </a:extLst>
          </p:cNvPr>
          <p:cNvGrpSpPr/>
          <p:nvPr/>
        </p:nvGrpSpPr>
        <p:grpSpPr>
          <a:xfrm>
            <a:off x="3694970" y="928668"/>
            <a:ext cx="2692990" cy="2326506"/>
            <a:chOff x="4961744" y="1262680"/>
            <a:chExt cx="2503358" cy="2326506"/>
          </a:xfrm>
        </p:grpSpPr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03DCAF90-ACD7-48DF-B7CA-11FCF7C9A623}"/>
                </a:ext>
              </a:extLst>
            </p:cNvPr>
            <p:cNvSpPr/>
            <p:nvPr/>
          </p:nvSpPr>
          <p:spPr>
            <a:xfrm>
              <a:off x="4961744" y="1262680"/>
              <a:ext cx="2503358" cy="232650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FB3AA255-EF2F-4AB5-B8BA-A0DB7574B106}"/>
                </a:ext>
              </a:extLst>
            </p:cNvPr>
            <p:cNvSpPr txBox="1"/>
            <p:nvPr/>
          </p:nvSpPr>
          <p:spPr>
            <a:xfrm>
              <a:off x="5059180" y="1525804"/>
              <a:ext cx="230848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ověř postup a výpočet rovnice 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se zkouškou.</a:t>
              </a:r>
            </a:p>
            <a:p>
              <a:endParaRPr lang="cs-CZ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DA19991-4085-46B9-AAB1-F9FD3C9F25E5}"/>
              </a:ext>
            </a:extLst>
          </p:cNvPr>
          <p:cNvSpPr txBox="1"/>
          <p:nvPr/>
        </p:nvSpPr>
        <p:spPr>
          <a:xfrm>
            <a:off x="7708014" y="449703"/>
            <a:ext cx="1523174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99 = 43 + x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2B3420A8-BBBA-4D1F-95B9-11436DD083F4}"/>
              </a:ext>
            </a:extLst>
          </p:cNvPr>
          <p:cNvSpPr txBox="1"/>
          <p:nvPr/>
        </p:nvSpPr>
        <p:spPr>
          <a:xfrm>
            <a:off x="7708014" y="859059"/>
            <a:ext cx="23230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99 = 43 + x  / - 43</a:t>
            </a:r>
          </a:p>
          <a:p>
            <a:r>
              <a:rPr lang="cs-CZ" sz="2400" dirty="0"/>
              <a:t> </a:t>
            </a:r>
          </a:p>
          <a:p>
            <a:endParaRPr lang="cs-CZ" sz="2400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A27EFE48-3303-47F8-844B-3C725A23A2DF}"/>
              </a:ext>
            </a:extLst>
          </p:cNvPr>
          <p:cNvSpPr txBox="1"/>
          <p:nvPr/>
        </p:nvSpPr>
        <p:spPr>
          <a:xfrm>
            <a:off x="7182563" y="1191792"/>
            <a:ext cx="232146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99 – 43 = x</a:t>
            </a:r>
          </a:p>
          <a:p>
            <a:r>
              <a:rPr lang="cs-CZ" sz="2400" dirty="0"/>
              <a:t>         56 = x</a:t>
            </a:r>
          </a:p>
          <a:p>
            <a:r>
              <a:rPr lang="cs-CZ" sz="2400" dirty="0"/>
              <a:t>         </a:t>
            </a:r>
            <a:r>
              <a:rPr lang="cs-CZ" sz="2400" dirty="0">
                <a:solidFill>
                  <a:srgbClr val="FF0000"/>
                </a:solidFill>
              </a:rPr>
              <a:t>99 = 43 + 56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99 = 99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L = P</a:t>
            </a:r>
          </a:p>
        </p:txBody>
      </p: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95DA46B4-8BCF-4BB4-9D16-8DD496EB2268}"/>
              </a:ext>
            </a:extLst>
          </p:cNvPr>
          <p:cNvGrpSpPr/>
          <p:nvPr/>
        </p:nvGrpSpPr>
        <p:grpSpPr>
          <a:xfrm>
            <a:off x="7038366" y="943660"/>
            <a:ext cx="3192256" cy="2326506"/>
            <a:chOff x="4961744" y="1262680"/>
            <a:chExt cx="2503358" cy="2326506"/>
          </a:xfrm>
        </p:grpSpPr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B8691545-4DBF-4C8E-A3D3-46BE54A9E196}"/>
                </a:ext>
              </a:extLst>
            </p:cNvPr>
            <p:cNvSpPr/>
            <p:nvPr/>
          </p:nvSpPr>
          <p:spPr>
            <a:xfrm>
              <a:off x="4961744" y="1262680"/>
              <a:ext cx="2503358" cy="232650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>
              <a:extLst>
                <a:ext uri="{FF2B5EF4-FFF2-40B4-BE49-F238E27FC236}">
                  <a16:creationId xmlns:a16="http://schemas.microsoft.com/office/drawing/2014/main" id="{A9C8FB33-C485-4C13-863B-FD436BAEFB38}"/>
                </a:ext>
              </a:extLst>
            </p:cNvPr>
            <p:cNvSpPr txBox="1"/>
            <p:nvPr/>
          </p:nvSpPr>
          <p:spPr>
            <a:xfrm>
              <a:off x="5059180" y="1525804"/>
              <a:ext cx="230848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ověř postup a výpočet rovnice 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se zkouškou.</a:t>
              </a:r>
            </a:p>
            <a:p>
              <a:endParaRPr lang="cs-CZ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1DF7FDA6-E9E3-42D8-A435-94F3CBD3F30D}"/>
              </a:ext>
            </a:extLst>
          </p:cNvPr>
          <p:cNvSpPr txBox="1"/>
          <p:nvPr/>
        </p:nvSpPr>
        <p:spPr>
          <a:xfrm>
            <a:off x="986092" y="3492707"/>
            <a:ext cx="167866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263 = 17 + x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D6830DD6-CEB2-45AB-A9F4-7700EC6C84E2}"/>
              </a:ext>
            </a:extLst>
          </p:cNvPr>
          <p:cNvSpPr txBox="1"/>
          <p:nvPr/>
        </p:nvSpPr>
        <p:spPr>
          <a:xfrm>
            <a:off x="987162" y="3978371"/>
            <a:ext cx="24096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263 = 17 + x / - 17</a:t>
            </a:r>
          </a:p>
          <a:p>
            <a:endParaRPr lang="cs-CZ" sz="2400" dirty="0"/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2D3B276A-E8D8-4FF7-AAF0-D83BDCF7CCE0}"/>
              </a:ext>
            </a:extLst>
          </p:cNvPr>
          <p:cNvSpPr txBox="1"/>
          <p:nvPr/>
        </p:nvSpPr>
        <p:spPr>
          <a:xfrm>
            <a:off x="389744" y="4482217"/>
            <a:ext cx="263245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263 – 17 = x</a:t>
            </a:r>
          </a:p>
          <a:p>
            <a:r>
              <a:rPr lang="cs-CZ" sz="2400" dirty="0"/>
              <a:t>         246 = x</a:t>
            </a:r>
          </a:p>
          <a:p>
            <a:r>
              <a:rPr lang="cs-CZ" sz="2400" dirty="0"/>
              <a:t>         </a:t>
            </a:r>
            <a:r>
              <a:rPr lang="cs-CZ" sz="2400" dirty="0">
                <a:solidFill>
                  <a:srgbClr val="FF0000"/>
                </a:solidFill>
              </a:rPr>
              <a:t>263 = 17 + 246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263 = 263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L = P</a:t>
            </a:r>
          </a:p>
        </p:txBody>
      </p:sp>
      <p:grpSp>
        <p:nvGrpSpPr>
          <p:cNvPr id="24" name="Skupina 23">
            <a:extLst>
              <a:ext uri="{FF2B5EF4-FFF2-40B4-BE49-F238E27FC236}">
                <a16:creationId xmlns:a16="http://schemas.microsoft.com/office/drawing/2014/main" id="{21CD33DB-1E89-4A0A-B1C9-5FBE86463AC5}"/>
              </a:ext>
            </a:extLst>
          </p:cNvPr>
          <p:cNvGrpSpPr/>
          <p:nvPr/>
        </p:nvGrpSpPr>
        <p:grpSpPr>
          <a:xfrm>
            <a:off x="229296" y="4035461"/>
            <a:ext cx="3192256" cy="2326506"/>
            <a:chOff x="4961744" y="1262680"/>
            <a:chExt cx="2503358" cy="2326506"/>
          </a:xfrm>
        </p:grpSpPr>
        <p:sp>
          <p:nvSpPr>
            <p:cNvPr id="25" name="Obdélník 24">
              <a:extLst>
                <a:ext uri="{FF2B5EF4-FFF2-40B4-BE49-F238E27FC236}">
                  <a16:creationId xmlns:a16="http://schemas.microsoft.com/office/drawing/2014/main" id="{04F7AD75-7ED4-4E2C-B837-171C9A233BBE}"/>
                </a:ext>
              </a:extLst>
            </p:cNvPr>
            <p:cNvSpPr/>
            <p:nvPr/>
          </p:nvSpPr>
          <p:spPr>
            <a:xfrm>
              <a:off x="4961744" y="1262680"/>
              <a:ext cx="2503358" cy="232650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>
              <a:extLst>
                <a:ext uri="{FF2B5EF4-FFF2-40B4-BE49-F238E27FC236}">
                  <a16:creationId xmlns:a16="http://schemas.microsoft.com/office/drawing/2014/main" id="{DCCAF435-45FA-45A4-9F59-9BD1486F323B}"/>
                </a:ext>
              </a:extLst>
            </p:cNvPr>
            <p:cNvSpPr txBox="1"/>
            <p:nvPr/>
          </p:nvSpPr>
          <p:spPr>
            <a:xfrm>
              <a:off x="5059180" y="1525804"/>
              <a:ext cx="230848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ověř postup a výpočet rovnice 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se zkouškou.</a:t>
              </a:r>
            </a:p>
            <a:p>
              <a:endParaRPr lang="cs-CZ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AD010100-6ED1-4B62-8E9A-A785C4075441}"/>
              </a:ext>
            </a:extLst>
          </p:cNvPr>
          <p:cNvSpPr txBox="1"/>
          <p:nvPr/>
        </p:nvSpPr>
        <p:spPr>
          <a:xfrm>
            <a:off x="4886793" y="3503306"/>
            <a:ext cx="167866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192 = 25 + x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786A9BFF-29AE-4FAD-B288-A95575D7B2E1}"/>
              </a:ext>
            </a:extLst>
          </p:cNvPr>
          <p:cNvSpPr txBox="1"/>
          <p:nvPr/>
        </p:nvSpPr>
        <p:spPr>
          <a:xfrm>
            <a:off x="4886792" y="4067752"/>
            <a:ext cx="24785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192 = 25 + x  / - 25</a:t>
            </a:r>
          </a:p>
          <a:p>
            <a:endParaRPr lang="cs-CZ" sz="2400" dirty="0"/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12938BF8-F386-4D93-A429-A1B1B6D0FDB8}"/>
              </a:ext>
            </a:extLst>
          </p:cNvPr>
          <p:cNvSpPr txBox="1"/>
          <p:nvPr/>
        </p:nvSpPr>
        <p:spPr>
          <a:xfrm>
            <a:off x="4216094" y="4482217"/>
            <a:ext cx="270138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 192 – 25 = x</a:t>
            </a:r>
          </a:p>
          <a:p>
            <a:r>
              <a:rPr lang="cs-CZ" sz="2400" dirty="0"/>
              <a:t>           167=x</a:t>
            </a:r>
          </a:p>
          <a:p>
            <a:r>
              <a:rPr lang="cs-CZ" sz="2400" dirty="0"/>
              <a:t>           </a:t>
            </a:r>
            <a:r>
              <a:rPr lang="cs-CZ" sz="2400" dirty="0">
                <a:solidFill>
                  <a:srgbClr val="FF0000"/>
                </a:solidFill>
              </a:rPr>
              <a:t>192= 25 + 167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192= 192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 L = P</a:t>
            </a:r>
          </a:p>
        </p:txBody>
      </p:sp>
      <p:grpSp>
        <p:nvGrpSpPr>
          <p:cNvPr id="30" name="Skupina 29">
            <a:extLst>
              <a:ext uri="{FF2B5EF4-FFF2-40B4-BE49-F238E27FC236}">
                <a16:creationId xmlns:a16="http://schemas.microsoft.com/office/drawing/2014/main" id="{9A4C8743-5A63-4A33-8CFF-B8E826A19058}"/>
              </a:ext>
            </a:extLst>
          </p:cNvPr>
          <p:cNvGrpSpPr/>
          <p:nvPr/>
        </p:nvGrpSpPr>
        <p:grpSpPr>
          <a:xfrm>
            <a:off x="4092250" y="3978371"/>
            <a:ext cx="3192256" cy="2326506"/>
            <a:chOff x="4961744" y="1262680"/>
            <a:chExt cx="2503358" cy="2326506"/>
          </a:xfrm>
        </p:grpSpPr>
        <p:sp>
          <p:nvSpPr>
            <p:cNvPr id="31" name="Obdélník 30">
              <a:extLst>
                <a:ext uri="{FF2B5EF4-FFF2-40B4-BE49-F238E27FC236}">
                  <a16:creationId xmlns:a16="http://schemas.microsoft.com/office/drawing/2014/main" id="{AFA7D9F6-7821-4FB8-8451-B6A11552047A}"/>
                </a:ext>
              </a:extLst>
            </p:cNvPr>
            <p:cNvSpPr/>
            <p:nvPr/>
          </p:nvSpPr>
          <p:spPr>
            <a:xfrm>
              <a:off x="4961744" y="1262680"/>
              <a:ext cx="2503358" cy="232650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>
              <a:extLst>
                <a:ext uri="{FF2B5EF4-FFF2-40B4-BE49-F238E27FC236}">
                  <a16:creationId xmlns:a16="http://schemas.microsoft.com/office/drawing/2014/main" id="{50E04AF1-1079-4006-AF3A-8D463991FEE0}"/>
                </a:ext>
              </a:extLst>
            </p:cNvPr>
            <p:cNvSpPr txBox="1"/>
            <p:nvPr/>
          </p:nvSpPr>
          <p:spPr>
            <a:xfrm>
              <a:off x="5059180" y="1525804"/>
              <a:ext cx="230848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ověř postup a výpočet rovnice 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se zkouškou.</a:t>
              </a:r>
            </a:p>
            <a:p>
              <a:endParaRPr lang="cs-CZ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20381137-DE3E-43B5-8BAB-0E6359BB3283}"/>
              </a:ext>
            </a:extLst>
          </p:cNvPr>
          <p:cNvSpPr txBox="1"/>
          <p:nvPr/>
        </p:nvSpPr>
        <p:spPr>
          <a:xfrm>
            <a:off x="7938846" y="3480824"/>
            <a:ext cx="1834156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/>
              <a:t>x – 419 = 254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8C4063E4-5AD0-4342-89FC-E912105DD0A7}"/>
              </a:ext>
            </a:extLst>
          </p:cNvPr>
          <p:cNvSpPr txBox="1"/>
          <p:nvPr/>
        </p:nvSpPr>
        <p:spPr>
          <a:xfrm>
            <a:off x="7913971" y="3978371"/>
            <a:ext cx="29177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x – 419 = 254  / +  419</a:t>
            </a:r>
          </a:p>
          <a:p>
            <a:r>
              <a:rPr lang="cs-CZ" sz="2400" dirty="0"/>
              <a:t>           x = 254 + 419</a:t>
            </a:r>
          </a:p>
          <a:p>
            <a:r>
              <a:rPr lang="cs-CZ" sz="2400" dirty="0"/>
              <a:t>           x = 673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B0B34F8C-B2DD-41A9-B3A1-CE82B3209BA3}"/>
              </a:ext>
            </a:extLst>
          </p:cNvPr>
          <p:cNvSpPr txBox="1"/>
          <p:nvPr/>
        </p:nvSpPr>
        <p:spPr>
          <a:xfrm>
            <a:off x="7605421" y="5119859"/>
            <a:ext cx="21675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673 – 419 = 254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254 = 254</a:t>
            </a:r>
          </a:p>
          <a:p>
            <a:r>
              <a:rPr lang="cs-CZ" sz="2400" dirty="0">
                <a:solidFill>
                  <a:srgbClr val="FF0000"/>
                </a:solidFill>
              </a:rPr>
              <a:t>                L = P</a:t>
            </a:r>
          </a:p>
        </p:txBody>
      </p:sp>
      <p:grpSp>
        <p:nvGrpSpPr>
          <p:cNvPr id="36" name="Skupina 35">
            <a:extLst>
              <a:ext uri="{FF2B5EF4-FFF2-40B4-BE49-F238E27FC236}">
                <a16:creationId xmlns:a16="http://schemas.microsoft.com/office/drawing/2014/main" id="{4A8A2F34-9972-4FAE-AF57-F427BD846075}"/>
              </a:ext>
            </a:extLst>
          </p:cNvPr>
          <p:cNvGrpSpPr/>
          <p:nvPr/>
        </p:nvGrpSpPr>
        <p:grpSpPr>
          <a:xfrm>
            <a:off x="7635060" y="3951647"/>
            <a:ext cx="3192256" cy="2326506"/>
            <a:chOff x="4961744" y="1262680"/>
            <a:chExt cx="2503358" cy="2326506"/>
          </a:xfrm>
        </p:grpSpPr>
        <p:sp>
          <p:nvSpPr>
            <p:cNvPr id="37" name="Obdélník 36">
              <a:extLst>
                <a:ext uri="{FF2B5EF4-FFF2-40B4-BE49-F238E27FC236}">
                  <a16:creationId xmlns:a16="http://schemas.microsoft.com/office/drawing/2014/main" id="{6CD4E5C9-7900-4D0F-BCC0-8D4DAEBB5213}"/>
                </a:ext>
              </a:extLst>
            </p:cNvPr>
            <p:cNvSpPr/>
            <p:nvPr/>
          </p:nvSpPr>
          <p:spPr>
            <a:xfrm>
              <a:off x="4961744" y="1262680"/>
              <a:ext cx="2503358" cy="232650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>
              <a:extLst>
                <a:ext uri="{FF2B5EF4-FFF2-40B4-BE49-F238E27FC236}">
                  <a16:creationId xmlns:a16="http://schemas.microsoft.com/office/drawing/2014/main" id="{6DBF542E-0D94-4E3B-A90E-024D3B6843EE}"/>
                </a:ext>
              </a:extLst>
            </p:cNvPr>
            <p:cNvSpPr txBox="1"/>
            <p:nvPr/>
          </p:nvSpPr>
          <p:spPr>
            <a:xfrm>
              <a:off x="5059180" y="1525804"/>
              <a:ext cx="230848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>
                  <a:solidFill>
                    <a:schemeClr val="bg1"/>
                  </a:solidFill>
                </a:rPr>
                <a:t>Kliknutím si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ověř postup a výpočet rovnice </a:t>
              </a:r>
            </a:p>
            <a:p>
              <a:r>
                <a:rPr lang="cs-CZ" sz="2400" dirty="0">
                  <a:solidFill>
                    <a:schemeClr val="bg1"/>
                  </a:solidFill>
                </a:rPr>
                <a:t>se zkouškou.</a:t>
              </a:r>
            </a:p>
            <a:p>
              <a:endParaRPr lang="cs-CZ" sz="24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598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E425795-543D-4586-A59B-CAD91295B999}"/>
              </a:ext>
            </a:extLst>
          </p:cNvPr>
          <p:cNvSpPr/>
          <p:nvPr/>
        </p:nvSpPr>
        <p:spPr>
          <a:xfrm>
            <a:off x="3605451" y="1640821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2"/>
              </a:rPr>
              <a:t>http://www.clker.com/clipart-9347.html</a:t>
            </a:r>
            <a:endParaRPr lang="cs-CZ" dirty="0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A931C8F-D281-42D2-B06F-3CC6488CCBE5}"/>
              </a:ext>
            </a:extLst>
          </p:cNvPr>
          <p:cNvSpPr/>
          <p:nvPr/>
        </p:nvSpPr>
        <p:spPr>
          <a:xfrm>
            <a:off x="3605450" y="2010153"/>
            <a:ext cx="40644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3"/>
              </a:rPr>
              <a:t>http://www.clker.com/clipart-13594.html</a:t>
            </a:r>
            <a:endParaRPr lang="cs-CZ" dirty="0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3F96CD78-B8CE-4F2E-A047-F00E24075B55}"/>
              </a:ext>
            </a:extLst>
          </p:cNvPr>
          <p:cNvSpPr/>
          <p:nvPr/>
        </p:nvSpPr>
        <p:spPr>
          <a:xfrm>
            <a:off x="3605450" y="2385102"/>
            <a:ext cx="3947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4"/>
              </a:rPr>
              <a:t>http://www.clker.com/clipart-3984.html</a:t>
            </a:r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DB83A763-DB01-4F13-8632-0785E32763A7}"/>
              </a:ext>
            </a:extLst>
          </p:cNvPr>
          <p:cNvSpPr/>
          <p:nvPr/>
        </p:nvSpPr>
        <p:spPr>
          <a:xfrm>
            <a:off x="3605450" y="2760051"/>
            <a:ext cx="4094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hlinkClick r:id="rId5"/>
              </a:rPr>
              <a:t>http://www.clker.com/clipart-pear-6.html</a:t>
            </a:r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84F0225-61BE-4D15-9392-12E0A44EDE6D}"/>
              </a:ext>
            </a:extLst>
          </p:cNvPr>
          <p:cNvSpPr txBox="1"/>
          <p:nvPr/>
        </p:nvSpPr>
        <p:spPr>
          <a:xfrm>
            <a:off x="3600382" y="948323"/>
            <a:ext cx="6570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Zdroje obrázků:</a:t>
            </a:r>
          </a:p>
          <a:p>
            <a:r>
              <a:rPr lang="cs-CZ" dirty="0"/>
              <a:t>[ cit. 2020 – 05 – 11 ]. Dostupné pod licencí Public </a:t>
            </a:r>
            <a:r>
              <a:rPr lang="cs-CZ" dirty="0" err="1"/>
              <a:t>domain</a:t>
            </a:r>
            <a:r>
              <a:rPr lang="cs-CZ" dirty="0"/>
              <a:t> na WWW: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9691069-81F2-4AD4-AE2C-F044105EBC60}"/>
              </a:ext>
            </a:extLst>
          </p:cNvPr>
          <p:cNvSpPr txBox="1"/>
          <p:nvPr/>
        </p:nvSpPr>
        <p:spPr>
          <a:xfrm>
            <a:off x="3338390" y="27656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74D2AE86-3D1F-4F94-BB87-50651FD4D9CF}"/>
              </a:ext>
            </a:extLst>
          </p:cNvPr>
          <p:cNvSpPr txBox="1"/>
          <p:nvPr/>
        </p:nvSpPr>
        <p:spPr>
          <a:xfrm>
            <a:off x="3338390" y="2425652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326345B-DF9F-4C77-810F-E8C79E299024}"/>
              </a:ext>
            </a:extLst>
          </p:cNvPr>
          <p:cNvSpPr txBox="1"/>
          <p:nvPr/>
        </p:nvSpPr>
        <p:spPr>
          <a:xfrm>
            <a:off x="3338392" y="205632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6BB9F8E6-D691-4C45-B832-C107B07B1E0F}"/>
              </a:ext>
            </a:extLst>
          </p:cNvPr>
          <p:cNvSpPr txBox="1"/>
          <p:nvPr/>
        </p:nvSpPr>
        <p:spPr>
          <a:xfrm>
            <a:off x="3338392" y="165786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&lt;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3F1D8C13-1F66-4D39-883B-86BFAAB2DCAC}"/>
              </a:ext>
            </a:extLst>
          </p:cNvPr>
          <p:cNvSpPr txBox="1"/>
          <p:nvPr/>
        </p:nvSpPr>
        <p:spPr>
          <a:xfrm>
            <a:off x="7519855" y="278597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208F8FF-F9C4-4D83-ABC4-640A192729E7}"/>
              </a:ext>
            </a:extLst>
          </p:cNvPr>
          <p:cNvSpPr txBox="1"/>
          <p:nvPr/>
        </p:nvSpPr>
        <p:spPr>
          <a:xfrm>
            <a:off x="7487090" y="24200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3CF1E213-26B0-48C4-8E70-FC514360EF94}"/>
              </a:ext>
            </a:extLst>
          </p:cNvPr>
          <p:cNvSpPr txBox="1"/>
          <p:nvPr/>
        </p:nvSpPr>
        <p:spPr>
          <a:xfrm>
            <a:off x="7510684" y="20045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3C220AA8-7D73-4545-9178-D7B957AE69EC}"/>
              </a:ext>
            </a:extLst>
          </p:cNvPr>
          <p:cNvSpPr txBox="1"/>
          <p:nvPr/>
        </p:nvSpPr>
        <p:spPr>
          <a:xfrm>
            <a:off x="7461346" y="164082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58595527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892</Words>
  <Application>Microsoft Office PowerPoint</Application>
  <PresentationFormat>Širokoúhlá obrazovka</PresentationFormat>
  <Paragraphs>190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30</cp:revision>
  <dcterms:created xsi:type="dcterms:W3CDTF">2020-05-07T09:58:30Z</dcterms:created>
  <dcterms:modified xsi:type="dcterms:W3CDTF">2020-05-11T19:02:13Z</dcterms:modified>
</cp:coreProperties>
</file>