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9" r:id="rId2"/>
    <p:sldId id="260" r:id="rId3"/>
    <p:sldId id="257" r:id="rId4"/>
    <p:sldId id="264" r:id="rId5"/>
    <p:sldId id="266" r:id="rId6"/>
    <p:sldId id="258" r:id="rId7"/>
    <p:sldId id="256" r:id="rId8"/>
    <p:sldId id="262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VY_32_INOVACE_04_</a:t>
          </a:r>
          <a:r>
            <a:rPr lang="cs-CZ" sz="2000" baseline="0" dirty="0" err="1" smtClean="0"/>
            <a:t>Prepositions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Alena </a:t>
          </a:r>
          <a:r>
            <a:rPr lang="cs-CZ" sz="2000" dirty="0" err="1" smtClean="0"/>
            <a:t>Kaĺavská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err="1" smtClean="0"/>
            <a:t>Prepositions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CZ.1.07/1.4.00/21.2004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7470171-505B-454F-B650-D9EFA7BC7D7E}" type="presOf" srcId="{B651F6E3-6281-48DB-9319-2AEAFDAE7572}" destId="{6BB5E863-4638-4E1D-BFDE-399D028AC4ED}" srcOrd="1" destOrd="0" presId="urn:microsoft.com/office/officeart/2005/8/layout/target3"/>
    <dgm:cxn modelId="{C0706DE2-6B71-411B-B57D-AD37AA28C12B}" type="presOf" srcId="{4C35D32F-0EAB-4CD7-82EE-45574DC2A586}" destId="{890E4F0B-2866-4A3F-A3C7-2A14B1797930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2A75342-502F-4FB6-8D9A-32ADFE66C46C}" type="presOf" srcId="{D1D4F407-5343-4D3F-B5B9-D407B03CAEB4}" destId="{D005CE8C-CC26-4C3E-AC11-E15060ECD759}" srcOrd="0" destOrd="0" presId="urn:microsoft.com/office/officeart/2005/8/layout/target3"/>
    <dgm:cxn modelId="{BADB1F2E-78A1-48B8-9403-6DB556FC2FF3}" type="presOf" srcId="{D1D4F407-5343-4D3F-B5B9-D407B03CAEB4}" destId="{AED2198E-93D5-4001-81B4-73124B309672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678F4B7-29D9-47B0-B326-61BD074080FD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D49CBFC2-8DB7-4A37-B22B-3D5724444B6B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75DA5F0-FAC4-48D3-AC81-B4032C2B80E3}" type="presOf" srcId="{D1B46980-6531-4606-95E6-44980827E919}" destId="{6140AFEC-043D-4C43-A2F9-D0F5331DF3A3}" srcOrd="0" destOrd="0" presId="urn:microsoft.com/office/officeart/2005/8/layout/target3"/>
    <dgm:cxn modelId="{57CA4E51-6519-4F43-8BB1-1189797C4C15}" type="presOf" srcId="{757F3AB3-0718-4624-B441-E567A8F0AB56}" destId="{333A1088-737F-45CB-B68E-254E46348037}" srcOrd="0" destOrd="0" presId="urn:microsoft.com/office/officeart/2005/8/layout/target3"/>
    <dgm:cxn modelId="{52F9AEF2-8882-4E09-816E-F85924DD4C32}" type="presOf" srcId="{D8197B8C-B260-4A16-BDF4-0947B075E274}" destId="{5A5FFA88-C948-4069-8E93-59FA12366E83}" srcOrd="1" destOrd="0" presId="urn:microsoft.com/office/officeart/2005/8/layout/target3"/>
    <dgm:cxn modelId="{FB32C66F-7D13-4E73-9951-998B22858554}" type="presOf" srcId="{D8197B8C-B260-4A16-BDF4-0947B075E274}" destId="{25B08C86-7E15-44DC-BE7F-FFB55DD49D12}" srcOrd="0" destOrd="0" presId="urn:microsoft.com/office/officeart/2005/8/layout/target3"/>
    <dgm:cxn modelId="{EC6DF771-1B73-4DCE-B4A0-A3F93FD6AD74}" type="presOf" srcId="{D1B46980-6531-4606-95E6-44980827E919}" destId="{2BE915AB-18AA-4053-B92C-3BFC9ED204BB}" srcOrd="1" destOrd="0" presId="urn:microsoft.com/office/officeart/2005/8/layout/target3"/>
    <dgm:cxn modelId="{1B9AA5A7-B94D-4C40-823C-2953A22C33B2}" type="presParOf" srcId="{333A1088-737F-45CB-B68E-254E46348037}" destId="{F5ABB229-8D3B-4694-996A-96F23CF14429}" srcOrd="0" destOrd="0" presId="urn:microsoft.com/office/officeart/2005/8/layout/target3"/>
    <dgm:cxn modelId="{B76CD07E-8E47-4522-BCB2-2B65B35D1951}" type="presParOf" srcId="{333A1088-737F-45CB-B68E-254E46348037}" destId="{F41139FD-01EE-4571-8B17-4FB00FC51163}" srcOrd="1" destOrd="0" presId="urn:microsoft.com/office/officeart/2005/8/layout/target3"/>
    <dgm:cxn modelId="{AE217E54-A0A2-4AC0-BB45-AC4838EA24DB}" type="presParOf" srcId="{333A1088-737F-45CB-B68E-254E46348037}" destId="{D005CE8C-CC26-4C3E-AC11-E15060ECD759}" srcOrd="2" destOrd="0" presId="urn:microsoft.com/office/officeart/2005/8/layout/target3"/>
    <dgm:cxn modelId="{567F0996-32E8-4511-A1C6-BD477A13B821}" type="presParOf" srcId="{333A1088-737F-45CB-B68E-254E46348037}" destId="{2C702D82-9B77-49B7-9568-BB8EB47C3372}" srcOrd="3" destOrd="0" presId="urn:microsoft.com/office/officeart/2005/8/layout/target3"/>
    <dgm:cxn modelId="{07F12BDD-0650-4A3B-8D96-3DF82AFCA4E1}" type="presParOf" srcId="{333A1088-737F-45CB-B68E-254E46348037}" destId="{A52A0455-90FF-4808-ABD0-F02540D31D5A}" srcOrd="4" destOrd="0" presId="urn:microsoft.com/office/officeart/2005/8/layout/target3"/>
    <dgm:cxn modelId="{04047911-9CCB-44AA-B5E0-C7EFA7E71CFE}" type="presParOf" srcId="{333A1088-737F-45CB-B68E-254E46348037}" destId="{6140AFEC-043D-4C43-A2F9-D0F5331DF3A3}" srcOrd="5" destOrd="0" presId="urn:microsoft.com/office/officeart/2005/8/layout/target3"/>
    <dgm:cxn modelId="{DBAD97D6-9556-47CF-BC44-AAE6CE987915}" type="presParOf" srcId="{333A1088-737F-45CB-B68E-254E46348037}" destId="{9358AC05-5D7D-4327-9F80-1AD486AEA664}" srcOrd="6" destOrd="0" presId="urn:microsoft.com/office/officeart/2005/8/layout/target3"/>
    <dgm:cxn modelId="{B3612D39-D9D4-4C89-A4AE-0FF24BB195CF}" type="presParOf" srcId="{333A1088-737F-45CB-B68E-254E46348037}" destId="{313FC574-E1CD-4FB4-B054-0B805CE0447D}" srcOrd="7" destOrd="0" presId="urn:microsoft.com/office/officeart/2005/8/layout/target3"/>
    <dgm:cxn modelId="{C509831A-B621-49E1-9B2F-75C5250456E0}" type="presParOf" srcId="{333A1088-737F-45CB-B68E-254E46348037}" destId="{619D679B-A015-4ECF-8348-D1034C574F40}" srcOrd="8" destOrd="0" presId="urn:microsoft.com/office/officeart/2005/8/layout/target3"/>
    <dgm:cxn modelId="{79FF79B6-DB07-4F14-8928-58F5182F0D1F}" type="presParOf" srcId="{333A1088-737F-45CB-B68E-254E46348037}" destId="{322283A8-4A27-4CDA-BAE3-F381106A9174}" srcOrd="9" destOrd="0" presId="urn:microsoft.com/office/officeart/2005/8/layout/target3"/>
    <dgm:cxn modelId="{9C2C810C-B209-4E3D-8317-5CD7A9BD628A}" type="presParOf" srcId="{333A1088-737F-45CB-B68E-254E46348037}" destId="{FFC9F71D-1B4F-4AD9-A4A6-86ADEFC8AF5C}" srcOrd="10" destOrd="0" presId="urn:microsoft.com/office/officeart/2005/8/layout/target3"/>
    <dgm:cxn modelId="{F6BF2936-2591-4FA3-B656-0D768768B277}" type="presParOf" srcId="{333A1088-737F-45CB-B68E-254E46348037}" destId="{25B08C86-7E15-44DC-BE7F-FFB55DD49D12}" srcOrd="11" destOrd="0" presId="urn:microsoft.com/office/officeart/2005/8/layout/target3"/>
    <dgm:cxn modelId="{BA868C8E-CD8E-4566-B341-0DF6A63501DE}" type="presParOf" srcId="{333A1088-737F-45CB-B68E-254E46348037}" destId="{76644BE8-9D7C-4C09-B250-3D10AF48CBB7}" srcOrd="12" destOrd="0" presId="urn:microsoft.com/office/officeart/2005/8/layout/target3"/>
    <dgm:cxn modelId="{4D6BB6B9-3EF7-491A-AD11-D841B1C21941}" type="presParOf" srcId="{333A1088-737F-45CB-B68E-254E46348037}" destId="{EE85B701-7295-41C0-BA7A-34D3756A2AE6}" srcOrd="13" destOrd="0" presId="urn:microsoft.com/office/officeart/2005/8/layout/target3"/>
    <dgm:cxn modelId="{8F058489-B32F-4610-BE81-C5DB88645D5E}" type="presParOf" srcId="{333A1088-737F-45CB-B68E-254E46348037}" destId="{8BEBB6EC-1DAA-4CAC-8A25-BC0FCBD5DBD5}" srcOrd="14" destOrd="0" presId="urn:microsoft.com/office/officeart/2005/8/layout/target3"/>
    <dgm:cxn modelId="{165A42AB-06CF-4C7E-9DB3-59D3E09F5D82}" type="presParOf" srcId="{333A1088-737F-45CB-B68E-254E46348037}" destId="{AED2198E-93D5-4001-81B4-73124B309672}" srcOrd="15" destOrd="0" presId="urn:microsoft.com/office/officeart/2005/8/layout/target3"/>
    <dgm:cxn modelId="{92049450-2324-453F-883A-0D71D1E0ACD5}" type="presParOf" srcId="{333A1088-737F-45CB-B68E-254E46348037}" destId="{2BE915AB-18AA-4053-B92C-3BFC9ED204BB}" srcOrd="16" destOrd="0" presId="urn:microsoft.com/office/officeart/2005/8/layout/target3"/>
    <dgm:cxn modelId="{77F6CA63-D419-459A-A70B-B01AAED27113}" type="presParOf" srcId="{333A1088-737F-45CB-B68E-254E46348037}" destId="{6BB5E863-4638-4E1D-BFDE-399D028AC4ED}" srcOrd="17" destOrd="0" presId="urn:microsoft.com/office/officeart/2005/8/layout/target3"/>
    <dgm:cxn modelId="{0FF31C83-D69B-455B-8133-2AA6B00E5D8C}" type="presParOf" srcId="{333A1088-737F-45CB-B68E-254E46348037}" destId="{5A5FFA88-C948-4069-8E93-59FA12366E83}" srcOrd="18" destOrd="0" presId="urn:microsoft.com/office/officeart/2005/8/layout/target3"/>
    <dgm:cxn modelId="{C35C5F70-7B4A-4BAF-B598-05D26000F3AA}" type="presParOf" srcId="{333A1088-737F-45CB-B68E-254E46348037}" destId="{890E4F0B-2866-4A3F-A3C7-2A14B1797930}" srcOrd="19" destOrd="0" presId="urn:microsoft.com/office/officeart/2005/8/layout/target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A15CA3-76C3-4A14-88B0-DEBD586766E1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FE3019-B60A-4AF9-A9D9-DCBE55EBC42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E3019-B60A-4AF9-A9D9-DCBE55EBC42A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Spojit fixem.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E3019-B60A-4AF9-A9D9-DCBE55EBC42A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Překlad ústně nebo písemně.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E3019-B60A-4AF9-A9D9-DCBE55EBC42A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Kontrola.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E3019-B60A-4AF9-A9D9-DCBE55EBC42A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Opsat slovní spojení  do sešitu,</a:t>
            </a:r>
            <a:r>
              <a:rPr lang="cs-CZ" baseline="0" dirty="0" smtClean="0"/>
              <a:t> vytvořit věty – ústně nebo písemně. Spojit s </a:t>
            </a:r>
            <a:r>
              <a:rPr lang="cs-CZ" baseline="0" dirty="0" err="1" smtClean="0"/>
              <a:t>obrázekem</a:t>
            </a:r>
            <a:r>
              <a:rPr lang="cs-CZ" baseline="0" dirty="0" smtClean="0"/>
              <a:t>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E3019-B60A-4AF9-A9D9-DCBE55EBC42A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Doplnit na tabuli</a:t>
            </a:r>
            <a:r>
              <a:rPr lang="cs-CZ" baseline="0" dirty="0" smtClean="0"/>
              <a:t> nebo na okopírovaný papír. Překlad vět. Kontrola ukryta.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E3019-B60A-4AF9-A9D9-DCBE55EBC42A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Tvořit dialogy.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E3019-B60A-4AF9-A9D9-DCBE55EBC42A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Jazyk a jazyková komunikace - Anglický jazyk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Jazyk a jazyková komunikace - Anglický jazyk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Jazyk a jazyková komunikace - Anglický jazyk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Jazyk a jazyková komunikace - Anglický jazyk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Jazyk a jazyková komunikace - Anglický jazyk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Jazyk a jazyková komunikace - Anglický jazyk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Jazyk a jazyková komunikace - Anglický jazyk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Jazyk a jazyková komunikace - Anglický jazyk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Jazyk a jazyková komunikace - Anglický jazyk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Jazyk a jazyková komunikace - Anglický jazyk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Jazyk a jazyková komunikace - Anglický jazyk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pl-PL" smtClean="0"/>
              <a:t>Jazyk a jazyková komunikace - Anglický jazyk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wmf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4294140332"/>
              </p:ext>
            </p:extLst>
          </p:nvPr>
        </p:nvGraphicFramePr>
        <p:xfrm>
          <a:off x="539552" y="908720"/>
          <a:ext cx="8175852" cy="3520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78634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Pro 5. </a:t>
            </a:r>
            <a:r>
              <a:rPr lang="cs-CZ" dirty="0" smtClean="0"/>
              <a:t>ročník</a:t>
            </a:r>
            <a:r>
              <a:rPr lang="cs-CZ" dirty="0" smtClean="0"/>
              <a:t> </a:t>
            </a:r>
            <a:r>
              <a:rPr lang="cs-CZ" dirty="0" smtClean="0"/>
              <a:t>ZŠ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Prezentace na interaktivní tabuli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Pomůcky: nakopírované listy, sešit, papír, psací potřeby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Inovace: interaktivní opakování a procvičování gramatického učiva - předložky 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Metodické pokyny: vyvozování učiva, překlad, rozhovory,  doplňování vět</a:t>
            </a:r>
            <a:endParaRPr lang="cs-CZ" dirty="0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Jazyk a jazyková komunikace - Anglický jazyk</a:t>
            </a: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r>
              <a:rPr lang="cs-CZ" sz="3200" b="1" u="sng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Match</a:t>
            </a:r>
            <a:r>
              <a:rPr lang="cs-CZ" sz="3200" b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b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prepositions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1071538" y="2357430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on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Elipsa 6"/>
          <p:cNvSpPr/>
          <p:nvPr/>
        </p:nvSpPr>
        <p:spPr>
          <a:xfrm>
            <a:off x="500034" y="4786322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Elipsa 7"/>
          <p:cNvSpPr/>
          <p:nvPr/>
        </p:nvSpPr>
        <p:spPr>
          <a:xfrm>
            <a:off x="7072330" y="2143116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at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Elipsa 8"/>
          <p:cNvSpPr/>
          <p:nvPr/>
        </p:nvSpPr>
        <p:spPr>
          <a:xfrm>
            <a:off x="5429256" y="3286124"/>
            <a:ext cx="3500462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 front </a:t>
            </a:r>
            <a:r>
              <a:rPr lang="cs-CZ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Elipsa 9"/>
          <p:cNvSpPr/>
          <p:nvPr/>
        </p:nvSpPr>
        <p:spPr>
          <a:xfrm>
            <a:off x="500034" y="1071546"/>
            <a:ext cx="2071702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behind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6643702" y="5000636"/>
            <a:ext cx="178595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under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214282" y="3571876"/>
            <a:ext cx="2643206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next</a:t>
            </a:r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to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6286512" y="928670"/>
            <a:ext cx="250033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opposite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Vývojový diagram: postup 13"/>
          <p:cNvSpPr/>
          <p:nvPr/>
        </p:nvSpPr>
        <p:spPr>
          <a:xfrm>
            <a:off x="5000628" y="1928802"/>
            <a:ext cx="914400" cy="612648"/>
          </a:xfrm>
          <a:prstGeom prst="flowChartProces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Vývojový diagram: postup 15"/>
          <p:cNvSpPr/>
          <p:nvPr/>
        </p:nvSpPr>
        <p:spPr>
          <a:xfrm>
            <a:off x="4429124" y="3071810"/>
            <a:ext cx="914400" cy="612648"/>
          </a:xfrm>
          <a:prstGeom prst="flowChartProces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Vývojový diagram: postup 16"/>
          <p:cNvSpPr/>
          <p:nvPr/>
        </p:nvSpPr>
        <p:spPr>
          <a:xfrm>
            <a:off x="3500430" y="1000108"/>
            <a:ext cx="1571636" cy="612648"/>
          </a:xfrm>
          <a:prstGeom prst="flowChartProces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vedle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Vývojový diagram: postup 17"/>
          <p:cNvSpPr/>
          <p:nvPr/>
        </p:nvSpPr>
        <p:spPr>
          <a:xfrm>
            <a:off x="2928926" y="1857364"/>
            <a:ext cx="914400" cy="612648"/>
          </a:xfrm>
          <a:prstGeom prst="flowChartProces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pod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Vývojový diagram: postup 18"/>
          <p:cNvSpPr/>
          <p:nvPr/>
        </p:nvSpPr>
        <p:spPr>
          <a:xfrm>
            <a:off x="2928926" y="3071810"/>
            <a:ext cx="914400" cy="612648"/>
          </a:xfrm>
          <a:prstGeom prst="flowChartProces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Vývojový diagram: postup 19"/>
          <p:cNvSpPr/>
          <p:nvPr/>
        </p:nvSpPr>
        <p:spPr>
          <a:xfrm>
            <a:off x="3500430" y="4143380"/>
            <a:ext cx="1143008" cy="612648"/>
          </a:xfrm>
          <a:prstGeom prst="flowChartProces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před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Vývojový diagram: postup 20"/>
          <p:cNvSpPr/>
          <p:nvPr/>
        </p:nvSpPr>
        <p:spPr>
          <a:xfrm>
            <a:off x="3000364" y="5286388"/>
            <a:ext cx="2000264" cy="612648"/>
          </a:xfrm>
          <a:prstGeom prst="flowChartProces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naproti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Vývojový diagram: postup 21"/>
          <p:cNvSpPr/>
          <p:nvPr/>
        </p:nvSpPr>
        <p:spPr>
          <a:xfrm>
            <a:off x="5214942" y="4643446"/>
            <a:ext cx="914400" cy="612648"/>
          </a:xfrm>
          <a:prstGeom prst="flowChartProces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Vývojový diagram: postup 22"/>
          <p:cNvSpPr/>
          <p:nvPr/>
        </p:nvSpPr>
        <p:spPr>
          <a:xfrm>
            <a:off x="5357818" y="5857892"/>
            <a:ext cx="914400" cy="612648"/>
          </a:xfrm>
          <a:prstGeom prst="flowChartProces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Elipsa 23"/>
          <p:cNvSpPr/>
          <p:nvPr/>
        </p:nvSpPr>
        <p:spPr>
          <a:xfrm>
            <a:off x="1285852" y="5715016"/>
            <a:ext cx="1571636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from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Translate</a:t>
            </a:r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500726"/>
          </a:xfrm>
          <a:solidFill>
            <a:srgbClr val="FFFF00"/>
          </a:solidFill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Kniha je pod stolem.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Kino je naproti muzeu.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Chlapec je za stromem.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Pero je na židli.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Maminka je v kuchyni.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Taška je vedle piana.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Petr je z Prahy.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Tatínek je u dveří.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Pes je před obchodem.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Check</a:t>
            </a:r>
            <a:r>
              <a:rPr lang="cs-CZ" sz="32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357850"/>
          </a:xfrm>
          <a:solidFill>
            <a:schemeClr val="bg1"/>
          </a:solidFill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book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under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table.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cinema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opposite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museum.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boy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behind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tree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pen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chair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Mum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in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kitchen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bag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next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piano.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Peter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from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Prag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Dad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door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dog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in front </a:t>
            </a:r>
            <a:r>
              <a:rPr lang="cs-CZ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shop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Remember</a:t>
            </a:r>
            <a:r>
              <a:rPr lang="cs-CZ" sz="3200" b="1" u="sng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cs-CZ" sz="3200" b="1" u="sng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make</a:t>
            </a:r>
            <a:r>
              <a:rPr lang="cs-CZ" sz="3200" b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b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sentences</a:t>
            </a:r>
            <a:r>
              <a:rPr lang="cs-CZ" sz="3200" b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u="sng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on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phone</a:t>
            </a: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door</a:t>
            </a: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school</a:t>
            </a: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from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London</a:t>
            </a:r>
          </a:p>
          <a:p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for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Mandy</a:t>
            </a:r>
          </a:p>
          <a:p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from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Jane</a:t>
            </a:r>
          </a:p>
          <a:p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about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 descr="C:\Documents and Settings\Administrator\Local Settings\Temporary Internet Files\Content.IE5\Z71DI2OS\MC900440627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68" y="4714884"/>
            <a:ext cx="1768475" cy="1825625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tor\Local Settings\Temporary Internet Files\Content.IE5\ZTNVNTSM\MC900290865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4000504"/>
            <a:ext cx="1892686" cy="1948669"/>
          </a:xfrm>
          <a:prstGeom prst="rect">
            <a:avLst/>
          </a:prstGeom>
          <a:noFill/>
        </p:spPr>
      </p:pic>
      <p:pic>
        <p:nvPicPr>
          <p:cNvPr id="1030" name="Picture 6" descr="C:\Documents and Settings\Administrator\Local Settings\Temporary Internet Files\Content.IE5\Z71DI2OS\MP90043936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43702" y="2285992"/>
            <a:ext cx="2174200" cy="1714512"/>
          </a:xfrm>
          <a:prstGeom prst="rect">
            <a:avLst/>
          </a:prstGeom>
          <a:noFill/>
        </p:spPr>
      </p:pic>
      <p:pic>
        <p:nvPicPr>
          <p:cNvPr id="1033" name="Picture 9" descr="C:\Documents and Settings\Administrator\Local Settings\Temporary Internet Files\Content.IE5\WI60G1FI\MP900449052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28926" y="4143380"/>
            <a:ext cx="1615435" cy="2285992"/>
          </a:xfrm>
          <a:prstGeom prst="rect">
            <a:avLst/>
          </a:prstGeom>
          <a:noFill/>
        </p:spPr>
      </p:pic>
      <p:pic>
        <p:nvPicPr>
          <p:cNvPr id="1035" name="Picture 11" descr="C:\Documents and Settings\Administrator\Local Settings\Temporary Internet Files\Content.IE5\3PVKIJVL\MP900423752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6248" y="1285860"/>
            <a:ext cx="1627004" cy="1643050"/>
          </a:xfrm>
          <a:prstGeom prst="rect">
            <a:avLst/>
          </a:prstGeom>
          <a:noFill/>
        </p:spPr>
      </p:pic>
      <p:pic>
        <p:nvPicPr>
          <p:cNvPr id="1038" name="Picture 14" descr="C:\Documents and Settings\Administrator\Local Settings\Temporary Internet Files\Content.IE5\WI60G1FI\MC900343323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429520" y="214290"/>
            <a:ext cx="1402690" cy="182148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Complete</a:t>
            </a:r>
            <a:r>
              <a:rPr lang="cs-CZ" sz="32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prepositions</a:t>
            </a:r>
            <a:r>
              <a:rPr lang="cs-CZ" sz="32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214974"/>
          </a:xfrm>
        </p:spPr>
        <p:txBody>
          <a:bodyPr>
            <a:normAutofit fontScale="85000" lnSpcReduction="10000"/>
          </a:bodyPr>
          <a:lstStyle/>
          <a:p>
            <a:pPr lvl="0">
              <a:buNone/>
            </a:pPr>
            <a:endParaRPr lang="cs-CZ" b="1" u="sng" dirty="0" smtClean="0"/>
          </a:p>
          <a:p>
            <a:pPr lvl="0">
              <a:buNone/>
            </a:pPr>
            <a:endParaRPr lang="cs-CZ" dirty="0" smtClean="0"/>
          </a:p>
          <a:p>
            <a:pPr marL="742950" lvl="0" indent="-742950">
              <a:buFont typeface="+mj-lt"/>
              <a:buAutoNum type="arabicPeriod"/>
            </a:pPr>
            <a:r>
              <a:rPr lang="cs-CZ" sz="3800" dirty="0" smtClean="0">
                <a:latin typeface="Times New Roman" pitchFamily="18" charset="0"/>
                <a:cs typeface="Times New Roman" pitchFamily="18" charset="0"/>
              </a:rPr>
              <a:t>Mandy´s …………</a:t>
            </a:r>
            <a:r>
              <a:rPr lang="cs-CZ" sz="38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800" dirty="0" err="1" smtClean="0">
                <a:latin typeface="Times New Roman" pitchFamily="18" charset="0"/>
                <a:cs typeface="Times New Roman" pitchFamily="18" charset="0"/>
              </a:rPr>
              <a:t>door</a:t>
            </a:r>
            <a:r>
              <a:rPr lang="cs-CZ" sz="3800" dirty="0" smtClean="0">
                <a:latin typeface="Times New Roman" pitchFamily="18" charset="0"/>
                <a:cs typeface="Times New Roman" pitchFamily="18" charset="0"/>
              </a:rPr>
              <a:t>.                 </a:t>
            </a:r>
            <a:r>
              <a:rPr lang="cs-CZ" sz="3800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endParaRPr lang="cs-CZ" sz="3800" dirty="0" smtClean="0">
              <a:latin typeface="Times New Roman" pitchFamily="18" charset="0"/>
              <a:cs typeface="Times New Roman" pitchFamily="18" charset="0"/>
            </a:endParaRPr>
          </a:p>
          <a:p>
            <a:pPr marL="742950" lvl="0" indent="-742950">
              <a:buFont typeface="+mj-lt"/>
              <a:buAutoNum type="arabicPeriod"/>
            </a:pPr>
            <a:r>
              <a:rPr lang="cs-CZ" sz="3800" dirty="0" err="1" smtClean="0">
                <a:latin typeface="Times New Roman" pitchFamily="18" charset="0"/>
                <a:cs typeface="Times New Roman" pitchFamily="18" charset="0"/>
              </a:rPr>
              <a:t>Susi</a:t>
            </a:r>
            <a:r>
              <a:rPr lang="cs-CZ" sz="3800" dirty="0" smtClean="0">
                <a:latin typeface="Times New Roman" pitchFamily="18" charset="0"/>
                <a:cs typeface="Times New Roman" pitchFamily="18" charset="0"/>
              </a:rPr>
              <a:t>´s …………....</a:t>
            </a:r>
            <a:r>
              <a:rPr lang="cs-CZ" sz="38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800" dirty="0" err="1" smtClean="0">
                <a:latin typeface="Times New Roman" pitchFamily="18" charset="0"/>
                <a:cs typeface="Times New Roman" pitchFamily="18" charset="0"/>
              </a:rPr>
              <a:t>garden</a:t>
            </a:r>
            <a:r>
              <a:rPr lang="cs-CZ" sz="3800" dirty="0" smtClean="0">
                <a:latin typeface="Times New Roman" pitchFamily="18" charset="0"/>
                <a:cs typeface="Times New Roman" pitchFamily="18" charset="0"/>
              </a:rPr>
              <a:t>.              in</a:t>
            </a:r>
          </a:p>
          <a:p>
            <a:pPr marL="742950" lvl="0" indent="-742950">
              <a:buFont typeface="+mj-lt"/>
              <a:buAutoNum type="arabicPeriod"/>
            </a:pPr>
            <a:r>
              <a:rPr lang="cs-CZ" sz="3800" dirty="0" smtClean="0">
                <a:latin typeface="Times New Roman" pitchFamily="18" charset="0"/>
                <a:cs typeface="Times New Roman" pitchFamily="18" charset="0"/>
              </a:rPr>
              <a:t>Are </a:t>
            </a:r>
            <a:r>
              <a:rPr lang="cs-CZ" sz="3800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3800" dirty="0" smtClean="0">
                <a:latin typeface="Times New Roman" pitchFamily="18" charset="0"/>
                <a:cs typeface="Times New Roman" pitchFamily="18" charset="0"/>
              </a:rPr>
              <a:t> ………….</a:t>
            </a:r>
            <a:r>
              <a:rPr lang="cs-CZ" sz="38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800" dirty="0" err="1" smtClean="0">
                <a:latin typeface="Times New Roman" pitchFamily="18" charset="0"/>
                <a:cs typeface="Times New Roman" pitchFamily="18" charset="0"/>
              </a:rPr>
              <a:t>phone</a:t>
            </a:r>
            <a:r>
              <a:rPr lang="cs-CZ" sz="3800" dirty="0" smtClean="0">
                <a:latin typeface="Times New Roman" pitchFamily="18" charset="0"/>
                <a:cs typeface="Times New Roman" pitchFamily="18" charset="0"/>
              </a:rPr>
              <a:t>?              on</a:t>
            </a:r>
          </a:p>
          <a:p>
            <a:pPr marL="742950" lvl="0" indent="-742950">
              <a:buFont typeface="+mj-lt"/>
              <a:buAutoNum type="arabicPeriod"/>
            </a:pPr>
            <a:r>
              <a:rPr lang="cs-CZ" sz="3800" dirty="0" err="1" smtClean="0">
                <a:latin typeface="Times New Roman" pitchFamily="18" charset="0"/>
                <a:cs typeface="Times New Roman" pitchFamily="18" charset="0"/>
              </a:rPr>
              <a:t>Mr</a:t>
            </a:r>
            <a:r>
              <a:rPr lang="cs-CZ" sz="3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3800" dirty="0" err="1" smtClean="0">
                <a:latin typeface="Times New Roman" pitchFamily="18" charset="0"/>
                <a:cs typeface="Times New Roman" pitchFamily="18" charset="0"/>
              </a:rPr>
              <a:t>Hill</a:t>
            </a:r>
            <a:r>
              <a:rPr lang="cs-CZ" sz="3800" dirty="0" smtClean="0">
                <a:latin typeface="Times New Roman" pitchFamily="18" charset="0"/>
                <a:cs typeface="Times New Roman" pitchFamily="18" charset="0"/>
              </a:rPr>
              <a:t>´s ………..London.              </a:t>
            </a:r>
            <a:r>
              <a:rPr lang="cs-CZ" sz="3800" dirty="0" err="1" smtClean="0">
                <a:latin typeface="Times New Roman" pitchFamily="18" charset="0"/>
                <a:cs typeface="Times New Roman" pitchFamily="18" charset="0"/>
              </a:rPr>
              <a:t>from</a:t>
            </a:r>
            <a:r>
              <a:rPr lang="cs-CZ" sz="3800" dirty="0" smtClean="0">
                <a:latin typeface="Times New Roman" pitchFamily="18" charset="0"/>
                <a:cs typeface="Times New Roman" pitchFamily="18" charset="0"/>
              </a:rPr>
              <a:t>, in</a:t>
            </a:r>
          </a:p>
          <a:p>
            <a:pPr marL="742950" lvl="0" indent="-742950">
              <a:buFont typeface="+mj-lt"/>
              <a:buAutoNum type="arabicPeriod"/>
            </a:pPr>
            <a:r>
              <a:rPr lang="cs-CZ" sz="3800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3800" dirty="0" smtClean="0">
                <a:latin typeface="Times New Roman" pitchFamily="18" charset="0"/>
                <a:cs typeface="Times New Roman" pitchFamily="18" charset="0"/>
              </a:rPr>
              <a:t> are ……………</a:t>
            </a:r>
            <a:r>
              <a:rPr lang="cs-CZ" sz="38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800" dirty="0" err="1" smtClean="0">
                <a:latin typeface="Times New Roman" pitchFamily="18" charset="0"/>
                <a:cs typeface="Times New Roman" pitchFamily="18" charset="0"/>
              </a:rPr>
              <a:t>kitchen</a:t>
            </a:r>
            <a:r>
              <a:rPr lang="cs-CZ" sz="3800" dirty="0" smtClean="0">
                <a:latin typeface="Times New Roman" pitchFamily="18" charset="0"/>
                <a:cs typeface="Times New Roman" pitchFamily="18" charset="0"/>
              </a:rPr>
              <a:t>.            in</a:t>
            </a:r>
          </a:p>
          <a:p>
            <a:pPr marL="742950" lvl="0" indent="-742950">
              <a:buFont typeface="+mj-lt"/>
              <a:buAutoNum type="arabicPeriod"/>
            </a:pPr>
            <a:r>
              <a:rPr lang="cs-CZ" sz="38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800" dirty="0" err="1" smtClean="0">
                <a:latin typeface="Times New Roman" pitchFamily="18" charset="0"/>
                <a:cs typeface="Times New Roman" pitchFamily="18" charset="0"/>
              </a:rPr>
              <a:t>letter</a:t>
            </a:r>
            <a:r>
              <a:rPr lang="cs-CZ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8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3800" dirty="0" smtClean="0">
                <a:latin typeface="Times New Roman" pitchFamily="18" charset="0"/>
                <a:cs typeface="Times New Roman" pitchFamily="18" charset="0"/>
              </a:rPr>
              <a:t> ………</a:t>
            </a:r>
            <a:r>
              <a:rPr lang="cs-CZ" sz="3800" dirty="0" err="1" smtClean="0">
                <a:latin typeface="Times New Roman" pitchFamily="18" charset="0"/>
                <a:cs typeface="Times New Roman" pitchFamily="18" charset="0"/>
              </a:rPr>
              <a:t>Susi</a:t>
            </a:r>
            <a:r>
              <a:rPr lang="cs-CZ" sz="3800" dirty="0" smtClean="0">
                <a:latin typeface="Times New Roman" pitchFamily="18" charset="0"/>
                <a:cs typeface="Times New Roman" pitchFamily="18" charset="0"/>
              </a:rPr>
              <a:t>.                 </a:t>
            </a:r>
            <a:r>
              <a:rPr lang="cs-CZ" sz="3800" dirty="0" err="1" smtClean="0">
                <a:latin typeface="Times New Roman" pitchFamily="18" charset="0"/>
                <a:cs typeface="Times New Roman" pitchFamily="18" charset="0"/>
              </a:rPr>
              <a:t>from</a:t>
            </a:r>
            <a:r>
              <a:rPr lang="cs-CZ" sz="3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3800" dirty="0" err="1" smtClean="0">
                <a:latin typeface="Times New Roman" pitchFamily="18" charset="0"/>
                <a:cs typeface="Times New Roman" pitchFamily="18" charset="0"/>
              </a:rPr>
              <a:t>for</a:t>
            </a:r>
            <a:endParaRPr lang="cs-CZ" sz="3800" dirty="0" smtClean="0">
              <a:latin typeface="Times New Roman" pitchFamily="18" charset="0"/>
              <a:cs typeface="Times New Roman" pitchFamily="18" charset="0"/>
            </a:endParaRPr>
          </a:p>
          <a:p>
            <a:pPr marL="742950" indent="-742950">
              <a:buFont typeface="+mj-lt"/>
              <a:buAutoNum type="arabicPeriod"/>
            </a:pPr>
            <a:endParaRPr lang="cs-CZ" sz="3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sp>
        <p:nvSpPr>
          <p:cNvPr id="4" name="Obdélník se zakulaceným příčným rohem 3"/>
          <p:cNvSpPr/>
          <p:nvPr/>
        </p:nvSpPr>
        <p:spPr>
          <a:xfrm>
            <a:off x="6858016" y="1428736"/>
            <a:ext cx="1928826" cy="4786346"/>
          </a:xfrm>
          <a:prstGeom prst="round2Diag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Make</a:t>
            </a:r>
            <a:r>
              <a:rPr lang="cs-CZ" sz="32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dialogues</a:t>
            </a:r>
            <a:r>
              <a:rPr lang="cs-CZ" sz="32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143536"/>
          </a:xfrm>
          <a:solidFill>
            <a:srgbClr val="FFC000"/>
          </a:solidFill>
        </p:spPr>
        <p:txBody>
          <a:bodyPr>
            <a:normAutofit lnSpcReduction="10000"/>
          </a:bodyPr>
          <a:lstStyle/>
          <a:p>
            <a:r>
              <a:rPr lang="cs-CZ" dirty="0" err="1" smtClean="0"/>
              <a:t>What</a:t>
            </a:r>
            <a:r>
              <a:rPr lang="cs-CZ" dirty="0" smtClean="0"/>
              <a:t>´s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name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How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 are </a:t>
            </a:r>
            <a:r>
              <a:rPr lang="cs-CZ" dirty="0" err="1" smtClean="0"/>
              <a:t>you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Where</a:t>
            </a:r>
            <a:r>
              <a:rPr lang="cs-CZ" dirty="0" smtClean="0"/>
              <a:t> are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How</a:t>
            </a:r>
            <a:r>
              <a:rPr lang="cs-CZ" dirty="0" smtClean="0"/>
              <a:t> are </a:t>
            </a:r>
            <a:r>
              <a:rPr lang="cs-CZ" dirty="0" err="1" smtClean="0"/>
              <a:t>you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´s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favourite</a:t>
            </a:r>
            <a:r>
              <a:rPr lang="cs-CZ" dirty="0" smtClean="0"/>
              <a:t> </a:t>
            </a:r>
            <a:r>
              <a:rPr lang="cs-CZ" dirty="0" err="1" smtClean="0"/>
              <a:t>pet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do in </a:t>
            </a:r>
            <a:r>
              <a:rPr lang="cs-CZ" dirty="0" err="1" smtClean="0"/>
              <a:t>your</a:t>
            </a:r>
            <a:r>
              <a:rPr lang="cs-CZ" dirty="0" smtClean="0"/>
              <a:t> free </a:t>
            </a:r>
            <a:r>
              <a:rPr lang="cs-CZ" dirty="0" err="1" smtClean="0"/>
              <a:t>time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food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Who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letter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Who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postcard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?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www.office.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microsoft.com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393</Words>
  <PresentationFormat>Předvádění na obrazovce (4:3)</PresentationFormat>
  <Paragraphs>98</Paragraphs>
  <Slides>9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Anotace</vt:lpstr>
      <vt:lpstr>Match the prepositions.</vt:lpstr>
      <vt:lpstr>Translate.</vt:lpstr>
      <vt:lpstr>Check.</vt:lpstr>
      <vt:lpstr>Remember - make the sentences.</vt:lpstr>
      <vt:lpstr>Complete prepositions.</vt:lpstr>
      <vt:lpstr>Make the dialogues.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Administrator</cp:lastModifiedBy>
  <cp:revision>17</cp:revision>
  <dcterms:modified xsi:type="dcterms:W3CDTF">2012-01-17T17:46:35Z</dcterms:modified>
</cp:coreProperties>
</file>