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74" r:id="rId4"/>
    <p:sldId id="275" r:id="rId5"/>
    <p:sldId id="276" r:id="rId6"/>
    <p:sldId id="277" r:id="rId7"/>
    <p:sldId id="278" r:id="rId8"/>
    <p:sldId id="280" r:id="rId9"/>
    <p:sldId id="281" r:id="rId10"/>
    <p:sldId id="282" r:id="rId11"/>
    <p:sldId id="259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Kliknutím upravte štýl predlohy podnadpisov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 smtClean="0"/>
              <a:t>Ak chcete pridať obrázok, kliknite na ikonu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ov a po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nuka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 ponu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alebo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hyperlink" Target="https://www.google.sk/imgres?imgurl=https://erasmus-ka107.webs.upv.es/wp-content/uploads/2019/07/cofinanciadoEN.png&amp;imgrefurl=https://erasmus-ka107.webs.upv.es/&amp;docid=9KUvaN3pzNLL9M&amp;tbnid=X22Tep7TcJ4jWM:&amp;vet=10ahUKEwiSjti4nJzlAhUO1RoKHZvDB0oQMwhIKAowCg..i&amp;w=1720&amp;h=375&amp;bih=825&amp;biw=1717&amp;q=logo%20erasmus%2B&amp;ved=0ahUKEwiSjti4nJzlAhUO1RoKHZvDB0oQMwhIKAowCg&amp;iact=mrc&amp;uact=8" TargetMode="Externa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huby.sk/obrazok_detail.php?obrazok_id=617280" TargetMode="External"/><Relationship Id="rId2" Type="http://schemas.openxmlformats.org/officeDocument/2006/relationships/hyperlink" Target="http://snaturou2000.sk/rastliny/zvoncek-konaris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ravskemuzeum.sk/expozicie/oravsky-hrad/#group-7" TargetMode="External"/><Relationship Id="rId5" Type="http://schemas.openxmlformats.org/officeDocument/2006/relationships/hyperlink" Target="https://milacci-mazlicci.estranky.cz/fotoalbum/srny--srnci--jeleni/-srna--1-.html" TargetMode="External"/><Relationship Id="rId4" Type="http://schemas.openxmlformats.org/officeDocument/2006/relationships/hyperlink" Target="http://wildfoto.wbl.sk/uzovka-hladk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sk-SK" dirty="0" smtClean="0"/>
              <a:t>Poznávanie flóry a fauny v regiónoch Turca, Oravy a </a:t>
            </a:r>
            <a:r>
              <a:rPr lang="sk-SK" dirty="0" smtClean="0"/>
              <a:t>Tatier – </a:t>
            </a:r>
            <a:r>
              <a:rPr lang="sk-SK" dirty="0" err="1" smtClean="0"/>
              <a:t>část</a:t>
            </a:r>
            <a:r>
              <a:rPr lang="sk-SK" smtClean="0"/>
              <a:t> 3</a:t>
            </a:r>
            <a:endParaRPr lang="sk-SK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sk-SK" dirty="0" smtClean="0"/>
              <a:t>Projekt „Druhová diverzita vybraných lokalít Českej a Slovenskej republiky“ </a:t>
            </a:r>
          </a:p>
          <a:p>
            <a:r>
              <a:rPr lang="sk-SK" dirty="0" smtClean="0"/>
              <a:t>v rámci programu Erasmus+ </a:t>
            </a:r>
          </a:p>
          <a:p>
            <a:r>
              <a:rPr lang="sk-SK" dirty="0" smtClean="0"/>
              <a:t>16. – 20. september 2019</a:t>
            </a:r>
            <a:endParaRPr lang="sk-SK" dirty="0"/>
          </a:p>
        </p:txBody>
      </p:sp>
      <p:pic>
        <p:nvPicPr>
          <p:cNvPr id="4" name="Obrázo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415" y="303757"/>
            <a:ext cx="2139798" cy="2861011"/>
          </a:xfrm>
          <a:prstGeom prst="rect">
            <a:avLst/>
          </a:prstGeo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204" y="303757"/>
            <a:ext cx="2362200" cy="1771650"/>
          </a:xfrm>
          <a:prstGeom prst="rect">
            <a:avLst/>
          </a:prstGeom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485" y="186804"/>
            <a:ext cx="3160043" cy="2108200"/>
          </a:xfrm>
          <a:prstGeom prst="rect">
            <a:avLst/>
          </a:prstGeom>
        </p:spPr>
      </p:pic>
      <p:pic>
        <p:nvPicPr>
          <p:cNvPr id="7" name="Obrázo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0609" y="209568"/>
            <a:ext cx="2858805" cy="2137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8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</p:spPr>
      </p:pic>
      <p:sp>
        <p:nvSpPr>
          <p:cNvPr id="5" name="BlokTextu 4"/>
          <p:cNvSpPr txBox="1"/>
          <p:nvPr/>
        </p:nvSpPr>
        <p:spPr>
          <a:xfrm>
            <a:off x="1152395" y="624110"/>
            <a:ext cx="109376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dirty="0" smtClean="0"/>
              <a:t>Všetky fotografie použité v tejto prezentácii sú vlastné a boli zhotovené pre účely projektu. </a:t>
            </a:r>
          </a:p>
          <a:p>
            <a:r>
              <a:rPr lang="sk-SK" dirty="0" smtClean="0"/>
              <a:t>Rastliny boli fotografované v prírode, odchytené živočíchy boli vypustené späť do voľnej prírody. </a:t>
            </a:r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416977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02400"/>
          </a:xfrm>
        </p:spPr>
        <p:txBody>
          <a:bodyPr>
            <a:normAutofit fontScale="90000"/>
          </a:bodyPr>
          <a:lstStyle/>
          <a:p>
            <a:endParaRPr lang="sk-SK" dirty="0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929" y="524565"/>
            <a:ext cx="4100772" cy="5474967"/>
          </a:xfrm>
        </p:spPr>
      </p:pic>
      <p:sp>
        <p:nvSpPr>
          <p:cNvPr id="5" name="BlokTextu 4"/>
          <p:cNvSpPr txBox="1"/>
          <p:nvPr/>
        </p:nvSpPr>
        <p:spPr>
          <a:xfrm>
            <a:off x="6513534" y="1929008"/>
            <a:ext cx="51299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Kopytník európsky (</a:t>
            </a:r>
            <a:r>
              <a:rPr lang="sk-SK" b="1" dirty="0" err="1" smtClean="0"/>
              <a:t>Asarum</a:t>
            </a:r>
            <a:r>
              <a:rPr lang="sk-SK" b="1" dirty="0" smtClean="0"/>
              <a:t> </a:t>
            </a:r>
            <a:r>
              <a:rPr lang="sk-SK" b="1" dirty="0" err="1" smtClean="0"/>
              <a:t>europaeum</a:t>
            </a:r>
            <a:r>
              <a:rPr lang="sk-SK" b="1" dirty="0" smtClean="0"/>
              <a:t>)</a:t>
            </a:r>
          </a:p>
          <a:p>
            <a:endParaRPr lang="sk-SK" b="1" dirty="0"/>
          </a:p>
          <a:p>
            <a:r>
              <a:rPr lang="sk-SK" b="1" dirty="0" smtClean="0"/>
              <a:t>Oddelenie: Krytosemenné (</a:t>
            </a:r>
            <a:r>
              <a:rPr lang="sk-SK" b="1" dirty="0" err="1" smtClean="0"/>
              <a:t>Magnoliophyta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Trieda: </a:t>
            </a:r>
            <a:r>
              <a:rPr lang="sk-SK" b="1" dirty="0" err="1" smtClean="0"/>
              <a:t>Spermatopsida</a:t>
            </a:r>
            <a:r>
              <a:rPr lang="sk-SK" b="1" dirty="0" smtClean="0"/>
              <a:t> </a:t>
            </a:r>
          </a:p>
          <a:p>
            <a:r>
              <a:rPr lang="sk-SK" b="1" dirty="0" smtClean="0"/>
              <a:t>Rad: </a:t>
            </a:r>
            <a:r>
              <a:rPr lang="sk-SK" b="1" dirty="0" err="1" smtClean="0"/>
              <a:t>Pieprotvaré</a:t>
            </a:r>
            <a:r>
              <a:rPr lang="sk-SK" b="1" dirty="0" smtClean="0"/>
              <a:t> (</a:t>
            </a:r>
            <a:r>
              <a:rPr lang="sk-SK" b="1" dirty="0" err="1" smtClean="0"/>
              <a:t>Piperales</a:t>
            </a:r>
            <a:r>
              <a:rPr lang="sk-SK" b="1" dirty="0" smtClean="0"/>
              <a:t>)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Vlkovcovité</a:t>
            </a:r>
            <a:r>
              <a:rPr lang="sk-SK" b="1" dirty="0" smtClean="0"/>
              <a:t> (</a:t>
            </a:r>
            <a:r>
              <a:rPr lang="sk-SK" b="1" dirty="0" err="1" smtClean="0"/>
              <a:t>Aristolochiaceae</a:t>
            </a:r>
            <a:r>
              <a:rPr lang="sk-SK" b="1" dirty="0" smtClean="0"/>
              <a:t>)</a:t>
            </a:r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76336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6274" y="517741"/>
            <a:ext cx="3263574" cy="4357219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337" y="3161923"/>
            <a:ext cx="2725484" cy="3638811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6816821" y="2354893"/>
            <a:ext cx="60783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b="1" dirty="0" smtClean="0"/>
              <a:t>Bedľa vysoká (</a:t>
            </a:r>
            <a:r>
              <a:rPr lang="sk-SK" b="1" dirty="0" err="1" smtClean="0"/>
              <a:t>Macrolepiota</a:t>
            </a:r>
            <a:r>
              <a:rPr lang="sk-SK" b="1" dirty="0" smtClean="0"/>
              <a:t> </a:t>
            </a:r>
            <a:r>
              <a:rPr lang="sk-SK" b="1" dirty="0" err="1" smtClean="0"/>
              <a:t>procera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 smtClean="0"/>
              <a:t>Ríša: Huby (</a:t>
            </a:r>
            <a:r>
              <a:rPr lang="sk-SK" b="1" dirty="0" err="1" smtClean="0"/>
              <a:t>Fungi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Oddelenie: </a:t>
            </a:r>
            <a:r>
              <a:rPr lang="sk-SK" b="1" dirty="0" err="1" smtClean="0"/>
              <a:t>Bazídiové</a:t>
            </a:r>
            <a:r>
              <a:rPr lang="sk-SK" b="1" dirty="0" smtClean="0"/>
              <a:t> huby (</a:t>
            </a:r>
            <a:r>
              <a:rPr lang="sk-SK" b="1" dirty="0" err="1" smtClean="0"/>
              <a:t>Basidiomycotina</a:t>
            </a:r>
            <a:r>
              <a:rPr lang="sk-SK" b="1" dirty="0" smtClean="0"/>
              <a:t>)</a:t>
            </a:r>
          </a:p>
          <a:p>
            <a:r>
              <a:rPr lang="sk-SK" b="1" dirty="0" smtClean="0"/>
              <a:t>Trieda: </a:t>
            </a:r>
            <a:r>
              <a:rPr lang="sk-SK" b="1" dirty="0" err="1" smtClean="0"/>
              <a:t>Rúchovky</a:t>
            </a:r>
            <a:r>
              <a:rPr lang="sk-SK" b="1" dirty="0" smtClean="0"/>
              <a:t> (</a:t>
            </a:r>
            <a:r>
              <a:rPr lang="sk-SK" b="1" dirty="0" err="1" smtClean="0"/>
              <a:t>Hymenomycetes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Rad: </a:t>
            </a:r>
            <a:r>
              <a:rPr lang="sk-SK" b="1" dirty="0" err="1" smtClean="0"/>
              <a:t>Pečiarkotvaré</a:t>
            </a:r>
            <a:r>
              <a:rPr lang="sk-SK" b="1" dirty="0" smtClean="0"/>
              <a:t> (</a:t>
            </a:r>
            <a:r>
              <a:rPr lang="sk-SK" b="1" dirty="0" err="1" smtClean="0"/>
              <a:t>Agaricales</a:t>
            </a:r>
            <a:r>
              <a:rPr lang="sk-SK" b="1" dirty="0" smtClean="0"/>
              <a:t>)</a:t>
            </a:r>
          </a:p>
          <a:p>
            <a:r>
              <a:rPr lang="sk-SK" b="1" dirty="0" smtClean="0"/>
              <a:t>Čeľaď: Pečiarkovité (</a:t>
            </a:r>
            <a:r>
              <a:rPr lang="sk-SK" b="1" dirty="0" err="1" smtClean="0"/>
              <a:t>Agaricaceae</a:t>
            </a:r>
            <a:r>
              <a:rPr lang="sk-SK" b="1" dirty="0" smtClean="0"/>
              <a:t>)</a:t>
            </a:r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215741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12" y="624110"/>
            <a:ext cx="4163402" cy="5558585"/>
          </a:xfrm>
        </p:spPr>
      </p:pic>
      <p:sp>
        <p:nvSpPr>
          <p:cNvPr id="3" name="BlokTextu 2"/>
          <p:cNvSpPr txBox="1"/>
          <p:nvPr/>
        </p:nvSpPr>
        <p:spPr>
          <a:xfrm>
            <a:off x="6325644" y="2329841"/>
            <a:ext cx="548740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Prášnica bradavičnatá (</a:t>
            </a:r>
            <a:r>
              <a:rPr lang="sk-SK" b="1" dirty="0" err="1" smtClean="0"/>
              <a:t>Lycoperdon</a:t>
            </a:r>
            <a:r>
              <a:rPr lang="sk-SK" b="1" dirty="0" smtClean="0"/>
              <a:t> </a:t>
            </a:r>
            <a:r>
              <a:rPr lang="sk-SK" b="1" dirty="0" err="1" smtClean="0"/>
              <a:t>periatum</a:t>
            </a:r>
            <a:r>
              <a:rPr lang="sk-SK" b="1" dirty="0" smtClean="0"/>
              <a:t>) </a:t>
            </a:r>
          </a:p>
          <a:p>
            <a:endParaRPr lang="sk-SK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r>
              <a:rPr lang="sk-SK" b="1" dirty="0"/>
              <a:t>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/>
              <a:t>Pečiarkotvaré</a:t>
            </a:r>
            <a:r>
              <a:rPr lang="sk-SK" b="1" dirty="0"/>
              <a:t> (</a:t>
            </a:r>
            <a:r>
              <a:rPr lang="sk-SK" b="1" dirty="0" err="1"/>
              <a:t>Agaricales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Prášnicovité</a:t>
            </a:r>
            <a:r>
              <a:rPr lang="sk-SK" b="1" dirty="0" smtClean="0"/>
              <a:t> (</a:t>
            </a:r>
            <a:r>
              <a:rPr lang="sk-SK" b="1" dirty="0" err="1" smtClean="0"/>
              <a:t>Lycoperdaceae</a:t>
            </a:r>
            <a:r>
              <a:rPr lang="sk-SK" b="1" dirty="0" smtClean="0"/>
              <a:t>)</a:t>
            </a:r>
            <a:endParaRPr lang="sk-SK" b="1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16029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30" y="181845"/>
            <a:ext cx="2829924" cy="344631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553" y="889348"/>
            <a:ext cx="4434530" cy="5837129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7540668" y="2617940"/>
            <a:ext cx="45865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Rýdzik smrekový (</a:t>
            </a:r>
            <a:r>
              <a:rPr lang="sk-SK" b="1" dirty="0" err="1" smtClean="0"/>
              <a:t>Lactarius</a:t>
            </a:r>
            <a:r>
              <a:rPr lang="sk-SK" b="1" dirty="0" smtClean="0"/>
              <a:t> </a:t>
            </a:r>
            <a:r>
              <a:rPr lang="sk-SK" b="1" dirty="0" err="1" smtClean="0"/>
              <a:t>deterrimus</a:t>
            </a:r>
            <a:r>
              <a:rPr lang="sk-SK" b="1" dirty="0" smtClean="0"/>
              <a:t>) </a:t>
            </a:r>
          </a:p>
          <a:p>
            <a:endParaRPr lang="sk-SK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</a:t>
            </a:r>
            <a:endParaRPr lang="sk-SK" b="1" dirty="0" smtClean="0"/>
          </a:p>
          <a:p>
            <a:r>
              <a:rPr lang="sk-SK" b="1" dirty="0" smtClean="0"/>
              <a:t>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endParaRPr lang="sk-SK" b="1" dirty="0" smtClean="0"/>
          </a:p>
          <a:p>
            <a:r>
              <a:rPr lang="sk-SK" b="1" dirty="0" smtClean="0"/>
              <a:t>Trieda</a:t>
            </a:r>
            <a:r>
              <a:rPr lang="sk-SK" b="1" dirty="0"/>
              <a:t>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 smtClean="0"/>
              <a:t>Plávkotvaré</a:t>
            </a:r>
            <a:r>
              <a:rPr lang="sk-SK" b="1" dirty="0" smtClean="0"/>
              <a:t> (</a:t>
            </a:r>
            <a:r>
              <a:rPr lang="sk-SK" b="1" dirty="0" err="1" smtClean="0"/>
              <a:t>Russulales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Plávkovité</a:t>
            </a:r>
            <a:r>
              <a:rPr lang="sk-SK" b="1" dirty="0" smtClean="0"/>
              <a:t> (</a:t>
            </a:r>
            <a:r>
              <a:rPr lang="sk-SK" b="1" dirty="0" err="1" smtClean="0"/>
              <a:t>Russulaceae</a:t>
            </a:r>
            <a:r>
              <a:rPr lang="sk-SK" b="1" dirty="0" smtClean="0"/>
              <a:t>)</a:t>
            </a:r>
            <a:endParaRPr lang="sk-SK" b="1" dirty="0"/>
          </a:p>
          <a:p>
            <a:r>
              <a:rPr lang="sk-SK" dirty="0" smtClean="0"/>
              <a:t> </a:t>
            </a:r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744090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381" y="342378"/>
            <a:ext cx="2159238" cy="2882813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4621" y="342378"/>
            <a:ext cx="4400179" cy="5874707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1390390" y="3407079"/>
            <a:ext cx="464258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b="1" dirty="0" smtClean="0"/>
              <a:t>	Plávka dreňová (</a:t>
            </a:r>
            <a:r>
              <a:rPr lang="sk-SK" b="1" dirty="0" err="1" smtClean="0"/>
              <a:t>Russula</a:t>
            </a:r>
            <a:r>
              <a:rPr lang="sk-SK" b="1" dirty="0" smtClean="0"/>
              <a:t> </a:t>
            </a:r>
            <a:r>
              <a:rPr lang="sk-SK" b="1" dirty="0" err="1" smtClean="0"/>
              <a:t>medullata</a:t>
            </a:r>
            <a:r>
              <a:rPr lang="sk-SK" b="1" dirty="0" smtClean="0"/>
              <a:t>)</a:t>
            </a:r>
          </a:p>
          <a:p>
            <a:endParaRPr lang="sk-SK" b="1" dirty="0" smtClean="0"/>
          </a:p>
          <a:p>
            <a:r>
              <a:rPr lang="sk-SK" b="1" dirty="0" smtClean="0"/>
              <a:t>	Ríša</a:t>
            </a:r>
            <a:r>
              <a:rPr lang="sk-SK" b="1" dirty="0"/>
              <a:t>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</a:t>
            </a:r>
          </a:p>
          <a:p>
            <a:r>
              <a:rPr lang="sk-SK" b="1" dirty="0"/>
              <a:t>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endParaRPr lang="sk-SK" b="1" dirty="0"/>
          </a:p>
          <a:p>
            <a:r>
              <a:rPr lang="sk-SK" b="1" dirty="0"/>
              <a:t>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/>
              <a:t>Plávkotvaré</a:t>
            </a:r>
            <a:r>
              <a:rPr lang="sk-SK" b="1" dirty="0"/>
              <a:t> (</a:t>
            </a:r>
            <a:r>
              <a:rPr lang="sk-SK" b="1" dirty="0" err="1"/>
              <a:t>Russulales</a:t>
            </a:r>
            <a:r>
              <a:rPr lang="sk-SK" b="1" dirty="0"/>
              <a:t>) </a:t>
            </a:r>
          </a:p>
          <a:p>
            <a:r>
              <a:rPr lang="sk-SK" b="1" dirty="0"/>
              <a:t>Čeľaď: </a:t>
            </a:r>
            <a:r>
              <a:rPr lang="sk-SK" b="1" dirty="0" err="1"/>
              <a:t>Plávkovité</a:t>
            </a:r>
            <a:r>
              <a:rPr lang="sk-SK" b="1" dirty="0"/>
              <a:t> (</a:t>
            </a:r>
            <a:r>
              <a:rPr lang="sk-SK" b="1" dirty="0" err="1"/>
              <a:t>Russulaceae</a:t>
            </a:r>
            <a:r>
              <a:rPr lang="sk-SK" b="1" dirty="0"/>
              <a:t>)</a:t>
            </a:r>
          </a:p>
          <a:p>
            <a:r>
              <a:rPr lang="sk-SK" dirty="0" smtClean="0"/>
              <a:t> 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67124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151" y="329852"/>
            <a:ext cx="4021769" cy="536949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227" y="3732756"/>
            <a:ext cx="2171943" cy="2899775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6776582" y="2342367"/>
            <a:ext cx="47595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b="1" dirty="0" smtClean="0"/>
              <a:t>Hviezdovka trojitá (</a:t>
            </a:r>
            <a:r>
              <a:rPr lang="sk-SK" b="1" dirty="0" err="1" smtClean="0"/>
              <a:t>Geastrum</a:t>
            </a:r>
            <a:r>
              <a:rPr lang="sk-SK" b="1" dirty="0" smtClean="0"/>
              <a:t> </a:t>
            </a:r>
            <a:r>
              <a:rPr lang="sk-SK" b="1" dirty="0" err="1" smtClean="0"/>
              <a:t>triplex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/>
              <a:t>	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</a:t>
            </a:r>
          </a:p>
          <a:p>
            <a:r>
              <a:rPr lang="sk-SK" b="1" dirty="0"/>
              <a:t>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28243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1847" y="624110"/>
            <a:ext cx="3852241" cy="5669325"/>
          </a:xfrm>
        </p:spPr>
      </p:pic>
      <p:sp>
        <p:nvSpPr>
          <p:cNvPr id="3" name="BlokTextu 2"/>
          <p:cNvSpPr txBox="1"/>
          <p:nvPr/>
        </p:nvSpPr>
        <p:spPr>
          <a:xfrm>
            <a:off x="6438900" y="1517598"/>
            <a:ext cx="46609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k-SK" b="1" dirty="0" smtClean="0"/>
              <a:t>Kuriatko oranžové (</a:t>
            </a:r>
            <a:r>
              <a:rPr lang="sk-SK" b="1" dirty="0" err="1"/>
              <a:t>Cantharellus</a:t>
            </a:r>
            <a:r>
              <a:rPr lang="sk-SK" b="1" dirty="0"/>
              <a:t> </a:t>
            </a:r>
            <a:r>
              <a:rPr lang="sk-SK" b="1" dirty="0" err="1" smtClean="0"/>
              <a:t>friesii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	Ríša: Huby (</a:t>
            </a:r>
            <a:r>
              <a:rPr lang="sk-SK" b="1" dirty="0" err="1">
                <a:solidFill>
                  <a:schemeClr val="accent1">
                    <a:lumMod val="50000"/>
                  </a:schemeClr>
                </a:solidFill>
              </a:rPr>
              <a:t>Fungi</a:t>
            </a:r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) </a:t>
            </a:r>
          </a:p>
          <a:p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Oddelenie: </a:t>
            </a:r>
            <a:r>
              <a:rPr lang="sk-SK" b="1" dirty="0" err="1">
                <a:solidFill>
                  <a:schemeClr val="accent1">
                    <a:lumMod val="50000"/>
                  </a:schemeClr>
                </a:solidFill>
              </a:rPr>
              <a:t>Bazídiové</a:t>
            </a:r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 huby </a:t>
            </a:r>
          </a:p>
          <a:p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sk-SK" b="1" dirty="0" err="1">
                <a:solidFill>
                  <a:schemeClr val="accent1">
                    <a:lumMod val="50000"/>
                  </a:schemeClr>
                </a:solidFill>
              </a:rPr>
              <a:t>Basidiomycotina</a:t>
            </a:r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endParaRPr lang="sk-SK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sk-SK" b="1" dirty="0">
                <a:solidFill>
                  <a:schemeClr val="accent1">
                    <a:lumMod val="50000"/>
                  </a:schemeClr>
                </a:solidFill>
              </a:rPr>
              <a:t>Trieda: </a:t>
            </a:r>
            <a:r>
              <a:rPr lang="sk-SK" b="1" dirty="0" err="1" smtClean="0">
                <a:solidFill>
                  <a:schemeClr val="accent1">
                    <a:lumMod val="50000"/>
                  </a:schemeClr>
                </a:solidFill>
              </a:rPr>
              <a:t>Agaricomycetes</a:t>
            </a:r>
            <a:r>
              <a:rPr lang="sk-SK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sk-SK" b="1" dirty="0" smtClean="0">
                <a:solidFill>
                  <a:schemeClr val="accent1">
                    <a:lumMod val="50000"/>
                  </a:schemeClr>
                </a:solidFill>
              </a:rPr>
              <a:t>Rad: </a:t>
            </a:r>
            <a:r>
              <a:rPr lang="sk-SK" b="1" dirty="0" err="1" smtClean="0">
                <a:solidFill>
                  <a:schemeClr val="accent1">
                    <a:lumMod val="50000"/>
                  </a:schemeClr>
                </a:solidFill>
              </a:rPr>
              <a:t>Cantharellales</a:t>
            </a:r>
            <a:endParaRPr lang="sk-SK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sk-SK" b="1" dirty="0" smtClean="0">
                <a:solidFill>
                  <a:schemeClr val="accent1">
                    <a:lumMod val="50000"/>
                  </a:schemeClr>
                </a:solidFill>
              </a:rPr>
              <a:t>Čeľaď: </a:t>
            </a:r>
            <a:r>
              <a:rPr lang="sk-SK" b="1" dirty="0" err="1" smtClean="0">
                <a:solidFill>
                  <a:schemeClr val="accent1">
                    <a:lumMod val="50000"/>
                  </a:schemeClr>
                </a:solidFill>
              </a:rPr>
              <a:t>Cantharellaceae</a:t>
            </a:r>
            <a:endParaRPr lang="sk-SK" b="1" dirty="0"/>
          </a:p>
          <a:p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274684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517" y="136991"/>
            <a:ext cx="3687413" cy="4923089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9269" y="217118"/>
            <a:ext cx="4507004" cy="3375764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5962389" y="4196219"/>
            <a:ext cx="512031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Strapačka </a:t>
            </a:r>
            <a:r>
              <a:rPr lang="sk-SK" b="1" dirty="0" err="1" smtClean="0"/>
              <a:t>kožovožltá</a:t>
            </a:r>
            <a:r>
              <a:rPr lang="sk-SK" b="1" dirty="0" smtClean="0"/>
              <a:t> (</a:t>
            </a:r>
            <a:r>
              <a:rPr lang="sk-SK" b="1" dirty="0" err="1" smtClean="0"/>
              <a:t>Ramaria</a:t>
            </a:r>
            <a:r>
              <a:rPr lang="sk-SK" b="1" dirty="0" smtClean="0"/>
              <a:t> </a:t>
            </a:r>
            <a:r>
              <a:rPr lang="sk-SK" b="1" dirty="0" err="1" smtClean="0"/>
              <a:t>flaccida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 smtClean="0"/>
              <a:t>Basidiomycota</a:t>
            </a:r>
            <a:r>
              <a:rPr lang="sk-SK" b="1" dirty="0" smtClean="0"/>
              <a:t> (</a:t>
            </a:r>
            <a:r>
              <a:rPr lang="sk-SK" b="1" dirty="0" err="1" smtClean="0"/>
              <a:t>Bazídiové</a:t>
            </a:r>
            <a:r>
              <a:rPr lang="sk-SK" b="1" dirty="0" smtClean="0"/>
              <a:t> huby)</a:t>
            </a:r>
            <a:endParaRPr lang="sk-SK" b="1" dirty="0"/>
          </a:p>
          <a:p>
            <a:r>
              <a:rPr lang="sk-SK" b="1" dirty="0"/>
              <a:t>Trieda: </a:t>
            </a:r>
            <a:r>
              <a:rPr lang="sk-SK" b="1" dirty="0" err="1" smtClean="0"/>
              <a:t>Agaricomycetes</a:t>
            </a:r>
            <a:endParaRPr lang="sk-SK" b="1" dirty="0"/>
          </a:p>
          <a:p>
            <a:r>
              <a:rPr lang="sk-SK" b="1" dirty="0" smtClean="0"/>
              <a:t>Rad: </a:t>
            </a:r>
            <a:r>
              <a:rPr lang="sk-SK" b="1" dirty="0" err="1" smtClean="0"/>
              <a:t>Gomphales</a:t>
            </a:r>
            <a:endParaRPr lang="sk-SK" b="1" dirty="0"/>
          </a:p>
          <a:p>
            <a:r>
              <a:rPr lang="sk-SK" b="1" dirty="0"/>
              <a:t>Čeľaď:</a:t>
            </a:r>
            <a:r>
              <a:rPr lang="sk-SK" b="1" dirty="0" smtClean="0"/>
              <a:t> </a:t>
            </a:r>
            <a:r>
              <a:rPr lang="sk-SK" b="1" dirty="0" err="1" smtClean="0"/>
              <a:t>Strapačkovité</a:t>
            </a:r>
            <a:r>
              <a:rPr lang="sk-SK" b="1" dirty="0" smtClean="0"/>
              <a:t> (</a:t>
            </a:r>
            <a:r>
              <a:rPr lang="sk-SK" b="1" dirty="0" err="1" smtClean="0"/>
              <a:t>Ramariaceae</a:t>
            </a:r>
            <a:r>
              <a:rPr lang="sk-SK" b="1" dirty="0" smtClean="0"/>
              <a:t>)</a:t>
            </a:r>
          </a:p>
          <a:p>
            <a:endParaRPr lang="sk-SK" b="1" dirty="0"/>
          </a:p>
          <a:p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104894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 smtClean="0"/>
              <a:t>Projekt Erasmus+ </a:t>
            </a:r>
            <a:br>
              <a:rPr lang="sk-SK" dirty="0" smtClean="0"/>
            </a:br>
            <a:r>
              <a:rPr lang="sk-SK" dirty="0" smtClean="0"/>
              <a:t>Martin, Slovenská republika 2019</a:t>
            </a:r>
            <a:endParaRPr lang="sk-SK" dirty="0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422AC32A-F671-44CE-AEF2-CA50AFD38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5366" y="2432701"/>
            <a:ext cx="2114550" cy="2162175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26442B4-B805-4A84-9F61-92FE99E57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1368" y="2204146"/>
            <a:ext cx="2399844" cy="2399844"/>
          </a:xfrm>
          <a:prstGeom prst="rect">
            <a:avLst/>
          </a:prstGeom>
        </p:spPr>
      </p:pic>
      <p:pic>
        <p:nvPicPr>
          <p:cNvPr id="1026" name="Picture 2" descr="https://lh3.googleusercontent.com/QmTKCVqU0je1P6j09ZPZnLDgqUDMoJ4uG0O09KiGIKGGzLovSTLi5XWgZkgC0h_YAEmNja-tonmifJyV64b_wCV1ptdgDnTqCmn_u0I3EeNsAYk_HFgxkiGARKiwDUoI3mOFka26-CAREnTBz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245" y="2204146"/>
            <a:ext cx="2114794" cy="271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4" descr="Výsledok vyhľadávania obrázkov pre dopyt logo erasmus+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92075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sk-SK"/>
          </a:p>
        </p:txBody>
      </p:sp>
      <p:pic>
        <p:nvPicPr>
          <p:cNvPr id="8" name="Obrázok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6382" y="5411139"/>
            <a:ext cx="45815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65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 smtClean="0"/>
              <a:t>Použité zdroje: </a:t>
            </a:r>
            <a:endParaRPr lang="sk-SK" dirty="0"/>
          </a:p>
        </p:txBody>
      </p:sp>
      <p:sp>
        <p:nvSpPr>
          <p:cNvPr id="3" name="Zástupný objekt pre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k-SK" dirty="0">
                <a:hlinkClick r:id="rId2"/>
              </a:rPr>
              <a:t>http://</a:t>
            </a:r>
            <a:r>
              <a:rPr lang="sk-SK" dirty="0" smtClean="0">
                <a:hlinkClick r:id="rId2"/>
              </a:rPr>
              <a:t>snaturou2000.sk/rastliny/zvoncek-konaristy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3"/>
              </a:rPr>
              <a:t>https://</a:t>
            </a:r>
            <a:r>
              <a:rPr lang="sk-SK" dirty="0" smtClean="0">
                <a:hlinkClick r:id="rId3"/>
              </a:rPr>
              <a:t>www.nahuby.sk/obrazok_detail.php?obrazok_id=617280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4"/>
              </a:rPr>
              <a:t>http://</a:t>
            </a:r>
            <a:r>
              <a:rPr lang="sk-SK" dirty="0" smtClean="0">
                <a:hlinkClick r:id="rId4"/>
              </a:rPr>
              <a:t>wildfoto.wbl.sk/uzovka-hladka.html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5"/>
              </a:rPr>
              <a:t>https://milacci-mazlicci.estranky.cz/fotoalbum/srny--srnci--jeleni/-srna--1-.</a:t>
            </a:r>
            <a:r>
              <a:rPr lang="sk-SK" dirty="0" smtClean="0">
                <a:hlinkClick r:id="rId5"/>
              </a:rPr>
              <a:t>html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6"/>
              </a:rPr>
              <a:t>https://www.oravskemuzeum.sk/expozicie/oravsky-hrad/#</a:t>
            </a:r>
            <a:r>
              <a:rPr lang="sk-SK" dirty="0" smtClean="0">
                <a:hlinkClick r:id="rId6"/>
              </a:rPr>
              <a:t>group-7</a:t>
            </a:r>
            <a:r>
              <a:rPr lang="sk-SK" dirty="0" smtClean="0"/>
              <a:t> </a:t>
            </a:r>
          </a:p>
          <a:p>
            <a:endParaRPr lang="sk-SK" dirty="0" smtClean="0"/>
          </a:p>
          <a:p>
            <a:endParaRPr lang="sk-SK" dirty="0" smtClean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424638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ym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642</TotalTime>
  <Words>282</Words>
  <Application>Microsoft Office PowerPoint</Application>
  <PresentationFormat>Širokoúhlá obrazovka</PresentationFormat>
  <Paragraphs>75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Dym</vt:lpstr>
      <vt:lpstr>Poznávanie flóry a fauny v regiónoch Turca, Oravy a Tatier – část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Projekt Erasmus+  Martin, Slovenská republika 2019</vt:lpstr>
      <vt:lpstr>Použité zdroje: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Poznávanie flóry a fauny v regiónoch Turca, Oravy a Tatier</dc:title>
  <dc:creator>Lucka</dc:creator>
  <cp:lastModifiedBy>Mgr. Bc. Zahrádka Jaroslav</cp:lastModifiedBy>
  <cp:revision>54</cp:revision>
  <dcterms:created xsi:type="dcterms:W3CDTF">2019-10-14T16:20:45Z</dcterms:created>
  <dcterms:modified xsi:type="dcterms:W3CDTF">2020-09-29T09:51:19Z</dcterms:modified>
</cp:coreProperties>
</file>