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9"/>
  </p:notesMasterIdLst>
  <p:sldIdLst>
    <p:sldId id="256" r:id="rId2"/>
    <p:sldId id="258" r:id="rId3"/>
    <p:sldId id="259" r:id="rId4"/>
    <p:sldId id="260" r:id="rId5"/>
    <p:sldId id="263" r:id="rId6"/>
    <p:sldId id="262" r:id="rId7"/>
    <p:sldId id="272" r:id="rId8"/>
    <p:sldId id="261" r:id="rId9"/>
    <p:sldId id="265" r:id="rId10"/>
    <p:sldId id="266" r:id="rId11"/>
    <p:sldId id="267" r:id="rId12"/>
    <p:sldId id="264" r:id="rId13"/>
    <p:sldId id="268" r:id="rId14"/>
    <p:sldId id="271" r:id="rId15"/>
    <p:sldId id="269" r:id="rId16"/>
    <p:sldId id="270" r:id="rId17"/>
    <p:sldId id="276" r:id="rId18"/>
    <p:sldId id="273" r:id="rId19"/>
    <p:sldId id="277" r:id="rId20"/>
    <p:sldId id="278" r:id="rId21"/>
    <p:sldId id="279" r:id="rId22"/>
    <p:sldId id="280" r:id="rId23"/>
    <p:sldId id="281" r:id="rId24"/>
    <p:sldId id="282" r:id="rId25"/>
    <p:sldId id="283" r:id="rId26"/>
    <p:sldId id="284" r:id="rId27"/>
    <p:sldId id="285" r:id="rId28"/>
    <p:sldId id="286" r:id="rId29"/>
    <p:sldId id="287" r:id="rId30"/>
    <p:sldId id="288" r:id="rId31"/>
    <p:sldId id="289" r:id="rId32"/>
    <p:sldId id="290" r:id="rId33"/>
    <p:sldId id="291" r:id="rId34"/>
    <p:sldId id="292" r:id="rId35"/>
    <p:sldId id="293" r:id="rId36"/>
    <p:sldId id="294" r:id="rId37"/>
    <p:sldId id="295" r:id="rId38"/>
    <p:sldId id="296" r:id="rId39"/>
    <p:sldId id="297" r:id="rId40"/>
    <p:sldId id="298" r:id="rId41"/>
    <p:sldId id="299" r:id="rId42"/>
    <p:sldId id="300" r:id="rId43"/>
    <p:sldId id="301" r:id="rId44"/>
    <p:sldId id="302" r:id="rId45"/>
    <p:sldId id="303" r:id="rId46"/>
    <p:sldId id="304" r:id="rId47"/>
    <p:sldId id="305" r:id="rId48"/>
    <p:sldId id="307" r:id="rId49"/>
    <p:sldId id="306" r:id="rId50"/>
    <p:sldId id="308" r:id="rId51"/>
    <p:sldId id="309" r:id="rId52"/>
    <p:sldId id="310" r:id="rId53"/>
    <p:sldId id="311" r:id="rId54"/>
    <p:sldId id="317" r:id="rId55"/>
    <p:sldId id="312" r:id="rId56"/>
    <p:sldId id="318" r:id="rId57"/>
    <p:sldId id="257" r:id="rId58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atěj Kocourek" initials="MK" lastIdx="1" clrIdx="0">
    <p:extLst>
      <p:ext uri="{19B8F6BF-5375-455C-9EA6-DF929625EA0E}">
        <p15:presenceInfo xmlns:p15="http://schemas.microsoft.com/office/powerpoint/2012/main" userId="S::kocourek1@gymcv.cz::861004ba-a080-468a-bdcd-3e4298ae5bb3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7C80"/>
    <a:srgbClr val="FF99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69" d="100"/>
          <a:sy n="69" d="100"/>
        </p:scale>
        <p:origin x="56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notesMaster" Target="notesMasters/notesMaster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9-09-04T15:50:25.574" idx="1">
    <p:pos x="7836" y="0"/>
    <p:text/>
    <p:extLst>
      <p:ext uri="{C676402C-5697-4E1C-873F-D02D1690AC5C}">
        <p15:threadingInfo xmlns:p15="http://schemas.microsoft.com/office/powerpoint/2012/main" timeZoneBias="-120"/>
      </p:ext>
    </p:extLst>
  </p:cm>
</p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77846F-8203-4A8E-926B-E2A3E1632A4C}" type="datetimeFigureOut">
              <a:rPr lang="cs-CZ" smtClean="0"/>
              <a:t>29.09.2020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4A6344-1EA1-44B8-B978-C40B001487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06945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FFCB06-7137-439A-A5B6-0B449ED1A13D}" type="datetimeFigureOut">
              <a:rPr lang="cs-CZ" smtClean="0"/>
              <a:t>29.09.2020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AE527-6D2E-431F-8881-45A553C45C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44549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FFCB06-7137-439A-A5B6-0B449ED1A13D}" type="datetimeFigureOut">
              <a:rPr lang="cs-CZ" smtClean="0"/>
              <a:t>29.09.2020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AE527-6D2E-431F-8881-45A553C45C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97043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FFCB06-7137-439A-A5B6-0B449ED1A13D}" type="datetimeFigureOut">
              <a:rPr lang="cs-CZ" smtClean="0"/>
              <a:t>29.09.2020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AE527-6D2E-431F-8881-45A553C45C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55812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FFCB06-7137-439A-A5B6-0B449ED1A13D}" type="datetimeFigureOut">
              <a:rPr lang="cs-CZ" smtClean="0"/>
              <a:t>29.09.2020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AE527-6D2E-431F-8881-45A553C45C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66925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FFCB06-7137-439A-A5B6-0B449ED1A13D}" type="datetimeFigureOut">
              <a:rPr lang="cs-CZ" smtClean="0"/>
              <a:t>29.09.2020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AE527-6D2E-431F-8881-45A553C45C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75063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FFCB06-7137-439A-A5B6-0B449ED1A13D}" type="datetimeFigureOut">
              <a:rPr lang="cs-CZ" smtClean="0"/>
              <a:t>29.09.2020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AE527-6D2E-431F-8881-45A553C45C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68791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FFCB06-7137-439A-A5B6-0B449ED1A13D}" type="datetimeFigureOut">
              <a:rPr lang="cs-CZ" smtClean="0"/>
              <a:t>29.09.2020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AE527-6D2E-431F-8881-45A553C45C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88611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FFCB06-7137-439A-A5B6-0B449ED1A13D}" type="datetimeFigureOut">
              <a:rPr lang="cs-CZ" smtClean="0"/>
              <a:t>29.09.2020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AE527-6D2E-431F-8881-45A553C45C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05671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FFCB06-7137-439A-A5B6-0B449ED1A13D}" type="datetimeFigureOut">
              <a:rPr lang="cs-CZ" smtClean="0"/>
              <a:t>29.09.2020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AE527-6D2E-431F-8881-45A553C45C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33392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FFCB06-7137-439A-A5B6-0B449ED1A13D}" type="datetimeFigureOut">
              <a:rPr lang="cs-CZ" smtClean="0"/>
              <a:t>29.09.2020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AE527-6D2E-431F-8881-45A553C45C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70597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FFCB06-7137-439A-A5B6-0B449ED1A13D}" type="datetimeFigureOut">
              <a:rPr lang="cs-CZ" smtClean="0"/>
              <a:t>29.09.2020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6AE527-6D2E-431F-8881-45A553C45C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21540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FFCB06-7137-439A-A5B6-0B449ED1A13D}" type="datetimeFigureOut">
              <a:rPr lang="cs-CZ" smtClean="0"/>
              <a:t>29.09.2020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6AE527-6D2E-431F-8881-45A553C45C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06756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olib.cz/cz/taxon/id17266/" TargetMode="External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g"/><Relationship Id="rId2" Type="http://schemas.openxmlformats.org/officeDocument/2006/relationships/image" Target="../media/image49.jp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4.jpeg"/><Relationship Id="rId4" Type="http://schemas.openxmlformats.org/officeDocument/2006/relationships/image" Target="../media/image63.png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344386"/>
            <a:ext cx="12192537" cy="8128358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69902" y="303795"/>
            <a:ext cx="13050981" cy="1444821"/>
          </a:xfrm>
        </p:spPr>
        <p:txBody>
          <a:bodyPr>
            <a:noAutofit/>
          </a:bodyPr>
          <a:lstStyle/>
          <a:p>
            <a:pPr algn="l"/>
            <a:r>
              <a:rPr lang="cs-CZ" sz="8000" b="1" dirty="0">
                <a:solidFill>
                  <a:schemeClr val="bg1"/>
                </a:solidFill>
                <a:latin typeface="Freestyle Script" panose="030804020302050B0404" pitchFamily="66" charset="0"/>
                <a:cs typeface="Aharoni" panose="02010803020104030203" pitchFamily="2" charset="-79"/>
              </a:rPr>
              <a:t>Poznávání fauny a flóry povodí Berounky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497947" y="4798504"/>
            <a:ext cx="3196106" cy="880844"/>
          </a:xfrm>
        </p:spPr>
        <p:txBody>
          <a:bodyPr>
            <a:noAutofit/>
          </a:bodyPr>
          <a:lstStyle/>
          <a:p>
            <a:r>
              <a:rPr lang="cs-CZ" sz="6000" b="1" dirty="0">
                <a:solidFill>
                  <a:schemeClr val="bg1"/>
                </a:solidFill>
                <a:latin typeface="Freestyle Script" panose="030804020302050B0404" pitchFamily="66" charset="0"/>
                <a:cs typeface="Aharoni" panose="02010803020104030203" pitchFamily="2" charset="-79"/>
              </a:rPr>
              <a:t>Erasmus</a:t>
            </a:r>
            <a:r>
              <a:rPr lang="cs-CZ" sz="6000" dirty="0">
                <a:solidFill>
                  <a:schemeClr val="bg1"/>
                </a:solidFill>
                <a:latin typeface="Freestyle Script" panose="030804020302050B0404" pitchFamily="66" charset="0"/>
                <a:cs typeface="Aharoni" panose="02010803020104030203" pitchFamily="2" charset="-79"/>
              </a:rPr>
              <a:t> </a:t>
            </a:r>
            <a:r>
              <a:rPr lang="cs-CZ" sz="6000" b="1" dirty="0">
                <a:solidFill>
                  <a:schemeClr val="bg1"/>
                </a:solidFill>
                <a:latin typeface="Freestyle Script" panose="030804020302050B0404" pitchFamily="66" charset="0"/>
                <a:cs typeface="Aharoni" panose="02010803020104030203" pitchFamily="2" charset="-79"/>
              </a:rPr>
              <a:t>+</a:t>
            </a:r>
            <a:endParaRPr lang="cs-CZ" sz="6000" b="1" dirty="0">
              <a:solidFill>
                <a:schemeClr val="bg1">
                  <a:lumMod val="75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4654220" y="5503178"/>
            <a:ext cx="3155324" cy="135482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0"/>
              </a:spcBef>
            </a:pPr>
            <a:r>
              <a:rPr lang="cs-CZ" sz="6000" b="1" dirty="0">
                <a:solidFill>
                  <a:schemeClr val="bg1"/>
                </a:solidFill>
                <a:latin typeface="Freestyle Script" panose="030804020302050B0404" pitchFamily="66" charset="0"/>
                <a:cs typeface="Aharoni" panose="02010803020104030203" pitchFamily="2" charset="-79"/>
              </a:rPr>
              <a:t>3. – 7. 6. </a:t>
            </a:r>
            <a:br>
              <a:rPr lang="cs-CZ" sz="6000" b="1" dirty="0">
                <a:solidFill>
                  <a:schemeClr val="bg1"/>
                </a:solidFill>
                <a:latin typeface="Freestyle Script" panose="030804020302050B0404" pitchFamily="66" charset="0"/>
                <a:cs typeface="Aharoni" panose="02010803020104030203" pitchFamily="2" charset="-79"/>
              </a:rPr>
            </a:br>
            <a:r>
              <a:rPr lang="cs-CZ" sz="6000" b="1" dirty="0">
                <a:solidFill>
                  <a:schemeClr val="bg1"/>
                </a:solidFill>
                <a:latin typeface="Freestyle Script" panose="030804020302050B0404" pitchFamily="66" charset="0"/>
                <a:cs typeface="Aharoni" panose="02010803020104030203" pitchFamily="2" charset="-79"/>
              </a:rPr>
              <a:t>2019</a:t>
            </a: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5099781" y="4630782"/>
            <a:ext cx="4765183" cy="95720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000" dirty="0">
                <a:solidFill>
                  <a:schemeClr val="bg1"/>
                </a:solidFill>
                <a:latin typeface="Freestyle Script" panose="030804020302050B0404" pitchFamily="66" charset="0"/>
                <a:cs typeface="Aharoni" panose="02010803020104030203" pitchFamily="2" charset="-79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04146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0"/>
            <a:ext cx="10287000" cy="6858000"/>
          </a:xfrm>
          <a:prstGeom prst="rect">
            <a:avLst/>
          </a:prstGeom>
        </p:spPr>
      </p:pic>
      <p:sp>
        <p:nvSpPr>
          <p:cNvPr id="3" name="TextovéPole 2">
            <a:extLst>
              <a:ext uri="{FF2B5EF4-FFF2-40B4-BE49-F238E27FC236}">
                <a16:creationId xmlns:a16="http://schemas.microsoft.com/office/drawing/2014/main" id="{6F7E5456-1C18-4AE8-947F-18F0AF6CF6FE}"/>
              </a:ext>
            </a:extLst>
          </p:cNvPr>
          <p:cNvSpPr txBox="1"/>
          <p:nvPr/>
        </p:nvSpPr>
        <p:spPr>
          <a:xfrm>
            <a:off x="6187044" y="3728852"/>
            <a:ext cx="437011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Všichni ulovení živočichové byli vypuštěni zpět do volné přírody.</a:t>
            </a:r>
          </a:p>
          <a:p>
            <a:r>
              <a:rPr lang="cs-CZ" sz="2400" dirty="0"/>
              <a:t>Všechny fotografie jsou vlastní a pocházejí z tohoto projektu.</a:t>
            </a:r>
          </a:p>
        </p:txBody>
      </p:sp>
    </p:spTree>
    <p:extLst>
      <p:ext uri="{BB962C8B-B14F-4D97-AF65-F5344CB8AC3E}">
        <p14:creationId xmlns:p14="http://schemas.microsoft.com/office/powerpoint/2010/main" val="3640484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0152" y="-480095"/>
            <a:ext cx="12282152" cy="81881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425" y="3716987"/>
            <a:ext cx="12282152" cy="5082638"/>
          </a:xfrm>
        </p:spPr>
        <p:txBody>
          <a:bodyPr>
            <a:normAutofit/>
          </a:bodyPr>
          <a:lstStyle/>
          <a:p>
            <a:r>
              <a:rPr lang="cs-CZ" sz="2800" dirty="0">
                <a:latin typeface="+mn-lt"/>
                <a:cs typeface="Arial" panose="020B0604020202020204" pitchFamily="34" charset="0"/>
              </a:rPr>
              <a:t>třída </a:t>
            </a:r>
            <a:r>
              <a:rPr lang="cs-CZ" sz="2800" dirty="0" err="1">
                <a:latin typeface="+mn-lt"/>
                <a:cs typeface="Arial" panose="020B0604020202020204" pitchFamily="34" charset="0"/>
              </a:rPr>
              <a:t>Malacostraca</a:t>
            </a:r>
            <a:r>
              <a:rPr lang="cs-CZ" sz="2800" dirty="0">
                <a:latin typeface="+mn-lt"/>
                <a:cs typeface="Arial" panose="020B0604020202020204" pitchFamily="34" charset="0"/>
              </a:rPr>
              <a:t> 	– Rakovci 		- </a:t>
            </a:r>
            <a:r>
              <a:rPr lang="cs-CZ" sz="2800" dirty="0" err="1">
                <a:latin typeface="+mn-lt"/>
                <a:cs typeface="Arial" panose="020B0604020202020204" pitchFamily="34" charset="0"/>
              </a:rPr>
              <a:t>Kôrovce</a:t>
            </a:r>
            <a:r>
              <a:rPr lang="cs-CZ" sz="2800" dirty="0">
                <a:latin typeface="+mn-lt"/>
                <a:cs typeface="Arial" panose="020B0604020202020204" pitchFamily="34" charset="0"/>
              </a:rPr>
              <a:t/>
            </a:r>
            <a:br>
              <a:rPr lang="cs-CZ" sz="2800" dirty="0">
                <a:latin typeface="+mn-lt"/>
                <a:cs typeface="Arial" panose="020B0604020202020204" pitchFamily="34" charset="0"/>
              </a:rPr>
            </a:br>
            <a:r>
              <a:rPr lang="cs-CZ" sz="2800" dirty="0">
                <a:latin typeface="+mn-lt"/>
                <a:cs typeface="Arial" panose="020B0604020202020204" pitchFamily="34" charset="0"/>
              </a:rPr>
              <a:t>řád </a:t>
            </a:r>
            <a:r>
              <a:rPr lang="cs-CZ" sz="2800" dirty="0" err="1">
                <a:latin typeface="+mn-lt"/>
                <a:cs typeface="Arial" panose="020B0604020202020204" pitchFamily="34" charset="0"/>
              </a:rPr>
              <a:t>Isopoda</a:t>
            </a:r>
            <a:r>
              <a:rPr lang="cs-CZ" sz="2800" dirty="0">
                <a:latin typeface="+mn-lt"/>
                <a:cs typeface="Arial" panose="020B0604020202020204" pitchFamily="34" charset="0"/>
              </a:rPr>
              <a:t> 			– Stejnonožci	- </a:t>
            </a:r>
            <a:r>
              <a:rPr lang="cs-CZ" sz="2800" dirty="0" err="1">
                <a:latin typeface="+mn-lt"/>
                <a:cs typeface="Arial" panose="020B0604020202020204" pitchFamily="34" charset="0"/>
              </a:rPr>
              <a:t>Rovnakonôžky</a:t>
            </a:r>
            <a:r>
              <a:rPr lang="cs-CZ" sz="2800" dirty="0">
                <a:latin typeface="+mn-lt"/>
                <a:cs typeface="Arial" panose="020B0604020202020204" pitchFamily="34" charset="0"/>
              </a:rPr>
              <a:t/>
            </a:r>
            <a:br>
              <a:rPr lang="cs-CZ" sz="2800" dirty="0">
                <a:latin typeface="+mn-lt"/>
                <a:cs typeface="Arial" panose="020B0604020202020204" pitchFamily="34" charset="0"/>
              </a:rPr>
            </a:br>
            <a:r>
              <a:rPr lang="cs-CZ" sz="2800" dirty="0" err="1">
                <a:latin typeface="+mn-lt"/>
                <a:cs typeface="Arial" panose="020B0604020202020204" pitchFamily="34" charset="0"/>
              </a:rPr>
              <a:t>Armadillidium</a:t>
            </a:r>
            <a:r>
              <a:rPr lang="cs-CZ" sz="2800" dirty="0">
                <a:latin typeface="+mn-lt"/>
                <a:cs typeface="Arial" panose="020B0604020202020204" pitchFamily="34" charset="0"/>
              </a:rPr>
              <a:t> </a:t>
            </a:r>
            <a:r>
              <a:rPr lang="cs-CZ" sz="2800" dirty="0" err="1">
                <a:latin typeface="+mn-lt"/>
                <a:cs typeface="Arial" panose="020B0604020202020204" pitchFamily="34" charset="0"/>
              </a:rPr>
              <a:t>vulgare</a:t>
            </a:r>
            <a:r>
              <a:rPr lang="cs-CZ" sz="2800" dirty="0">
                <a:latin typeface="+mn-lt"/>
                <a:cs typeface="Arial" panose="020B0604020202020204" pitchFamily="34" charset="0"/>
              </a:rPr>
              <a:t>	– Svinka obecná	- </a:t>
            </a:r>
            <a:r>
              <a:rPr lang="cs-CZ" sz="2800" dirty="0" err="1">
                <a:latin typeface="+mn-lt"/>
                <a:cs typeface="Arial" panose="020B0604020202020204" pitchFamily="34" charset="0"/>
              </a:rPr>
              <a:t>Zvínavka</a:t>
            </a:r>
            <a:r>
              <a:rPr lang="cs-CZ" sz="2800" dirty="0">
                <a:latin typeface="+mn-lt"/>
                <a:cs typeface="Arial" panose="020B0604020202020204" pitchFamily="34" charset="0"/>
              </a:rPr>
              <a:t> </a:t>
            </a:r>
            <a:r>
              <a:rPr lang="cs-CZ" sz="2800" dirty="0" err="1">
                <a:latin typeface="+mn-lt"/>
                <a:cs typeface="Arial" panose="020B0604020202020204" pitchFamily="34" charset="0"/>
              </a:rPr>
              <a:t>obyčajná</a:t>
            </a:r>
            <a:r>
              <a:rPr lang="cs-CZ" sz="2800" dirty="0">
                <a:latin typeface="+mn-lt"/>
                <a:cs typeface="Arial" panose="020B0604020202020204" pitchFamily="34" charset="0"/>
              </a:rPr>
              <a:t/>
            </a:r>
            <a:br>
              <a:rPr lang="cs-CZ" sz="2800" dirty="0">
                <a:latin typeface="+mn-lt"/>
                <a:cs typeface="Arial" panose="020B0604020202020204" pitchFamily="34" charset="0"/>
              </a:rPr>
            </a:br>
            <a:endParaRPr lang="cs-CZ" sz="2800" dirty="0">
              <a:latin typeface="+mn-lt"/>
              <a:cs typeface="Arial" panose="020B0604020202020204" pitchFamily="34" charset="0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566737" y="465138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800" dirty="0">
                <a:solidFill>
                  <a:srgbClr val="C0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KORÝŠI</a:t>
            </a:r>
          </a:p>
        </p:txBody>
      </p:sp>
    </p:spTree>
    <p:extLst>
      <p:ext uri="{BB962C8B-B14F-4D97-AF65-F5344CB8AC3E}">
        <p14:creationId xmlns:p14="http://schemas.microsoft.com/office/powerpoint/2010/main" val="1274000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542909"/>
            <a:ext cx="12192000" cy="812497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66670" y="4939049"/>
            <a:ext cx="12389476" cy="2408349"/>
          </a:xfrm>
        </p:spPr>
        <p:txBody>
          <a:bodyPr>
            <a:normAutofit/>
          </a:bodyPr>
          <a:lstStyle/>
          <a:p>
            <a:r>
              <a:rPr lang="cs-CZ" sz="2800" dirty="0">
                <a:latin typeface="+mn-lt"/>
                <a:cs typeface="Arial" panose="020B0604020202020204" pitchFamily="34" charset="0"/>
              </a:rPr>
              <a:t>řád 	</a:t>
            </a:r>
            <a:r>
              <a:rPr lang="cs-CZ" sz="2800" dirty="0" err="1">
                <a:latin typeface="+mn-lt"/>
                <a:cs typeface="Arial" panose="020B0604020202020204" pitchFamily="34" charset="0"/>
              </a:rPr>
              <a:t>Araneae</a:t>
            </a:r>
            <a:r>
              <a:rPr lang="cs-CZ" sz="2800" dirty="0">
                <a:latin typeface="+mn-lt"/>
                <a:cs typeface="Arial" panose="020B0604020202020204" pitchFamily="34" charset="0"/>
              </a:rPr>
              <a:t> 		– Pavouci 				- </a:t>
            </a:r>
            <a:r>
              <a:rPr lang="cs-CZ" sz="2800" dirty="0" err="1">
                <a:latin typeface="+mn-lt"/>
                <a:cs typeface="Arial" panose="020B0604020202020204" pitchFamily="34" charset="0"/>
              </a:rPr>
              <a:t>Pavúky</a:t>
            </a:r>
            <a:r>
              <a:rPr lang="cs-CZ" sz="2800" dirty="0">
                <a:latin typeface="+mn-lt"/>
                <a:cs typeface="Arial" panose="020B0604020202020204" pitchFamily="34" charset="0"/>
              </a:rPr>
              <a:t/>
            </a:r>
            <a:br>
              <a:rPr lang="cs-CZ" sz="2800" dirty="0">
                <a:latin typeface="+mn-lt"/>
                <a:cs typeface="Arial" panose="020B0604020202020204" pitchFamily="34" charset="0"/>
              </a:rPr>
            </a:br>
            <a:r>
              <a:rPr lang="cs-CZ" sz="2800" dirty="0">
                <a:latin typeface="+mn-lt"/>
                <a:cs typeface="Arial" panose="020B0604020202020204" pitchFamily="34" charset="0"/>
              </a:rPr>
              <a:t>čeleď	 </a:t>
            </a:r>
            <a:r>
              <a:rPr lang="cs-CZ" sz="2800" dirty="0" err="1">
                <a:latin typeface="+mn-lt"/>
                <a:cs typeface="Arial" panose="020B0604020202020204" pitchFamily="34" charset="0"/>
              </a:rPr>
              <a:t>Agelenidae</a:t>
            </a:r>
            <a:r>
              <a:rPr lang="cs-CZ" sz="2800" dirty="0">
                <a:latin typeface="+mn-lt"/>
                <a:cs typeface="Arial" panose="020B0604020202020204" pitchFamily="34" charset="0"/>
              </a:rPr>
              <a:t>		– </a:t>
            </a:r>
            <a:r>
              <a:rPr lang="cs-CZ" sz="2800" dirty="0" err="1">
                <a:latin typeface="+mn-lt"/>
                <a:cs typeface="Arial" panose="020B0604020202020204" pitchFamily="34" charset="0"/>
              </a:rPr>
              <a:t>Pokoutníkovití</a:t>
            </a:r>
            <a:r>
              <a:rPr lang="cs-CZ" sz="2800" dirty="0">
                <a:latin typeface="+mn-lt"/>
                <a:cs typeface="Arial" panose="020B0604020202020204" pitchFamily="34" charset="0"/>
              </a:rPr>
              <a:t>			- </a:t>
            </a:r>
            <a:r>
              <a:rPr lang="cs-CZ" sz="2800" dirty="0" err="1">
                <a:latin typeface="+mn-lt"/>
                <a:cs typeface="Arial" panose="020B0604020202020204" pitchFamily="34" charset="0"/>
              </a:rPr>
              <a:t>Kútnikovité</a:t>
            </a:r>
            <a:r>
              <a:rPr lang="cs-CZ" sz="2800" dirty="0">
                <a:latin typeface="+mn-lt"/>
                <a:cs typeface="Arial" panose="020B0604020202020204" pitchFamily="34" charset="0"/>
              </a:rPr>
              <a:t/>
            </a:r>
            <a:br>
              <a:rPr lang="cs-CZ" sz="2800" dirty="0">
                <a:latin typeface="+mn-lt"/>
                <a:cs typeface="Arial" panose="020B0604020202020204" pitchFamily="34" charset="0"/>
              </a:rPr>
            </a:br>
            <a:r>
              <a:rPr lang="cs-CZ" sz="2800" dirty="0" err="1">
                <a:latin typeface="+mn-lt"/>
                <a:cs typeface="Arial" panose="020B0604020202020204" pitchFamily="34" charset="0"/>
              </a:rPr>
              <a:t>Agelena</a:t>
            </a:r>
            <a:r>
              <a:rPr lang="cs-CZ" sz="2800" dirty="0">
                <a:latin typeface="+mn-lt"/>
                <a:cs typeface="Arial" panose="020B0604020202020204" pitchFamily="34" charset="0"/>
              </a:rPr>
              <a:t> </a:t>
            </a:r>
            <a:r>
              <a:rPr lang="cs-CZ" sz="2800" dirty="0" err="1">
                <a:latin typeface="+mn-lt"/>
                <a:cs typeface="Arial" panose="020B0604020202020204" pitchFamily="34" charset="0"/>
              </a:rPr>
              <a:t>labirintica</a:t>
            </a:r>
            <a:r>
              <a:rPr lang="cs-CZ" sz="2800" dirty="0">
                <a:latin typeface="+mn-lt"/>
                <a:cs typeface="Arial" panose="020B0604020202020204" pitchFamily="34" charset="0"/>
              </a:rPr>
              <a:t>		– Pokoutník nálevkovitý		- </a:t>
            </a:r>
            <a:r>
              <a:rPr lang="cs-CZ" sz="2800" dirty="0" err="1">
                <a:latin typeface="+mn-lt"/>
                <a:cs typeface="Arial" panose="020B0604020202020204" pitchFamily="34" charset="0"/>
              </a:rPr>
              <a:t>Kútnik</a:t>
            </a:r>
            <a:r>
              <a:rPr lang="cs-CZ" sz="2800" dirty="0">
                <a:latin typeface="+mn-lt"/>
                <a:cs typeface="Arial" panose="020B0604020202020204" pitchFamily="34" charset="0"/>
              </a:rPr>
              <a:t> nálevkovitý</a:t>
            </a:r>
            <a:r>
              <a:rPr lang="cs-CZ" sz="2800" dirty="0">
                <a:latin typeface="+mn-lt"/>
              </a:rPr>
              <a:t/>
            </a:r>
            <a:br>
              <a:rPr lang="cs-CZ" sz="2800" dirty="0">
                <a:latin typeface="+mn-lt"/>
              </a:rPr>
            </a:br>
            <a:endParaRPr lang="cs-CZ" sz="2800" dirty="0">
              <a:latin typeface="+mn-lt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566670" y="522288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800" dirty="0">
                <a:solidFill>
                  <a:srgbClr val="C0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PAVOUKOVCI</a:t>
            </a:r>
          </a:p>
        </p:txBody>
      </p:sp>
    </p:spTree>
    <p:extLst>
      <p:ext uri="{BB962C8B-B14F-4D97-AF65-F5344CB8AC3E}">
        <p14:creationId xmlns:p14="http://schemas.microsoft.com/office/powerpoint/2010/main" val="3849374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141" y="0"/>
            <a:ext cx="7908859" cy="5271197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125" r="7500" b="-78"/>
          <a:stretch/>
        </p:blipFill>
        <p:spPr>
          <a:xfrm rot="5400000">
            <a:off x="-419667" y="419666"/>
            <a:ext cx="5271197" cy="4431863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0411" y="5532437"/>
            <a:ext cx="10515600" cy="1325563"/>
          </a:xfrm>
        </p:spPr>
        <p:txBody>
          <a:bodyPr>
            <a:noAutofit/>
          </a:bodyPr>
          <a:lstStyle/>
          <a:p>
            <a:r>
              <a:rPr lang="cs-CZ" sz="2800" dirty="0">
                <a:latin typeface="+mn-lt"/>
              </a:rPr>
              <a:t>řád 	</a:t>
            </a:r>
            <a:r>
              <a:rPr lang="cs-CZ" sz="2800" dirty="0" err="1">
                <a:latin typeface="+mn-lt"/>
              </a:rPr>
              <a:t>Araneae</a:t>
            </a:r>
            <a:r>
              <a:rPr lang="cs-CZ" sz="2800" dirty="0">
                <a:latin typeface="+mn-lt"/>
              </a:rPr>
              <a:t> 		– Pavouci 			- </a:t>
            </a:r>
            <a:r>
              <a:rPr lang="cs-CZ" sz="2800" dirty="0" err="1">
                <a:latin typeface="+mn-lt"/>
              </a:rPr>
              <a:t>Pavúky</a:t>
            </a:r>
            <a:r>
              <a:rPr lang="cs-CZ" sz="2800" dirty="0">
                <a:latin typeface="+mn-lt"/>
              </a:rPr>
              <a:t/>
            </a:r>
            <a:br>
              <a:rPr lang="cs-CZ" sz="2800" dirty="0">
                <a:latin typeface="+mn-lt"/>
              </a:rPr>
            </a:br>
            <a:r>
              <a:rPr lang="cs-CZ" sz="2800" dirty="0">
                <a:latin typeface="+mn-lt"/>
              </a:rPr>
              <a:t>čeleď	</a:t>
            </a:r>
            <a:r>
              <a:rPr lang="cs-CZ" sz="2800" dirty="0" err="1">
                <a:latin typeface="+mn-lt"/>
              </a:rPr>
              <a:t>Agelenidae</a:t>
            </a:r>
            <a:r>
              <a:rPr lang="cs-CZ" sz="2800" dirty="0">
                <a:latin typeface="+mn-lt"/>
              </a:rPr>
              <a:t>	 	– </a:t>
            </a:r>
            <a:r>
              <a:rPr lang="cs-CZ" sz="2800" dirty="0" err="1">
                <a:latin typeface="+mn-lt"/>
              </a:rPr>
              <a:t>Pokoutníkovití</a:t>
            </a:r>
            <a:r>
              <a:rPr lang="cs-CZ" sz="2800" dirty="0">
                <a:latin typeface="+mn-lt"/>
              </a:rPr>
              <a:t>		- </a:t>
            </a:r>
            <a:r>
              <a:rPr lang="cs-CZ" sz="2800" dirty="0" err="1">
                <a:latin typeface="+mn-lt"/>
              </a:rPr>
              <a:t>Kútnikovité</a:t>
            </a:r>
            <a:r>
              <a:rPr lang="cs-CZ" sz="2800" dirty="0">
                <a:latin typeface="+mn-lt"/>
              </a:rPr>
              <a:t/>
            </a:r>
            <a:br>
              <a:rPr lang="cs-CZ" sz="2800" dirty="0">
                <a:latin typeface="+mn-lt"/>
              </a:rPr>
            </a:br>
            <a:r>
              <a:rPr lang="cs-CZ" sz="2800" dirty="0" err="1">
                <a:latin typeface="+mn-lt"/>
              </a:rPr>
              <a:t>Coelotes</a:t>
            </a:r>
            <a:r>
              <a:rPr lang="cs-CZ" sz="2800" dirty="0">
                <a:latin typeface="+mn-lt"/>
              </a:rPr>
              <a:t> </a:t>
            </a:r>
            <a:r>
              <a:rPr lang="cs-CZ" sz="2800" dirty="0" err="1">
                <a:latin typeface="+mn-lt"/>
              </a:rPr>
              <a:t>terrestris</a:t>
            </a:r>
            <a:r>
              <a:rPr lang="cs-CZ" sz="2800" dirty="0">
                <a:latin typeface="+mn-lt"/>
              </a:rPr>
              <a:t>		– </a:t>
            </a:r>
            <a:r>
              <a:rPr lang="cs-CZ" sz="2800" dirty="0" err="1">
                <a:latin typeface="+mn-lt"/>
              </a:rPr>
              <a:t>Punčoškář</a:t>
            </a:r>
            <a:r>
              <a:rPr lang="cs-CZ" sz="2800" dirty="0">
                <a:latin typeface="+mn-lt"/>
              </a:rPr>
              <a:t> zemní 	- </a:t>
            </a:r>
            <a:r>
              <a:rPr lang="cs-CZ" sz="2800" dirty="0" err="1">
                <a:latin typeface="+mn-lt"/>
              </a:rPr>
              <a:t>Pančuškár</a:t>
            </a:r>
            <a:r>
              <a:rPr lang="cs-CZ" sz="2800" dirty="0">
                <a:latin typeface="+mn-lt"/>
              </a:rPr>
              <a:t> </a:t>
            </a:r>
            <a:r>
              <a:rPr lang="cs-CZ" sz="2800" dirty="0" err="1">
                <a:latin typeface="+mn-lt"/>
              </a:rPr>
              <a:t>zemný</a:t>
            </a:r>
            <a:r>
              <a:rPr lang="cs-CZ" sz="2800" dirty="0">
                <a:latin typeface="+mn-lt"/>
              </a:rPr>
              <a:t/>
            </a:r>
            <a:br>
              <a:rPr lang="cs-CZ" sz="2800" dirty="0">
                <a:latin typeface="+mn-lt"/>
              </a:rPr>
            </a:br>
            <a:endParaRPr lang="cs-CZ" sz="28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29379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885177"/>
            <a:ext cx="12191999" cy="8124442"/>
          </a:xfrm>
        </p:spPr>
      </p:pic>
      <p:sp>
        <p:nvSpPr>
          <p:cNvPr id="5" name="Obdélník 4"/>
          <p:cNvSpPr/>
          <p:nvPr/>
        </p:nvSpPr>
        <p:spPr>
          <a:xfrm>
            <a:off x="541915" y="5122606"/>
            <a:ext cx="9015039" cy="14754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řád 	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Araneae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		– Pavouci 		-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Pavúky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čeleď	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Araneidae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 	–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Křižákovití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		-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Križiakovité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Araniella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cucurbitina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– Křižák zelený 	–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Križiak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zelený</a:t>
            </a:r>
          </a:p>
        </p:txBody>
      </p:sp>
    </p:spTree>
    <p:extLst>
      <p:ext uri="{BB962C8B-B14F-4D97-AF65-F5344CB8AC3E}">
        <p14:creationId xmlns:p14="http://schemas.microsoft.com/office/powerpoint/2010/main" val="3721099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  <a:alpha val="84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535"/>
          <a:stretch/>
        </p:blipFill>
        <p:spPr>
          <a:xfrm>
            <a:off x="0" y="-1755776"/>
            <a:ext cx="12192000" cy="7027864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385762" y="5354021"/>
            <a:ext cx="11029951" cy="14754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řád 	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Araneae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		– Pavouci 		-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Pavúky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čeleď	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Gnaphosidae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–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Skálovkovití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-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Skaliarkovité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rod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Zelotes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		–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skálovka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	-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Skaliarka</a:t>
            </a:r>
            <a:endParaRPr lang="cs-CZ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3280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8281115" cy="5520743"/>
          </a:xfr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542" r="-208" b="9834"/>
          <a:stretch/>
        </p:blipFill>
        <p:spPr>
          <a:xfrm>
            <a:off x="7619999" y="-14289"/>
            <a:ext cx="4581525" cy="5529263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182450" y="5473005"/>
            <a:ext cx="11827099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cs typeface="Arial" panose="020B0604020202020204" pitchFamily="34" charset="0"/>
              </a:rPr>
              <a:t>řád 	</a:t>
            </a:r>
            <a:r>
              <a:rPr lang="cs-CZ" sz="2800" dirty="0" err="1">
                <a:cs typeface="Arial" panose="020B0604020202020204" pitchFamily="34" charset="0"/>
              </a:rPr>
              <a:t>Araneae</a:t>
            </a:r>
            <a:r>
              <a:rPr lang="cs-CZ" sz="2800" dirty="0">
                <a:cs typeface="Arial" panose="020B0604020202020204" pitchFamily="34" charset="0"/>
              </a:rPr>
              <a:t> 		– Pavouci 			- </a:t>
            </a:r>
            <a:r>
              <a:rPr lang="cs-CZ" sz="2800" dirty="0" err="1">
                <a:cs typeface="Arial" panose="020B0604020202020204" pitchFamily="34" charset="0"/>
              </a:rPr>
              <a:t>Pavúky</a:t>
            </a:r>
            <a:endParaRPr lang="cs-CZ" sz="2800" dirty="0">
              <a:cs typeface="Arial" panose="020B0604020202020204" pitchFamily="34" charset="0"/>
            </a:endParaRPr>
          </a:p>
          <a:p>
            <a:r>
              <a:rPr lang="cs-CZ" sz="2800" dirty="0">
                <a:cs typeface="Arial" panose="020B0604020202020204" pitchFamily="34" charset="0"/>
              </a:rPr>
              <a:t>čeleď	</a:t>
            </a:r>
            <a:r>
              <a:rPr lang="cs-CZ" sz="2800" dirty="0" err="1">
                <a:cs typeface="Arial" panose="020B0604020202020204" pitchFamily="34" charset="0"/>
              </a:rPr>
              <a:t>Lycosidae</a:t>
            </a:r>
            <a:r>
              <a:rPr lang="cs-CZ" sz="2800" dirty="0">
                <a:cs typeface="Arial" panose="020B0604020202020204" pitchFamily="34" charset="0"/>
              </a:rPr>
              <a:t> 		– Slíďákovití 			- </a:t>
            </a:r>
            <a:r>
              <a:rPr lang="cs-CZ" sz="2800" dirty="0" err="1">
                <a:cs typeface="Arial" panose="020B0604020202020204" pitchFamily="34" charset="0"/>
              </a:rPr>
              <a:t>Strehúňovité</a:t>
            </a:r>
            <a:endParaRPr lang="cs-CZ" sz="2800" dirty="0">
              <a:cs typeface="Arial" panose="020B0604020202020204" pitchFamily="34" charset="0"/>
            </a:endParaRPr>
          </a:p>
          <a:p>
            <a:r>
              <a:rPr lang="cs-CZ" sz="2800" dirty="0" err="1">
                <a:cs typeface="Arial" panose="020B0604020202020204" pitchFamily="34" charset="0"/>
              </a:rPr>
              <a:t>Alopecosa</a:t>
            </a:r>
            <a:r>
              <a:rPr lang="cs-CZ" sz="2800" dirty="0">
                <a:cs typeface="Arial" panose="020B0604020202020204" pitchFamily="34" charset="0"/>
              </a:rPr>
              <a:t> </a:t>
            </a:r>
            <a:r>
              <a:rPr lang="cs-CZ" sz="2800" dirty="0" err="1">
                <a:cs typeface="Arial" panose="020B0604020202020204" pitchFamily="34" charset="0"/>
              </a:rPr>
              <a:t>cuneata</a:t>
            </a:r>
            <a:r>
              <a:rPr lang="cs-CZ" sz="2800" dirty="0">
                <a:cs typeface="Arial" panose="020B0604020202020204" pitchFamily="34" charset="0"/>
              </a:rPr>
              <a:t> 	– Slíďák tlustonohý 	- </a:t>
            </a:r>
            <a:r>
              <a:rPr lang="cs-CZ" sz="2800" dirty="0" err="1">
                <a:cs typeface="Arial" panose="020B0604020202020204" pitchFamily="34" charset="0"/>
              </a:rPr>
              <a:t>Tarentula</a:t>
            </a:r>
            <a:r>
              <a:rPr lang="cs-CZ" sz="2800" dirty="0">
                <a:cs typeface="Arial" panose="020B0604020202020204" pitchFamily="34" charset="0"/>
              </a:rPr>
              <a:t> </a:t>
            </a:r>
            <a:r>
              <a:rPr lang="cs-CZ" sz="2800" dirty="0" err="1">
                <a:cs typeface="Arial" panose="020B0604020202020204" pitchFamily="34" charset="0"/>
              </a:rPr>
              <a:t>hrubonohá</a:t>
            </a:r>
            <a:endParaRPr lang="cs-CZ" sz="28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1134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030836" y="-2823369"/>
            <a:ext cx="8130329" cy="12192001"/>
          </a:xfrm>
        </p:spPr>
      </p:pic>
      <p:sp>
        <p:nvSpPr>
          <p:cNvPr id="5" name="Obdélník 4"/>
          <p:cNvSpPr/>
          <p:nvPr/>
        </p:nvSpPr>
        <p:spPr>
          <a:xfrm>
            <a:off x="385762" y="5061819"/>
            <a:ext cx="11701463" cy="14754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řád 	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Araneae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					– Pavouci 		-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Pavúky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čeleď	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Lycosidae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					– Slíďákovití 		-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Strehúňovité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Pardosa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lugubris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					– Slíďák hajní 	-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Sliedič</a:t>
            </a:r>
            <a:endParaRPr lang="cs-CZ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1310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778267"/>
            <a:ext cx="12192000" cy="8130372"/>
          </a:xfrm>
        </p:spPr>
      </p:pic>
      <p:sp>
        <p:nvSpPr>
          <p:cNvPr id="5" name="Obdélník 4"/>
          <p:cNvSpPr/>
          <p:nvPr/>
        </p:nvSpPr>
        <p:spPr>
          <a:xfrm>
            <a:off x="114299" y="5203025"/>
            <a:ext cx="11815763" cy="14754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řád 	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Araneae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			      – Pavouci 		-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Pavúky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čeleď	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Philidromidae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 	      –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Listovníkovití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		-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Listovníkovité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Philodromus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cespitum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	      –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Listovník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obecný 	-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Listovník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obyčajný</a:t>
            </a:r>
            <a:endParaRPr lang="cs-CZ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27964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269999"/>
            <a:ext cx="12192000" cy="8127999"/>
          </a:xfrm>
        </p:spPr>
      </p:pic>
      <p:sp>
        <p:nvSpPr>
          <p:cNvPr id="5" name="Obdélník 4"/>
          <p:cNvSpPr/>
          <p:nvPr/>
        </p:nvSpPr>
        <p:spPr>
          <a:xfrm>
            <a:off x="2281881" y="5206314"/>
            <a:ext cx="8336692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řád 	</a:t>
            </a:r>
            <a:r>
              <a:rPr lang="cs-CZ" sz="2800" dirty="0" err="1"/>
              <a:t>Araneae</a:t>
            </a:r>
            <a:r>
              <a:rPr lang="cs-CZ" sz="2800" dirty="0"/>
              <a:t> 	– Pavouci 		- </a:t>
            </a:r>
            <a:r>
              <a:rPr lang="cs-CZ" sz="2800" dirty="0" err="1"/>
              <a:t>Pavúky</a:t>
            </a:r>
            <a:endParaRPr lang="cs-CZ" sz="2800" dirty="0"/>
          </a:p>
          <a:p>
            <a:r>
              <a:rPr lang="cs-CZ" sz="2800" dirty="0"/>
              <a:t>čeleď	</a:t>
            </a:r>
            <a:r>
              <a:rPr lang="cs-CZ" sz="2800" dirty="0" err="1"/>
              <a:t>Pisauridae</a:t>
            </a:r>
            <a:r>
              <a:rPr lang="cs-CZ" sz="2800" dirty="0"/>
              <a:t> 	– </a:t>
            </a:r>
            <a:r>
              <a:rPr lang="cs-CZ" sz="2800" dirty="0" err="1"/>
              <a:t>Lovčíkovití</a:t>
            </a:r>
            <a:r>
              <a:rPr lang="cs-CZ" sz="2800" dirty="0"/>
              <a:t> 	- </a:t>
            </a:r>
            <a:r>
              <a:rPr lang="cs-CZ" sz="2800" dirty="0" err="1"/>
              <a:t>Lovčíkovité</a:t>
            </a:r>
            <a:endParaRPr lang="cs-CZ" sz="2800" dirty="0"/>
          </a:p>
          <a:p>
            <a:r>
              <a:rPr lang="cs-CZ" sz="2800" dirty="0" err="1"/>
              <a:t>Pisaura</a:t>
            </a:r>
            <a:r>
              <a:rPr lang="cs-CZ" sz="2800" dirty="0"/>
              <a:t> </a:t>
            </a:r>
            <a:r>
              <a:rPr lang="cs-CZ" sz="2800" dirty="0" err="1"/>
              <a:t>mirabilis</a:t>
            </a:r>
            <a:r>
              <a:rPr lang="cs-CZ" sz="2800" dirty="0"/>
              <a:t> 	– Lovčík hajní 	– Lovčík </a:t>
            </a:r>
            <a:r>
              <a:rPr lang="cs-CZ" sz="2800" dirty="0" err="1"/>
              <a:t>hôrny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715798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99">
            <a:alpha val="57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85800" y="-211938"/>
            <a:ext cx="8422481" cy="5614988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625" b="7500"/>
          <a:stretch/>
        </p:blipFill>
        <p:spPr>
          <a:xfrm>
            <a:off x="7619247" y="-211938"/>
            <a:ext cx="4572753" cy="5614988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271464" y="5403050"/>
            <a:ext cx="11540236" cy="14754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řád 	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Araneae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		– Pavouci 		</a:t>
            </a:r>
            <a:r>
              <a:rPr lang="cs-CZ" sz="2800" dirty="0" smtClean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-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Pavúky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čeleď	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Tetragnathidae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	–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Čelistnatkovití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	</a:t>
            </a:r>
            <a:r>
              <a:rPr lang="cs-CZ" sz="2800" dirty="0" smtClean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-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Čeľustnatkovité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Meta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menardi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		– Meta temnostní 	</a:t>
            </a:r>
            <a:r>
              <a:rPr lang="cs-CZ" sz="2800" dirty="0" smtClean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	- 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Meta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temnostná</a:t>
            </a:r>
            <a:endParaRPr lang="cs-CZ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0055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031999" y="-2894807"/>
            <a:ext cx="8128001" cy="12192001"/>
          </a:xfrm>
        </p:spPr>
      </p:pic>
      <p:sp>
        <p:nvSpPr>
          <p:cNvPr id="5" name="Obdélník 4"/>
          <p:cNvSpPr/>
          <p:nvPr/>
        </p:nvSpPr>
        <p:spPr>
          <a:xfrm>
            <a:off x="409574" y="5473005"/>
            <a:ext cx="11891964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řád 	</a:t>
            </a:r>
            <a:r>
              <a:rPr lang="cs-CZ" sz="2800" dirty="0" err="1"/>
              <a:t>Araneae</a:t>
            </a:r>
            <a:r>
              <a:rPr lang="cs-CZ" sz="2800" dirty="0"/>
              <a:t> 			– Pavouci 			- </a:t>
            </a:r>
            <a:r>
              <a:rPr lang="cs-CZ" sz="2800" dirty="0" err="1"/>
              <a:t>Pavúky</a:t>
            </a:r>
            <a:endParaRPr lang="cs-CZ" sz="2800" dirty="0"/>
          </a:p>
          <a:p>
            <a:r>
              <a:rPr lang="cs-CZ" sz="2800" dirty="0"/>
              <a:t>čeleď	</a:t>
            </a:r>
            <a:r>
              <a:rPr lang="cs-CZ" sz="2800" dirty="0" err="1"/>
              <a:t>Tetragnathidae</a:t>
            </a:r>
            <a:r>
              <a:rPr lang="cs-CZ" sz="2800" dirty="0"/>
              <a:t> 		– </a:t>
            </a:r>
            <a:r>
              <a:rPr lang="cs-CZ" sz="2800" dirty="0" err="1"/>
              <a:t>Čelistnatkovití</a:t>
            </a:r>
            <a:r>
              <a:rPr lang="cs-CZ" sz="2800" dirty="0"/>
              <a:t> 		- </a:t>
            </a:r>
            <a:r>
              <a:rPr lang="cs-CZ" sz="2800" dirty="0" err="1"/>
              <a:t>Čeľustnatkovité</a:t>
            </a:r>
            <a:endParaRPr lang="cs-CZ" sz="2800" dirty="0"/>
          </a:p>
          <a:p>
            <a:r>
              <a:rPr lang="cs-CZ" sz="2800" dirty="0" err="1"/>
              <a:t>Tetragnatha</a:t>
            </a:r>
            <a:r>
              <a:rPr lang="cs-CZ" sz="2800" dirty="0"/>
              <a:t> </a:t>
            </a:r>
            <a:r>
              <a:rPr lang="cs-CZ" sz="2800" dirty="0" err="1"/>
              <a:t>extensa</a:t>
            </a:r>
            <a:r>
              <a:rPr lang="cs-CZ" sz="2800" dirty="0"/>
              <a:t>		– </a:t>
            </a:r>
            <a:r>
              <a:rPr lang="cs-CZ" sz="2800" dirty="0" err="1"/>
              <a:t>Čelistnatka</a:t>
            </a:r>
            <a:r>
              <a:rPr lang="cs-CZ" sz="2800" dirty="0"/>
              <a:t> rákosní 	</a:t>
            </a:r>
            <a:r>
              <a:rPr lang="cs-CZ" sz="2800" dirty="0" smtClean="0"/>
              <a:t>- </a:t>
            </a:r>
            <a:r>
              <a:rPr lang="cs-CZ" sz="2800" dirty="0" err="1"/>
              <a:t>Čeľustnatka</a:t>
            </a:r>
            <a:r>
              <a:rPr lang="cs-CZ" sz="2800" dirty="0"/>
              <a:t> </a:t>
            </a:r>
            <a:r>
              <a:rPr lang="cs-CZ" sz="2800" dirty="0" err="1"/>
              <a:t>trstinová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166032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765441"/>
            <a:ext cx="12191999" cy="8131708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05946" y="5382596"/>
            <a:ext cx="11327027" cy="14754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řád 	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Araneae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		</a:t>
            </a:r>
            <a:r>
              <a:rPr lang="cs-CZ" sz="2800" dirty="0" smtClean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– 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Pavouci 			-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Pavúky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čeleď	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Thomisidae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 	</a:t>
            </a:r>
            <a:r>
              <a:rPr lang="cs-CZ" sz="2800" dirty="0" smtClean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–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Běžníkovití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		-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Bežníky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Xysticus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ulmi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	</a:t>
            </a:r>
            <a:r>
              <a:rPr lang="cs-CZ" sz="2800" dirty="0" smtClean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– 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Běžník mokřadní 		–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Behárik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brestový</a:t>
            </a:r>
            <a:endParaRPr lang="cs-CZ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40551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59595" y="-1643063"/>
            <a:ext cx="12751595" cy="8501063"/>
          </a:xfrm>
        </p:spPr>
      </p:pic>
      <p:sp>
        <p:nvSpPr>
          <p:cNvPr id="5" name="Obdélník 4"/>
          <p:cNvSpPr/>
          <p:nvPr/>
        </p:nvSpPr>
        <p:spPr>
          <a:xfrm>
            <a:off x="280086" y="5280024"/>
            <a:ext cx="11747158" cy="14754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řád 	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Araneae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			– Pavouci 			-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Pavúky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čeleď	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Titanoecidae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 	–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Teplomilovití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		-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Teplomilovité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Titanoeca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quadriguttata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	–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Teplomil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čtyřskvrnný 	-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Teplomil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štvorškvrnný</a:t>
            </a:r>
            <a:endParaRPr lang="cs-CZ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3833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7C80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" t="9496" r="-117" b="10106"/>
          <a:stretch/>
        </p:blipFill>
        <p:spPr>
          <a:xfrm>
            <a:off x="0" y="-616991"/>
            <a:ext cx="12192000" cy="6532016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766118" y="5852212"/>
            <a:ext cx="11209187" cy="10057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6000"/>
              </a:lnSpc>
              <a:spcAft>
                <a:spcPts val="800"/>
              </a:spcAft>
            </a:pP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řád 	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Acerina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			– Roztoči 		- Roztoče</a:t>
            </a:r>
            <a:b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Trombidium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holosericeum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– Sametka rudá 	-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Roztočník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červený</a:t>
            </a:r>
          </a:p>
        </p:txBody>
      </p:sp>
    </p:spTree>
    <p:extLst>
      <p:ext uri="{BB962C8B-B14F-4D97-AF65-F5344CB8AC3E}">
        <p14:creationId xmlns:p14="http://schemas.microsoft.com/office/powerpoint/2010/main" val="4131834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273083"/>
            <a:ext cx="12192000" cy="8131083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>
                <a:solidFill>
                  <a:srgbClr val="C000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HMYZ</a:t>
            </a:r>
          </a:p>
        </p:txBody>
      </p:sp>
      <p:sp>
        <p:nvSpPr>
          <p:cNvPr id="4" name="Obdélník 3"/>
          <p:cNvSpPr/>
          <p:nvPr/>
        </p:nvSpPr>
        <p:spPr>
          <a:xfrm>
            <a:off x="1281112" y="5265518"/>
            <a:ext cx="10910887" cy="14754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řád 	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Coleoptera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		– Brouci 			- Chrobáky</a:t>
            </a:r>
            <a:b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čeleď	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Dytiscidae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	–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Potápníkovití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	-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Potápnikovité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Agabus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bipustulatus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– Potápník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dvouskvrnný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-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Potápnik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dvojškvrnný</a:t>
            </a:r>
            <a:endParaRPr lang="cs-CZ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89901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710736"/>
            <a:ext cx="12192000" cy="812595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833439" y="5251967"/>
            <a:ext cx="11244262" cy="14754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řád 	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Coleoptera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		– Brouci 		</a:t>
            </a:r>
            <a:r>
              <a:rPr lang="cs-CZ" sz="2800" dirty="0" smtClean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- 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Chrobáky</a:t>
            </a:r>
            <a:b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čeleď	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Chrysomelidae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–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Mandelinkovití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cs-CZ" sz="2800" dirty="0" smtClean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-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Liskavkovité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Agelastica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alni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	– Bázlivec olšový	</a:t>
            </a:r>
            <a:r>
              <a:rPr lang="cs-CZ" sz="2800" dirty="0" smtClean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- 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Váhavec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jeľšový</a:t>
            </a:r>
            <a:endParaRPr lang="cs-CZ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65403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697583"/>
            <a:ext cx="12192000" cy="8110292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302418" y="5225434"/>
            <a:ext cx="11587163" cy="14754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řád 	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Coleoptera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		– Brouci 			- Chrobáky</a:t>
            </a:r>
            <a:b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čeleď	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Cantharidae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	–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Páteříčkovití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	-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Snehuľčíkovité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b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Cantharis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fusca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	– Páteříček sněhový	-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Snehuľčík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sivočierny</a:t>
            </a:r>
            <a:endParaRPr lang="cs-CZ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8382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273148"/>
            <a:ext cx="12191999" cy="8131148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3143001" y="5268320"/>
            <a:ext cx="11744324" cy="14754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řád 	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Coleoptera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		– Brouci 		- Chrobáky</a:t>
            </a:r>
            <a:b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čeleď	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Cerambycidae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–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Tesaříkovití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-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Fuzáčovité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Leptura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rubra		– Tesařík obecný	-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Fuzáč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obyčajný</a:t>
            </a:r>
            <a:endParaRPr lang="cs-CZ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22109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633667"/>
            <a:ext cx="12192000" cy="8125334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56673" y="5382596"/>
            <a:ext cx="11678653" cy="14754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řád 	</a:t>
            </a:r>
            <a:r>
              <a:rPr lang="cs-CZ" sz="28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Coleoptera</a:t>
            </a:r>
            <a:r>
              <a:rPr lang="cs-CZ" sz="2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		</a:t>
            </a:r>
            <a:r>
              <a:rPr lang="cs-CZ" sz="2800" dirty="0" smtClean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– </a:t>
            </a:r>
            <a:r>
              <a:rPr lang="cs-CZ" sz="2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Brouci 			- Chrobáky</a:t>
            </a:r>
            <a:br>
              <a:rPr lang="cs-CZ" sz="2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s-CZ" sz="2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čeleď	</a:t>
            </a:r>
            <a:r>
              <a:rPr lang="cs-CZ" sz="28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Cerambycidae</a:t>
            </a:r>
            <a:r>
              <a:rPr lang="cs-CZ" sz="2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cs-CZ" sz="2800" dirty="0" smtClean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– </a:t>
            </a:r>
            <a:r>
              <a:rPr lang="cs-CZ" sz="28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Tesaříkovití</a:t>
            </a:r>
            <a:r>
              <a:rPr lang="cs-CZ" sz="2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	- </a:t>
            </a:r>
            <a:r>
              <a:rPr lang="cs-CZ" sz="28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Fuzáčovité</a:t>
            </a:r>
            <a:r>
              <a:rPr lang="cs-CZ" sz="2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lang="cs-CZ" sz="2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s-CZ" sz="28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Monochamus</a:t>
            </a:r>
            <a:r>
              <a:rPr lang="cs-CZ" sz="2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cs-CZ" sz="28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sartor</a:t>
            </a:r>
            <a:r>
              <a:rPr lang="cs-CZ" sz="2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cs-CZ" sz="2800" dirty="0" smtClean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– </a:t>
            </a:r>
            <a:r>
              <a:rPr lang="cs-CZ" sz="2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Kozlíček </a:t>
            </a:r>
            <a:r>
              <a:rPr lang="cs-CZ" sz="28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hvozdník</a:t>
            </a:r>
            <a:r>
              <a:rPr lang="cs-CZ" sz="2800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cs-CZ" sz="2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 </a:t>
            </a:r>
            <a:r>
              <a:rPr lang="cs-CZ" sz="28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Vrzúnik</a:t>
            </a:r>
            <a:r>
              <a:rPr lang="cs-CZ" sz="2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pralesový</a:t>
            </a:r>
          </a:p>
        </p:txBody>
      </p:sp>
    </p:spTree>
    <p:extLst>
      <p:ext uri="{BB962C8B-B14F-4D97-AF65-F5344CB8AC3E}">
        <p14:creationId xmlns:p14="http://schemas.microsoft.com/office/powerpoint/2010/main" val="2399577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770021"/>
            <a:ext cx="12332369" cy="8221579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300790" y="5254259"/>
            <a:ext cx="12031579" cy="14754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řád 	</a:t>
            </a:r>
            <a:r>
              <a:rPr lang="cs-CZ" sz="28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Coleoptera</a:t>
            </a:r>
            <a:r>
              <a:rPr lang="cs-CZ" sz="2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		</a:t>
            </a:r>
            <a:r>
              <a:rPr lang="cs-CZ" sz="2800" dirty="0" smtClean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– </a:t>
            </a:r>
            <a:r>
              <a:rPr lang="cs-CZ" sz="2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Brouci 			- Chrobáky</a:t>
            </a:r>
            <a:br>
              <a:rPr lang="cs-CZ" sz="2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s-CZ" sz="2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čeleď	</a:t>
            </a:r>
            <a:r>
              <a:rPr lang="cs-CZ" sz="28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Curculionidae</a:t>
            </a:r>
            <a:r>
              <a:rPr lang="cs-CZ" sz="2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cs-CZ" sz="2800" dirty="0" smtClean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– </a:t>
            </a:r>
            <a:r>
              <a:rPr lang="cs-CZ" sz="2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Nosatcovití		- </a:t>
            </a:r>
            <a:r>
              <a:rPr lang="cs-CZ" sz="28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Nosáčikovité</a:t>
            </a:r>
            <a:r>
              <a:rPr lang="cs-CZ" sz="2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lang="cs-CZ" sz="2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s-CZ" sz="28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Liparus</a:t>
            </a:r>
            <a:r>
              <a:rPr lang="cs-CZ" sz="2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cs-CZ" sz="28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glabrirostris</a:t>
            </a:r>
            <a:r>
              <a:rPr lang="cs-CZ" sz="2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cs-CZ" sz="2800" dirty="0" smtClean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– </a:t>
            </a:r>
            <a:r>
              <a:rPr lang="cs-CZ" sz="2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Klikoroh devětsilový	- Tvrdoň </a:t>
            </a:r>
            <a:r>
              <a:rPr lang="cs-CZ" sz="28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deväťsilový</a:t>
            </a:r>
            <a:endParaRPr lang="cs-CZ" sz="28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1207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863270"/>
            <a:ext cx="12192000" cy="8138366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385010" y="5248352"/>
            <a:ext cx="11421979" cy="14754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řád 	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Coleoptera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		– Brouci 		</a:t>
            </a:r>
            <a:r>
              <a:rPr lang="cs-CZ" sz="2800" dirty="0" smtClean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- 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Chrobáky</a:t>
            </a:r>
            <a:b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čeleď	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Curculionidae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– Nosatcovití	</a:t>
            </a:r>
            <a:r>
              <a:rPr lang="cs-CZ" sz="2800" dirty="0" smtClean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-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Nosáčikovité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rod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Polydrosus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	–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Listopas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	</a:t>
            </a:r>
            <a:r>
              <a:rPr lang="cs-CZ" sz="2800" dirty="0" smtClean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-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Šupináčik</a:t>
            </a:r>
            <a:endParaRPr lang="cs-CZ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66704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678494"/>
            <a:ext cx="12192000" cy="8130052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352926" y="5382596"/>
            <a:ext cx="11839073" cy="14754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řád 	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Coleoptera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		– Brouci 			</a:t>
            </a:r>
            <a:r>
              <a:rPr lang="cs-CZ" sz="2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 Chrobáky</a:t>
            </a:r>
            <a:br>
              <a:rPr lang="cs-CZ" sz="2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čeleď	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Scarabaeidae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– Vrubounovití		</a:t>
            </a:r>
            <a:r>
              <a:rPr lang="cs-CZ" sz="2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 </a:t>
            </a:r>
            <a:r>
              <a:rPr lang="cs-CZ" sz="28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Skarabeusovité</a:t>
            </a:r>
            <a:r>
              <a:rPr lang="cs-CZ" sz="2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lang="cs-CZ" sz="2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Oxythyrea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funesta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	– Zlatohlávek tmavý	</a:t>
            </a:r>
            <a:r>
              <a:rPr lang="cs-CZ" sz="2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 </a:t>
            </a:r>
            <a:r>
              <a:rPr lang="cs-CZ" sz="28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Zlatohlávok</a:t>
            </a:r>
            <a:r>
              <a:rPr lang="cs-CZ" sz="2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tmavý</a:t>
            </a:r>
          </a:p>
        </p:txBody>
      </p:sp>
    </p:spTree>
    <p:extLst>
      <p:ext uri="{BB962C8B-B14F-4D97-AF65-F5344CB8AC3E}">
        <p14:creationId xmlns:p14="http://schemas.microsoft.com/office/powerpoint/2010/main" val="1715768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090549"/>
            <a:ext cx="12192000" cy="8131112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24590" y="5269028"/>
            <a:ext cx="12785557" cy="14754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řád 	</a:t>
            </a:r>
            <a:r>
              <a:rPr lang="cs-CZ" sz="28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Coleoptera</a:t>
            </a:r>
            <a:r>
              <a:rPr lang="cs-CZ" sz="2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			– Brouci 			- Chrobáky</a:t>
            </a:r>
            <a:br>
              <a:rPr lang="cs-CZ" sz="2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s-CZ" sz="2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čeleď	</a:t>
            </a:r>
            <a:r>
              <a:rPr lang="cs-CZ" sz="28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Coccinellidaee</a:t>
            </a:r>
            <a:r>
              <a:rPr lang="cs-CZ" sz="2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	– </a:t>
            </a:r>
            <a:r>
              <a:rPr lang="cs-CZ" sz="28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Slunéčkovití</a:t>
            </a:r>
            <a:r>
              <a:rPr lang="cs-CZ" sz="2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	- </a:t>
            </a:r>
            <a:r>
              <a:rPr lang="cs-CZ" sz="28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Lienkovité</a:t>
            </a:r>
            <a:r>
              <a:rPr lang="cs-CZ" sz="2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lang="cs-CZ" sz="2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s-CZ" sz="28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Coccilella</a:t>
            </a:r>
            <a:r>
              <a:rPr lang="cs-CZ" sz="2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cs-CZ" sz="28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septempunctata</a:t>
            </a:r>
            <a:r>
              <a:rPr lang="cs-CZ" sz="2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– Slunéčko sedmitečné	- </a:t>
            </a:r>
            <a:r>
              <a:rPr lang="cs-CZ" sz="28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Lienka</a:t>
            </a:r>
            <a:r>
              <a:rPr lang="cs-CZ" sz="2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cs-CZ" sz="28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sedembodková</a:t>
            </a:r>
            <a:endParaRPr lang="cs-CZ" sz="28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9995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342094"/>
            <a:ext cx="12192000" cy="8130536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401053" y="5242629"/>
            <a:ext cx="11389894" cy="14754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řád 	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Coleoptera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		</a:t>
            </a:r>
            <a:r>
              <a:rPr lang="cs-CZ" sz="2800" dirty="0" smtClean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– 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Brouci 			- Chrobáky</a:t>
            </a:r>
            <a:b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čeleď	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Coccinellidaee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cs-CZ" sz="2800" dirty="0" smtClean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–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Slunéčkovití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	-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Lienkovité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Harmonia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axyridis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	</a:t>
            </a:r>
            <a:r>
              <a:rPr lang="cs-CZ" sz="2800" dirty="0" smtClean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– 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Slunéčko východní	-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Lienka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východná</a:t>
            </a:r>
            <a:endParaRPr lang="cs-CZ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7211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7530038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352926" y="5269028"/>
            <a:ext cx="11967411" cy="14754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řád 	</a:t>
            </a:r>
            <a:r>
              <a:rPr lang="cs-CZ" sz="28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Coleoptera</a:t>
            </a:r>
            <a:r>
              <a:rPr lang="cs-CZ" sz="2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		</a:t>
            </a:r>
            <a:r>
              <a:rPr lang="cs-CZ" sz="2800" dirty="0" smtClean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– </a:t>
            </a:r>
            <a:r>
              <a:rPr lang="cs-CZ" sz="2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Brouci 				- Chrobáky</a:t>
            </a:r>
            <a:br>
              <a:rPr lang="cs-CZ" sz="2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s-CZ" sz="2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čeleď	</a:t>
            </a:r>
            <a:r>
              <a:rPr lang="cs-CZ" sz="28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Coccinellidaee</a:t>
            </a:r>
            <a:r>
              <a:rPr lang="cs-CZ" sz="2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– </a:t>
            </a:r>
            <a:r>
              <a:rPr lang="cs-CZ" sz="28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Slunéčkovití</a:t>
            </a:r>
            <a:r>
              <a:rPr lang="cs-CZ" sz="2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		- </a:t>
            </a:r>
            <a:r>
              <a:rPr lang="cs-CZ" sz="28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Lienkovité</a:t>
            </a:r>
            <a:r>
              <a:rPr lang="cs-CZ" sz="2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lang="cs-CZ" sz="2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s-CZ" sz="28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Thea</a:t>
            </a:r>
            <a:r>
              <a:rPr lang="cs-CZ" sz="2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cs-CZ" sz="28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vigintiduopunctata</a:t>
            </a:r>
            <a:r>
              <a:rPr lang="cs-CZ" sz="2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cs-CZ" sz="2800" dirty="0" smtClean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– </a:t>
            </a:r>
            <a:r>
              <a:rPr lang="cs-CZ" sz="2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Slunéčko </a:t>
            </a:r>
            <a:r>
              <a:rPr lang="cs-CZ" sz="28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dvavadvacetitečné</a:t>
            </a:r>
            <a:r>
              <a:rPr lang="cs-CZ" sz="2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- </a:t>
            </a:r>
            <a:r>
              <a:rPr lang="cs-CZ" sz="28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Lienka</a:t>
            </a:r>
            <a:r>
              <a:rPr lang="cs-CZ" sz="2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cs-CZ" sz="28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škvrnitá</a:t>
            </a:r>
            <a:endParaRPr lang="cs-CZ" sz="28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99219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055188"/>
            <a:ext cx="12192000" cy="814411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4010524" y="5382596"/>
            <a:ext cx="11486147" cy="14754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řád 	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Coleoptera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	– Brouci 		- Chrobáky</a:t>
            </a:r>
            <a:b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čeleď	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Carabidae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– Střevlíkovití	-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Bystruškovité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Calathus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fuscipes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– Střevlíček hnědý	-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Utekáčik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poľný</a:t>
            </a:r>
            <a:endParaRPr lang="cs-CZ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70718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34" y="-634435"/>
            <a:ext cx="12187966" cy="812687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3192379" y="5382596"/>
            <a:ext cx="10748211" cy="14754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řád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Coleoptera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	– Brouci 		- Chrobáky</a:t>
            </a:r>
            <a:b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čeleď	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Carabidae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– Střevlíkovití	-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Bystruškovité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Carabus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hortensis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– Střevlík zahradní 	-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Bystruška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záhradná</a:t>
            </a:r>
            <a:endParaRPr lang="cs-CZ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48901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12295" y="-1328966"/>
            <a:ext cx="12304295" cy="8186966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40632" y="5252986"/>
            <a:ext cx="12095747" cy="14754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řád 	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Coleoptera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		– Brouci 			</a:t>
            </a:r>
            <a:r>
              <a:rPr lang="cs-CZ" sz="2800" dirty="0" smtClean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- 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Chrobáky</a:t>
            </a:r>
            <a:b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čeleď	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Carabidae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	– Střevlíkovití		</a:t>
            </a:r>
            <a:r>
              <a:rPr lang="cs-CZ" sz="2800" dirty="0" smtClean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-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Bystruškovité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Lebia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cyanocephala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– Střevlíček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modrohlavý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cs-CZ" sz="2800" dirty="0" smtClean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-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Utekáčik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modrohlavý</a:t>
            </a:r>
            <a:endParaRPr lang="cs-CZ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08846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738017"/>
            <a:ext cx="12191999" cy="812597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64694" y="5143369"/>
            <a:ext cx="10860505" cy="202183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6000"/>
              </a:lnSpc>
              <a:spcAft>
                <a:spcPts val="800"/>
              </a:spcAft>
            </a:pP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řád 	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Diptera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		– Dvoukřídlí 		</a:t>
            </a:r>
            <a:r>
              <a:rPr lang="cs-CZ" sz="2800" dirty="0" smtClean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-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Dvojkrídlovce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čeleď	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Asilidae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	– Roupcovití		</a:t>
            </a:r>
            <a:r>
              <a:rPr lang="cs-CZ" sz="2800" dirty="0" smtClean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-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Muchárkovité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Andrenosoma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atrum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– Roupec černý	</a:t>
            </a:r>
            <a:r>
              <a:rPr lang="cs-CZ" sz="2800" dirty="0" smtClean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-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Muchárka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čierna</a:t>
            </a:r>
            <a:endParaRPr lang="cs-CZ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6000"/>
              </a:lnSpc>
              <a:spcAft>
                <a:spcPts val="800"/>
              </a:spcAft>
            </a:pP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759113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264152"/>
            <a:ext cx="12192000" cy="8122152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336884" y="5096160"/>
            <a:ext cx="11518232" cy="200247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6000"/>
              </a:lnSpc>
              <a:spcAft>
                <a:spcPts val="800"/>
              </a:spcAft>
            </a:pP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řád 	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Diptera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		– Dvoukřídlí 		</a:t>
            </a:r>
            <a:r>
              <a:rPr lang="cs-CZ" sz="2800" dirty="0" smtClean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-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Dvojkrídlovce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čeleď	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Anthomyiidae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–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Květilkovití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	</a:t>
            </a:r>
            <a:r>
              <a:rPr lang="cs-CZ" sz="2800" dirty="0" smtClean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-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Kvetovkovité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Anthomyia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pluvialis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– Květilka potoční	</a:t>
            </a:r>
            <a:r>
              <a:rPr lang="cs-CZ" sz="2800" dirty="0" smtClean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- </a:t>
            </a:r>
            <a:r>
              <a:rPr lang="cs-CZ" sz="2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Kvetovka</a:t>
            </a: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stromová</a:t>
            </a:r>
          </a:p>
          <a:p>
            <a:pPr>
              <a:lnSpc>
                <a:spcPct val="106000"/>
              </a:lnSpc>
              <a:spcAft>
                <a:spcPts val="800"/>
              </a:spcAft>
            </a:pPr>
            <a:r>
              <a:rPr lang="cs-CZ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2557684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>
            <a:extLst>
              <a:ext uri="{FF2B5EF4-FFF2-40B4-BE49-F238E27FC236}">
                <a16:creationId xmlns:a16="http://schemas.microsoft.com/office/drawing/2014/main" id="{C6292215-63CD-4692-99CF-358BCCF93CD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ovéPole 4">
            <a:extLst>
              <a:ext uri="{FF2B5EF4-FFF2-40B4-BE49-F238E27FC236}">
                <a16:creationId xmlns:a16="http://schemas.microsoft.com/office/drawing/2014/main" id="{27072952-9D40-4346-8B94-ED28402EF614}"/>
              </a:ext>
            </a:extLst>
          </p:cNvPr>
          <p:cNvSpPr txBox="1"/>
          <p:nvPr/>
        </p:nvSpPr>
        <p:spPr>
          <a:xfrm>
            <a:off x="985652" y="5450773"/>
            <a:ext cx="11661569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řád 	</a:t>
            </a:r>
            <a:r>
              <a:rPr lang="cs-CZ" sz="2800" dirty="0" err="1"/>
              <a:t>Odonata</a:t>
            </a:r>
            <a:r>
              <a:rPr lang="cs-CZ" sz="2800" dirty="0"/>
              <a:t> – Vážky 		- </a:t>
            </a:r>
            <a:r>
              <a:rPr lang="cs-CZ" sz="2800" dirty="0" smtClean="0"/>
              <a:t>Vážky		- Vážky</a:t>
            </a: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>čeleď	</a:t>
            </a:r>
            <a:r>
              <a:rPr lang="cs-CZ" sz="2800" dirty="0" err="1"/>
              <a:t>Calopterygidae</a:t>
            </a:r>
            <a:r>
              <a:rPr lang="cs-CZ" sz="2800" dirty="0"/>
              <a:t>		– </a:t>
            </a:r>
            <a:r>
              <a:rPr lang="cs-CZ" sz="2800" dirty="0" err="1"/>
              <a:t>Motýlicovití</a:t>
            </a:r>
            <a:r>
              <a:rPr lang="cs-CZ" sz="2800" dirty="0"/>
              <a:t>	- </a:t>
            </a:r>
            <a:r>
              <a:rPr lang="cs-CZ" sz="2800" dirty="0" err="1"/>
              <a:t>Hadovkovité</a:t>
            </a: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 err="1"/>
              <a:t>Calopteryx</a:t>
            </a:r>
            <a:r>
              <a:rPr lang="cs-CZ" sz="2800" dirty="0"/>
              <a:t> </a:t>
            </a:r>
            <a:r>
              <a:rPr lang="cs-CZ" sz="2800" dirty="0" err="1"/>
              <a:t>splendens</a:t>
            </a:r>
            <a:r>
              <a:rPr lang="cs-CZ" sz="2800" dirty="0"/>
              <a:t>		– Motýlice lesklá	- Hadovka lesklá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0438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>
            <a:extLst>
              <a:ext uri="{FF2B5EF4-FFF2-40B4-BE49-F238E27FC236}">
                <a16:creationId xmlns:a16="http://schemas.microsoft.com/office/drawing/2014/main" id="{50C63503-294E-4500-8D0F-D5E681C7DC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86888" y="-548784"/>
            <a:ext cx="12746709" cy="7722891"/>
          </a:xfrm>
          <a:prstGeom prst="rect">
            <a:avLst/>
          </a:prstGeom>
        </p:spPr>
      </p:pic>
      <p:sp>
        <p:nvSpPr>
          <p:cNvPr id="4" name="TextovéPole 3">
            <a:extLst>
              <a:ext uri="{FF2B5EF4-FFF2-40B4-BE49-F238E27FC236}">
                <a16:creationId xmlns:a16="http://schemas.microsoft.com/office/drawing/2014/main" id="{3C6BF50B-69C2-4A8D-9175-CD8227B360A6}"/>
              </a:ext>
            </a:extLst>
          </p:cNvPr>
          <p:cNvSpPr txBox="1"/>
          <p:nvPr/>
        </p:nvSpPr>
        <p:spPr>
          <a:xfrm>
            <a:off x="0" y="0"/>
            <a:ext cx="13050982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chemeClr val="bg1"/>
                </a:solidFill>
              </a:rPr>
              <a:t>řád 	</a:t>
            </a:r>
            <a:r>
              <a:rPr lang="cs-CZ" sz="2800" dirty="0" err="1">
                <a:solidFill>
                  <a:schemeClr val="bg1"/>
                </a:solidFill>
              </a:rPr>
              <a:t>Odonata</a:t>
            </a:r>
            <a:r>
              <a:rPr lang="cs-CZ" sz="2800" dirty="0">
                <a:solidFill>
                  <a:schemeClr val="bg1"/>
                </a:solidFill>
              </a:rPr>
              <a:t> – Vážky 		- </a:t>
            </a:r>
            <a:r>
              <a:rPr lang="cs-CZ" sz="2800" dirty="0" smtClean="0">
                <a:solidFill>
                  <a:schemeClr val="bg1"/>
                </a:solidFill>
              </a:rPr>
              <a:t>Vážky			- Vážky</a:t>
            </a:r>
            <a:r>
              <a:rPr lang="cs-CZ" sz="2800" dirty="0">
                <a:solidFill>
                  <a:schemeClr val="bg1"/>
                </a:solidFill>
              </a:rPr>
              <a:t/>
            </a:r>
            <a:br>
              <a:rPr lang="cs-CZ" sz="2800" dirty="0">
                <a:solidFill>
                  <a:schemeClr val="bg1"/>
                </a:solidFill>
              </a:rPr>
            </a:br>
            <a:r>
              <a:rPr lang="cs-CZ" sz="2800" dirty="0">
                <a:solidFill>
                  <a:schemeClr val="bg1"/>
                </a:solidFill>
              </a:rPr>
              <a:t>čeleď	</a:t>
            </a:r>
            <a:r>
              <a:rPr lang="cs-CZ" sz="2800" dirty="0" err="1">
                <a:solidFill>
                  <a:schemeClr val="bg1"/>
                </a:solidFill>
              </a:rPr>
              <a:t>Cenagrionidae</a:t>
            </a:r>
            <a:r>
              <a:rPr lang="cs-CZ" sz="2800" dirty="0">
                <a:solidFill>
                  <a:schemeClr val="bg1"/>
                </a:solidFill>
              </a:rPr>
              <a:t>		– </a:t>
            </a:r>
            <a:r>
              <a:rPr lang="cs-CZ" sz="2800" dirty="0" err="1">
                <a:solidFill>
                  <a:schemeClr val="bg1"/>
                </a:solidFill>
              </a:rPr>
              <a:t>Šidélkovití</a:t>
            </a:r>
            <a:r>
              <a:rPr lang="cs-CZ" sz="2800" dirty="0">
                <a:solidFill>
                  <a:schemeClr val="bg1"/>
                </a:solidFill>
              </a:rPr>
              <a:t>			- </a:t>
            </a:r>
            <a:r>
              <a:rPr lang="cs-CZ" sz="2800" dirty="0" err="1">
                <a:solidFill>
                  <a:schemeClr val="bg1"/>
                </a:solidFill>
              </a:rPr>
              <a:t>Šidielkovité</a:t>
            </a:r>
            <a:r>
              <a:rPr lang="cs-CZ" sz="2800" dirty="0">
                <a:solidFill>
                  <a:schemeClr val="bg1"/>
                </a:solidFill>
              </a:rPr>
              <a:t/>
            </a:r>
            <a:br>
              <a:rPr lang="cs-CZ" sz="2800" dirty="0">
                <a:solidFill>
                  <a:schemeClr val="bg1"/>
                </a:solidFill>
              </a:rPr>
            </a:br>
            <a:r>
              <a:rPr lang="cs-CZ" sz="2800" dirty="0" err="1">
                <a:solidFill>
                  <a:schemeClr val="bg1"/>
                </a:solidFill>
              </a:rPr>
              <a:t>Coenagrion</a:t>
            </a:r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err="1">
                <a:solidFill>
                  <a:schemeClr val="bg1"/>
                </a:solidFill>
              </a:rPr>
              <a:t>pulchellum</a:t>
            </a:r>
            <a:r>
              <a:rPr lang="cs-CZ" sz="2800" dirty="0">
                <a:solidFill>
                  <a:schemeClr val="bg1"/>
                </a:solidFill>
              </a:rPr>
              <a:t>		– Šidélko </a:t>
            </a:r>
            <a:r>
              <a:rPr lang="cs-CZ" sz="2800" dirty="0" err="1">
                <a:solidFill>
                  <a:schemeClr val="bg1"/>
                </a:solidFill>
              </a:rPr>
              <a:t>širokoskvrnné</a:t>
            </a:r>
            <a:r>
              <a:rPr lang="cs-CZ" sz="2800" dirty="0">
                <a:solidFill>
                  <a:schemeClr val="bg1"/>
                </a:solidFill>
              </a:rPr>
              <a:t>	- </a:t>
            </a:r>
            <a:r>
              <a:rPr lang="cs-CZ" sz="2800" dirty="0" err="1">
                <a:solidFill>
                  <a:schemeClr val="bg1"/>
                </a:solidFill>
              </a:rPr>
              <a:t>Šidielko</a:t>
            </a:r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err="1">
                <a:solidFill>
                  <a:schemeClr val="bg1"/>
                </a:solidFill>
              </a:rPr>
              <a:t>širokoškvrnné</a:t>
            </a:r>
            <a:endParaRPr lang="cs-CZ" sz="2800" dirty="0">
              <a:solidFill>
                <a:schemeClr val="bg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6197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>
            <a:extLst>
              <a:ext uri="{FF2B5EF4-FFF2-40B4-BE49-F238E27FC236}">
                <a16:creationId xmlns:a16="http://schemas.microsoft.com/office/drawing/2014/main" id="{EAC70E7C-B763-4857-BB35-2933E1D2830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11106" y="-103557"/>
            <a:ext cx="12403106" cy="7065113"/>
          </a:xfrm>
          <a:prstGeom prst="rect">
            <a:avLst/>
          </a:prstGeom>
        </p:spPr>
      </p:pic>
      <p:sp>
        <p:nvSpPr>
          <p:cNvPr id="4" name="TextovéPole 3">
            <a:extLst>
              <a:ext uri="{FF2B5EF4-FFF2-40B4-BE49-F238E27FC236}">
                <a16:creationId xmlns:a16="http://schemas.microsoft.com/office/drawing/2014/main" id="{63E876F9-69D9-43BF-ADA9-B202497C7FD5}"/>
              </a:ext>
            </a:extLst>
          </p:cNvPr>
          <p:cNvSpPr txBox="1"/>
          <p:nvPr/>
        </p:nvSpPr>
        <p:spPr>
          <a:xfrm>
            <a:off x="137891" y="5394565"/>
            <a:ext cx="11705111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chemeClr val="bg1"/>
                </a:solidFill>
              </a:rPr>
              <a:t>řád 	</a:t>
            </a:r>
            <a:r>
              <a:rPr lang="cs-CZ" sz="2800" dirty="0" err="1">
                <a:solidFill>
                  <a:schemeClr val="bg1"/>
                </a:solidFill>
              </a:rPr>
              <a:t>Odonata</a:t>
            </a:r>
            <a:r>
              <a:rPr lang="cs-CZ" sz="2800" dirty="0">
                <a:solidFill>
                  <a:schemeClr val="bg1"/>
                </a:solidFill>
              </a:rPr>
              <a:t> 		– Vážky 				- Vážky</a:t>
            </a:r>
            <a:br>
              <a:rPr lang="cs-CZ" sz="2800" dirty="0">
                <a:solidFill>
                  <a:schemeClr val="bg1"/>
                </a:solidFill>
              </a:rPr>
            </a:br>
            <a:r>
              <a:rPr lang="cs-CZ" sz="2800" dirty="0">
                <a:solidFill>
                  <a:schemeClr val="bg1"/>
                </a:solidFill>
              </a:rPr>
              <a:t>čeleď	</a:t>
            </a:r>
            <a:r>
              <a:rPr lang="cs-CZ" sz="2800" dirty="0" err="1">
                <a:solidFill>
                  <a:schemeClr val="bg1"/>
                </a:solidFill>
              </a:rPr>
              <a:t>Platycnemididae</a:t>
            </a:r>
            <a:r>
              <a:rPr lang="cs-CZ" sz="2800" dirty="0">
                <a:solidFill>
                  <a:schemeClr val="bg1"/>
                </a:solidFill>
              </a:rPr>
              <a:t>	– </a:t>
            </a:r>
            <a:r>
              <a:rPr lang="cs-CZ" sz="2800" dirty="0" err="1">
                <a:solidFill>
                  <a:schemeClr val="bg1"/>
                </a:solidFill>
              </a:rPr>
              <a:t>Šidélkovití</a:t>
            </a:r>
            <a:r>
              <a:rPr lang="cs-CZ" sz="2800" dirty="0">
                <a:solidFill>
                  <a:schemeClr val="bg1"/>
                </a:solidFill>
              </a:rPr>
              <a:t>				- </a:t>
            </a:r>
            <a:r>
              <a:rPr lang="cs-CZ" sz="2800" dirty="0" err="1">
                <a:solidFill>
                  <a:schemeClr val="bg1"/>
                </a:solidFill>
              </a:rPr>
              <a:t>Šidielkovité</a:t>
            </a:r>
            <a:r>
              <a:rPr lang="cs-CZ" sz="2800" dirty="0">
                <a:solidFill>
                  <a:schemeClr val="bg1"/>
                </a:solidFill>
              </a:rPr>
              <a:t/>
            </a:r>
            <a:br>
              <a:rPr lang="cs-CZ" sz="2800" dirty="0">
                <a:solidFill>
                  <a:schemeClr val="bg1"/>
                </a:solidFill>
              </a:rPr>
            </a:br>
            <a:r>
              <a:rPr lang="cs-CZ" sz="2800" dirty="0" err="1">
                <a:solidFill>
                  <a:schemeClr val="bg1"/>
                </a:solidFill>
              </a:rPr>
              <a:t>Erythromma</a:t>
            </a:r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err="1">
                <a:solidFill>
                  <a:schemeClr val="bg1"/>
                </a:solidFill>
              </a:rPr>
              <a:t>najas</a:t>
            </a:r>
            <a:r>
              <a:rPr lang="cs-CZ" sz="2800" dirty="0">
                <a:solidFill>
                  <a:schemeClr val="bg1"/>
                </a:solidFill>
              </a:rPr>
              <a:t> 		– Šidélko </a:t>
            </a:r>
            <a:r>
              <a:rPr lang="cs-CZ" sz="2800" dirty="0" err="1">
                <a:solidFill>
                  <a:schemeClr val="bg1"/>
                </a:solidFill>
              </a:rPr>
              <a:t>rudoočko</a:t>
            </a:r>
            <a:r>
              <a:rPr lang="cs-CZ" sz="2800" dirty="0">
                <a:solidFill>
                  <a:schemeClr val="bg1"/>
                </a:solidFill>
              </a:rPr>
              <a:t>             	- </a:t>
            </a:r>
            <a:r>
              <a:rPr lang="cs-CZ" sz="2800" dirty="0" err="1">
                <a:solidFill>
                  <a:schemeClr val="bg1"/>
                </a:solidFill>
              </a:rPr>
              <a:t>Šidielko</a:t>
            </a:r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err="1">
                <a:solidFill>
                  <a:schemeClr val="bg1"/>
                </a:solidFill>
              </a:rPr>
              <a:t>červenoočko</a:t>
            </a:r>
            <a:endParaRPr lang="cs-CZ" sz="2800" dirty="0">
              <a:solidFill>
                <a:schemeClr val="bg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4312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>
            <a:extLst>
              <a:ext uri="{FF2B5EF4-FFF2-40B4-BE49-F238E27FC236}">
                <a16:creationId xmlns:a16="http://schemas.microsoft.com/office/drawing/2014/main" id="{265D1F8B-3451-4F7E-8F1D-20D3FE596A2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14490" y="-248341"/>
            <a:ext cx="13337090" cy="7710407"/>
          </a:xfrm>
          <a:prstGeom prst="rect">
            <a:avLst/>
          </a:prstGeom>
        </p:spPr>
      </p:pic>
      <p:sp>
        <p:nvSpPr>
          <p:cNvPr id="4" name="TextovéPole 3">
            <a:extLst>
              <a:ext uri="{FF2B5EF4-FFF2-40B4-BE49-F238E27FC236}">
                <a16:creationId xmlns:a16="http://schemas.microsoft.com/office/drawing/2014/main" id="{EF5A17B2-F84A-447D-B1B4-9D62512BBB90}"/>
              </a:ext>
            </a:extLst>
          </p:cNvPr>
          <p:cNvSpPr txBox="1"/>
          <p:nvPr/>
        </p:nvSpPr>
        <p:spPr>
          <a:xfrm>
            <a:off x="486561" y="5232999"/>
            <a:ext cx="1450106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řád </a:t>
            </a:r>
            <a:r>
              <a:rPr lang="cs-CZ" sz="2800" dirty="0"/>
              <a:t>	</a:t>
            </a:r>
            <a:r>
              <a:rPr lang="cs-CZ" sz="2800" dirty="0" err="1"/>
              <a:t>Odonata</a:t>
            </a:r>
            <a:r>
              <a:rPr lang="cs-CZ" sz="2800" dirty="0"/>
              <a:t> 			 </a:t>
            </a:r>
            <a:r>
              <a:rPr lang="cs-CZ" sz="2800" dirty="0" smtClean="0"/>
              <a:t>   – </a:t>
            </a:r>
            <a:r>
              <a:rPr lang="cs-CZ" sz="2800" dirty="0"/>
              <a:t>Vážky 			 </a:t>
            </a:r>
            <a:r>
              <a:rPr lang="cs-CZ" sz="2800" dirty="0" smtClean="0"/>
              <a:t>    - </a:t>
            </a:r>
            <a:r>
              <a:rPr lang="cs-CZ" sz="2800" dirty="0"/>
              <a:t>Vážky</a:t>
            </a:r>
            <a:br>
              <a:rPr lang="cs-CZ" sz="2800" dirty="0"/>
            </a:br>
            <a:r>
              <a:rPr lang="cs-CZ" sz="2800" dirty="0"/>
              <a:t>čeleď	</a:t>
            </a:r>
            <a:r>
              <a:rPr lang="cs-CZ" sz="2800" dirty="0" err="1"/>
              <a:t>Libellulidae</a:t>
            </a:r>
            <a:r>
              <a:rPr lang="cs-CZ" sz="2800" dirty="0"/>
              <a:t>			 </a:t>
            </a:r>
            <a:r>
              <a:rPr lang="cs-CZ" sz="2800" dirty="0" smtClean="0"/>
              <a:t>   – </a:t>
            </a:r>
            <a:r>
              <a:rPr lang="cs-CZ" sz="2800" dirty="0" err="1"/>
              <a:t>Vážkovití</a:t>
            </a:r>
            <a:r>
              <a:rPr lang="cs-CZ" sz="2800" dirty="0"/>
              <a:t>		</a:t>
            </a:r>
            <a:r>
              <a:rPr lang="cs-CZ" sz="2800" dirty="0" smtClean="0"/>
              <a:t>     - </a:t>
            </a:r>
            <a:r>
              <a:rPr lang="cs-CZ" sz="2800" dirty="0" err="1"/>
              <a:t>Vážkovité</a:t>
            </a: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 err="1"/>
              <a:t>Libelulla</a:t>
            </a:r>
            <a:r>
              <a:rPr lang="cs-CZ" sz="2800" dirty="0"/>
              <a:t> </a:t>
            </a:r>
            <a:r>
              <a:rPr lang="cs-CZ" sz="2800" dirty="0" err="1"/>
              <a:t>quadrimaculata</a:t>
            </a:r>
            <a:r>
              <a:rPr lang="cs-CZ" sz="2800" dirty="0"/>
              <a:t> </a:t>
            </a:r>
            <a:r>
              <a:rPr lang="cs-CZ" dirty="0" err="1"/>
              <a:t>juv</a:t>
            </a:r>
            <a:r>
              <a:rPr lang="cs-CZ" dirty="0"/>
              <a:t>. </a:t>
            </a:r>
            <a:r>
              <a:rPr lang="cs-CZ" dirty="0" err="1" smtClean="0"/>
              <a:t>svlečka</a:t>
            </a:r>
            <a:r>
              <a:rPr lang="cs-CZ" sz="2800" dirty="0"/>
              <a:t> </a:t>
            </a:r>
            <a:r>
              <a:rPr lang="cs-CZ" sz="2800" dirty="0" smtClean="0"/>
              <a:t>  – </a:t>
            </a:r>
            <a:r>
              <a:rPr lang="cs-CZ" sz="2800" dirty="0"/>
              <a:t>Vážka čtyřskvrnná </a:t>
            </a:r>
            <a:r>
              <a:rPr lang="cs-CZ" dirty="0" smtClean="0"/>
              <a:t>nymfa</a:t>
            </a:r>
            <a:r>
              <a:rPr lang="cs-CZ" sz="2800" dirty="0"/>
              <a:t> </a:t>
            </a:r>
            <a:r>
              <a:rPr lang="cs-CZ" sz="2800" dirty="0" smtClean="0"/>
              <a:t>  - </a:t>
            </a:r>
            <a:r>
              <a:rPr lang="cs-CZ" sz="2800" dirty="0"/>
              <a:t>Vážka </a:t>
            </a:r>
            <a:r>
              <a:rPr lang="cs-CZ" sz="2800" dirty="0" err="1" smtClean="0"/>
              <a:t>štvorskvrnná</a:t>
            </a:r>
            <a:r>
              <a:rPr lang="cs-CZ" sz="2800" dirty="0" smtClean="0"/>
              <a:t> </a:t>
            </a:r>
            <a:r>
              <a:rPr lang="cs-CZ" dirty="0" err="1"/>
              <a:t>juv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52871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>
            <a:extLst>
              <a:ext uri="{FF2B5EF4-FFF2-40B4-BE49-F238E27FC236}">
                <a16:creationId xmlns:a16="http://schemas.microsoft.com/office/drawing/2014/main" id="{47AB5193-90E7-4745-BC7D-55B04635C0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555859" y="-3589224"/>
            <a:ext cx="7503907" cy="13390540"/>
          </a:xfrm>
          <a:prstGeom prst="rect">
            <a:avLst/>
          </a:prstGeom>
        </p:spPr>
      </p:pic>
      <p:sp>
        <p:nvSpPr>
          <p:cNvPr id="4" name="TextovéPole 3">
            <a:extLst>
              <a:ext uri="{FF2B5EF4-FFF2-40B4-BE49-F238E27FC236}">
                <a16:creationId xmlns:a16="http://schemas.microsoft.com/office/drawing/2014/main" id="{A677C129-DD95-4A22-A148-72053FF8F799}"/>
              </a:ext>
            </a:extLst>
          </p:cNvPr>
          <p:cNvSpPr txBox="1"/>
          <p:nvPr/>
        </p:nvSpPr>
        <p:spPr>
          <a:xfrm>
            <a:off x="451262" y="5202801"/>
            <a:ext cx="1210705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řád 	</a:t>
            </a:r>
            <a:r>
              <a:rPr lang="cs-CZ" sz="2800" dirty="0" err="1"/>
              <a:t>Odonata</a:t>
            </a:r>
            <a:r>
              <a:rPr lang="cs-CZ" sz="2800" dirty="0"/>
              <a:t> 		</a:t>
            </a:r>
            <a:r>
              <a:rPr lang="cs-CZ" sz="2800" dirty="0" smtClean="0"/>
              <a:t>	– </a:t>
            </a:r>
            <a:r>
              <a:rPr lang="cs-CZ" sz="2800" dirty="0"/>
              <a:t>Vážky 		              </a:t>
            </a:r>
            <a:r>
              <a:rPr lang="cs-CZ" sz="2800" dirty="0" smtClean="0"/>
              <a:t>- </a:t>
            </a:r>
            <a:r>
              <a:rPr lang="cs-CZ" sz="2800" dirty="0"/>
              <a:t>Vážky</a:t>
            </a:r>
            <a:br>
              <a:rPr lang="cs-CZ" sz="2800" dirty="0"/>
            </a:br>
            <a:r>
              <a:rPr lang="cs-CZ" sz="2800" dirty="0"/>
              <a:t>čeleď	</a:t>
            </a:r>
            <a:r>
              <a:rPr lang="cs-CZ" sz="2800" dirty="0" err="1"/>
              <a:t>Platycnemididae</a:t>
            </a:r>
            <a:r>
              <a:rPr lang="cs-CZ" sz="2800" dirty="0"/>
              <a:t>	</a:t>
            </a:r>
            <a:r>
              <a:rPr lang="cs-CZ" sz="2800" dirty="0" smtClean="0"/>
              <a:t>	– </a:t>
            </a:r>
            <a:r>
              <a:rPr lang="cs-CZ" sz="2800" dirty="0" err="1"/>
              <a:t>Šidélkovití</a:t>
            </a:r>
            <a:r>
              <a:rPr lang="cs-CZ" sz="2800" dirty="0"/>
              <a:t>		              </a:t>
            </a:r>
            <a:r>
              <a:rPr lang="cs-CZ" sz="2800" dirty="0" smtClean="0"/>
              <a:t>- </a:t>
            </a:r>
            <a:r>
              <a:rPr lang="cs-CZ" sz="2800" dirty="0" err="1"/>
              <a:t>Šidielkovité</a:t>
            </a: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 err="1"/>
              <a:t>Platycnemis</a:t>
            </a:r>
            <a:r>
              <a:rPr lang="cs-CZ" sz="2800" dirty="0"/>
              <a:t> </a:t>
            </a:r>
            <a:r>
              <a:rPr lang="cs-CZ" sz="2800" dirty="0" err="1"/>
              <a:t>pennipes</a:t>
            </a:r>
            <a:r>
              <a:rPr lang="cs-CZ" sz="2800" dirty="0"/>
              <a:t>	</a:t>
            </a:r>
            <a:r>
              <a:rPr lang="cs-CZ" sz="2800" dirty="0" smtClean="0"/>
              <a:t>	– </a:t>
            </a:r>
            <a:r>
              <a:rPr lang="cs-CZ" sz="2800" dirty="0"/>
              <a:t>Šidélko </a:t>
            </a:r>
            <a:r>
              <a:rPr lang="cs-CZ" sz="2800" dirty="0" err="1"/>
              <a:t>brvonohé</a:t>
            </a:r>
            <a:r>
              <a:rPr lang="cs-CZ" sz="2800" dirty="0"/>
              <a:t>  	   </a:t>
            </a:r>
            <a:r>
              <a:rPr lang="cs-CZ" sz="2800" dirty="0" smtClean="0"/>
              <a:t>- </a:t>
            </a:r>
            <a:r>
              <a:rPr lang="cs-CZ" sz="2800" dirty="0" err="1"/>
              <a:t>Šidielko</a:t>
            </a:r>
            <a:r>
              <a:rPr lang="cs-CZ" sz="2800" dirty="0"/>
              <a:t> ploskonohé</a:t>
            </a:r>
          </a:p>
        </p:txBody>
      </p:sp>
    </p:spTree>
    <p:extLst>
      <p:ext uri="{BB962C8B-B14F-4D97-AF65-F5344CB8AC3E}">
        <p14:creationId xmlns:p14="http://schemas.microsoft.com/office/powerpoint/2010/main" val="384859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>
            <a:extLst>
              <a:ext uri="{FF2B5EF4-FFF2-40B4-BE49-F238E27FC236}">
                <a16:creationId xmlns:a16="http://schemas.microsoft.com/office/drawing/2014/main" id="{57F3A4D5-83FF-41BE-BBC1-E9B6A7FB84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401018"/>
            <a:ext cx="12274657" cy="8001000"/>
          </a:xfrm>
          <a:prstGeom prst="rect">
            <a:avLst/>
          </a:prstGeom>
        </p:spPr>
      </p:pic>
      <p:sp>
        <p:nvSpPr>
          <p:cNvPr id="6" name="TextovéPole 5">
            <a:extLst>
              <a:ext uri="{FF2B5EF4-FFF2-40B4-BE49-F238E27FC236}">
                <a16:creationId xmlns:a16="http://schemas.microsoft.com/office/drawing/2014/main" id="{DA6FFC14-0A44-4E2E-8854-CC9EE93586B1}"/>
              </a:ext>
            </a:extLst>
          </p:cNvPr>
          <p:cNvSpPr txBox="1"/>
          <p:nvPr/>
        </p:nvSpPr>
        <p:spPr>
          <a:xfrm>
            <a:off x="890649" y="5474525"/>
            <a:ext cx="11103428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chemeClr val="bg1"/>
                </a:solidFill>
              </a:rPr>
              <a:t>řád 	</a:t>
            </a:r>
            <a:r>
              <a:rPr lang="cs-CZ" sz="2800" dirty="0" err="1">
                <a:solidFill>
                  <a:schemeClr val="bg1"/>
                </a:solidFill>
              </a:rPr>
              <a:t>Lepidoptera</a:t>
            </a:r>
            <a:r>
              <a:rPr lang="cs-CZ" sz="2800" dirty="0">
                <a:solidFill>
                  <a:schemeClr val="bg1"/>
                </a:solidFill>
              </a:rPr>
              <a:t>   	– Motýli 		</a:t>
            </a:r>
            <a:r>
              <a:rPr lang="cs-CZ" sz="2800" dirty="0" smtClean="0">
                <a:solidFill>
                  <a:schemeClr val="bg1"/>
                </a:solidFill>
              </a:rPr>
              <a:t>	- </a:t>
            </a:r>
            <a:r>
              <a:rPr lang="cs-CZ" sz="2800" dirty="0">
                <a:solidFill>
                  <a:schemeClr val="bg1"/>
                </a:solidFill>
              </a:rPr>
              <a:t>Motýle</a:t>
            </a:r>
            <a:br>
              <a:rPr lang="cs-CZ" sz="2800" dirty="0">
                <a:solidFill>
                  <a:schemeClr val="bg1"/>
                </a:solidFill>
              </a:rPr>
            </a:br>
            <a:r>
              <a:rPr lang="cs-CZ" sz="2800" dirty="0">
                <a:solidFill>
                  <a:schemeClr val="bg1"/>
                </a:solidFill>
              </a:rPr>
              <a:t>čeleď	</a:t>
            </a:r>
            <a:r>
              <a:rPr lang="cs-CZ" sz="2800" dirty="0" err="1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="" xmlns:ahyp="http://schemas.microsoft.com/office/drawing/2018/hyperlinkcolor" val="tx"/>
                    </a:ext>
                  </a:extLst>
                </a:hlinkClick>
              </a:rPr>
              <a:t>Geometridae</a:t>
            </a:r>
            <a:r>
              <a:rPr lang="cs-CZ" sz="2800" dirty="0">
                <a:solidFill>
                  <a:schemeClr val="bg1"/>
                </a:solidFill>
              </a:rPr>
              <a:t>	– Píďalkovití		</a:t>
            </a:r>
            <a:r>
              <a:rPr lang="cs-CZ" sz="2800" dirty="0" smtClean="0">
                <a:solidFill>
                  <a:schemeClr val="bg1"/>
                </a:solidFill>
              </a:rPr>
              <a:t>	- </a:t>
            </a:r>
            <a:r>
              <a:rPr lang="cs-CZ" sz="2800" dirty="0" err="1">
                <a:solidFill>
                  <a:schemeClr val="bg1"/>
                </a:solidFill>
              </a:rPr>
              <a:t>Piadivkovité</a:t>
            </a:r>
            <a:r>
              <a:rPr lang="cs-CZ" sz="2800" dirty="0">
                <a:solidFill>
                  <a:schemeClr val="bg1"/>
                </a:solidFill>
              </a:rPr>
              <a:t/>
            </a:r>
            <a:br>
              <a:rPr lang="cs-CZ" sz="2800" dirty="0">
                <a:solidFill>
                  <a:schemeClr val="bg1"/>
                </a:solidFill>
              </a:rPr>
            </a:br>
            <a:r>
              <a:rPr lang="cs-CZ" sz="2800" dirty="0" err="1">
                <a:solidFill>
                  <a:schemeClr val="bg1"/>
                </a:solidFill>
              </a:rPr>
              <a:t>Angerona</a:t>
            </a:r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err="1">
                <a:solidFill>
                  <a:schemeClr val="bg1"/>
                </a:solidFill>
              </a:rPr>
              <a:t>prunaria</a:t>
            </a:r>
            <a:r>
              <a:rPr lang="cs-CZ" sz="2800" dirty="0">
                <a:solidFill>
                  <a:schemeClr val="bg1"/>
                </a:solidFill>
              </a:rPr>
              <a:t>	           – </a:t>
            </a:r>
            <a:r>
              <a:rPr lang="cs-CZ" sz="2800" dirty="0" err="1">
                <a:solidFill>
                  <a:schemeClr val="bg1"/>
                </a:solidFill>
              </a:rPr>
              <a:t>Zejkovec</a:t>
            </a:r>
            <a:r>
              <a:rPr lang="cs-CZ" sz="2800" dirty="0">
                <a:solidFill>
                  <a:schemeClr val="bg1"/>
                </a:solidFill>
              </a:rPr>
              <a:t> trnkový	</a:t>
            </a:r>
            <a:r>
              <a:rPr lang="cs-CZ" sz="2800" dirty="0" smtClean="0">
                <a:solidFill>
                  <a:schemeClr val="bg1"/>
                </a:solidFill>
              </a:rPr>
              <a:t>	- </a:t>
            </a:r>
            <a:r>
              <a:rPr lang="cs-CZ" sz="2800" dirty="0" err="1">
                <a:solidFill>
                  <a:schemeClr val="bg1"/>
                </a:solidFill>
              </a:rPr>
              <a:t>Listnatka</a:t>
            </a:r>
            <a:r>
              <a:rPr lang="cs-CZ" sz="2800" dirty="0">
                <a:solidFill>
                  <a:schemeClr val="bg1"/>
                </a:solidFill>
              </a:rPr>
              <a:t> trnková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2631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>
            <a:extLst>
              <a:ext uri="{FF2B5EF4-FFF2-40B4-BE49-F238E27FC236}">
                <a16:creationId xmlns:a16="http://schemas.microsoft.com/office/drawing/2014/main" id="{05014EF9-083A-45D7-B9D2-3454488414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97923" y="-1111158"/>
            <a:ext cx="12389923" cy="8375073"/>
          </a:xfrm>
          <a:prstGeom prst="rect">
            <a:avLst/>
          </a:prstGeom>
        </p:spPr>
      </p:pic>
      <p:sp>
        <p:nvSpPr>
          <p:cNvPr id="3" name="TextovéPole 2">
            <a:extLst>
              <a:ext uri="{FF2B5EF4-FFF2-40B4-BE49-F238E27FC236}">
                <a16:creationId xmlns:a16="http://schemas.microsoft.com/office/drawing/2014/main" id="{AA104B60-C98D-42EF-909B-0B16A99BBB73}"/>
              </a:ext>
            </a:extLst>
          </p:cNvPr>
          <p:cNvSpPr txBox="1"/>
          <p:nvPr/>
        </p:nvSpPr>
        <p:spPr>
          <a:xfrm>
            <a:off x="362196" y="5473005"/>
            <a:ext cx="1126968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chemeClr val="bg1"/>
                </a:solidFill>
              </a:rPr>
              <a:t>řád 	</a:t>
            </a:r>
            <a:r>
              <a:rPr lang="cs-CZ" sz="2800" dirty="0" err="1">
                <a:solidFill>
                  <a:schemeClr val="bg1"/>
                </a:solidFill>
              </a:rPr>
              <a:t>Lepidoptera</a:t>
            </a:r>
            <a:r>
              <a:rPr lang="cs-CZ" sz="2800" dirty="0">
                <a:solidFill>
                  <a:schemeClr val="bg1"/>
                </a:solidFill>
              </a:rPr>
              <a:t>	           </a:t>
            </a:r>
            <a:r>
              <a:rPr lang="cs-CZ" sz="2800" dirty="0" smtClean="0">
                <a:solidFill>
                  <a:schemeClr val="bg1"/>
                </a:solidFill>
              </a:rPr>
              <a:t>		</a:t>
            </a:r>
            <a:r>
              <a:rPr lang="cs-CZ" sz="2800" dirty="0" smtClean="0"/>
              <a:t>– </a:t>
            </a:r>
            <a:r>
              <a:rPr lang="cs-CZ" sz="2800" dirty="0"/>
              <a:t>Motýli </a:t>
            </a:r>
            <a:r>
              <a:rPr lang="cs-CZ" sz="2800" dirty="0">
                <a:solidFill>
                  <a:schemeClr val="bg1"/>
                </a:solidFill>
              </a:rPr>
              <a:t>		   	- Motýle</a:t>
            </a:r>
            <a:br>
              <a:rPr lang="cs-CZ" sz="2800" dirty="0">
                <a:solidFill>
                  <a:schemeClr val="bg1"/>
                </a:solidFill>
              </a:rPr>
            </a:br>
            <a:r>
              <a:rPr lang="cs-CZ" sz="2800" dirty="0">
                <a:solidFill>
                  <a:schemeClr val="bg1"/>
                </a:solidFill>
              </a:rPr>
              <a:t>čeleď	</a:t>
            </a:r>
            <a:r>
              <a:rPr lang="cs-CZ" sz="2800" dirty="0" err="1">
                <a:solidFill>
                  <a:schemeClr val="bg1"/>
                </a:solidFill>
              </a:rPr>
              <a:t>Nymphalidae</a:t>
            </a:r>
            <a:r>
              <a:rPr lang="cs-CZ" sz="2800" dirty="0">
                <a:solidFill>
                  <a:schemeClr val="bg1"/>
                </a:solidFill>
              </a:rPr>
              <a:t>	</a:t>
            </a:r>
            <a:r>
              <a:rPr lang="cs-CZ" sz="2800" dirty="0" smtClean="0">
                <a:solidFill>
                  <a:schemeClr val="bg1"/>
                </a:solidFill>
              </a:rPr>
              <a:t>	</a:t>
            </a:r>
            <a:r>
              <a:rPr lang="cs-CZ" sz="2800" dirty="0" smtClean="0"/>
              <a:t>– </a:t>
            </a:r>
            <a:r>
              <a:rPr lang="cs-CZ" sz="2800" dirty="0" err="1"/>
              <a:t>Babočkovití</a:t>
            </a:r>
            <a:r>
              <a:rPr lang="cs-CZ" sz="2800" dirty="0">
                <a:solidFill>
                  <a:schemeClr val="bg1"/>
                </a:solidFill>
              </a:rPr>
              <a:t>		- </a:t>
            </a:r>
            <a:r>
              <a:rPr lang="cs-CZ" sz="2800" dirty="0" err="1">
                <a:solidFill>
                  <a:schemeClr val="bg1"/>
                </a:solidFill>
              </a:rPr>
              <a:t>Babôčkovité</a:t>
            </a:r>
            <a:r>
              <a:rPr lang="cs-CZ" sz="2800" dirty="0">
                <a:solidFill>
                  <a:schemeClr val="bg1"/>
                </a:solidFill>
              </a:rPr>
              <a:t/>
            </a:r>
            <a:br>
              <a:rPr lang="cs-CZ" sz="2800" dirty="0">
                <a:solidFill>
                  <a:schemeClr val="bg1"/>
                </a:solidFill>
              </a:rPr>
            </a:br>
            <a:r>
              <a:rPr lang="cs-CZ" sz="2800" dirty="0" err="1">
                <a:solidFill>
                  <a:schemeClr val="bg1"/>
                </a:solidFill>
              </a:rPr>
              <a:t>Boloria_dia</a:t>
            </a:r>
            <a:r>
              <a:rPr lang="cs-CZ" sz="2800" dirty="0">
                <a:solidFill>
                  <a:schemeClr val="bg1"/>
                </a:solidFill>
              </a:rPr>
              <a:t>		          </a:t>
            </a:r>
            <a:r>
              <a:rPr lang="cs-CZ" sz="2800" dirty="0" smtClean="0">
                <a:solidFill>
                  <a:schemeClr val="bg1"/>
                </a:solidFill>
              </a:rPr>
              <a:t>		</a:t>
            </a:r>
            <a:r>
              <a:rPr lang="cs-CZ" sz="2800" dirty="0" smtClean="0"/>
              <a:t>– </a:t>
            </a:r>
            <a:r>
              <a:rPr lang="cs-CZ" sz="2800" dirty="0"/>
              <a:t>Perleťovec nejmenší</a:t>
            </a:r>
            <a:r>
              <a:rPr lang="cs-CZ" sz="2800" dirty="0">
                <a:solidFill>
                  <a:schemeClr val="bg1"/>
                </a:solidFill>
              </a:rPr>
              <a:t>	- Perlovec </a:t>
            </a:r>
            <a:r>
              <a:rPr lang="cs-CZ" sz="2800" dirty="0" err="1">
                <a:solidFill>
                  <a:schemeClr val="bg1"/>
                </a:solidFill>
              </a:rPr>
              <a:t>najmenší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1272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>
            <a:extLst>
              <a:ext uri="{FF2B5EF4-FFF2-40B4-BE49-F238E27FC236}">
                <a16:creationId xmlns:a16="http://schemas.microsoft.com/office/drawing/2014/main" id="{9BDBE3BE-02E3-4227-B7A2-B1D55F5EF2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6200000">
            <a:off x="1939808" y="-3515419"/>
            <a:ext cx="8267355" cy="12479482"/>
          </a:xfrm>
          <a:prstGeom prst="rect">
            <a:avLst/>
          </a:prstGeom>
        </p:spPr>
      </p:pic>
      <p:sp>
        <p:nvSpPr>
          <p:cNvPr id="3" name="TextovéPole 2">
            <a:extLst>
              <a:ext uri="{FF2B5EF4-FFF2-40B4-BE49-F238E27FC236}">
                <a16:creationId xmlns:a16="http://schemas.microsoft.com/office/drawing/2014/main" id="{2A89C632-0C48-487D-96FD-07D179FDB8E7}"/>
              </a:ext>
            </a:extLst>
          </p:cNvPr>
          <p:cNvSpPr txBox="1"/>
          <p:nvPr/>
        </p:nvSpPr>
        <p:spPr>
          <a:xfrm>
            <a:off x="734786" y="4678878"/>
            <a:ext cx="11578441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dirty="0" smtClean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řád </a:t>
            </a:r>
            <a:r>
              <a:rPr lang="cs-CZ" sz="2800" dirty="0">
                <a:solidFill>
                  <a:schemeClr val="bg1"/>
                </a:solidFill>
              </a:rPr>
              <a:t>	</a:t>
            </a:r>
            <a:r>
              <a:rPr lang="cs-CZ" sz="2800" dirty="0" err="1">
                <a:solidFill>
                  <a:schemeClr val="bg1"/>
                </a:solidFill>
              </a:rPr>
              <a:t>Lepidoptera</a:t>
            </a:r>
            <a:r>
              <a:rPr lang="cs-CZ" sz="2800" dirty="0">
                <a:solidFill>
                  <a:schemeClr val="bg1"/>
                </a:solidFill>
              </a:rPr>
              <a:t>		– Motýli 			- Motýle</a:t>
            </a:r>
            <a:br>
              <a:rPr lang="cs-CZ" sz="2800" dirty="0">
                <a:solidFill>
                  <a:schemeClr val="bg1"/>
                </a:solidFill>
              </a:rPr>
            </a:br>
            <a:r>
              <a:rPr lang="cs-CZ" sz="2800" dirty="0">
                <a:solidFill>
                  <a:schemeClr val="bg1"/>
                </a:solidFill>
              </a:rPr>
              <a:t>čeleď	</a:t>
            </a:r>
            <a:r>
              <a:rPr lang="cs-CZ" sz="2800" dirty="0" err="1">
                <a:solidFill>
                  <a:schemeClr val="bg1"/>
                </a:solidFill>
              </a:rPr>
              <a:t>Notodontidae</a:t>
            </a:r>
            <a:r>
              <a:rPr lang="cs-CZ" sz="2800" dirty="0">
                <a:solidFill>
                  <a:schemeClr val="bg1"/>
                </a:solidFill>
              </a:rPr>
              <a:t>	– </a:t>
            </a:r>
            <a:r>
              <a:rPr lang="cs-CZ" sz="2800" dirty="0" err="1">
                <a:solidFill>
                  <a:schemeClr val="bg1"/>
                </a:solidFill>
              </a:rPr>
              <a:t>Hřbetozubcovití</a:t>
            </a:r>
            <a:r>
              <a:rPr lang="cs-CZ" sz="2800" dirty="0">
                <a:solidFill>
                  <a:schemeClr val="bg1"/>
                </a:solidFill>
              </a:rPr>
              <a:t>		- </a:t>
            </a:r>
            <a:r>
              <a:rPr lang="cs-CZ" sz="2800" dirty="0" err="1">
                <a:solidFill>
                  <a:schemeClr val="bg1"/>
                </a:solidFill>
              </a:rPr>
              <a:t>Chochlatkovité</a:t>
            </a:r>
            <a:r>
              <a:rPr lang="cs-CZ" sz="2800" dirty="0">
                <a:solidFill>
                  <a:schemeClr val="bg1"/>
                </a:solidFill>
              </a:rPr>
              <a:t/>
            </a:r>
            <a:br>
              <a:rPr lang="cs-CZ" sz="2800" dirty="0">
                <a:solidFill>
                  <a:schemeClr val="bg1"/>
                </a:solidFill>
              </a:rPr>
            </a:br>
            <a:r>
              <a:rPr lang="cs-CZ" sz="2800" dirty="0" err="1">
                <a:solidFill>
                  <a:schemeClr val="bg1"/>
                </a:solidFill>
              </a:rPr>
              <a:t>Cerura</a:t>
            </a:r>
            <a:r>
              <a:rPr lang="cs-CZ" sz="2800" dirty="0">
                <a:solidFill>
                  <a:schemeClr val="bg1"/>
                </a:solidFill>
              </a:rPr>
              <a:t> vinula		– Hranostajník vrbový	- Hranostajník </a:t>
            </a:r>
            <a:r>
              <a:rPr lang="cs-CZ" sz="2800" dirty="0" err="1">
                <a:solidFill>
                  <a:schemeClr val="bg1"/>
                </a:solidFill>
              </a:rPr>
              <a:t>vŕbový</a:t>
            </a:r>
            <a:endParaRPr lang="cs-CZ" sz="2800" dirty="0">
              <a:solidFill>
                <a:schemeClr val="bg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4628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>
            <a:extLst>
              <a:ext uri="{FF2B5EF4-FFF2-40B4-BE49-F238E27FC236}">
                <a16:creationId xmlns:a16="http://schemas.microsoft.com/office/drawing/2014/main" id="{2F2074E7-EF7D-4636-BA5F-918BE10094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96960" y="-435760"/>
            <a:ext cx="12688960" cy="7729520"/>
          </a:xfrm>
          <a:prstGeom prst="rect">
            <a:avLst/>
          </a:prstGeom>
        </p:spPr>
      </p:pic>
      <p:sp>
        <p:nvSpPr>
          <p:cNvPr id="3" name="TextovéPole 2">
            <a:extLst>
              <a:ext uri="{FF2B5EF4-FFF2-40B4-BE49-F238E27FC236}">
                <a16:creationId xmlns:a16="http://schemas.microsoft.com/office/drawing/2014/main" id="{3795D8E9-F2C2-4C4C-914F-CF2B7D8C39B8}"/>
              </a:ext>
            </a:extLst>
          </p:cNvPr>
          <p:cNvSpPr txBox="1"/>
          <p:nvPr/>
        </p:nvSpPr>
        <p:spPr>
          <a:xfrm>
            <a:off x="1" y="5394260"/>
            <a:ext cx="12191999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chemeClr val="bg1"/>
                </a:solidFill>
              </a:rPr>
              <a:t>řád 	</a:t>
            </a:r>
            <a:r>
              <a:rPr lang="cs-CZ" sz="2800" dirty="0" err="1">
                <a:solidFill>
                  <a:schemeClr val="bg1"/>
                </a:solidFill>
              </a:rPr>
              <a:t>Lepidoptera</a:t>
            </a:r>
            <a:r>
              <a:rPr lang="cs-CZ" sz="2800" dirty="0">
                <a:solidFill>
                  <a:schemeClr val="bg1"/>
                </a:solidFill>
              </a:rPr>
              <a:t>		</a:t>
            </a:r>
            <a:r>
              <a:rPr lang="cs-CZ" sz="2800" dirty="0" smtClean="0">
                <a:solidFill>
                  <a:schemeClr val="bg1"/>
                </a:solidFill>
              </a:rPr>
              <a:t>		– </a:t>
            </a:r>
            <a:r>
              <a:rPr lang="cs-CZ" sz="2800" dirty="0">
                <a:solidFill>
                  <a:schemeClr val="bg1"/>
                </a:solidFill>
              </a:rPr>
              <a:t>Motýli 			- Motýle</a:t>
            </a:r>
            <a:br>
              <a:rPr lang="cs-CZ" sz="2800" dirty="0">
                <a:solidFill>
                  <a:schemeClr val="bg1"/>
                </a:solidFill>
              </a:rPr>
            </a:br>
            <a:r>
              <a:rPr lang="cs-CZ" sz="2800" dirty="0">
                <a:solidFill>
                  <a:schemeClr val="bg1"/>
                </a:solidFill>
              </a:rPr>
              <a:t>čeleď	</a:t>
            </a:r>
            <a:r>
              <a:rPr lang="cs-CZ" sz="2800" dirty="0" err="1">
                <a:solidFill>
                  <a:schemeClr val="bg1"/>
                </a:solidFill>
              </a:rPr>
              <a:t>Lymantriidae</a:t>
            </a:r>
            <a:r>
              <a:rPr lang="cs-CZ" sz="2800" dirty="0">
                <a:solidFill>
                  <a:schemeClr val="bg1"/>
                </a:solidFill>
              </a:rPr>
              <a:t>	</a:t>
            </a:r>
            <a:r>
              <a:rPr lang="cs-CZ" sz="2800" dirty="0" smtClean="0">
                <a:solidFill>
                  <a:schemeClr val="bg1"/>
                </a:solidFill>
              </a:rPr>
              <a:t>		– </a:t>
            </a:r>
            <a:r>
              <a:rPr lang="cs-CZ" sz="2800" dirty="0" err="1">
                <a:solidFill>
                  <a:schemeClr val="bg1"/>
                </a:solidFill>
              </a:rPr>
              <a:t>Bekyňovití</a:t>
            </a:r>
            <a:r>
              <a:rPr lang="cs-CZ" sz="2800" dirty="0">
                <a:solidFill>
                  <a:schemeClr val="bg1"/>
                </a:solidFill>
              </a:rPr>
              <a:t>			- </a:t>
            </a:r>
            <a:r>
              <a:rPr lang="cs-CZ" sz="2800" dirty="0" err="1">
                <a:solidFill>
                  <a:schemeClr val="bg1"/>
                </a:solidFill>
              </a:rPr>
              <a:t>Mníškovité</a:t>
            </a:r>
            <a:r>
              <a:rPr lang="cs-CZ" sz="2800" dirty="0">
                <a:solidFill>
                  <a:schemeClr val="bg1"/>
                </a:solidFill>
              </a:rPr>
              <a:t/>
            </a:r>
            <a:br>
              <a:rPr lang="cs-CZ" sz="2800" dirty="0">
                <a:solidFill>
                  <a:schemeClr val="bg1"/>
                </a:solidFill>
              </a:rPr>
            </a:br>
            <a:r>
              <a:rPr lang="cs-CZ" sz="2800" dirty="0" err="1">
                <a:solidFill>
                  <a:schemeClr val="bg1"/>
                </a:solidFill>
              </a:rPr>
              <a:t>Lymantria</a:t>
            </a:r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err="1">
                <a:solidFill>
                  <a:schemeClr val="bg1"/>
                </a:solidFill>
              </a:rPr>
              <a:t>dispar</a:t>
            </a:r>
            <a:r>
              <a:rPr lang="cs-CZ" sz="2800" dirty="0">
                <a:solidFill>
                  <a:schemeClr val="bg1"/>
                </a:solidFill>
              </a:rPr>
              <a:t>		</a:t>
            </a:r>
            <a:r>
              <a:rPr lang="cs-CZ" sz="2800" dirty="0" smtClean="0">
                <a:solidFill>
                  <a:schemeClr val="bg1"/>
                </a:solidFill>
              </a:rPr>
              <a:t>		– </a:t>
            </a:r>
            <a:r>
              <a:rPr lang="cs-CZ" sz="2800" dirty="0">
                <a:solidFill>
                  <a:schemeClr val="bg1"/>
                </a:solidFill>
              </a:rPr>
              <a:t>Bekyně velkohlavá	- </a:t>
            </a:r>
            <a:r>
              <a:rPr lang="cs-CZ" sz="2800" dirty="0" err="1">
                <a:solidFill>
                  <a:schemeClr val="bg1"/>
                </a:solidFill>
              </a:rPr>
              <a:t>Mníška</a:t>
            </a:r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err="1">
                <a:solidFill>
                  <a:schemeClr val="bg1"/>
                </a:solidFill>
              </a:rPr>
              <a:t>veľkohlavá</a:t>
            </a:r>
            <a:endParaRPr lang="cs-CZ" sz="2800" dirty="0">
              <a:solidFill>
                <a:schemeClr val="bg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0016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>
            <a:extLst>
              <a:ext uri="{FF2B5EF4-FFF2-40B4-BE49-F238E27FC236}">
                <a16:creationId xmlns:a16="http://schemas.microsoft.com/office/drawing/2014/main" id="{C366E7EA-5229-4335-AC55-2B4C5481274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30629" y="-578922"/>
            <a:ext cx="12421590" cy="8015844"/>
          </a:xfrm>
          <a:prstGeom prst="rect">
            <a:avLst/>
          </a:prstGeom>
        </p:spPr>
      </p:pic>
      <p:sp>
        <p:nvSpPr>
          <p:cNvPr id="4" name="TextovéPole 3">
            <a:extLst>
              <a:ext uri="{FF2B5EF4-FFF2-40B4-BE49-F238E27FC236}">
                <a16:creationId xmlns:a16="http://schemas.microsoft.com/office/drawing/2014/main" id="{2B5CEA24-EB71-4DC5-B66D-9D7E21F3AB20}"/>
              </a:ext>
            </a:extLst>
          </p:cNvPr>
          <p:cNvSpPr txBox="1"/>
          <p:nvPr/>
        </p:nvSpPr>
        <p:spPr>
          <a:xfrm>
            <a:off x="746166" y="5201391"/>
            <a:ext cx="1107967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chemeClr val="bg1"/>
                </a:solidFill>
              </a:rPr>
              <a:t>řád 	</a:t>
            </a:r>
            <a:r>
              <a:rPr lang="cs-CZ" sz="2800" dirty="0" err="1">
                <a:solidFill>
                  <a:schemeClr val="bg1"/>
                </a:solidFill>
              </a:rPr>
              <a:t>Lepidoptera</a:t>
            </a:r>
            <a:r>
              <a:rPr lang="cs-CZ" sz="2800" dirty="0">
                <a:solidFill>
                  <a:schemeClr val="bg1"/>
                </a:solidFill>
              </a:rPr>
              <a:t>		– Motýli 			- Motýle</a:t>
            </a:r>
          </a:p>
          <a:p>
            <a:r>
              <a:rPr lang="cs-CZ" sz="2800" dirty="0">
                <a:solidFill>
                  <a:schemeClr val="bg1"/>
                </a:solidFill>
              </a:rPr>
              <a:t>čeleď	</a:t>
            </a:r>
            <a:r>
              <a:rPr lang="cs-CZ" sz="2800" dirty="0" err="1">
                <a:solidFill>
                  <a:schemeClr val="bg1"/>
                </a:solidFill>
              </a:rPr>
              <a:t>Lycaenidae</a:t>
            </a:r>
            <a:r>
              <a:rPr lang="cs-CZ" sz="2800" dirty="0">
                <a:solidFill>
                  <a:schemeClr val="bg1"/>
                </a:solidFill>
              </a:rPr>
              <a:t>		– Modráskovití		- </a:t>
            </a:r>
            <a:r>
              <a:rPr lang="cs-CZ" sz="2800" dirty="0" err="1">
                <a:solidFill>
                  <a:schemeClr val="bg1"/>
                </a:solidFill>
              </a:rPr>
              <a:t>Ohniváčikovité</a:t>
            </a:r>
            <a:endParaRPr lang="cs-CZ" sz="2800" dirty="0">
              <a:solidFill>
                <a:schemeClr val="bg1"/>
              </a:solidFill>
            </a:endParaRPr>
          </a:p>
          <a:p>
            <a:r>
              <a:rPr lang="cs-CZ" sz="2800" dirty="0" err="1">
                <a:solidFill>
                  <a:schemeClr val="bg1"/>
                </a:solidFill>
              </a:rPr>
              <a:t>Satyrium</a:t>
            </a:r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err="1">
                <a:solidFill>
                  <a:schemeClr val="bg1"/>
                </a:solidFill>
              </a:rPr>
              <a:t>spini</a:t>
            </a:r>
            <a:r>
              <a:rPr lang="cs-CZ" sz="2800" dirty="0">
                <a:solidFill>
                  <a:schemeClr val="bg1"/>
                </a:solidFill>
              </a:rPr>
              <a:t>		– Ostruháček trnkový	- </a:t>
            </a:r>
            <a:r>
              <a:rPr lang="cs-CZ" sz="2800" dirty="0" err="1">
                <a:solidFill>
                  <a:schemeClr val="bg1"/>
                </a:solidFill>
              </a:rPr>
              <a:t>Ostrôžkár</a:t>
            </a:r>
            <a:r>
              <a:rPr lang="cs-CZ" sz="2800" dirty="0">
                <a:solidFill>
                  <a:schemeClr val="bg1"/>
                </a:solidFill>
              </a:rPr>
              <a:t> trnkový</a:t>
            </a:r>
          </a:p>
        </p:txBody>
      </p:sp>
    </p:spTree>
    <p:extLst>
      <p:ext uri="{BB962C8B-B14F-4D97-AF65-F5344CB8AC3E}">
        <p14:creationId xmlns:p14="http://schemas.microsoft.com/office/powerpoint/2010/main" val="277229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>
            <a:extLst>
              <a:ext uri="{FF2B5EF4-FFF2-40B4-BE49-F238E27FC236}">
                <a16:creationId xmlns:a16="http://schemas.microsoft.com/office/drawing/2014/main" id="{CBF826C1-E50B-413E-8842-1890DA0652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72713" y="-154380"/>
            <a:ext cx="12537424" cy="7695211"/>
          </a:xfrm>
          <a:prstGeom prst="rect">
            <a:avLst/>
          </a:prstGeom>
        </p:spPr>
      </p:pic>
      <p:sp>
        <p:nvSpPr>
          <p:cNvPr id="4" name="TextovéPole 3">
            <a:extLst>
              <a:ext uri="{FF2B5EF4-FFF2-40B4-BE49-F238E27FC236}">
                <a16:creationId xmlns:a16="http://schemas.microsoft.com/office/drawing/2014/main" id="{F8BA4CC4-E4E6-46FB-857C-E1ECC9F61BE9}"/>
              </a:ext>
            </a:extLst>
          </p:cNvPr>
          <p:cNvSpPr txBox="1"/>
          <p:nvPr/>
        </p:nvSpPr>
        <p:spPr>
          <a:xfrm>
            <a:off x="348342" y="5427023"/>
            <a:ext cx="11495315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řád 	</a:t>
            </a:r>
            <a:r>
              <a:rPr lang="cs-CZ" sz="2800" dirty="0" err="1"/>
              <a:t>Mecoptera</a:t>
            </a:r>
            <a:r>
              <a:rPr lang="cs-CZ" sz="2800" dirty="0"/>
              <a:t> 		– Srpice 		- Srpice</a:t>
            </a:r>
            <a:br>
              <a:rPr lang="cs-CZ" sz="2800" dirty="0"/>
            </a:br>
            <a:r>
              <a:rPr lang="cs-CZ" sz="2800" dirty="0" err="1"/>
              <a:t>Panorpa</a:t>
            </a:r>
            <a:r>
              <a:rPr lang="cs-CZ" sz="2800" dirty="0"/>
              <a:t> </a:t>
            </a:r>
            <a:r>
              <a:rPr lang="cs-CZ" sz="2800" dirty="0" err="1"/>
              <a:t>communis</a:t>
            </a:r>
            <a:r>
              <a:rPr lang="cs-CZ" sz="2800" dirty="0"/>
              <a:t>	– Srpice obecná	- </a:t>
            </a:r>
            <a:r>
              <a:rPr lang="cs-CZ" sz="2800" dirty="0" err="1"/>
              <a:t>Srpica</a:t>
            </a:r>
            <a:r>
              <a:rPr lang="cs-CZ" sz="2800" dirty="0"/>
              <a:t> </a:t>
            </a:r>
            <a:r>
              <a:rPr lang="cs-CZ" sz="2800" dirty="0" err="1"/>
              <a:t>obyčajná</a:t>
            </a:r>
            <a:endParaRPr lang="cs-CZ" sz="2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5790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>
            <a:extLst>
              <a:ext uri="{FF2B5EF4-FFF2-40B4-BE49-F238E27FC236}">
                <a16:creationId xmlns:a16="http://schemas.microsoft.com/office/drawing/2014/main" id="{B3054AFB-EACC-4E9D-AFEA-5B484F764E1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330036" y="-1478148"/>
            <a:ext cx="13804570" cy="9203047"/>
          </a:xfrm>
          <a:prstGeom prst="rect">
            <a:avLst/>
          </a:prstGeom>
        </p:spPr>
      </p:pic>
      <p:sp>
        <p:nvSpPr>
          <p:cNvPr id="4" name="TextovéPole 3">
            <a:extLst>
              <a:ext uri="{FF2B5EF4-FFF2-40B4-BE49-F238E27FC236}">
                <a16:creationId xmlns:a16="http://schemas.microsoft.com/office/drawing/2014/main" id="{35DFF1F5-1C3A-4198-9039-D166B073784D}"/>
              </a:ext>
            </a:extLst>
          </p:cNvPr>
          <p:cNvSpPr txBox="1"/>
          <p:nvPr/>
        </p:nvSpPr>
        <p:spPr>
          <a:xfrm>
            <a:off x="235527" y="4916384"/>
            <a:ext cx="1172094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chemeClr val="bg1"/>
                </a:solidFill>
              </a:rPr>
              <a:t>řád 	</a:t>
            </a:r>
            <a:r>
              <a:rPr lang="cs-CZ" sz="2800" dirty="0" err="1">
                <a:solidFill>
                  <a:schemeClr val="bg1"/>
                </a:solidFill>
              </a:rPr>
              <a:t>Heteroptera</a:t>
            </a:r>
            <a:r>
              <a:rPr lang="cs-CZ" sz="2800" dirty="0">
                <a:solidFill>
                  <a:schemeClr val="bg1"/>
                </a:solidFill>
              </a:rPr>
              <a:t> 		– Ploštice 			- </a:t>
            </a:r>
            <a:r>
              <a:rPr lang="cs-CZ" sz="2800" dirty="0" err="1">
                <a:solidFill>
                  <a:schemeClr val="bg1"/>
                </a:solidFill>
              </a:rPr>
              <a:t>Bzdochy</a:t>
            </a:r>
            <a:endParaRPr lang="cs-CZ" sz="2800" dirty="0">
              <a:solidFill>
                <a:schemeClr val="bg1"/>
              </a:solidFill>
            </a:endParaRPr>
          </a:p>
          <a:p>
            <a:r>
              <a:rPr lang="cs-CZ" sz="2800" dirty="0">
                <a:solidFill>
                  <a:schemeClr val="bg1"/>
                </a:solidFill>
              </a:rPr>
              <a:t>čeleď	</a:t>
            </a:r>
            <a:r>
              <a:rPr lang="cs-CZ" sz="2800" dirty="0" err="1">
                <a:solidFill>
                  <a:schemeClr val="bg1"/>
                </a:solidFill>
              </a:rPr>
              <a:t>Coreidae</a:t>
            </a:r>
            <a:r>
              <a:rPr lang="cs-CZ" sz="2800" dirty="0">
                <a:solidFill>
                  <a:schemeClr val="bg1"/>
                </a:solidFill>
              </a:rPr>
              <a:t>			– </a:t>
            </a:r>
            <a:r>
              <a:rPr lang="cs-CZ" sz="2800" dirty="0" err="1">
                <a:solidFill>
                  <a:schemeClr val="bg1"/>
                </a:solidFill>
              </a:rPr>
              <a:t>Vroubenkovití</a:t>
            </a:r>
            <a:r>
              <a:rPr lang="cs-CZ" sz="2800" dirty="0">
                <a:solidFill>
                  <a:schemeClr val="bg1"/>
                </a:solidFill>
              </a:rPr>
              <a:t>		- </a:t>
            </a:r>
            <a:r>
              <a:rPr lang="cs-CZ" sz="2800" dirty="0" err="1">
                <a:solidFill>
                  <a:schemeClr val="bg1"/>
                </a:solidFill>
              </a:rPr>
              <a:t>Obrubnicovité</a:t>
            </a:r>
            <a:endParaRPr lang="cs-CZ" sz="2800" dirty="0">
              <a:solidFill>
                <a:schemeClr val="bg1"/>
              </a:solidFill>
            </a:endParaRPr>
          </a:p>
          <a:p>
            <a:r>
              <a:rPr lang="cs-CZ" sz="2800" dirty="0" err="1">
                <a:solidFill>
                  <a:schemeClr val="bg1"/>
                </a:solidFill>
              </a:rPr>
              <a:t>Gonocerus</a:t>
            </a:r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err="1">
                <a:solidFill>
                  <a:schemeClr val="bg1"/>
                </a:solidFill>
              </a:rPr>
              <a:t>acuteangulatus</a:t>
            </a:r>
            <a:r>
              <a:rPr lang="cs-CZ" sz="2800" dirty="0">
                <a:solidFill>
                  <a:schemeClr val="bg1"/>
                </a:solidFill>
              </a:rPr>
              <a:t>	– Vroubenka keřová	- </a:t>
            </a:r>
            <a:r>
              <a:rPr lang="cs-CZ" sz="2800" dirty="0" err="1">
                <a:solidFill>
                  <a:schemeClr val="bg1"/>
                </a:solidFill>
              </a:rPr>
              <a:t>Obrubnica</a:t>
            </a:r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err="1">
                <a:solidFill>
                  <a:schemeClr val="bg1"/>
                </a:solidFill>
              </a:rPr>
              <a:t>štiavová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647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>
            <a:extLst>
              <a:ext uri="{FF2B5EF4-FFF2-40B4-BE49-F238E27FC236}">
                <a16:creationId xmlns:a16="http://schemas.microsoft.com/office/drawing/2014/main" id="{E29DD365-407E-4203-82E7-CFFCAD80F2B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09799" y="-622301"/>
            <a:ext cx="12611595" cy="8102601"/>
          </a:xfrm>
          <a:prstGeom prst="rect">
            <a:avLst/>
          </a:prstGeom>
        </p:spPr>
      </p:pic>
      <p:sp>
        <p:nvSpPr>
          <p:cNvPr id="4" name="TextovéPole 3">
            <a:extLst>
              <a:ext uri="{FF2B5EF4-FFF2-40B4-BE49-F238E27FC236}">
                <a16:creationId xmlns:a16="http://schemas.microsoft.com/office/drawing/2014/main" id="{5142C694-0122-4730-846D-B0610056EEB7}"/>
              </a:ext>
            </a:extLst>
          </p:cNvPr>
          <p:cNvSpPr txBox="1"/>
          <p:nvPr/>
        </p:nvSpPr>
        <p:spPr>
          <a:xfrm>
            <a:off x="627411" y="4940134"/>
            <a:ext cx="10937174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řád 	</a:t>
            </a:r>
            <a:r>
              <a:rPr lang="cs-CZ" sz="2800" dirty="0" err="1"/>
              <a:t>Heteroptera</a:t>
            </a:r>
            <a:r>
              <a:rPr lang="cs-CZ" sz="2800" dirty="0"/>
              <a:t> 		– Ploštice 			- </a:t>
            </a:r>
            <a:r>
              <a:rPr lang="cs-CZ" sz="2800" dirty="0" err="1"/>
              <a:t>Bzdochy</a:t>
            </a: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>čeleď	</a:t>
            </a:r>
            <a:r>
              <a:rPr lang="cs-CZ" sz="2800" dirty="0" err="1"/>
              <a:t>Pentatomidae</a:t>
            </a:r>
            <a:r>
              <a:rPr lang="cs-CZ" sz="2800" dirty="0"/>
              <a:t>		– </a:t>
            </a:r>
            <a:r>
              <a:rPr lang="cs-CZ" sz="2800" dirty="0" err="1"/>
              <a:t>Kněžicovití</a:t>
            </a:r>
            <a:r>
              <a:rPr lang="cs-CZ" sz="2800" dirty="0"/>
              <a:t>			- </a:t>
            </a:r>
            <a:r>
              <a:rPr lang="cs-CZ" sz="2800" dirty="0" err="1"/>
              <a:t>Bzdochovité</a:t>
            </a: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 err="1"/>
              <a:t>Graphosoma</a:t>
            </a:r>
            <a:r>
              <a:rPr lang="cs-CZ" sz="2800" dirty="0"/>
              <a:t> </a:t>
            </a:r>
            <a:r>
              <a:rPr lang="cs-CZ" sz="2800" dirty="0" err="1"/>
              <a:t>lineatum</a:t>
            </a:r>
            <a:r>
              <a:rPr lang="cs-CZ" sz="2800" dirty="0"/>
              <a:t>		– Kněžice páskovaná	- </a:t>
            </a:r>
            <a:r>
              <a:rPr lang="cs-CZ" sz="2800" dirty="0" err="1"/>
              <a:t>Bzdocha</a:t>
            </a:r>
            <a:r>
              <a:rPr lang="cs-CZ" sz="2800" dirty="0"/>
              <a:t> </a:t>
            </a:r>
            <a:r>
              <a:rPr lang="cs-CZ" sz="2800" dirty="0" err="1"/>
              <a:t>pásavá</a:t>
            </a:r>
            <a:endParaRPr lang="cs-CZ" sz="2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6866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>
            <a:extLst>
              <a:ext uri="{FF2B5EF4-FFF2-40B4-BE49-F238E27FC236}">
                <a16:creationId xmlns:a16="http://schemas.microsoft.com/office/drawing/2014/main" id="{25CC8132-A752-4F5C-97BC-C85987A88EF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-1714500" y="190004"/>
            <a:ext cx="10287000" cy="6858000"/>
          </a:xfrm>
          <a:prstGeom prst="rect">
            <a:avLst/>
          </a:prstGeom>
        </p:spPr>
      </p:pic>
      <p:pic>
        <p:nvPicPr>
          <p:cNvPr id="5" name="Obrázek 4">
            <a:extLst>
              <a:ext uri="{FF2B5EF4-FFF2-40B4-BE49-F238E27FC236}">
                <a16:creationId xmlns:a16="http://schemas.microsoft.com/office/drawing/2014/main" id="{BF28B10C-5934-47F6-A5C5-F9FE1CCF5A4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-1524496"/>
            <a:ext cx="6652161" cy="9978242"/>
          </a:xfrm>
          <a:prstGeom prst="rect">
            <a:avLst/>
          </a:prstGeom>
        </p:spPr>
      </p:pic>
      <p:sp>
        <p:nvSpPr>
          <p:cNvPr id="7" name="TextovéPole 6">
            <a:extLst>
              <a:ext uri="{FF2B5EF4-FFF2-40B4-BE49-F238E27FC236}">
                <a16:creationId xmlns:a16="http://schemas.microsoft.com/office/drawing/2014/main" id="{6B860019-E3B9-4C50-A02F-1D80CB255305}"/>
              </a:ext>
            </a:extLst>
          </p:cNvPr>
          <p:cNvSpPr txBox="1"/>
          <p:nvPr/>
        </p:nvSpPr>
        <p:spPr>
          <a:xfrm>
            <a:off x="579912" y="5521370"/>
            <a:ext cx="11978244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řád 	</a:t>
            </a:r>
            <a:r>
              <a:rPr lang="cs-CZ" sz="2800" dirty="0" err="1"/>
              <a:t>Heteroptera</a:t>
            </a:r>
            <a:r>
              <a:rPr lang="cs-CZ" sz="2800" dirty="0"/>
              <a:t> 	</a:t>
            </a:r>
            <a:r>
              <a:rPr lang="cs-CZ" sz="2800" dirty="0" smtClean="0"/>
              <a:t>	– </a:t>
            </a:r>
            <a:r>
              <a:rPr lang="cs-CZ" sz="2800" dirty="0"/>
              <a:t>Ploštice 			- </a:t>
            </a:r>
            <a:r>
              <a:rPr lang="cs-CZ" sz="2800" dirty="0" err="1"/>
              <a:t>Bzdochy</a:t>
            </a: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>čeleď	</a:t>
            </a:r>
            <a:r>
              <a:rPr lang="cs-CZ" sz="2800" dirty="0" err="1"/>
              <a:t>Pyrhocoridae</a:t>
            </a:r>
            <a:r>
              <a:rPr lang="cs-CZ" sz="2800" dirty="0"/>
              <a:t>	</a:t>
            </a:r>
            <a:r>
              <a:rPr lang="cs-CZ" sz="2800" dirty="0" smtClean="0"/>
              <a:t>	– </a:t>
            </a:r>
            <a:r>
              <a:rPr lang="cs-CZ" sz="2800" dirty="0" err="1"/>
              <a:t>Ruměnicovití</a:t>
            </a:r>
            <a:r>
              <a:rPr lang="cs-CZ" sz="2800" dirty="0"/>
              <a:t>		- </a:t>
            </a:r>
            <a:r>
              <a:rPr lang="cs-CZ" sz="2800" dirty="0" err="1"/>
              <a:t>Podkôrničkovité</a:t>
            </a:r>
            <a:r>
              <a:rPr lang="cs-CZ" sz="2800" dirty="0"/>
              <a:t> </a:t>
            </a:r>
            <a:br>
              <a:rPr lang="cs-CZ" sz="2800" dirty="0"/>
            </a:br>
            <a:r>
              <a:rPr lang="cs-CZ" sz="2800" dirty="0" err="1"/>
              <a:t>Pyrhocoris</a:t>
            </a:r>
            <a:r>
              <a:rPr lang="cs-CZ" sz="2800" dirty="0"/>
              <a:t> </a:t>
            </a:r>
            <a:r>
              <a:rPr lang="cs-CZ" sz="2800" dirty="0" err="1"/>
              <a:t>apterus</a:t>
            </a:r>
            <a:r>
              <a:rPr lang="cs-CZ" sz="2800" dirty="0"/>
              <a:t> 		– Ruměnice pospolná	- </a:t>
            </a:r>
            <a:r>
              <a:rPr lang="cs-CZ" sz="2800" dirty="0" err="1"/>
              <a:t>Cifruša</a:t>
            </a:r>
            <a:r>
              <a:rPr lang="cs-CZ" sz="2800" dirty="0"/>
              <a:t> </a:t>
            </a:r>
            <a:r>
              <a:rPr lang="cs-CZ" sz="2800" dirty="0" err="1"/>
              <a:t>bezkrídla</a:t>
            </a:r>
            <a:endParaRPr lang="cs-CZ" sz="2800" dirty="0"/>
          </a:p>
          <a:p>
            <a:endParaRPr lang="cs-CZ" dirty="0"/>
          </a:p>
        </p:txBody>
      </p:sp>
      <p:sp>
        <p:nvSpPr>
          <p:cNvPr id="8" name="TextovéPole 7">
            <a:extLst>
              <a:ext uri="{FF2B5EF4-FFF2-40B4-BE49-F238E27FC236}">
                <a16:creationId xmlns:a16="http://schemas.microsoft.com/office/drawing/2014/main" id="{C5D66CF7-8630-4A0C-B9E6-117B86631676}"/>
              </a:ext>
            </a:extLst>
          </p:cNvPr>
          <p:cNvSpPr txBox="1"/>
          <p:nvPr/>
        </p:nvSpPr>
        <p:spPr>
          <a:xfrm>
            <a:off x="8923316" y="1033153"/>
            <a:ext cx="9975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nymfa</a:t>
            </a:r>
            <a:endParaRPr lang="cs-CZ" dirty="0"/>
          </a:p>
        </p:txBody>
      </p:sp>
      <p:sp>
        <p:nvSpPr>
          <p:cNvPr id="9" name="TextovéPole 8">
            <a:extLst>
              <a:ext uri="{FF2B5EF4-FFF2-40B4-BE49-F238E27FC236}">
                <a16:creationId xmlns:a16="http://schemas.microsoft.com/office/drawing/2014/main" id="{1634B637-8804-44CF-9DD8-8B5799AA685B}"/>
              </a:ext>
            </a:extLst>
          </p:cNvPr>
          <p:cNvSpPr txBox="1"/>
          <p:nvPr/>
        </p:nvSpPr>
        <p:spPr>
          <a:xfrm>
            <a:off x="2884715" y="1125209"/>
            <a:ext cx="22919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dospělec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5927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>
            <a:extLst>
              <a:ext uri="{FF2B5EF4-FFF2-40B4-BE49-F238E27FC236}">
                <a16:creationId xmlns:a16="http://schemas.microsoft.com/office/drawing/2014/main" id="{C116DF32-CF4C-4379-AB82-02E93672FB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86200" y="-953139"/>
            <a:ext cx="12560577" cy="8271163"/>
          </a:xfrm>
          <a:prstGeom prst="rect">
            <a:avLst/>
          </a:prstGeom>
        </p:spPr>
      </p:pic>
      <p:sp>
        <p:nvSpPr>
          <p:cNvPr id="4" name="TextovéPole 3">
            <a:extLst>
              <a:ext uri="{FF2B5EF4-FFF2-40B4-BE49-F238E27FC236}">
                <a16:creationId xmlns:a16="http://schemas.microsoft.com/office/drawing/2014/main" id="{B00DBF6E-F04B-4CDB-BF3E-F03D8720CB9E}"/>
              </a:ext>
            </a:extLst>
          </p:cNvPr>
          <p:cNvSpPr txBox="1"/>
          <p:nvPr/>
        </p:nvSpPr>
        <p:spPr>
          <a:xfrm>
            <a:off x="344384" y="5225143"/>
            <a:ext cx="10972800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řád </a:t>
            </a:r>
            <a:r>
              <a:rPr lang="cs-CZ" sz="2800" dirty="0"/>
              <a:t>	</a:t>
            </a:r>
            <a:r>
              <a:rPr lang="cs-CZ" sz="2800" dirty="0" err="1"/>
              <a:t>Heteroptera</a:t>
            </a:r>
            <a:r>
              <a:rPr lang="cs-CZ" sz="2800" dirty="0"/>
              <a:t> 		</a:t>
            </a:r>
            <a:r>
              <a:rPr lang="cs-CZ" sz="2800" dirty="0" smtClean="0"/>
              <a:t>– </a:t>
            </a:r>
            <a:r>
              <a:rPr lang="cs-CZ" sz="2800" dirty="0"/>
              <a:t>Ploštice 		</a:t>
            </a:r>
            <a:r>
              <a:rPr lang="cs-CZ" sz="2800" dirty="0" smtClean="0"/>
              <a:t>	- </a:t>
            </a:r>
            <a:r>
              <a:rPr lang="cs-CZ" sz="2800" dirty="0" err="1"/>
              <a:t>Bzdochy</a:t>
            </a: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>čeleď	</a:t>
            </a:r>
            <a:r>
              <a:rPr lang="cs-CZ" sz="2800" dirty="0" err="1"/>
              <a:t>Miridae</a:t>
            </a:r>
            <a:r>
              <a:rPr lang="cs-CZ" sz="2800" dirty="0"/>
              <a:t>			– </a:t>
            </a:r>
            <a:r>
              <a:rPr lang="cs-CZ" sz="2800" dirty="0" err="1"/>
              <a:t>Klopuškovití</a:t>
            </a:r>
            <a:r>
              <a:rPr lang="cs-CZ" sz="2800" dirty="0"/>
              <a:t>		- </a:t>
            </a:r>
            <a:r>
              <a:rPr lang="cs-CZ" sz="2800" dirty="0" err="1"/>
              <a:t>Bzdôškovité</a:t>
            </a: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 err="1"/>
              <a:t>Trigonotylus</a:t>
            </a:r>
            <a:r>
              <a:rPr lang="cs-CZ" sz="2800" dirty="0"/>
              <a:t> </a:t>
            </a:r>
            <a:r>
              <a:rPr lang="cs-CZ" sz="2800" dirty="0" err="1"/>
              <a:t>caelestialium</a:t>
            </a:r>
            <a:r>
              <a:rPr lang="cs-CZ" sz="2800" dirty="0"/>
              <a:t>	</a:t>
            </a:r>
            <a:r>
              <a:rPr lang="cs-CZ" sz="2800" dirty="0" smtClean="0"/>
              <a:t>– </a:t>
            </a:r>
            <a:r>
              <a:rPr lang="cs-CZ" sz="2800" dirty="0"/>
              <a:t>Klopuška útlá	</a:t>
            </a:r>
            <a:r>
              <a:rPr lang="cs-CZ" sz="2800" dirty="0" smtClean="0"/>
              <a:t>	- </a:t>
            </a:r>
            <a:r>
              <a:rPr lang="cs-CZ" sz="2800" dirty="0"/>
              <a:t>nemá </a:t>
            </a:r>
            <a:r>
              <a:rPr lang="cs-CZ" sz="2800" dirty="0" err="1"/>
              <a:t>slov.názov</a:t>
            </a:r>
            <a:endParaRPr lang="cs-CZ" sz="2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5800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>
            <a:extLst>
              <a:ext uri="{FF2B5EF4-FFF2-40B4-BE49-F238E27FC236}">
                <a16:creationId xmlns:a16="http://schemas.microsoft.com/office/drawing/2014/main" id="{15A732EC-0C25-4E9C-BA55-7970EA2E0E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9906" y="-847424"/>
            <a:ext cx="12831812" cy="8552848"/>
          </a:xfrm>
          <a:prstGeom prst="rect">
            <a:avLst/>
          </a:prstGeom>
        </p:spPr>
      </p:pic>
      <p:sp>
        <p:nvSpPr>
          <p:cNvPr id="4" name="TextovéPole 3">
            <a:extLst>
              <a:ext uri="{FF2B5EF4-FFF2-40B4-BE49-F238E27FC236}">
                <a16:creationId xmlns:a16="http://schemas.microsoft.com/office/drawing/2014/main" id="{60BFFE5B-9729-4180-8E3A-ADCF1DA635D4}"/>
              </a:ext>
            </a:extLst>
          </p:cNvPr>
          <p:cNvSpPr txBox="1"/>
          <p:nvPr/>
        </p:nvSpPr>
        <p:spPr>
          <a:xfrm>
            <a:off x="568036" y="5294875"/>
            <a:ext cx="1162396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chemeClr val="bg1"/>
                </a:solidFill>
              </a:rPr>
              <a:t>řád 	</a:t>
            </a:r>
            <a:r>
              <a:rPr lang="cs-CZ" sz="2800" dirty="0" err="1">
                <a:solidFill>
                  <a:schemeClr val="bg1"/>
                </a:solidFill>
              </a:rPr>
              <a:t>Orthoptera</a:t>
            </a:r>
            <a:r>
              <a:rPr lang="cs-CZ" sz="2800" dirty="0">
                <a:solidFill>
                  <a:schemeClr val="bg1"/>
                </a:solidFill>
              </a:rPr>
              <a:t> 	</a:t>
            </a:r>
            <a:r>
              <a:rPr lang="cs-CZ" sz="2800" dirty="0" smtClean="0">
                <a:solidFill>
                  <a:schemeClr val="bg1"/>
                </a:solidFill>
              </a:rPr>
              <a:t>		– </a:t>
            </a:r>
            <a:r>
              <a:rPr lang="cs-CZ" sz="2800" dirty="0">
                <a:solidFill>
                  <a:schemeClr val="bg1"/>
                </a:solidFill>
              </a:rPr>
              <a:t>Rovnokřídlí 	</a:t>
            </a:r>
            <a:r>
              <a:rPr lang="cs-CZ" sz="2800" dirty="0" smtClean="0">
                <a:solidFill>
                  <a:schemeClr val="bg1"/>
                </a:solidFill>
              </a:rPr>
              <a:t>	- </a:t>
            </a:r>
            <a:r>
              <a:rPr lang="cs-CZ" sz="2800" dirty="0" err="1">
                <a:solidFill>
                  <a:schemeClr val="bg1"/>
                </a:solidFill>
              </a:rPr>
              <a:t>Rovnokrídlovce</a:t>
            </a:r>
            <a:r>
              <a:rPr lang="cs-CZ" sz="2800" dirty="0">
                <a:solidFill>
                  <a:schemeClr val="bg1"/>
                </a:solidFill>
              </a:rPr>
              <a:t/>
            </a:r>
            <a:br>
              <a:rPr lang="cs-CZ" sz="2800" dirty="0">
                <a:solidFill>
                  <a:schemeClr val="bg1"/>
                </a:solidFill>
              </a:rPr>
            </a:br>
            <a:r>
              <a:rPr lang="cs-CZ" sz="2800" dirty="0">
                <a:solidFill>
                  <a:schemeClr val="bg1"/>
                </a:solidFill>
              </a:rPr>
              <a:t>čeleď	</a:t>
            </a:r>
            <a:r>
              <a:rPr lang="cs-CZ" sz="2800" dirty="0" err="1">
                <a:solidFill>
                  <a:schemeClr val="bg1"/>
                </a:solidFill>
              </a:rPr>
              <a:t>Gryllidae</a:t>
            </a:r>
            <a:r>
              <a:rPr lang="cs-CZ" sz="2800" dirty="0">
                <a:solidFill>
                  <a:schemeClr val="bg1"/>
                </a:solidFill>
              </a:rPr>
              <a:t>	</a:t>
            </a:r>
            <a:r>
              <a:rPr lang="cs-CZ" sz="2800" dirty="0" smtClean="0">
                <a:solidFill>
                  <a:schemeClr val="bg1"/>
                </a:solidFill>
              </a:rPr>
              <a:t>		– </a:t>
            </a:r>
            <a:r>
              <a:rPr lang="cs-CZ" sz="2800" dirty="0" err="1">
                <a:solidFill>
                  <a:schemeClr val="bg1"/>
                </a:solidFill>
              </a:rPr>
              <a:t>Cvrčkovití</a:t>
            </a:r>
            <a:r>
              <a:rPr lang="cs-CZ" sz="2800" dirty="0">
                <a:solidFill>
                  <a:schemeClr val="bg1"/>
                </a:solidFill>
              </a:rPr>
              <a:t>		</a:t>
            </a:r>
            <a:r>
              <a:rPr lang="cs-CZ" sz="2800" dirty="0" smtClean="0">
                <a:solidFill>
                  <a:schemeClr val="bg1"/>
                </a:solidFill>
              </a:rPr>
              <a:t>	- </a:t>
            </a:r>
            <a:r>
              <a:rPr lang="cs-CZ" sz="2800" dirty="0" err="1">
                <a:solidFill>
                  <a:schemeClr val="bg1"/>
                </a:solidFill>
              </a:rPr>
              <a:t>Svrčkovité</a:t>
            </a:r>
            <a:r>
              <a:rPr lang="cs-CZ" sz="2800" dirty="0">
                <a:solidFill>
                  <a:schemeClr val="bg1"/>
                </a:solidFill>
              </a:rPr>
              <a:t/>
            </a:r>
            <a:br>
              <a:rPr lang="cs-CZ" sz="2800" dirty="0">
                <a:solidFill>
                  <a:schemeClr val="bg1"/>
                </a:solidFill>
              </a:rPr>
            </a:br>
            <a:r>
              <a:rPr lang="cs-CZ" sz="2800" dirty="0" err="1">
                <a:solidFill>
                  <a:schemeClr val="bg1"/>
                </a:solidFill>
              </a:rPr>
              <a:t>Gryllus</a:t>
            </a:r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err="1">
                <a:solidFill>
                  <a:schemeClr val="bg1"/>
                </a:solidFill>
              </a:rPr>
              <a:t>campestris</a:t>
            </a:r>
            <a:r>
              <a:rPr lang="cs-CZ" sz="2800" dirty="0">
                <a:solidFill>
                  <a:schemeClr val="bg1"/>
                </a:solidFill>
              </a:rPr>
              <a:t>	</a:t>
            </a:r>
            <a:r>
              <a:rPr lang="cs-CZ" sz="2800" dirty="0" smtClean="0">
                <a:solidFill>
                  <a:schemeClr val="bg1"/>
                </a:solidFill>
              </a:rPr>
              <a:t>		– </a:t>
            </a:r>
            <a:r>
              <a:rPr lang="cs-CZ" sz="2800" dirty="0">
                <a:solidFill>
                  <a:schemeClr val="bg1"/>
                </a:solidFill>
              </a:rPr>
              <a:t>Cvrček polní	</a:t>
            </a:r>
            <a:r>
              <a:rPr lang="cs-CZ" sz="2800" dirty="0" smtClean="0">
                <a:solidFill>
                  <a:schemeClr val="bg1"/>
                </a:solidFill>
              </a:rPr>
              <a:t>	- </a:t>
            </a:r>
            <a:r>
              <a:rPr lang="cs-CZ" sz="2800" dirty="0" err="1">
                <a:solidFill>
                  <a:schemeClr val="bg1"/>
                </a:solidFill>
              </a:rPr>
              <a:t>Svrček</a:t>
            </a:r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err="1">
                <a:solidFill>
                  <a:schemeClr val="bg1"/>
                </a:solidFill>
              </a:rPr>
              <a:t>poľný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2262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>
            <a:extLst>
              <a:ext uri="{FF2B5EF4-FFF2-40B4-BE49-F238E27FC236}">
                <a16:creationId xmlns:a16="http://schemas.microsoft.com/office/drawing/2014/main" id="{CC026816-28EC-46DD-87B3-7420BCE72CF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43346" y="-1274647"/>
            <a:ext cx="12540343" cy="8329510"/>
          </a:xfrm>
          <a:prstGeom prst="rect">
            <a:avLst/>
          </a:prstGeom>
        </p:spPr>
      </p:pic>
      <p:sp>
        <p:nvSpPr>
          <p:cNvPr id="4" name="TextovéPole 3">
            <a:extLst>
              <a:ext uri="{FF2B5EF4-FFF2-40B4-BE49-F238E27FC236}">
                <a16:creationId xmlns:a16="http://schemas.microsoft.com/office/drawing/2014/main" id="{A4589D09-DE9E-4E18-8B91-CE5BCCF4A386}"/>
              </a:ext>
            </a:extLst>
          </p:cNvPr>
          <p:cNvSpPr txBox="1"/>
          <p:nvPr/>
        </p:nvSpPr>
        <p:spPr>
          <a:xfrm>
            <a:off x="148282" y="5111406"/>
            <a:ext cx="118872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řád 	</a:t>
            </a:r>
            <a:r>
              <a:rPr lang="cs-CZ" sz="2800" dirty="0" err="1"/>
              <a:t>Orthoptera</a:t>
            </a:r>
            <a:r>
              <a:rPr lang="cs-CZ" sz="2800" dirty="0"/>
              <a:t> 		</a:t>
            </a:r>
            <a:r>
              <a:rPr lang="cs-CZ" sz="2800" dirty="0" smtClean="0"/>
              <a:t>		– </a:t>
            </a:r>
            <a:r>
              <a:rPr lang="cs-CZ" sz="2800" dirty="0"/>
              <a:t>Rovnokřídlí 	- </a:t>
            </a:r>
            <a:r>
              <a:rPr lang="cs-CZ" sz="2800" dirty="0" err="1"/>
              <a:t>Rovnokrídlovce</a:t>
            </a:r>
            <a:endParaRPr lang="cs-CZ" sz="2800" dirty="0"/>
          </a:p>
          <a:p>
            <a:r>
              <a:rPr lang="cs-CZ" sz="2800" dirty="0"/>
              <a:t>čeleď	</a:t>
            </a:r>
            <a:r>
              <a:rPr lang="cs-CZ" sz="2800" dirty="0" err="1"/>
              <a:t>Gryllidae</a:t>
            </a:r>
            <a:r>
              <a:rPr lang="cs-CZ" sz="2800" dirty="0"/>
              <a:t>		</a:t>
            </a:r>
            <a:r>
              <a:rPr lang="cs-CZ" sz="2800" dirty="0" smtClean="0"/>
              <a:t>		– </a:t>
            </a:r>
            <a:r>
              <a:rPr lang="cs-CZ" sz="2800" dirty="0" err="1"/>
              <a:t>Cvrčkovití</a:t>
            </a:r>
            <a:r>
              <a:rPr lang="cs-CZ" sz="2800" dirty="0"/>
              <a:t>		- </a:t>
            </a:r>
            <a:r>
              <a:rPr lang="cs-CZ" sz="2800" dirty="0" err="1"/>
              <a:t>Svrčkovité</a:t>
            </a:r>
            <a:endParaRPr lang="cs-CZ" sz="2800" dirty="0"/>
          </a:p>
          <a:p>
            <a:r>
              <a:rPr lang="cs-CZ" sz="2800" dirty="0" err="1"/>
              <a:t>Nemobius</a:t>
            </a:r>
            <a:r>
              <a:rPr lang="cs-CZ" sz="2800" dirty="0"/>
              <a:t> </a:t>
            </a:r>
            <a:r>
              <a:rPr lang="cs-CZ" sz="2800" dirty="0" err="1"/>
              <a:t>sylvestris</a:t>
            </a:r>
            <a:r>
              <a:rPr lang="cs-CZ" sz="2800" dirty="0"/>
              <a:t>	</a:t>
            </a:r>
            <a:r>
              <a:rPr lang="cs-CZ" sz="2800" dirty="0" smtClean="0"/>
              <a:t>		– </a:t>
            </a:r>
            <a:r>
              <a:rPr lang="cs-CZ" sz="2800" dirty="0"/>
              <a:t>Cvrček lesní	- </a:t>
            </a:r>
            <a:r>
              <a:rPr lang="cs-CZ" sz="2800" dirty="0" err="1"/>
              <a:t>Svrček</a:t>
            </a:r>
            <a:r>
              <a:rPr lang="cs-CZ" sz="2800" dirty="0"/>
              <a:t> </a:t>
            </a:r>
            <a:r>
              <a:rPr lang="cs-CZ" sz="2800" dirty="0" err="1"/>
              <a:t>dúbravový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22655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>
            <a:extLst>
              <a:ext uri="{FF2B5EF4-FFF2-40B4-BE49-F238E27FC236}">
                <a16:creationId xmlns:a16="http://schemas.microsoft.com/office/drawing/2014/main" id="{1CF0CC94-C229-48B1-BF21-1E4887E7180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166278"/>
            <a:ext cx="12944104" cy="8169278"/>
          </a:xfrm>
          <a:prstGeom prst="rect">
            <a:avLst/>
          </a:prstGeom>
        </p:spPr>
      </p:pic>
      <p:sp>
        <p:nvSpPr>
          <p:cNvPr id="4" name="TextovéPole 3">
            <a:extLst>
              <a:ext uri="{FF2B5EF4-FFF2-40B4-BE49-F238E27FC236}">
                <a16:creationId xmlns:a16="http://schemas.microsoft.com/office/drawing/2014/main" id="{F71CCB67-0ABA-46B9-9201-1215F11D5AEA}"/>
              </a:ext>
            </a:extLst>
          </p:cNvPr>
          <p:cNvSpPr txBox="1"/>
          <p:nvPr/>
        </p:nvSpPr>
        <p:spPr>
          <a:xfrm>
            <a:off x="494805" y="5640779"/>
            <a:ext cx="1169719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řád 	</a:t>
            </a:r>
            <a:r>
              <a:rPr lang="cs-CZ" sz="2800" dirty="0" err="1"/>
              <a:t>Plecoptera</a:t>
            </a:r>
            <a:r>
              <a:rPr lang="cs-CZ" sz="2800" dirty="0"/>
              <a:t> 		– Pošvatky 				- Pošvatky</a:t>
            </a:r>
          </a:p>
          <a:p>
            <a:r>
              <a:rPr lang="cs-CZ" sz="2800" dirty="0"/>
              <a:t>Perla </a:t>
            </a:r>
            <a:r>
              <a:rPr lang="cs-CZ" sz="2800" dirty="0" err="1"/>
              <a:t>marginata</a:t>
            </a:r>
            <a:r>
              <a:rPr lang="cs-CZ" sz="2800" dirty="0"/>
              <a:t>  </a:t>
            </a:r>
            <a:r>
              <a:rPr lang="cs-CZ" sz="2800" dirty="0" err="1" smtClean="0"/>
              <a:t>juv</a:t>
            </a:r>
            <a:r>
              <a:rPr lang="cs-CZ" sz="2800" dirty="0" smtClean="0"/>
              <a:t>.</a:t>
            </a:r>
            <a:r>
              <a:rPr lang="cs-CZ" sz="2800" dirty="0"/>
              <a:t>	– Pošvatka </a:t>
            </a:r>
            <a:r>
              <a:rPr lang="cs-CZ" sz="2800" dirty="0" err="1"/>
              <a:t>hnědopásá</a:t>
            </a:r>
            <a:r>
              <a:rPr lang="cs-CZ" sz="2800" dirty="0"/>
              <a:t>  </a:t>
            </a:r>
            <a:r>
              <a:rPr lang="cs-CZ" sz="2800" dirty="0" err="1" smtClean="0"/>
              <a:t>svlečka</a:t>
            </a:r>
            <a:r>
              <a:rPr lang="cs-CZ" sz="2800" dirty="0"/>
              <a:t>	- Pošvatka </a:t>
            </a:r>
            <a:r>
              <a:rPr lang="cs-CZ" sz="2800" dirty="0" err="1"/>
              <a:t>hnědopása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275511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>
            <a:extLst>
              <a:ext uri="{FF2B5EF4-FFF2-40B4-BE49-F238E27FC236}">
                <a16:creationId xmlns:a16="http://schemas.microsoft.com/office/drawing/2014/main" id="{EDEB2FB7-65E2-47CE-BF34-9BE4EB77FD63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08759" y="-615207"/>
            <a:ext cx="12619512" cy="7722589"/>
          </a:xfrm>
          <a:prstGeom prst="rect">
            <a:avLst/>
          </a:prstGeom>
        </p:spPr>
      </p:pic>
      <p:sp>
        <p:nvSpPr>
          <p:cNvPr id="4" name="TextovéPole 3">
            <a:extLst>
              <a:ext uri="{FF2B5EF4-FFF2-40B4-BE49-F238E27FC236}">
                <a16:creationId xmlns:a16="http://schemas.microsoft.com/office/drawing/2014/main" id="{C08A8E59-21A0-4AEB-958D-511848286CA6}"/>
              </a:ext>
            </a:extLst>
          </p:cNvPr>
          <p:cNvSpPr txBox="1"/>
          <p:nvPr/>
        </p:nvSpPr>
        <p:spPr>
          <a:xfrm>
            <a:off x="1626919" y="4797632"/>
            <a:ext cx="1044975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chemeClr val="bg1"/>
                </a:solidFill>
              </a:rPr>
              <a:t>řád 	</a:t>
            </a:r>
            <a:r>
              <a:rPr lang="cs-CZ" sz="2800" dirty="0" err="1">
                <a:solidFill>
                  <a:schemeClr val="bg1"/>
                </a:solidFill>
              </a:rPr>
              <a:t>Squamata</a:t>
            </a:r>
            <a:r>
              <a:rPr lang="cs-CZ" sz="2800" dirty="0">
                <a:solidFill>
                  <a:schemeClr val="bg1"/>
                </a:solidFill>
              </a:rPr>
              <a:t>	</a:t>
            </a:r>
            <a:r>
              <a:rPr lang="cs-CZ" sz="2800" dirty="0" smtClean="0">
                <a:solidFill>
                  <a:schemeClr val="bg1"/>
                </a:solidFill>
              </a:rPr>
              <a:t>	– </a:t>
            </a:r>
            <a:r>
              <a:rPr lang="cs-CZ" sz="2800" dirty="0">
                <a:solidFill>
                  <a:schemeClr val="bg1"/>
                </a:solidFill>
              </a:rPr>
              <a:t>Šupinatí		</a:t>
            </a:r>
            <a:r>
              <a:rPr lang="cs-CZ" sz="2800" dirty="0" smtClean="0">
                <a:solidFill>
                  <a:schemeClr val="bg1"/>
                </a:solidFill>
              </a:rPr>
              <a:t>	- </a:t>
            </a:r>
            <a:r>
              <a:rPr lang="cs-CZ" sz="2800" dirty="0">
                <a:solidFill>
                  <a:schemeClr val="bg1"/>
                </a:solidFill>
              </a:rPr>
              <a:t>Šupináče</a:t>
            </a:r>
          </a:p>
          <a:p>
            <a:r>
              <a:rPr lang="cs-CZ" sz="2800" dirty="0">
                <a:solidFill>
                  <a:schemeClr val="bg1"/>
                </a:solidFill>
              </a:rPr>
              <a:t>čeleď	</a:t>
            </a:r>
            <a:r>
              <a:rPr lang="cs-CZ" sz="2800" dirty="0" err="1">
                <a:solidFill>
                  <a:schemeClr val="bg1"/>
                </a:solidFill>
              </a:rPr>
              <a:t>Colubridae</a:t>
            </a:r>
            <a:r>
              <a:rPr lang="cs-CZ" sz="2800" dirty="0">
                <a:solidFill>
                  <a:schemeClr val="bg1"/>
                </a:solidFill>
              </a:rPr>
              <a:t>	</a:t>
            </a:r>
            <a:r>
              <a:rPr lang="cs-CZ" sz="2800" dirty="0" smtClean="0">
                <a:solidFill>
                  <a:schemeClr val="bg1"/>
                </a:solidFill>
              </a:rPr>
              <a:t>	– </a:t>
            </a:r>
            <a:r>
              <a:rPr lang="cs-CZ" sz="2800" dirty="0">
                <a:solidFill>
                  <a:schemeClr val="bg1"/>
                </a:solidFill>
              </a:rPr>
              <a:t>Užovkovití		</a:t>
            </a:r>
            <a:r>
              <a:rPr lang="cs-CZ" sz="2800" dirty="0" smtClean="0">
                <a:solidFill>
                  <a:schemeClr val="bg1"/>
                </a:solidFill>
              </a:rPr>
              <a:t>	- </a:t>
            </a:r>
            <a:r>
              <a:rPr lang="cs-CZ" sz="2800" dirty="0">
                <a:solidFill>
                  <a:schemeClr val="bg1"/>
                </a:solidFill>
              </a:rPr>
              <a:t>Užovkovité</a:t>
            </a:r>
          </a:p>
          <a:p>
            <a:r>
              <a:rPr lang="cs-CZ" sz="2800" dirty="0" err="1">
                <a:solidFill>
                  <a:schemeClr val="bg1"/>
                </a:solidFill>
              </a:rPr>
              <a:t>Natrix</a:t>
            </a:r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err="1">
                <a:solidFill>
                  <a:schemeClr val="bg1"/>
                </a:solidFill>
              </a:rPr>
              <a:t>natrix</a:t>
            </a:r>
            <a:r>
              <a:rPr lang="cs-CZ" sz="2800" dirty="0">
                <a:solidFill>
                  <a:schemeClr val="bg1"/>
                </a:solidFill>
              </a:rPr>
              <a:t>		</a:t>
            </a:r>
            <a:r>
              <a:rPr lang="cs-CZ" sz="2800" dirty="0" smtClean="0">
                <a:solidFill>
                  <a:schemeClr val="bg1"/>
                </a:solidFill>
              </a:rPr>
              <a:t>	– </a:t>
            </a:r>
            <a:r>
              <a:rPr lang="cs-CZ" sz="2800" dirty="0">
                <a:solidFill>
                  <a:schemeClr val="bg1"/>
                </a:solidFill>
              </a:rPr>
              <a:t>Užovka obojková	</a:t>
            </a:r>
            <a:r>
              <a:rPr lang="cs-CZ" sz="2800" dirty="0" smtClean="0">
                <a:solidFill>
                  <a:schemeClr val="bg1"/>
                </a:solidFill>
              </a:rPr>
              <a:t>	- </a:t>
            </a:r>
            <a:r>
              <a:rPr lang="cs-CZ" sz="2800" dirty="0">
                <a:solidFill>
                  <a:schemeClr val="bg1"/>
                </a:solidFill>
              </a:rPr>
              <a:t>Užovka </a:t>
            </a:r>
            <a:r>
              <a:rPr lang="cs-CZ" sz="2800" dirty="0" err="1">
                <a:solidFill>
                  <a:schemeClr val="bg1"/>
                </a:solidFill>
              </a:rPr>
              <a:t>obyčajná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8179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>
            <a:extLst>
              <a:ext uri="{FF2B5EF4-FFF2-40B4-BE49-F238E27FC236}">
                <a16:creationId xmlns:a16="http://schemas.microsoft.com/office/drawing/2014/main" id="{29B1725B-EFA6-4616-8654-ED5ABF6EEB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619002"/>
            <a:ext cx="12872852" cy="7840683"/>
          </a:xfrm>
          <a:prstGeom prst="rect">
            <a:avLst/>
          </a:prstGeom>
        </p:spPr>
      </p:pic>
      <p:sp>
        <p:nvSpPr>
          <p:cNvPr id="4" name="TextovéPole 3">
            <a:extLst>
              <a:ext uri="{FF2B5EF4-FFF2-40B4-BE49-F238E27FC236}">
                <a16:creationId xmlns:a16="http://schemas.microsoft.com/office/drawing/2014/main" id="{7DFE274A-1507-4966-A052-0A372C9C3F14}"/>
              </a:ext>
            </a:extLst>
          </p:cNvPr>
          <p:cNvSpPr txBox="1"/>
          <p:nvPr/>
        </p:nvSpPr>
        <p:spPr>
          <a:xfrm>
            <a:off x="564772" y="4837078"/>
            <a:ext cx="12154449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600" dirty="0" smtClean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třída</a:t>
            </a:r>
            <a:r>
              <a:rPr lang="cs-CZ" sz="2800" dirty="0">
                <a:solidFill>
                  <a:schemeClr val="bg1"/>
                </a:solidFill>
              </a:rPr>
              <a:t>	</a:t>
            </a:r>
            <a:r>
              <a:rPr lang="cs-CZ" sz="2800" dirty="0" err="1">
                <a:solidFill>
                  <a:schemeClr val="bg1"/>
                </a:solidFill>
              </a:rPr>
              <a:t>Amphibia</a:t>
            </a:r>
            <a:r>
              <a:rPr lang="cs-CZ" sz="2800" dirty="0">
                <a:solidFill>
                  <a:schemeClr val="bg1"/>
                </a:solidFill>
              </a:rPr>
              <a:t>	</a:t>
            </a:r>
            <a:r>
              <a:rPr lang="cs-CZ" sz="2800" dirty="0" smtClean="0">
                <a:solidFill>
                  <a:schemeClr val="bg1"/>
                </a:solidFill>
              </a:rPr>
              <a:t>	- </a:t>
            </a:r>
            <a:r>
              <a:rPr lang="cs-CZ" sz="2800" dirty="0">
                <a:solidFill>
                  <a:schemeClr val="bg1"/>
                </a:solidFill>
              </a:rPr>
              <a:t>Obojživelníci		</a:t>
            </a:r>
            <a:r>
              <a:rPr lang="cs-CZ" sz="2800" dirty="0" smtClean="0">
                <a:solidFill>
                  <a:schemeClr val="bg1"/>
                </a:solidFill>
              </a:rPr>
              <a:t>	- </a:t>
            </a:r>
            <a:r>
              <a:rPr lang="cs-CZ" sz="2800" dirty="0">
                <a:solidFill>
                  <a:schemeClr val="bg1"/>
                </a:solidFill>
              </a:rPr>
              <a:t>Obojživelníky</a:t>
            </a:r>
          </a:p>
          <a:p>
            <a:r>
              <a:rPr lang="cs-CZ" sz="2800" dirty="0">
                <a:solidFill>
                  <a:schemeClr val="bg1"/>
                </a:solidFill>
              </a:rPr>
              <a:t>řád 	</a:t>
            </a:r>
            <a:r>
              <a:rPr lang="cs-CZ" sz="2800" dirty="0" err="1">
                <a:solidFill>
                  <a:schemeClr val="bg1"/>
                </a:solidFill>
              </a:rPr>
              <a:t>Anura</a:t>
            </a:r>
            <a:r>
              <a:rPr lang="cs-CZ" sz="2800" dirty="0">
                <a:solidFill>
                  <a:schemeClr val="bg1"/>
                </a:solidFill>
              </a:rPr>
              <a:t>		</a:t>
            </a:r>
            <a:r>
              <a:rPr lang="cs-CZ" sz="2800" dirty="0" smtClean="0">
                <a:solidFill>
                  <a:schemeClr val="bg1"/>
                </a:solidFill>
              </a:rPr>
              <a:t>	– </a:t>
            </a:r>
            <a:r>
              <a:rPr lang="cs-CZ" sz="2800" dirty="0">
                <a:solidFill>
                  <a:schemeClr val="bg1"/>
                </a:solidFill>
              </a:rPr>
              <a:t>Žáby			</a:t>
            </a:r>
            <a:r>
              <a:rPr lang="cs-CZ" sz="2800" dirty="0" smtClean="0">
                <a:solidFill>
                  <a:schemeClr val="bg1"/>
                </a:solidFill>
              </a:rPr>
              <a:t>	- </a:t>
            </a:r>
            <a:r>
              <a:rPr lang="cs-CZ" sz="2800" dirty="0" err="1">
                <a:solidFill>
                  <a:schemeClr val="bg1"/>
                </a:solidFill>
              </a:rPr>
              <a:t>Žabotvaré</a:t>
            </a:r>
            <a:endParaRPr lang="cs-CZ" sz="2800" dirty="0">
              <a:solidFill>
                <a:schemeClr val="bg1"/>
              </a:solidFill>
            </a:endParaRPr>
          </a:p>
          <a:p>
            <a:r>
              <a:rPr lang="cs-CZ" sz="2800" dirty="0">
                <a:solidFill>
                  <a:schemeClr val="bg1"/>
                </a:solidFill>
              </a:rPr>
              <a:t>čeleď	</a:t>
            </a:r>
            <a:r>
              <a:rPr lang="cs-CZ" sz="2800" dirty="0" err="1">
                <a:solidFill>
                  <a:schemeClr val="bg1"/>
                </a:solidFill>
              </a:rPr>
              <a:t>Bufonidae</a:t>
            </a:r>
            <a:r>
              <a:rPr lang="cs-CZ" sz="2800" dirty="0">
                <a:solidFill>
                  <a:schemeClr val="bg1"/>
                </a:solidFill>
              </a:rPr>
              <a:t>	</a:t>
            </a:r>
            <a:r>
              <a:rPr lang="cs-CZ" sz="2800" dirty="0" smtClean="0">
                <a:solidFill>
                  <a:schemeClr val="bg1"/>
                </a:solidFill>
              </a:rPr>
              <a:t>	– </a:t>
            </a:r>
            <a:r>
              <a:rPr lang="cs-CZ" sz="2800" dirty="0">
                <a:solidFill>
                  <a:schemeClr val="bg1"/>
                </a:solidFill>
              </a:rPr>
              <a:t>Ropuchovití		</a:t>
            </a:r>
            <a:r>
              <a:rPr lang="cs-CZ" sz="2800" dirty="0" smtClean="0">
                <a:solidFill>
                  <a:schemeClr val="bg1"/>
                </a:solidFill>
              </a:rPr>
              <a:t>	- </a:t>
            </a:r>
            <a:r>
              <a:rPr lang="cs-CZ" sz="2800" dirty="0">
                <a:solidFill>
                  <a:schemeClr val="bg1"/>
                </a:solidFill>
              </a:rPr>
              <a:t>Ropuchovité</a:t>
            </a:r>
          </a:p>
          <a:p>
            <a:r>
              <a:rPr lang="cs-CZ" sz="2800" dirty="0" err="1">
                <a:solidFill>
                  <a:schemeClr val="bg1"/>
                </a:solidFill>
              </a:rPr>
              <a:t>Bufo</a:t>
            </a:r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err="1">
                <a:solidFill>
                  <a:schemeClr val="bg1"/>
                </a:solidFill>
              </a:rPr>
              <a:t>bufo</a:t>
            </a:r>
            <a:r>
              <a:rPr lang="cs-CZ" sz="2800" dirty="0">
                <a:solidFill>
                  <a:schemeClr val="bg1"/>
                </a:solidFill>
              </a:rPr>
              <a:t>		</a:t>
            </a:r>
            <a:r>
              <a:rPr lang="cs-CZ" sz="2800" dirty="0" smtClean="0">
                <a:solidFill>
                  <a:schemeClr val="bg1"/>
                </a:solidFill>
              </a:rPr>
              <a:t>	– </a:t>
            </a:r>
            <a:r>
              <a:rPr lang="cs-CZ" sz="2800" dirty="0">
                <a:solidFill>
                  <a:schemeClr val="bg1"/>
                </a:solidFill>
              </a:rPr>
              <a:t>Ropucha obecná	</a:t>
            </a:r>
            <a:r>
              <a:rPr lang="cs-CZ" sz="2800" dirty="0" smtClean="0">
                <a:solidFill>
                  <a:schemeClr val="bg1"/>
                </a:solidFill>
              </a:rPr>
              <a:t>		- </a:t>
            </a:r>
            <a:r>
              <a:rPr lang="cs-CZ" sz="2800" dirty="0">
                <a:solidFill>
                  <a:schemeClr val="bg1"/>
                </a:solidFill>
              </a:rPr>
              <a:t>Ropucha bradavičnatá</a:t>
            </a:r>
          </a:p>
        </p:txBody>
      </p:sp>
    </p:spTree>
    <p:extLst>
      <p:ext uri="{BB962C8B-B14F-4D97-AF65-F5344CB8AC3E}">
        <p14:creationId xmlns:p14="http://schemas.microsoft.com/office/powerpoint/2010/main" val="30295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>
            <a:extLst>
              <a:ext uri="{FF2B5EF4-FFF2-40B4-BE49-F238E27FC236}">
                <a16:creationId xmlns:a16="http://schemas.microsoft.com/office/drawing/2014/main" id="{05CEF9A2-2AF4-4F4D-80D0-7A0FD5B651F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246421" cy="7286366"/>
          </a:xfrm>
          <a:prstGeom prst="rect">
            <a:avLst/>
          </a:prstGeom>
        </p:spPr>
      </p:pic>
      <p:pic>
        <p:nvPicPr>
          <p:cNvPr id="10" name="Obrázek 9">
            <a:extLst>
              <a:ext uri="{FF2B5EF4-FFF2-40B4-BE49-F238E27FC236}">
                <a16:creationId xmlns:a16="http://schemas.microsoft.com/office/drawing/2014/main" id="{5F6AD174-4AD6-4257-BFAB-E08BD64BC1E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5576027" y="670393"/>
            <a:ext cx="7286366" cy="5945580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1029730" y="4596714"/>
            <a:ext cx="40694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Muzeum Joachima </a:t>
            </a:r>
            <a:r>
              <a:rPr lang="cs-CZ" sz="2000" dirty="0" err="1" smtClean="0"/>
              <a:t>Barranda</a:t>
            </a:r>
            <a:r>
              <a:rPr lang="cs-CZ" sz="2000" dirty="0" smtClean="0"/>
              <a:t> - Skryje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91853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>
            <a:extLst>
              <a:ext uri="{FF2B5EF4-FFF2-40B4-BE49-F238E27FC236}">
                <a16:creationId xmlns:a16="http://schemas.microsoft.com/office/drawing/2014/main" id="{53D4D18B-6C2B-4CF7-A4F9-C2AB57A3A37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317500"/>
            <a:ext cx="12192001" cy="749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3190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>
            <a:extLst>
              <a:ext uri="{FF2B5EF4-FFF2-40B4-BE49-F238E27FC236}">
                <a16:creationId xmlns:a16="http://schemas.microsoft.com/office/drawing/2014/main" id="{109384D5-F680-4447-842F-991A1049D30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30629" y="-1054594"/>
            <a:ext cx="12486409" cy="8126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4015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20D3A40F-5DA7-44A0-847C-7D2BAADE4C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1800" dirty="0" smtClean="0"/>
              <a:t>							</a:t>
            </a:r>
            <a:r>
              <a:rPr lang="cs-CZ" sz="1800" b="1" dirty="0" smtClean="0"/>
              <a:t>č.p. 2018-1-CZ01-KA229-048129_1</a:t>
            </a:r>
            <a:endParaRPr lang="cs-CZ" sz="1800" b="1" dirty="0"/>
          </a:p>
        </p:txBody>
      </p:sp>
      <p:pic>
        <p:nvPicPr>
          <p:cNvPr id="4" name="Zástupný obsah 3">
            <a:extLst>
              <a:ext uri="{FF2B5EF4-FFF2-40B4-BE49-F238E27FC236}">
                <a16:creationId xmlns:a16="http://schemas.microsoft.com/office/drawing/2014/main" id="{422AC32A-F671-44CE-AEF2-CA50AFD383A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09402" y="2309630"/>
            <a:ext cx="2291938" cy="2343558"/>
          </a:xfrm>
          <a:prstGeom prst="rect">
            <a:avLst/>
          </a:prstGeom>
        </p:spPr>
      </p:pic>
      <p:pic>
        <p:nvPicPr>
          <p:cNvPr id="5" name="Obrázek 4">
            <a:extLst>
              <a:ext uri="{FF2B5EF4-FFF2-40B4-BE49-F238E27FC236}">
                <a16:creationId xmlns:a16="http://schemas.microsoft.com/office/drawing/2014/main" id="{226442B4-B805-4A84-9F61-92FE99E571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5681" y="2253344"/>
            <a:ext cx="2399844" cy="2399844"/>
          </a:xfrm>
          <a:prstGeom prst="rect">
            <a:avLst/>
          </a:prstGeom>
        </p:spPr>
      </p:pic>
      <p:sp>
        <p:nvSpPr>
          <p:cNvPr id="7" name="TextovéPole 6">
            <a:extLst>
              <a:ext uri="{FF2B5EF4-FFF2-40B4-BE49-F238E27FC236}">
                <a16:creationId xmlns:a16="http://schemas.microsoft.com/office/drawing/2014/main" id="{856F6699-2E58-47E8-87B4-2292AE9524E7}"/>
              </a:ext>
            </a:extLst>
          </p:cNvPr>
          <p:cNvSpPr txBox="1"/>
          <p:nvPr/>
        </p:nvSpPr>
        <p:spPr>
          <a:xfrm>
            <a:off x="4798660" y="4569653"/>
            <a:ext cx="85739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Projekt Erasmus +</a:t>
            </a:r>
          </a:p>
        </p:txBody>
      </p:sp>
      <p:sp>
        <p:nvSpPr>
          <p:cNvPr id="8" name="TextovéPole 7">
            <a:extLst>
              <a:ext uri="{FF2B5EF4-FFF2-40B4-BE49-F238E27FC236}">
                <a16:creationId xmlns:a16="http://schemas.microsoft.com/office/drawing/2014/main" id="{A07F31D0-DC9B-48A0-A183-9E7C758980C3}"/>
              </a:ext>
            </a:extLst>
          </p:cNvPr>
          <p:cNvSpPr txBox="1"/>
          <p:nvPr/>
        </p:nvSpPr>
        <p:spPr>
          <a:xfrm>
            <a:off x="4264231" y="4982772"/>
            <a:ext cx="70895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Berounka, Česká republika</a:t>
            </a:r>
          </a:p>
        </p:txBody>
      </p:sp>
      <p:sp>
        <p:nvSpPr>
          <p:cNvPr id="9" name="TextovéPole 8">
            <a:extLst>
              <a:ext uri="{FF2B5EF4-FFF2-40B4-BE49-F238E27FC236}">
                <a16:creationId xmlns:a16="http://schemas.microsoft.com/office/drawing/2014/main" id="{C7029137-8DCE-46BA-8459-529AF092E9ED}"/>
              </a:ext>
            </a:extLst>
          </p:cNvPr>
          <p:cNvSpPr txBox="1"/>
          <p:nvPr/>
        </p:nvSpPr>
        <p:spPr>
          <a:xfrm>
            <a:off x="5684322" y="5452002"/>
            <a:ext cx="43562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2019</a:t>
            </a:r>
          </a:p>
        </p:txBody>
      </p:sp>
      <p:pic>
        <p:nvPicPr>
          <p:cNvPr id="10" name="Obrázek 9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4309" y="1690688"/>
            <a:ext cx="2934273" cy="2932955"/>
          </a:xfrm>
          <a:prstGeom prst="rect">
            <a:avLst/>
          </a:prstGeom>
          <a:noFill/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5382" y="154887"/>
            <a:ext cx="5376672" cy="15358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2003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/>
              <a:t>Anděra</a:t>
            </a:r>
            <a:r>
              <a:rPr lang="cs-CZ" dirty="0"/>
              <a:t> M., Sovák J., 2018 – Atlas fauny České republiky. Praha. Academia</a:t>
            </a:r>
          </a:p>
          <a:p>
            <a:r>
              <a:rPr lang="cs-CZ" dirty="0" err="1"/>
              <a:t>Eisenreich</a:t>
            </a:r>
            <a:r>
              <a:rPr lang="cs-CZ" dirty="0"/>
              <a:t> W., </a:t>
            </a:r>
            <a:r>
              <a:rPr lang="cs-CZ" dirty="0" err="1"/>
              <a:t>Handel</a:t>
            </a:r>
            <a:r>
              <a:rPr lang="cs-CZ" dirty="0"/>
              <a:t> A., </a:t>
            </a:r>
            <a:r>
              <a:rPr lang="cs-CZ" dirty="0" err="1"/>
              <a:t>Zimmer</a:t>
            </a:r>
            <a:r>
              <a:rPr lang="cs-CZ" dirty="0"/>
              <a:t> </a:t>
            </a:r>
            <a:r>
              <a:rPr lang="cs-CZ" dirty="0" err="1"/>
              <a:t>Ute</a:t>
            </a:r>
            <a:r>
              <a:rPr lang="cs-CZ" dirty="0"/>
              <a:t> E., 2003 – Nový průvodce přírodou. Praha – Plzeň. BETA Dobrovský Ševčík</a:t>
            </a:r>
          </a:p>
          <a:p>
            <a:r>
              <a:rPr lang="cs-CZ" dirty="0"/>
              <a:t>Hudec K., </a:t>
            </a:r>
            <a:r>
              <a:rPr lang="cs-CZ" dirty="0" err="1"/>
              <a:t>Kolibáč</a:t>
            </a:r>
            <a:r>
              <a:rPr lang="cs-CZ" dirty="0"/>
              <a:t> J., Laštůvka Z., Peňáz M., 2007 – Příroda České republiky (Průvodce faunou). Praha. Academia</a:t>
            </a:r>
          </a:p>
          <a:p>
            <a:r>
              <a:rPr lang="cs-CZ" dirty="0"/>
              <a:t>Kůrka A., Řezáč M., Macek R., Dolanský J., 2015 – Pavouci České republiky. Praha. Academia</a:t>
            </a:r>
          </a:p>
        </p:txBody>
      </p:sp>
    </p:spTree>
    <p:extLst>
      <p:ext uri="{BB962C8B-B14F-4D97-AF65-F5344CB8AC3E}">
        <p14:creationId xmlns:p14="http://schemas.microsoft.com/office/powerpoint/2010/main" val="716330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349</TotalTime>
  <Words>191</Words>
  <Application>Microsoft Office PowerPoint</Application>
  <PresentationFormat>Širokoúhlá obrazovka</PresentationFormat>
  <Paragraphs>93</Paragraphs>
  <Slides>57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57</vt:i4>
      </vt:variant>
    </vt:vector>
  </HeadingPairs>
  <TitlesOfParts>
    <vt:vector size="64" baseType="lpstr">
      <vt:lpstr>Aharoni</vt:lpstr>
      <vt:lpstr>Arial</vt:lpstr>
      <vt:lpstr>Calibri</vt:lpstr>
      <vt:lpstr>Calibri Light</vt:lpstr>
      <vt:lpstr>Freestyle Script</vt:lpstr>
      <vt:lpstr>Times New Roman</vt:lpstr>
      <vt:lpstr>Motiv Office</vt:lpstr>
      <vt:lpstr>Poznávání fauny a flóry povodí Berounky</vt:lpstr>
      <vt:lpstr>Prezentace aplikace PowerPoint</vt:lpstr>
      <vt:lpstr>třída Malacostraca  – Rakovci   - Kôrovce řád Isopoda    – Stejnonožci - Rovnakonôžky Armadillidium vulgare – Svinka obecná - Zvínavka obyčajná </vt:lpstr>
      <vt:lpstr>řád  Araneae   – Pavouci     - Pavúky čeleď  Agelenidae  – Pokoutníkovití   - Kútnikovité Agelena labirintica  – Pokoutník nálevkovitý  - Kútnik nálevkovitý </vt:lpstr>
      <vt:lpstr>řád  Araneae   – Pavouci    - Pavúky čeleď Agelenidae   – Pokoutníkovití  - Kútnikovité Coelotes terrestris  – Punčoškář zemní  - Pančuškár zemný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HMYZ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      č.p. 2018-1-CZ01-KA229-048129_1</vt:lpstr>
      <vt:lpstr>Zdroje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Poznávání fauny povodí Berounky</dc:title>
  <dc:creator>Petra Kašková</dc:creator>
  <cp:lastModifiedBy>Mgr. Bc. Zahrádka Jaroslav</cp:lastModifiedBy>
  <cp:revision>59</cp:revision>
  <dcterms:created xsi:type="dcterms:W3CDTF">2019-07-08T06:38:32Z</dcterms:created>
  <dcterms:modified xsi:type="dcterms:W3CDTF">2020-09-29T07:44:48Z</dcterms:modified>
</cp:coreProperties>
</file>