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0" r:id="rId2"/>
    <p:sldId id="261" r:id="rId3"/>
    <p:sldId id="257" r:id="rId4"/>
    <p:sldId id="265" r:id="rId5"/>
    <p:sldId id="263" r:id="rId6"/>
    <p:sldId id="266" r:id="rId7"/>
    <p:sldId id="264" r:id="rId8"/>
    <p:sldId id="256" r:id="rId9"/>
    <p:sldId id="268" r:id="rId10"/>
    <p:sldId id="267" r:id="rId11"/>
    <p:sldId id="262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VY_32_INOVACE_06_</a:t>
          </a:r>
          <a:r>
            <a:rPr lang="cs-CZ" sz="2000" baseline="0" dirty="0" err="1" smtClean="0"/>
            <a:t>The</a:t>
          </a:r>
          <a:r>
            <a:rPr lang="cs-CZ" sz="2000" baseline="0" dirty="0" smtClean="0"/>
            <a:t> verb </a:t>
          </a:r>
          <a:r>
            <a:rPr lang="cs-CZ" sz="2000" i="1" baseline="0" dirty="0" smtClean="0"/>
            <a:t>to </a:t>
          </a:r>
          <a:r>
            <a:rPr lang="cs-CZ" sz="2000" i="1" baseline="0" dirty="0" err="1" smtClean="0"/>
            <a:t>be</a:t>
          </a:r>
          <a:endParaRPr lang="cs-CZ" sz="2000" i="1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Konstantinovy Lázně, okres Tachov,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Alena </a:t>
          </a:r>
          <a:r>
            <a:rPr lang="cs-CZ" sz="2000" dirty="0" err="1" smtClean="0"/>
            <a:t>Kaĺavská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err="1" smtClean="0"/>
            <a:t>The</a:t>
          </a:r>
          <a:r>
            <a:rPr lang="cs-CZ" sz="2000" dirty="0" smtClean="0"/>
            <a:t> verb </a:t>
          </a:r>
          <a:r>
            <a:rPr lang="cs-CZ" sz="2000" i="1" dirty="0" smtClean="0"/>
            <a:t>to </a:t>
          </a:r>
          <a:r>
            <a:rPr lang="cs-CZ" sz="2000" i="1" dirty="0" err="1" smtClean="0"/>
            <a:t>be</a:t>
          </a:r>
          <a:endParaRPr lang="cs-CZ" sz="2000" i="1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CZ.1.07/1.4.00/21.2004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DEB261A3-11E9-450D-B7E3-7646F889AF75}" type="presOf" srcId="{D8197B8C-B260-4A16-BDF4-0947B075E274}" destId="{5A5FFA88-C948-4069-8E93-59FA12366E83}" srcOrd="1" destOrd="0" presId="urn:microsoft.com/office/officeart/2005/8/layout/target3"/>
    <dgm:cxn modelId="{1829732A-8A60-439C-9112-EB1E898B97FC}" type="presOf" srcId="{D1B46980-6531-4606-95E6-44980827E919}" destId="{6140AFEC-043D-4C43-A2F9-D0F5331DF3A3}" srcOrd="0" destOrd="0" presId="urn:microsoft.com/office/officeart/2005/8/layout/target3"/>
    <dgm:cxn modelId="{4CAADEA4-7404-4B06-97CC-D9FA78A910EC}" type="presOf" srcId="{B651F6E3-6281-48DB-9319-2AEAFDAE7572}" destId="{6BB5E863-4638-4E1D-BFDE-399D028AC4ED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970404-E9E2-401F-B221-C2E16A59200F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621CDD30-2152-4A53-97A3-35F41C92D831}" type="presOf" srcId="{D1D4F407-5343-4D3F-B5B9-D407B03CAEB4}" destId="{AED2198E-93D5-4001-81B4-73124B309672}" srcOrd="1" destOrd="0" presId="urn:microsoft.com/office/officeart/2005/8/layout/target3"/>
    <dgm:cxn modelId="{E5044E3F-2AFE-4A94-A5BD-E5BB7A3ED1CE}" type="presOf" srcId="{4C35D32F-0EAB-4CD7-82EE-45574DC2A586}" destId="{890E4F0B-2866-4A3F-A3C7-2A14B1797930}" srcOrd="1" destOrd="0" presId="urn:microsoft.com/office/officeart/2005/8/layout/target3"/>
    <dgm:cxn modelId="{55E3E086-A86C-48A6-B46E-E317AC5CED88}" type="presOf" srcId="{D1D4F407-5343-4D3F-B5B9-D407B03CAEB4}" destId="{D005CE8C-CC26-4C3E-AC11-E15060ECD759}" srcOrd="0" destOrd="0" presId="urn:microsoft.com/office/officeart/2005/8/layout/target3"/>
    <dgm:cxn modelId="{52CF7A57-7909-4DC2-AD9A-738B056F8D8A}" type="presOf" srcId="{4C35D32F-0EAB-4CD7-82EE-45574DC2A586}" destId="{8BEBB6EC-1DAA-4CAC-8A25-BC0FCBD5DBD5}" srcOrd="0" destOrd="0" presId="urn:microsoft.com/office/officeart/2005/8/layout/target3"/>
    <dgm:cxn modelId="{879E7132-C450-450A-A9E4-458EAB1AB6FB}" type="presOf" srcId="{757F3AB3-0718-4624-B441-E567A8F0AB56}" destId="{333A1088-737F-45CB-B68E-254E46348037}" srcOrd="0" destOrd="0" presId="urn:microsoft.com/office/officeart/2005/8/layout/target3"/>
    <dgm:cxn modelId="{9522862D-2AA1-4066-92C5-B2ACE4B0CB9F}" type="presOf" srcId="{D1B46980-6531-4606-95E6-44980827E919}" destId="{2BE915AB-18AA-4053-B92C-3BFC9ED204BB}" srcOrd="1" destOrd="0" presId="urn:microsoft.com/office/officeart/2005/8/layout/target3"/>
    <dgm:cxn modelId="{C81DB0AD-5303-43A6-86AA-D6AD8C4ACD3C}" type="presOf" srcId="{D8197B8C-B260-4A16-BDF4-0947B075E274}" destId="{25B08C86-7E15-44DC-BE7F-FFB55DD49D12}" srcOrd="0" destOrd="0" presId="urn:microsoft.com/office/officeart/2005/8/layout/target3"/>
    <dgm:cxn modelId="{805D7EE6-BEE2-40FD-A1C2-EF21051A3265}" type="presParOf" srcId="{333A1088-737F-45CB-B68E-254E46348037}" destId="{F5ABB229-8D3B-4694-996A-96F23CF14429}" srcOrd="0" destOrd="0" presId="urn:microsoft.com/office/officeart/2005/8/layout/target3"/>
    <dgm:cxn modelId="{C682CC44-4031-401F-BEF4-9C7705C96BE4}" type="presParOf" srcId="{333A1088-737F-45CB-B68E-254E46348037}" destId="{F41139FD-01EE-4571-8B17-4FB00FC51163}" srcOrd="1" destOrd="0" presId="urn:microsoft.com/office/officeart/2005/8/layout/target3"/>
    <dgm:cxn modelId="{4E072754-855F-45F5-B857-B01588F24C54}" type="presParOf" srcId="{333A1088-737F-45CB-B68E-254E46348037}" destId="{D005CE8C-CC26-4C3E-AC11-E15060ECD759}" srcOrd="2" destOrd="0" presId="urn:microsoft.com/office/officeart/2005/8/layout/target3"/>
    <dgm:cxn modelId="{214D1FCF-AC9C-438E-925D-5A2DBDA890C7}" type="presParOf" srcId="{333A1088-737F-45CB-B68E-254E46348037}" destId="{2C702D82-9B77-49B7-9568-BB8EB47C3372}" srcOrd="3" destOrd="0" presId="urn:microsoft.com/office/officeart/2005/8/layout/target3"/>
    <dgm:cxn modelId="{C5217BDB-5CFD-4B7D-88F6-55EF9F523616}" type="presParOf" srcId="{333A1088-737F-45CB-B68E-254E46348037}" destId="{A52A0455-90FF-4808-ABD0-F02540D31D5A}" srcOrd="4" destOrd="0" presId="urn:microsoft.com/office/officeart/2005/8/layout/target3"/>
    <dgm:cxn modelId="{5DDB6321-17C5-4768-884A-854AFE17C872}" type="presParOf" srcId="{333A1088-737F-45CB-B68E-254E46348037}" destId="{6140AFEC-043D-4C43-A2F9-D0F5331DF3A3}" srcOrd="5" destOrd="0" presId="urn:microsoft.com/office/officeart/2005/8/layout/target3"/>
    <dgm:cxn modelId="{3CF67477-0BCE-4522-A11D-976B1F3934F9}" type="presParOf" srcId="{333A1088-737F-45CB-B68E-254E46348037}" destId="{9358AC05-5D7D-4327-9F80-1AD486AEA664}" srcOrd="6" destOrd="0" presId="urn:microsoft.com/office/officeart/2005/8/layout/target3"/>
    <dgm:cxn modelId="{340E1C8D-82FA-487C-AC20-865621981A75}" type="presParOf" srcId="{333A1088-737F-45CB-B68E-254E46348037}" destId="{313FC574-E1CD-4FB4-B054-0B805CE0447D}" srcOrd="7" destOrd="0" presId="urn:microsoft.com/office/officeart/2005/8/layout/target3"/>
    <dgm:cxn modelId="{F6AF393F-CABB-462F-AB3B-790D5BA7333B}" type="presParOf" srcId="{333A1088-737F-45CB-B68E-254E46348037}" destId="{619D679B-A015-4ECF-8348-D1034C574F40}" srcOrd="8" destOrd="0" presId="urn:microsoft.com/office/officeart/2005/8/layout/target3"/>
    <dgm:cxn modelId="{2633A035-738E-4B57-AEC5-1FAFF8CB61C8}" type="presParOf" srcId="{333A1088-737F-45CB-B68E-254E46348037}" destId="{322283A8-4A27-4CDA-BAE3-F381106A9174}" srcOrd="9" destOrd="0" presId="urn:microsoft.com/office/officeart/2005/8/layout/target3"/>
    <dgm:cxn modelId="{67895D76-1E37-47A8-B25A-31927EEC702C}" type="presParOf" srcId="{333A1088-737F-45CB-B68E-254E46348037}" destId="{FFC9F71D-1B4F-4AD9-A4A6-86ADEFC8AF5C}" srcOrd="10" destOrd="0" presId="urn:microsoft.com/office/officeart/2005/8/layout/target3"/>
    <dgm:cxn modelId="{F9F5CB25-8F55-43C8-AA08-2CE9DC7C0F8D}" type="presParOf" srcId="{333A1088-737F-45CB-B68E-254E46348037}" destId="{25B08C86-7E15-44DC-BE7F-FFB55DD49D12}" srcOrd="11" destOrd="0" presId="urn:microsoft.com/office/officeart/2005/8/layout/target3"/>
    <dgm:cxn modelId="{4DCE9074-1269-4FE7-B12E-6D5BFE93A892}" type="presParOf" srcId="{333A1088-737F-45CB-B68E-254E46348037}" destId="{76644BE8-9D7C-4C09-B250-3D10AF48CBB7}" srcOrd="12" destOrd="0" presId="urn:microsoft.com/office/officeart/2005/8/layout/target3"/>
    <dgm:cxn modelId="{93E5D596-80EE-40A2-A5D8-E287C7A3B671}" type="presParOf" srcId="{333A1088-737F-45CB-B68E-254E46348037}" destId="{EE85B701-7295-41C0-BA7A-34D3756A2AE6}" srcOrd="13" destOrd="0" presId="urn:microsoft.com/office/officeart/2005/8/layout/target3"/>
    <dgm:cxn modelId="{DF6D4961-CAE0-4BEA-95A1-AD662453B270}" type="presParOf" srcId="{333A1088-737F-45CB-B68E-254E46348037}" destId="{8BEBB6EC-1DAA-4CAC-8A25-BC0FCBD5DBD5}" srcOrd="14" destOrd="0" presId="urn:microsoft.com/office/officeart/2005/8/layout/target3"/>
    <dgm:cxn modelId="{129B740F-E4EB-49EC-933C-C59E365DADCE}" type="presParOf" srcId="{333A1088-737F-45CB-B68E-254E46348037}" destId="{AED2198E-93D5-4001-81B4-73124B309672}" srcOrd="15" destOrd="0" presId="urn:microsoft.com/office/officeart/2005/8/layout/target3"/>
    <dgm:cxn modelId="{8B6AE84E-0B84-48BD-A7C5-9F0C8E95D6FF}" type="presParOf" srcId="{333A1088-737F-45CB-B68E-254E46348037}" destId="{2BE915AB-18AA-4053-B92C-3BFC9ED204BB}" srcOrd="16" destOrd="0" presId="urn:microsoft.com/office/officeart/2005/8/layout/target3"/>
    <dgm:cxn modelId="{D94FF167-AD20-427F-9C92-0B454E232F17}" type="presParOf" srcId="{333A1088-737F-45CB-B68E-254E46348037}" destId="{6BB5E863-4638-4E1D-BFDE-399D028AC4ED}" srcOrd="17" destOrd="0" presId="urn:microsoft.com/office/officeart/2005/8/layout/target3"/>
    <dgm:cxn modelId="{FC6DDC17-D598-42C0-9868-467BF22C01F3}" type="presParOf" srcId="{333A1088-737F-45CB-B68E-254E46348037}" destId="{5A5FFA88-C948-4069-8E93-59FA12366E83}" srcOrd="18" destOrd="0" presId="urn:microsoft.com/office/officeart/2005/8/layout/target3"/>
    <dgm:cxn modelId="{2866550A-9913-4BA6-83DF-2D602C928A29}" type="presParOf" srcId="{333A1088-737F-45CB-B68E-254E46348037}" destId="{890E4F0B-2866-4A3F-A3C7-2A14B1797930}" srcOrd="19" destOrd="0" presId="urn:microsoft.com/office/officeart/2005/8/layout/target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DF303D-117A-4F21-B3BA-F05F161BB5BB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73BA05-AD8C-49B0-90BE-28FF2AC7023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Procvičování tvarů, opis do sešitu.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73BA05-AD8C-49B0-90BE-28FF2AC70237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Přeložit písemně, zkontrolovat, přepsat</a:t>
            </a:r>
            <a:r>
              <a:rPr lang="cs-CZ" baseline="0" dirty="0" smtClean="0"/>
              <a:t> do dlouhé formy.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73BA05-AD8C-49B0-90BE-28FF2AC70237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Tvořit otázky, příklady psát na tabuli a některé do sešitu.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73BA05-AD8C-49B0-90BE-28FF2AC70237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Překlad ústně, na okopírovaný papír nebo do sešitu. Vytvořit krátké odpovědi. Kontrola ukryta.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73BA05-AD8C-49B0-90BE-28FF2AC70237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Procvičování tvarů, opis do sešitu.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73BA05-AD8C-49B0-90BE-28FF2AC70237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Přeložit písemně, zkontrolovat, přepsat</a:t>
            </a:r>
            <a:r>
              <a:rPr lang="cs-CZ" baseline="0" dirty="0" smtClean="0"/>
              <a:t> do dlouhé formy.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73BA05-AD8C-49B0-90BE-28FF2AC70237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Dát slova do správného pořadí – přesunout</a:t>
            </a:r>
            <a:r>
              <a:rPr lang="cs-CZ" baseline="0" dirty="0" smtClean="0"/>
              <a:t> </a:t>
            </a:r>
            <a:r>
              <a:rPr lang="cs-CZ" dirty="0" smtClean="0"/>
              <a:t> na tabuli </a:t>
            </a:r>
            <a:r>
              <a:rPr lang="cs-CZ" smtClean="0"/>
              <a:t>nebo psát do </a:t>
            </a:r>
            <a:r>
              <a:rPr lang="cs-CZ" dirty="0" smtClean="0"/>
              <a:t>sešitu.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73BA05-AD8C-49B0-90BE-28FF2AC70237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elpforenglish.cz/testy/starter/c2011102801-obrazkovy-kviz--2.html" TargetMode="Externa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4294140332"/>
              </p:ext>
            </p:extLst>
          </p:nvPr>
        </p:nvGraphicFramePr>
        <p:xfrm>
          <a:off x="539552" y="908720"/>
          <a:ext cx="8175852" cy="3520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2922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Pro 5. </a:t>
            </a:r>
            <a:r>
              <a:rPr lang="cs-CZ" smtClean="0"/>
              <a:t>ročník</a:t>
            </a:r>
            <a:r>
              <a:rPr lang="cs-CZ" smtClean="0"/>
              <a:t> </a:t>
            </a:r>
            <a:r>
              <a:rPr lang="cs-CZ" dirty="0" smtClean="0"/>
              <a:t>ZŠ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Prezentace na interaktivní tabuli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Pomůcky: nakopírované listy, sešit, papír, psací potřeby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Inovace: interaktivní  procvičování gramatického učiva – sloveso to </a:t>
            </a:r>
            <a:r>
              <a:rPr lang="cs-CZ" dirty="0" err="1" smtClean="0"/>
              <a:t>be</a:t>
            </a:r>
            <a:r>
              <a:rPr lang="cs-CZ" dirty="0" smtClean="0"/>
              <a:t> 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Metodické pokyny: vyvozování učiva, překlad, psaní vět v krátké a dlouhé formě, otázky, zápor, slovosled 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Jazyk a jazyková komunikace - Anglický jazyk</a:t>
            </a:r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714380"/>
          </a:xfrm>
        </p:spPr>
        <p:txBody>
          <a:bodyPr>
            <a:normAutofit fontScale="90000"/>
          </a:bodyPr>
          <a:lstStyle/>
          <a:p>
            <a:r>
              <a:rPr lang="cs-CZ" sz="36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Časování slovesa  to </a:t>
            </a:r>
            <a:r>
              <a:rPr lang="cs-CZ" sz="3600" b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be</a:t>
            </a:r>
            <a:r>
              <a:rPr lang="cs-CZ" sz="36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být</a:t>
            </a:r>
            <a:r>
              <a:rPr lang="cs-CZ" sz="9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9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6000792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cs-CZ" sz="96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cs-CZ" sz="96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singular</a:t>
            </a:r>
            <a:r>
              <a:rPr lang="cs-CZ" sz="96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96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</a:t>
            </a:r>
            <a:r>
              <a:rPr lang="cs-CZ" sz="96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96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plural</a:t>
            </a:r>
            <a:endParaRPr lang="cs-CZ" sz="9600" b="1" u="sng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9600" b="1" u="sng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9600" b="1" u="sng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long</a:t>
            </a:r>
            <a:r>
              <a:rPr lang="cs-CZ" sz="96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cs-CZ" sz="9600" b="1" u="sng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short</a:t>
            </a:r>
            <a:r>
              <a:rPr lang="cs-CZ" sz="96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9600" b="1" u="sng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form</a:t>
            </a:r>
            <a:r>
              <a:rPr lang="cs-CZ" sz="96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 </a:t>
            </a:r>
            <a:r>
              <a:rPr lang="cs-CZ" sz="9600" b="1" u="sng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long</a:t>
            </a:r>
            <a:r>
              <a:rPr lang="cs-CZ" sz="96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cs-CZ" sz="9600" b="1" u="sng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short</a:t>
            </a:r>
            <a:r>
              <a:rPr lang="cs-CZ" sz="96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9600" b="1" u="sng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form</a:t>
            </a:r>
            <a:endParaRPr lang="cs-CZ" sz="9600" b="1" u="sng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9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800" b="1" dirty="0" smtClean="0">
                <a:latin typeface="Times New Roman" pitchFamily="18" charset="0"/>
                <a:cs typeface="Times New Roman" pitchFamily="18" charset="0"/>
              </a:rPr>
              <a:t>1. I </a:t>
            </a:r>
            <a:r>
              <a:rPr lang="cs-CZ" sz="12800" b="1" dirty="0" err="1" smtClean="0"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cs-CZ" sz="12800" b="1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cs-CZ" sz="1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I´m</a:t>
            </a:r>
            <a:r>
              <a:rPr lang="cs-CZ" sz="12800" b="1" dirty="0" smtClean="0">
                <a:latin typeface="Times New Roman" pitchFamily="18" charset="0"/>
                <a:cs typeface="Times New Roman" pitchFamily="18" charset="0"/>
              </a:rPr>
              <a:t>              1. </a:t>
            </a:r>
            <a:r>
              <a:rPr lang="cs-CZ" sz="12800" b="1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12800" b="1" dirty="0" smtClean="0">
                <a:latin typeface="Times New Roman" pitchFamily="18" charset="0"/>
                <a:cs typeface="Times New Roman" pitchFamily="18" charset="0"/>
              </a:rPr>
              <a:t> are           </a:t>
            </a:r>
            <a:r>
              <a:rPr lang="cs-CZ" sz="1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1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´re</a:t>
            </a:r>
          </a:p>
          <a:p>
            <a:pPr>
              <a:buNone/>
            </a:pPr>
            <a:endParaRPr lang="cs-CZ" sz="1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800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cs-CZ" sz="12800" b="1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12800" b="1" dirty="0" smtClean="0">
                <a:latin typeface="Times New Roman" pitchFamily="18" charset="0"/>
                <a:cs typeface="Times New Roman" pitchFamily="18" charset="0"/>
              </a:rPr>
              <a:t> are   </a:t>
            </a:r>
            <a:r>
              <a:rPr lang="cs-CZ" sz="1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1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´re</a:t>
            </a:r>
            <a:r>
              <a:rPr lang="cs-CZ" sz="12800" b="1" dirty="0" smtClean="0">
                <a:latin typeface="Times New Roman" pitchFamily="18" charset="0"/>
                <a:cs typeface="Times New Roman" pitchFamily="18" charset="0"/>
              </a:rPr>
              <a:t>         2. </a:t>
            </a:r>
            <a:r>
              <a:rPr lang="cs-CZ" sz="12800" b="1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12800" b="1" dirty="0" smtClean="0">
                <a:latin typeface="Times New Roman" pitchFamily="18" charset="0"/>
                <a:cs typeface="Times New Roman" pitchFamily="18" charset="0"/>
              </a:rPr>
              <a:t> are         </a:t>
            </a:r>
            <a:r>
              <a:rPr lang="cs-CZ" sz="1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1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´re</a:t>
            </a:r>
          </a:p>
          <a:p>
            <a:pPr>
              <a:buNone/>
            </a:pPr>
            <a:endParaRPr lang="cs-CZ" sz="1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800" b="1" dirty="0" smtClean="0">
                <a:latin typeface="Times New Roman" pitchFamily="18" charset="0"/>
                <a:cs typeface="Times New Roman" pitchFamily="18" charset="0"/>
              </a:rPr>
              <a:t>3. he </a:t>
            </a:r>
            <a:r>
              <a:rPr lang="cs-CZ" sz="128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12800" b="1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cs-CZ" sz="1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he´s</a:t>
            </a:r>
            <a:r>
              <a:rPr lang="cs-CZ" sz="12800" b="1" dirty="0" smtClean="0">
                <a:latin typeface="Times New Roman" pitchFamily="18" charset="0"/>
                <a:cs typeface="Times New Roman" pitchFamily="18" charset="0"/>
              </a:rPr>
              <a:t>              3. </a:t>
            </a:r>
            <a:r>
              <a:rPr lang="cs-CZ" sz="12800" b="1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sz="12800" b="1" dirty="0" smtClean="0">
                <a:latin typeface="Times New Roman" pitchFamily="18" charset="0"/>
                <a:cs typeface="Times New Roman" pitchFamily="18" charset="0"/>
              </a:rPr>
              <a:t> are        </a:t>
            </a:r>
            <a:r>
              <a:rPr lang="cs-CZ" sz="1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sz="1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´re</a:t>
            </a:r>
          </a:p>
          <a:p>
            <a:pPr>
              <a:buNone/>
            </a:pPr>
            <a:r>
              <a:rPr lang="cs-CZ" sz="128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12800" b="1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cs-CZ" sz="1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128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128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1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cs-CZ" sz="1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´s</a:t>
            </a:r>
          </a:p>
          <a:p>
            <a:pPr>
              <a:buNone/>
            </a:pPr>
            <a:r>
              <a:rPr lang="cs-CZ" sz="128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12800" b="1" dirty="0" err="1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1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128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12800" b="1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cs-CZ" sz="1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1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´s</a:t>
            </a:r>
          </a:p>
          <a:p>
            <a:pPr>
              <a:buNone/>
            </a:pPr>
            <a:r>
              <a:rPr lang="cs-CZ" sz="128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cs-CZ" sz="128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Translate</a:t>
            </a:r>
            <a:r>
              <a:rPr lang="cs-CZ" sz="32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b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600200"/>
            <a:ext cx="8715436" cy="4525963"/>
          </a:xfrm>
          <a:solidFill>
            <a:schemeClr val="bg1"/>
          </a:solidFill>
        </p:spPr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Jsem na zahradě.              I´m in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garden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On je v obýváku.              He´s in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living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room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My jsme veselí.               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´re happy.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Jsi dobrý přítel.               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´re 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good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friend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Jsou naštvaní.                  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´re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angry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Svislý svitek 4"/>
          <p:cNvSpPr/>
          <p:nvPr/>
        </p:nvSpPr>
        <p:spPr>
          <a:xfrm>
            <a:off x="4143372" y="1571612"/>
            <a:ext cx="5214942" cy="4429156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2" descr="C:\Documents and Settings\Administrator\Local Settings\Temporary Internet Files\Content.IE5\ZTNVNTSM\MC900432487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4643446"/>
            <a:ext cx="1847850" cy="19843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Make</a:t>
            </a:r>
            <a:r>
              <a:rPr lang="cs-CZ" sz="32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2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questions</a:t>
            </a:r>
            <a:r>
              <a:rPr lang="cs-CZ" sz="32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b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He </a:t>
            </a:r>
            <a:r>
              <a:rPr lang="cs-CZ" dirty="0" err="1" smtClean="0">
                <a:solidFill>
                  <a:srgbClr val="FF0000"/>
                </a:solidFill>
              </a:rPr>
              <a:t>is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from</a:t>
            </a:r>
            <a:r>
              <a:rPr lang="cs-CZ" dirty="0" smtClean="0"/>
              <a:t> London.              </a:t>
            </a:r>
            <a:r>
              <a:rPr lang="cs-CZ" dirty="0" err="1" smtClean="0">
                <a:solidFill>
                  <a:srgbClr val="FF0000"/>
                </a:solidFill>
              </a:rPr>
              <a:t>Is</a:t>
            </a:r>
            <a:r>
              <a:rPr lang="cs-CZ" dirty="0" smtClean="0">
                <a:solidFill>
                  <a:srgbClr val="FF0000"/>
                </a:solidFill>
              </a:rPr>
              <a:t> he </a:t>
            </a:r>
            <a:r>
              <a:rPr lang="cs-CZ" dirty="0" err="1" smtClean="0"/>
              <a:t>from</a:t>
            </a:r>
            <a:r>
              <a:rPr lang="cs-CZ" dirty="0" smtClean="0"/>
              <a:t> London?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She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is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happy.                         </a:t>
            </a:r>
            <a:r>
              <a:rPr lang="cs-CZ" dirty="0" err="1" smtClean="0">
                <a:solidFill>
                  <a:srgbClr val="FF0000"/>
                </a:solidFill>
              </a:rPr>
              <a:t>Is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she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happy?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Kat </a:t>
            </a:r>
            <a:r>
              <a:rPr lang="cs-CZ" dirty="0" err="1" smtClean="0">
                <a:solidFill>
                  <a:srgbClr val="FF0000"/>
                </a:solidFill>
              </a:rPr>
              <a:t>is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in </a:t>
            </a:r>
            <a:r>
              <a:rPr lang="cs-CZ" dirty="0" err="1" smtClean="0"/>
              <a:t>the</a:t>
            </a:r>
            <a:r>
              <a:rPr lang="cs-CZ" dirty="0" smtClean="0"/>
              <a:t> house.              </a:t>
            </a:r>
            <a:r>
              <a:rPr lang="cs-CZ" dirty="0" err="1" smtClean="0">
                <a:solidFill>
                  <a:srgbClr val="FF0000"/>
                </a:solidFill>
              </a:rPr>
              <a:t>Is</a:t>
            </a:r>
            <a:r>
              <a:rPr lang="cs-CZ" dirty="0" smtClean="0"/>
              <a:t> ………………………?</a:t>
            </a:r>
          </a:p>
          <a:p>
            <a:r>
              <a:rPr lang="cs-CZ" dirty="0" err="1" smtClean="0"/>
              <a:t>Bruce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dog.</a:t>
            </a:r>
          </a:p>
          <a:p>
            <a:r>
              <a:rPr lang="cs-CZ" dirty="0" err="1" smtClean="0"/>
              <a:t>We</a:t>
            </a:r>
            <a:r>
              <a:rPr lang="cs-CZ" dirty="0" smtClean="0"/>
              <a:t> are </a:t>
            </a:r>
            <a:r>
              <a:rPr lang="cs-CZ" dirty="0" err="1" smtClean="0"/>
              <a:t>old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You</a:t>
            </a:r>
            <a:r>
              <a:rPr lang="cs-CZ" dirty="0" smtClean="0"/>
              <a:t> are </a:t>
            </a:r>
            <a:r>
              <a:rPr lang="cs-CZ" dirty="0" err="1" smtClean="0"/>
              <a:t>here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They</a:t>
            </a:r>
            <a:r>
              <a:rPr lang="cs-CZ" dirty="0" smtClean="0"/>
              <a:t> are in </a:t>
            </a:r>
            <a:r>
              <a:rPr lang="cs-CZ" dirty="0" err="1" smtClean="0"/>
              <a:t>Prag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  <p:cxnSp>
        <p:nvCxnSpPr>
          <p:cNvPr id="5" name="Přímá spojovací šipka 4"/>
          <p:cNvCxnSpPr/>
          <p:nvPr/>
        </p:nvCxnSpPr>
        <p:spPr>
          <a:xfrm>
            <a:off x="4071934" y="1928802"/>
            <a:ext cx="1071570" cy="15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>
            <a:off x="3143240" y="2500306"/>
            <a:ext cx="2000264" cy="15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>
            <a:off x="4071934" y="3071810"/>
            <a:ext cx="1071570" cy="15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>
            <a:off x="2928926" y="4286256"/>
            <a:ext cx="1071570" cy="15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>
            <a:off x="3143240" y="4857760"/>
            <a:ext cx="1071570" cy="15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>
            <a:off x="3714744" y="5429264"/>
            <a:ext cx="1071570" cy="15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>
            <a:off x="3357554" y="3714752"/>
            <a:ext cx="1071570" cy="15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Translate</a:t>
            </a:r>
            <a:r>
              <a:rPr lang="cs-CZ" sz="32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cs-CZ" sz="32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cs-CZ" sz="3200" b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  <a:solidFill>
            <a:srgbClr val="92D050"/>
          </a:solidFill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 Mandy v kuchyni?       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Mandy in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kitchen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? 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Jsi (ty) na prázdninách?     Are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on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holiday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Jsme (my) v Praze?           Are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Prag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Jsou (oni) smutní?             Are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sad?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Jste (vy) v domě?               Are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house?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Nick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hladový?               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Nick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hungry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vislý svitek 3"/>
          <p:cNvSpPr/>
          <p:nvPr/>
        </p:nvSpPr>
        <p:spPr>
          <a:xfrm>
            <a:off x="4357686" y="1714488"/>
            <a:ext cx="4786314" cy="3786214"/>
          </a:xfrm>
          <a:prstGeom prst="verticalScrol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71546"/>
          </a:xfrm>
        </p:spPr>
        <p:txBody>
          <a:bodyPr>
            <a:normAutofit/>
          </a:bodyPr>
          <a:lstStyle/>
          <a:p>
            <a:r>
              <a:rPr lang="cs-CZ" sz="32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Negative </a:t>
            </a:r>
            <a:r>
              <a:rPr lang="cs-CZ" sz="3200" b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form</a:t>
            </a:r>
            <a:r>
              <a:rPr lang="cs-CZ" sz="32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b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929330"/>
          </a:xfrm>
          <a:solidFill>
            <a:srgbClr val="FFC000"/>
          </a:solidFill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cs-CZ" sz="9600" b="1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cs-CZ" sz="128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12800" b="1" dirty="0" err="1" smtClean="0"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cs-CZ" sz="12800" b="1" dirty="0" smtClean="0">
                <a:latin typeface="Times New Roman" pitchFamily="18" charset="0"/>
                <a:cs typeface="Times New Roman" pitchFamily="18" charset="0"/>
              </a:rPr>
              <a:t> not                      1. </a:t>
            </a:r>
            <a:r>
              <a:rPr lang="cs-CZ" sz="12800" b="1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12800" b="1" dirty="0" smtClean="0">
                <a:latin typeface="Times New Roman" pitchFamily="18" charset="0"/>
                <a:cs typeface="Times New Roman" pitchFamily="18" charset="0"/>
              </a:rPr>
              <a:t> are not</a:t>
            </a:r>
            <a:endParaRPr lang="cs-CZ" sz="1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8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1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I´m not                            </a:t>
            </a:r>
            <a:r>
              <a:rPr lang="cs-CZ" sz="1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1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aren</a:t>
            </a:r>
            <a:r>
              <a:rPr lang="cs-CZ" sz="1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´t</a:t>
            </a:r>
          </a:p>
          <a:p>
            <a:pPr>
              <a:buNone/>
            </a:pPr>
            <a:endParaRPr lang="cs-CZ" sz="1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800" b="1" dirty="0" smtClean="0">
                <a:latin typeface="Times New Roman" pitchFamily="18" charset="0"/>
                <a:cs typeface="Times New Roman" pitchFamily="18" charset="0"/>
              </a:rPr>
              <a:t>2.  </a:t>
            </a:r>
            <a:r>
              <a:rPr lang="cs-CZ" sz="12800" b="1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12800" b="1" dirty="0" smtClean="0">
                <a:latin typeface="Times New Roman" pitchFamily="18" charset="0"/>
                <a:cs typeface="Times New Roman" pitchFamily="18" charset="0"/>
              </a:rPr>
              <a:t> are not                2. </a:t>
            </a:r>
            <a:r>
              <a:rPr lang="cs-CZ" sz="12800" b="1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12800" b="1" dirty="0" smtClean="0">
                <a:latin typeface="Times New Roman" pitchFamily="18" charset="0"/>
                <a:cs typeface="Times New Roman" pitchFamily="18" charset="0"/>
              </a:rPr>
              <a:t> are not</a:t>
            </a:r>
            <a:endParaRPr lang="cs-CZ" sz="1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1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1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aren</a:t>
            </a:r>
            <a:r>
              <a:rPr lang="cs-CZ" sz="1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´t                     </a:t>
            </a:r>
            <a:r>
              <a:rPr lang="cs-CZ" sz="1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1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aren</a:t>
            </a:r>
            <a:r>
              <a:rPr lang="cs-CZ" sz="1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´t</a:t>
            </a:r>
          </a:p>
          <a:p>
            <a:pPr>
              <a:buNone/>
            </a:pPr>
            <a:endParaRPr lang="cs-CZ" sz="1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800" b="1" dirty="0" smtClean="0">
                <a:latin typeface="Times New Roman" pitchFamily="18" charset="0"/>
                <a:cs typeface="Times New Roman" pitchFamily="18" charset="0"/>
              </a:rPr>
              <a:t>3.  he </a:t>
            </a:r>
            <a:r>
              <a:rPr lang="cs-CZ" sz="128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12800" b="1" dirty="0" smtClean="0">
                <a:latin typeface="Times New Roman" pitchFamily="18" charset="0"/>
                <a:cs typeface="Times New Roman" pitchFamily="18" charset="0"/>
              </a:rPr>
              <a:t> not                     3. </a:t>
            </a:r>
            <a:r>
              <a:rPr lang="cs-CZ" sz="12800" b="1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sz="12800" b="1" dirty="0" smtClean="0">
                <a:latin typeface="Times New Roman" pitchFamily="18" charset="0"/>
                <a:cs typeface="Times New Roman" pitchFamily="18" charset="0"/>
              </a:rPr>
              <a:t> are not</a:t>
            </a:r>
            <a:endParaRPr lang="cs-CZ" sz="1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8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1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cs-CZ" sz="1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isn</a:t>
            </a:r>
            <a:r>
              <a:rPr lang="cs-CZ" sz="1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´t                          </a:t>
            </a:r>
            <a:r>
              <a:rPr lang="cs-CZ" sz="1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sz="1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aren</a:t>
            </a:r>
            <a:r>
              <a:rPr lang="cs-CZ" sz="1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´t</a:t>
            </a:r>
            <a:endParaRPr lang="cs-CZ" sz="1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8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12800" b="1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cs-CZ" sz="1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128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12800" b="1" dirty="0" smtClean="0">
                <a:latin typeface="Times New Roman" pitchFamily="18" charset="0"/>
                <a:cs typeface="Times New Roman" pitchFamily="18" charset="0"/>
              </a:rPr>
              <a:t> not    </a:t>
            </a:r>
            <a:r>
              <a:rPr lang="cs-CZ" sz="1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cs-CZ" sz="1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isn</a:t>
            </a:r>
            <a:r>
              <a:rPr lang="cs-CZ" sz="1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´t</a:t>
            </a:r>
          </a:p>
          <a:p>
            <a:pPr>
              <a:buNone/>
            </a:pPr>
            <a:endParaRPr lang="cs-CZ" sz="1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8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12800" b="1" dirty="0" err="1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1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128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12800" b="1" dirty="0" smtClean="0">
                <a:latin typeface="Times New Roman" pitchFamily="18" charset="0"/>
                <a:cs typeface="Times New Roman" pitchFamily="18" charset="0"/>
              </a:rPr>
              <a:t> not        </a:t>
            </a:r>
            <a:r>
              <a:rPr lang="cs-CZ" sz="1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1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isn</a:t>
            </a:r>
            <a:r>
              <a:rPr lang="cs-CZ" sz="1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´t</a:t>
            </a:r>
          </a:p>
          <a:p>
            <a:pPr>
              <a:buNone/>
            </a:pPr>
            <a:r>
              <a:rPr lang="cs-CZ" sz="128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71546"/>
          </a:xfrm>
        </p:spPr>
        <p:txBody>
          <a:bodyPr>
            <a:normAutofit/>
          </a:bodyPr>
          <a:lstStyle/>
          <a:p>
            <a:r>
              <a:rPr lang="cs-CZ" sz="3200" b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Translate</a:t>
            </a:r>
            <a:r>
              <a:rPr lang="cs-CZ" sz="32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cs-CZ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cs-CZ" sz="3200" dirty="0">
              <a:solidFill>
                <a:srgbClr val="00206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14282" y="928670"/>
            <a:ext cx="8929718" cy="5643602"/>
          </a:xfrm>
          <a:solidFill>
            <a:srgbClr val="FFC000"/>
          </a:solidFill>
        </p:spPr>
        <p:txBody>
          <a:bodyPr>
            <a:noAutofit/>
          </a:bodyPr>
          <a:lstStyle/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1. Nejsem v  pokoji.           I´m not in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room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 2. Oni nejsou ve škole.     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aren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´t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school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 4. On není hloupý.             He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isn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´t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silly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 5. Pes není vystrašený.      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dog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isn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´t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scared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 6. Dívka není hezká.          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girl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isn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´t nice.         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 7. Nejsi dobrý kamarád.    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aren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´t 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good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friend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vislý svitek 5"/>
          <p:cNvSpPr/>
          <p:nvPr/>
        </p:nvSpPr>
        <p:spPr>
          <a:xfrm>
            <a:off x="4071934" y="1071546"/>
            <a:ext cx="5429288" cy="4643462"/>
          </a:xfrm>
          <a:prstGeom prst="verticalScroll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Put </a:t>
            </a:r>
            <a:r>
              <a:rPr lang="cs-CZ" sz="3200" b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into</a:t>
            </a:r>
            <a:r>
              <a:rPr lang="cs-CZ" sz="32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2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right</a:t>
            </a:r>
            <a:r>
              <a:rPr lang="cs-CZ" sz="32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order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643050"/>
            <a:ext cx="914400" cy="914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2000232" y="1643050"/>
            <a:ext cx="1214446" cy="914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How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5357818" y="1643050"/>
            <a:ext cx="914400" cy="914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old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4286248" y="1643050"/>
            <a:ext cx="914400" cy="914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are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286116" y="1643050"/>
            <a:ext cx="914400" cy="914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928662" y="2928934"/>
            <a:ext cx="914400" cy="914400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boy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285720" y="4214818"/>
            <a:ext cx="1628780" cy="91440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brother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2071670" y="2928934"/>
            <a:ext cx="914400" cy="914400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3143240" y="2928934"/>
            <a:ext cx="914400" cy="914400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Are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4214810" y="2928934"/>
            <a:ext cx="914400" cy="914400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5357818" y="2928934"/>
            <a:ext cx="914400" cy="914400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2071670" y="4214818"/>
            <a:ext cx="914400" cy="91440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3143240" y="4214818"/>
            <a:ext cx="914400" cy="91440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4214810" y="4214818"/>
            <a:ext cx="914400" cy="91440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my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5357818" y="4214818"/>
            <a:ext cx="1071570" cy="91440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This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642910" y="5572140"/>
            <a:ext cx="1271590" cy="914400"/>
          </a:xfrm>
          <a:prstGeom prst="roundRect">
            <a:avLst/>
          </a:prstGeom>
          <a:solidFill>
            <a:srgbClr val="C00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name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Zaoblený obdélník 25"/>
          <p:cNvSpPr/>
          <p:nvPr/>
        </p:nvSpPr>
        <p:spPr>
          <a:xfrm>
            <a:off x="2071670" y="5572140"/>
            <a:ext cx="914400" cy="914400"/>
          </a:xfrm>
          <a:prstGeom prst="roundRect">
            <a:avLst/>
          </a:prstGeom>
          <a:solidFill>
            <a:srgbClr val="C00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Her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3143240" y="5572140"/>
            <a:ext cx="914400" cy="914400"/>
          </a:xfrm>
          <a:prstGeom prst="roundRect">
            <a:avLst/>
          </a:prstGeom>
          <a:solidFill>
            <a:srgbClr val="C00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Kat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4286248" y="5572140"/>
            <a:ext cx="914400" cy="914400"/>
          </a:xfrm>
          <a:prstGeom prst="roundRect">
            <a:avLst/>
          </a:prstGeom>
          <a:solidFill>
            <a:srgbClr val="C00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Zaoblený obdélník 28"/>
          <p:cNvSpPr/>
          <p:nvPr/>
        </p:nvSpPr>
        <p:spPr>
          <a:xfrm>
            <a:off x="5429256" y="5572140"/>
            <a:ext cx="914400" cy="914400"/>
          </a:xfrm>
          <a:prstGeom prst="roundRect">
            <a:avLst/>
          </a:prstGeom>
          <a:solidFill>
            <a:srgbClr val="C00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u="sng" dirty="0" smtClean="0">
                <a:hlinkClick r:id="rId2"/>
              </a:rPr>
              <a:t>http://www.</a:t>
            </a:r>
            <a:r>
              <a:rPr lang="cs-CZ" u="sng" dirty="0" err="1" smtClean="0">
                <a:hlinkClick r:id="rId2"/>
              </a:rPr>
              <a:t>helpforenglish.cz</a:t>
            </a:r>
            <a:r>
              <a:rPr lang="cs-CZ" u="sng" dirty="0" smtClean="0">
                <a:hlinkClick r:id="rId2"/>
              </a:rPr>
              <a:t>/testy/</a:t>
            </a:r>
            <a:r>
              <a:rPr lang="cs-CZ" u="sng" dirty="0" err="1" smtClean="0">
                <a:hlinkClick r:id="rId2"/>
              </a:rPr>
              <a:t>starter</a:t>
            </a:r>
            <a:r>
              <a:rPr lang="cs-CZ" u="sng" dirty="0" smtClean="0">
                <a:hlinkClick r:id="rId2"/>
              </a:rPr>
              <a:t>/c2011102801-</a:t>
            </a:r>
            <a:r>
              <a:rPr lang="cs-CZ" u="sng" dirty="0" err="1" smtClean="0">
                <a:hlinkClick r:id="rId2"/>
              </a:rPr>
              <a:t>obrazkovy</a:t>
            </a:r>
            <a:r>
              <a:rPr lang="cs-CZ" u="sng" dirty="0" smtClean="0">
                <a:hlinkClick r:id="rId2"/>
              </a:rPr>
              <a:t>-kviz--2.html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 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Find</a:t>
            </a:r>
            <a:r>
              <a:rPr lang="cs-CZ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cs-CZ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cs-CZ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on </a:t>
            </a:r>
            <a:r>
              <a:rPr lang="cs-CZ" b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internet </a:t>
            </a:r>
            <a:r>
              <a:rPr lang="cs-CZ" b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work</a:t>
            </a:r>
            <a:r>
              <a:rPr lang="cs-CZ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b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www.office.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microsoft.com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497</Words>
  <PresentationFormat>Předvádění na obrazovce (4:3)</PresentationFormat>
  <Paragraphs>111</Paragraphs>
  <Slides>11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Anotace</vt:lpstr>
      <vt:lpstr>Časování slovesa  to be – být </vt:lpstr>
      <vt:lpstr>Translate.</vt:lpstr>
      <vt:lpstr>Make the questions.</vt:lpstr>
      <vt:lpstr>Translate. </vt:lpstr>
      <vt:lpstr>Negative form.</vt:lpstr>
      <vt:lpstr>Translate: </vt:lpstr>
      <vt:lpstr>Put into the right order.</vt:lpstr>
      <vt:lpstr>http://www.helpforenglish.cz/testy/starter/c2011102801-obrazkovy-kviz--2.html   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Administrator</cp:lastModifiedBy>
  <cp:revision>24</cp:revision>
  <dcterms:modified xsi:type="dcterms:W3CDTF">2012-01-17T17:48:28Z</dcterms:modified>
</cp:coreProperties>
</file>