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2" r:id="rId6"/>
    <p:sldId id="263" r:id="rId7"/>
    <p:sldId id="26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2CDF266-841C-4BA0-A3D4-A5268CF0C367}" type="datetimeFigureOut">
              <a:rPr lang="cs-CZ" smtClean="0"/>
              <a:pPr/>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2012781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CDF266-841C-4BA0-A3D4-A5268CF0C367}" type="datetimeFigureOut">
              <a:rPr lang="cs-CZ" smtClean="0"/>
              <a:pPr/>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547426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2CDF266-841C-4BA0-A3D4-A5268CF0C367}" type="datetimeFigureOut">
              <a:rPr lang="cs-CZ" smtClean="0"/>
              <a:pPr/>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762677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2CDF266-841C-4BA0-A3D4-A5268CF0C367}" type="datetimeFigureOut">
              <a:rPr lang="cs-CZ" smtClean="0"/>
              <a:pPr/>
              <a:t>9.3.2012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2841445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2CDF266-841C-4BA0-A3D4-A5268CF0C367}" type="datetimeFigureOut">
              <a:rPr lang="cs-CZ" smtClean="0"/>
              <a:pPr/>
              <a:t>9.3.2012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2436338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2CDF266-841C-4BA0-A3D4-A5268CF0C367}" type="datetimeFigureOut">
              <a:rPr lang="cs-CZ" smtClean="0"/>
              <a:pPr/>
              <a:t>9.3.2012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614683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2CDF266-841C-4BA0-A3D4-A5268CF0C367}" type="datetimeFigureOut">
              <a:rPr lang="cs-CZ" smtClean="0"/>
              <a:pPr/>
              <a:t>9.3.2012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3246111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CDF266-841C-4BA0-A3D4-A5268CF0C367}" type="datetimeFigureOut">
              <a:rPr lang="cs-CZ" smtClean="0"/>
              <a:pPr/>
              <a:t>9.3.2012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2790687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CDF266-841C-4BA0-A3D4-A5268CF0C367}" type="datetimeFigureOut">
              <a:rPr lang="cs-CZ" smtClean="0"/>
              <a:pPr/>
              <a:t>9.3.2012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1734286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CDF266-841C-4BA0-A3D4-A5268CF0C367}" type="datetimeFigureOut">
              <a:rPr lang="cs-CZ" smtClean="0"/>
              <a:pPr/>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2555493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CDF266-841C-4BA0-A3D4-A5268CF0C367}" type="datetimeFigureOut">
              <a:rPr lang="cs-CZ" smtClean="0"/>
              <a:pPr/>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629249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DF266-841C-4BA0-A3D4-A5268CF0C367}" type="datetimeFigureOut">
              <a:rPr lang="cs-CZ" smtClean="0"/>
              <a:pPr/>
              <a:t>9.3.2012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FF055D-0124-45CB-BE8F-2C62D257BB2B}" type="slidenum">
              <a:rPr lang="cs-CZ" smtClean="0"/>
              <a:pPr/>
              <a:t>‹#›</a:t>
            </a:fld>
            <a:endParaRPr lang="cs-CZ"/>
          </a:p>
        </p:txBody>
      </p:sp>
    </p:spTree>
    <p:extLst>
      <p:ext uri="{BB962C8B-B14F-4D97-AF65-F5344CB8AC3E}">
        <p14:creationId xmlns:p14="http://schemas.microsoft.com/office/powerpoint/2010/main" xmlns="" val="3407348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8680"/>
            <a:ext cx="8229600" cy="1368152"/>
          </a:xfrm>
        </p:spPr>
        <p:txBody>
          <a:bodyPr>
            <a:normAutofit/>
          </a:bodyPr>
          <a:lstStyle/>
          <a:p>
            <a:r>
              <a:rPr lang="cs-CZ" sz="3200" dirty="0" smtClean="0"/>
              <a:t>ŠABLONA III/2</a:t>
            </a:r>
            <a:br>
              <a:rPr lang="cs-CZ" sz="3200" dirty="0" smtClean="0"/>
            </a:br>
            <a:r>
              <a:rPr lang="cs-CZ" sz="3200" dirty="0" smtClean="0"/>
              <a:t>Měsíční fáze</a:t>
            </a:r>
            <a:endParaRPr lang="cs-CZ" sz="3200" dirty="0"/>
          </a:p>
        </p:txBody>
      </p:sp>
      <p:sp>
        <p:nvSpPr>
          <p:cNvPr id="3" name="Zástupný symbol pro obsah 2"/>
          <p:cNvSpPr>
            <a:spLocks noGrp="1"/>
          </p:cNvSpPr>
          <p:nvPr>
            <p:ph idx="1"/>
          </p:nvPr>
        </p:nvSpPr>
        <p:spPr>
          <a:xfrm>
            <a:off x="457200" y="2276872"/>
            <a:ext cx="8229600" cy="3849291"/>
          </a:xfrm>
        </p:spPr>
        <p:txBody>
          <a:bodyPr/>
          <a:lstStyle/>
          <a:p>
            <a:r>
              <a:rPr lang="cs-CZ" dirty="0" smtClean="0"/>
              <a:t>HELENA MESNEROVÁ – ZŠ HORNÍ SLAVKOV</a:t>
            </a:r>
          </a:p>
          <a:p>
            <a:r>
              <a:rPr lang="cs-CZ" dirty="0" smtClean="0"/>
              <a:t>VY_32_INOVACE_140_MĚSÍČNÍ FÁZE</a:t>
            </a:r>
          </a:p>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2183" y="3861048"/>
            <a:ext cx="6576392" cy="20162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0366325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908721"/>
            <a:ext cx="7772400" cy="2691730"/>
          </a:xfrm>
        </p:spPr>
        <p:txBody>
          <a:bodyPr/>
          <a:lstStyle/>
          <a:p>
            <a:endParaRPr lang="cs-CZ" dirty="0"/>
          </a:p>
        </p:txBody>
      </p:sp>
      <p:sp>
        <p:nvSpPr>
          <p:cNvPr id="3" name="Podnadpis 2"/>
          <p:cNvSpPr>
            <a:spLocks noGrp="1"/>
          </p:cNvSpPr>
          <p:nvPr>
            <p:ph type="subTitle" idx="1"/>
          </p:nvPr>
        </p:nvSpPr>
        <p:spPr/>
        <p:txBody>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190750" y="1047750"/>
            <a:ext cx="4762500" cy="47625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Obdélník 3"/>
          <p:cNvSpPr/>
          <p:nvPr/>
        </p:nvSpPr>
        <p:spPr>
          <a:xfrm>
            <a:off x="2286000" y="751344"/>
            <a:ext cx="4572000" cy="5355312"/>
          </a:xfrm>
          <a:prstGeom prst="rect">
            <a:avLst/>
          </a:prstGeom>
        </p:spPr>
        <p:txBody>
          <a:bodyPr>
            <a:spAutoFit/>
          </a:bodyPr>
          <a:lstStyle/>
          <a:p>
            <a:r>
              <a:rPr lang="cs-CZ" dirty="0"/>
              <a:t>Střídání fází</a:t>
            </a:r>
          </a:p>
          <a:p>
            <a:endParaRPr lang="cs-CZ" dirty="0"/>
          </a:p>
          <a:p>
            <a:r>
              <a:rPr lang="cs-CZ" dirty="0"/>
              <a:t>Asi nejznámějším a nejnápadnější úkazem spojeným s Měsícem je střídání fází. Celý cyklus měsíčních proměn trvá dvacet devět a půl dne a začíná novem. Tehdy se Měsíc nachází přibližně mezi námi a Sluncem. Osvětlena je jeho odvrácená strana a při pohledu ze Země je tudíž neviditelný: Díváme se na jeho temnou polovinu, a také se zdržuje na denní obloze poblíž Slunce.</a:t>
            </a:r>
          </a:p>
          <a:p>
            <a:endParaRPr lang="cs-CZ" dirty="0"/>
          </a:p>
          <a:p>
            <a:r>
              <a:rPr lang="cs-CZ" dirty="0"/>
              <a:t>Jenom pár dní poté spatříme jeho uzoulinký srpek nízko nad západním obzorem, krátce po západu samotného Slunce. Měsíc se totiž na své dráze posunul tak, že naše denní </a:t>
            </a:r>
            <a:r>
              <a:rPr lang="cs-CZ" dirty="0" smtClean="0"/>
              <a:t>jak </a:t>
            </a:r>
            <a:r>
              <a:rPr lang="cs-CZ" dirty="0"/>
              <a:t>se na nebi osvětlený srpek zvětšuje. hvězda ozářila pravý okraj jeho přivrácené polokoule. Každý další večer pak můžete sledovat, </a:t>
            </a:r>
          </a:p>
        </p:txBody>
      </p:sp>
    </p:spTree>
    <p:extLst>
      <p:ext uri="{BB962C8B-B14F-4D97-AF65-F5344CB8AC3E}">
        <p14:creationId xmlns:p14="http://schemas.microsoft.com/office/powerpoint/2010/main" xmlns="" val="4168132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70000" lnSpcReduction="20000"/>
          </a:bodyPr>
          <a:lstStyle/>
          <a:p>
            <a:r>
              <a:rPr lang="cs-CZ" dirty="0"/>
              <a:t>Střídání fází</a:t>
            </a:r>
          </a:p>
          <a:p>
            <a:endParaRPr lang="cs-CZ" dirty="0"/>
          </a:p>
          <a:p>
            <a:r>
              <a:rPr lang="cs-CZ" dirty="0"/>
              <a:t>Asi nejznámějším a </a:t>
            </a:r>
            <a:r>
              <a:rPr lang="cs-CZ" dirty="0" smtClean="0"/>
              <a:t>nejnápadnějším </a:t>
            </a:r>
            <a:r>
              <a:rPr lang="cs-CZ" dirty="0"/>
              <a:t>úkazem spojeným s Měsícem je střídání fází. Celý cyklus měsíčních proměn trvá dvacet devět a půl dne a začíná novem. Tehdy se Měsíc nachází přibližně mezi námi a Sluncem. Osvětlena je jeho odvrácená strana a při pohledu ze Země je tudíž </a:t>
            </a:r>
            <a:r>
              <a:rPr lang="cs-CZ" dirty="0" smtClean="0"/>
              <a:t>neviditelný. </a:t>
            </a:r>
            <a:r>
              <a:rPr lang="cs-CZ" dirty="0"/>
              <a:t>Díváme se na jeho temnou </a:t>
            </a:r>
            <a:r>
              <a:rPr lang="cs-CZ" dirty="0" smtClean="0"/>
              <a:t>polovinu, také </a:t>
            </a:r>
            <a:r>
              <a:rPr lang="cs-CZ" dirty="0"/>
              <a:t>se zdržuje na denní obloze poblíž Slunce.</a:t>
            </a:r>
          </a:p>
          <a:p>
            <a:endParaRPr lang="cs-CZ" dirty="0"/>
          </a:p>
          <a:p>
            <a:r>
              <a:rPr lang="cs-CZ" dirty="0"/>
              <a:t>Jenom pár dní poté spatříme jeho uzoulinký srpek nízko nad západním obzorem, krátce po západu samotného Slunce. Měsíc se totiž na své dráze posunul tak, že naše denní hvězda ozářila pravý okraj jeho přivrácené polokoule. Každý další večer pak můžete sledovat, jak se na nebi osvětlený srpek zvětšuje. </a:t>
            </a:r>
          </a:p>
        </p:txBody>
      </p:sp>
    </p:spTree>
    <p:extLst>
      <p:ext uri="{BB962C8B-B14F-4D97-AF65-F5344CB8AC3E}">
        <p14:creationId xmlns:p14="http://schemas.microsoft.com/office/powerpoint/2010/main" xmlns="" val="20492951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47500" lnSpcReduction="20000"/>
          </a:bodyPr>
          <a:lstStyle/>
          <a:p>
            <a:endParaRPr lang="cs-CZ" dirty="0"/>
          </a:p>
          <a:p>
            <a:r>
              <a:rPr lang="cs-CZ" dirty="0"/>
              <a:t>Zhruba za sedm dní má podobu písmene D – je v takzvané první čtvrti. Tím se myslí, že je ve čtvrtině své dráhy kolem Země (od novu). Měsíc v první čtvrti vychází kolem poledne a zapadá o půlnoci.</a:t>
            </a:r>
          </a:p>
          <a:p>
            <a:endParaRPr lang="cs-CZ" dirty="0"/>
          </a:p>
          <a:p>
            <a:r>
              <a:rPr lang="cs-CZ" dirty="0"/>
              <a:t> Za čtrnáct dní od novu se nad východem objeví v době, kdy se na protější straně schovává Slunce. Měsíc je v úplňku, bývá vidět po celou noc a zapadá až nad ránem. Jeho oslnivý plný kotouč se tehdy těší velké pozornosti. I dnes si mnozí lidé myslí, jak na nás a přírodu kolem záhadně působí, skutečnost je samozřejmě poněkud jiná. Měsíc sehrál významnou roli při vývoji života na Zemi. Přílivy a odlivy, které v pozemských oceánech způsobuje, určitě pomohly při přechodu vodních živočichů na souš. Nicméně vliv úplňku na růst hub, počasí, náměsíčníky a jiné je pouze nepodloženou pověstí.</a:t>
            </a:r>
          </a:p>
          <a:p>
            <a:endParaRPr lang="cs-CZ" dirty="0"/>
          </a:p>
          <a:p>
            <a:r>
              <a:rPr lang="cs-CZ" dirty="0"/>
              <a:t>Po úplňku začne Měsíc opět couvat: Na jeho světlé pravé straně se opět objeví terminátor, který se pohybuje a jakoby neustále ukrajuje osvětlenou část. Ve věku tři týdnů má tvar písmene  C, vychází po půlnoci a zapadá za bílého dne kolem poledne. Tehdy vstupuje na své dráze do poslední čtvrtiny, proto se této měsíční podobě říká poslední čtvrť.</a:t>
            </a:r>
          </a:p>
          <a:p>
            <a:endParaRPr lang="cs-CZ" dirty="0"/>
          </a:p>
          <a:p>
            <a:r>
              <a:rPr lang="cs-CZ" dirty="0"/>
              <a:t>Čtyři týdny od novu se definitivně ztratí v záři slunečních paprsků. Projde novem a po několika dnech opět se objeví na večerní obloze. Celá jeho </a:t>
            </a:r>
            <a:r>
              <a:rPr lang="cs-CZ" dirty="0" smtClean="0"/>
              <a:t>pouť </a:t>
            </a:r>
            <a:r>
              <a:rPr lang="cs-CZ" dirty="0"/>
              <a:t>začíná znovu..</a:t>
            </a:r>
          </a:p>
        </p:txBody>
      </p:sp>
    </p:spTree>
    <p:extLst>
      <p:ext uri="{BB962C8B-B14F-4D97-AF65-F5344CB8AC3E}">
        <p14:creationId xmlns:p14="http://schemas.microsoft.com/office/powerpoint/2010/main" xmlns="" val="25203250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5536" y="260648"/>
            <a:ext cx="8424936" cy="626469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7699902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Ú</a:t>
            </a:r>
            <a:r>
              <a:rPr lang="cs-CZ" sz="3200" dirty="0" smtClean="0"/>
              <a:t>plné zatmění Měsíce můžeme pozorovat 15.6.2011</a:t>
            </a:r>
            <a:endParaRPr lang="cs-CZ" dirty="0"/>
          </a:p>
        </p:txBody>
      </p:sp>
      <p:sp>
        <p:nvSpPr>
          <p:cNvPr id="3" name="Zástupný symbol pro obsah 2"/>
          <p:cNvSpPr>
            <a:spLocks noGrp="1"/>
          </p:cNvSpPr>
          <p:nvPr>
            <p:ph idx="1"/>
          </p:nvPr>
        </p:nvSpPr>
        <p:spPr/>
        <p:txBody>
          <a:bodyPr/>
          <a:lstStyle/>
          <a:p>
            <a:r>
              <a:rPr lang="cs-CZ" dirty="0" smtClean="0"/>
              <a:t>´                                                        </a:t>
            </a:r>
            <a:endParaRPr lang="cs-CZ"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409950" y="2443163"/>
            <a:ext cx="2324100" cy="19716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259632" y="2074578"/>
            <a:ext cx="5688632" cy="468051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3588896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1800" dirty="0" smtClean="0"/>
              <a:t>http://t3.gstatic.com/</a:t>
            </a:r>
            <a:r>
              <a:rPr lang="cs-CZ" sz="1800" dirty="0" err="1" smtClean="0"/>
              <a:t>images</a:t>
            </a:r>
            <a:r>
              <a:rPr lang="cs-CZ" sz="1800" dirty="0" smtClean="0"/>
              <a:t>?q=</a:t>
            </a:r>
            <a:r>
              <a:rPr lang="cs-CZ" sz="1800" dirty="0" err="1" smtClean="0"/>
              <a:t>tbn</a:t>
            </a:r>
            <a:r>
              <a:rPr lang="cs-CZ" sz="1800" dirty="0" smtClean="0"/>
              <a:t>:ANd9GcS_5rbdPCM0qNvgPKrQ_5wPxxEsApLkkIKXIaYZU6hPmKxJwbTl</a:t>
            </a:r>
            <a:endParaRPr lang="cs-CZ" sz="1800" dirty="0"/>
          </a:p>
        </p:txBody>
      </p:sp>
      <p:sp>
        <p:nvSpPr>
          <p:cNvPr id="3" name="Zástupný symbol pro obsah 2"/>
          <p:cNvSpPr>
            <a:spLocks noGrp="1"/>
          </p:cNvSpPr>
          <p:nvPr>
            <p:ph idx="1"/>
          </p:nvPr>
        </p:nvSpPr>
        <p:spPr/>
        <p:txBody>
          <a:bodyPr>
            <a:normAutofit/>
          </a:bodyPr>
          <a:lstStyle/>
          <a:p>
            <a:r>
              <a:rPr lang="cs-CZ" sz="1800" dirty="0" smtClean="0"/>
              <a:t>http://ostrava.astronomy.cz/demoni/temata/images_moon/Lunar-Phase-Diagr</a:t>
            </a:r>
            <a:endParaRPr lang="cs-CZ" sz="1800" dirty="0"/>
          </a:p>
        </p:txBody>
      </p:sp>
      <p:sp>
        <p:nvSpPr>
          <p:cNvPr id="4" name="Obdélník 3"/>
          <p:cNvSpPr/>
          <p:nvPr/>
        </p:nvSpPr>
        <p:spPr>
          <a:xfrm>
            <a:off x="683568" y="2564904"/>
            <a:ext cx="7920880" cy="646331"/>
          </a:xfrm>
          <a:prstGeom prst="rect">
            <a:avLst/>
          </a:prstGeom>
        </p:spPr>
        <p:txBody>
          <a:bodyPr wrap="square">
            <a:spAutoFit/>
          </a:bodyPr>
          <a:lstStyle/>
          <a:p>
            <a:r>
              <a:rPr lang="cs-CZ" dirty="0" smtClean="0"/>
              <a:t>http://t1.gstatic.com/</a:t>
            </a:r>
            <a:r>
              <a:rPr lang="cs-CZ" dirty="0" err="1" smtClean="0"/>
              <a:t>images</a:t>
            </a:r>
            <a:r>
              <a:rPr lang="cs-CZ" dirty="0" smtClean="0"/>
              <a:t>?q=</a:t>
            </a:r>
            <a:r>
              <a:rPr lang="cs-CZ" dirty="0" err="1" smtClean="0"/>
              <a:t>tbn</a:t>
            </a:r>
            <a:r>
              <a:rPr lang="cs-CZ" dirty="0" smtClean="0"/>
              <a:t>:ANd9GcSIw4vqkmoqDzo3Yl_</a:t>
            </a:r>
            <a:r>
              <a:rPr lang="cs-CZ" dirty="0" err="1" smtClean="0"/>
              <a:t>VsS</a:t>
            </a:r>
            <a:r>
              <a:rPr lang="cs-CZ" dirty="0" smtClean="0"/>
              <a:t>-EE6qBfm9AS0jqAPKI7_pZmfUlMkwp7Q</a:t>
            </a:r>
            <a:endParaRPr lang="cs-CZ" dirty="0"/>
          </a:p>
        </p:txBody>
      </p:sp>
    </p:spTree>
    <p:extLst>
      <p:ext uri="{BB962C8B-B14F-4D97-AF65-F5344CB8AC3E}">
        <p14:creationId xmlns:p14="http://schemas.microsoft.com/office/powerpoint/2010/main" xmlns="" val="298863128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TotalTime>
  <Words>525</Words>
  <Application>Microsoft Office PowerPoint</Application>
  <PresentationFormat>Předvádění na obrazovce (4:3)</PresentationFormat>
  <Paragraphs>26</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ŠABLONA III/2 Měsíční fáze</vt:lpstr>
      <vt:lpstr>Snímek 2</vt:lpstr>
      <vt:lpstr>Snímek 3</vt:lpstr>
      <vt:lpstr>Snímek 4</vt:lpstr>
      <vt:lpstr>Snímek 5</vt:lpstr>
      <vt:lpstr>Úplné zatmění Měsíce můžeme pozorovat 15.6.2011</vt:lpstr>
      <vt:lpstr>http://t3.gstatic.com/images?q=tbn:ANd9GcS_5rbdPCM0qNvgPKrQ_5wPxxEsApLkkIKXIaYZU6hPmKxJwbTl</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PC-12QP</dc:creator>
  <cp:lastModifiedBy>Dum</cp:lastModifiedBy>
  <cp:revision>10</cp:revision>
  <dcterms:created xsi:type="dcterms:W3CDTF">2011-05-23T18:11:06Z</dcterms:created>
  <dcterms:modified xsi:type="dcterms:W3CDTF">2012-03-09T18:10:34Z</dcterms:modified>
</cp:coreProperties>
</file>