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6" r:id="rId4"/>
  </p:sldMasterIdLst>
  <p:notesMasterIdLst>
    <p:notesMasterId r:id="rId66"/>
  </p:notesMasterIdLst>
  <p:sldIdLst>
    <p:sldId id="324" r:id="rId5"/>
    <p:sldId id="269" r:id="rId6"/>
    <p:sldId id="698" r:id="rId7"/>
    <p:sldId id="678" r:id="rId8"/>
    <p:sldId id="673" r:id="rId9"/>
    <p:sldId id="729" r:id="rId10"/>
    <p:sldId id="676" r:id="rId11"/>
    <p:sldId id="677" r:id="rId12"/>
    <p:sldId id="680" r:id="rId13"/>
    <p:sldId id="726" r:id="rId14"/>
    <p:sldId id="675" r:id="rId15"/>
    <p:sldId id="711" r:id="rId16"/>
    <p:sldId id="728" r:id="rId17"/>
    <p:sldId id="734" r:id="rId18"/>
    <p:sldId id="749" r:id="rId19"/>
    <p:sldId id="682" r:id="rId20"/>
    <p:sldId id="727" r:id="rId21"/>
    <p:sldId id="683" r:id="rId22"/>
    <p:sldId id="735" r:id="rId23"/>
    <p:sldId id="691" r:id="rId24"/>
    <p:sldId id="692" r:id="rId25"/>
    <p:sldId id="694" r:id="rId26"/>
    <p:sldId id="684" r:id="rId27"/>
    <p:sldId id="699" r:id="rId28"/>
    <p:sldId id="685" r:id="rId29"/>
    <p:sldId id="686" r:id="rId30"/>
    <p:sldId id="736" r:id="rId31"/>
    <p:sldId id="687" r:id="rId32"/>
    <p:sldId id="743" r:id="rId33"/>
    <p:sldId id="690" r:id="rId34"/>
    <p:sldId id="733" r:id="rId35"/>
    <p:sldId id="710" r:id="rId36"/>
    <p:sldId id="708" r:id="rId37"/>
    <p:sldId id="737" r:id="rId38"/>
    <p:sldId id="701" r:id="rId39"/>
    <p:sldId id="707" r:id="rId40"/>
    <p:sldId id="752" r:id="rId41"/>
    <p:sldId id="748" r:id="rId42"/>
    <p:sldId id="702" r:id="rId43"/>
    <p:sldId id="703" r:id="rId44"/>
    <p:sldId id="709" r:id="rId45"/>
    <p:sldId id="738" r:id="rId46"/>
    <p:sldId id="751" r:id="rId47"/>
    <p:sldId id="706" r:id="rId48"/>
    <p:sldId id="705" r:id="rId49"/>
    <p:sldId id="739" r:id="rId50"/>
    <p:sldId id="696" r:id="rId51"/>
    <p:sldId id="714" r:id="rId52"/>
    <p:sldId id="732" r:id="rId53"/>
    <p:sldId id="697" r:id="rId54"/>
    <p:sldId id="742" r:id="rId55"/>
    <p:sldId id="750" r:id="rId56"/>
    <p:sldId id="723" r:id="rId57"/>
    <p:sldId id="719" r:id="rId58"/>
    <p:sldId id="731" r:id="rId59"/>
    <p:sldId id="712" r:id="rId60"/>
    <p:sldId id="746" r:id="rId61"/>
    <p:sldId id="747" r:id="rId62"/>
    <p:sldId id="741" r:id="rId63"/>
    <p:sldId id="651" r:id="rId64"/>
    <p:sldId id="650" r:id="rId65"/>
  </p:sldIdLst>
  <p:sldSz cx="18288000" cy="10287000"/>
  <p:notesSz cx="6858000" cy="9144000"/>
  <p:embeddedFontLst>
    <p:embeddedFont>
      <p:font typeface="Calibri" pitchFamily="34" charset="0"/>
      <p:regular r:id="rId67"/>
      <p:bold r:id="rId68"/>
      <p:italic r:id="rId69"/>
      <p:boldItalic r:id="rId70"/>
    </p:embeddedFont>
    <p:embeddedFont>
      <p:font typeface="Roboto Condensed" charset="0"/>
      <p:regular r:id="rId71"/>
      <p:bold r:id="rId72"/>
      <p:italic r:id="rId73"/>
      <p:boldItalic r:id="rId74"/>
    </p:embeddedFont>
  </p:embeddedFontLst>
  <p:defaultTextStyle>
    <a:defPPr>
      <a:defRPr lang="uk-UA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40" userDrawn="1">
          <p15:clr>
            <a:srgbClr val="A4A3A4"/>
          </p15:clr>
        </p15:guide>
        <p15:guide id="2" pos="5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BC3E1"/>
    <a:srgbClr val="F2B800"/>
    <a:srgbClr val="4FA7EF"/>
    <a:srgbClr val="F250F2"/>
    <a:srgbClr val="45E33D"/>
    <a:srgbClr val="E642DE"/>
    <a:srgbClr val="64D4EA"/>
    <a:srgbClr val="4CCCE6"/>
    <a:srgbClr val="6CD5EA"/>
    <a:srgbClr val="57CFE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0" autoAdjust="0"/>
    <p:restoredTop sz="96764" autoAdjust="0"/>
  </p:normalViewPr>
  <p:slideViewPr>
    <p:cSldViewPr>
      <p:cViewPr>
        <p:scale>
          <a:sx n="48" d="100"/>
          <a:sy n="48" d="100"/>
        </p:scale>
        <p:origin x="-2010" y="-972"/>
      </p:cViewPr>
      <p:guideLst>
        <p:guide orient="horz" pos="3240"/>
        <p:guide pos="58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6629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font" Target="fonts/font2.fntdata"/><Relationship Id="rId76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font" Target="fonts/font5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notesMaster" Target="notesMasters/notesMaster1.xml"/><Relationship Id="rId7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font" Target="fonts/font7.fntdata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font" Target="fonts/font3.fntdata"/><Relationship Id="rId77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font" Target="fonts/font6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font" Target="fonts/font1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font" Target="fonts/font4.fntdata"/><Relationship Id="rId75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27185-10FB-4A57-B3F0-45136A811A24}" type="datetimeFigureOut">
              <a:rPr lang="uk-UA" smtClean="0"/>
              <a:pPr/>
              <a:t>02.06.2021</a:t>
            </a:fld>
            <a:endParaRPr lang="uk-U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C3A12-1E0F-412B-B376-8089A55D946C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67216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A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37033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47700"/>
            <a:ext cx="0" cy="1028700"/>
          </a:xfrm>
          <a:prstGeom prst="line">
            <a:avLst/>
          </a:prstGeom>
          <a:ln w="63500">
            <a:solidFill>
              <a:srgbClr val="2BC3E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429750"/>
            <a:ext cx="0" cy="59055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943122" y="804259"/>
            <a:ext cx="16506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000" b="1">
                <a:solidFill>
                  <a:srgbClr val="2BC3E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10" name="Title 7"/>
          <p:cNvSpPr txBox="1">
            <a:spLocks/>
          </p:cNvSpPr>
          <p:nvPr userDrawn="1"/>
        </p:nvSpPr>
        <p:spPr>
          <a:xfrm>
            <a:off x="952500" y="9540169"/>
            <a:ext cx="164973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2800" dirty="0" smtClean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2800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0831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U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704850" y="9429750"/>
            <a:ext cx="0" cy="59055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7"/>
          <p:cNvSpPr txBox="1">
            <a:spLocks/>
          </p:cNvSpPr>
          <p:nvPr userDrawn="1"/>
        </p:nvSpPr>
        <p:spPr>
          <a:xfrm>
            <a:off x="952500" y="9540169"/>
            <a:ext cx="164973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2800" dirty="0" smtClean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2800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620000" y="2476500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>
                <a:latin typeface="Arial" panose="020B0604020202020204" pitchFamily="34" charset="0"/>
              </a:defRPr>
            </a:lvl1pPr>
          </a:lstStyle>
          <a:p>
            <a:r>
              <a:rPr lang="cs-CZ" dirty="0" smtClean="0"/>
              <a:t>Kliknutím na ikonu přidáte obrázek.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99440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RA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-4763" y="0"/>
            <a:ext cx="18288000" cy="102870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xmlns="" val="2647722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1387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34" r:id="rId2"/>
    <p:sldLayoutId id="2147483735" r:id="rId3"/>
    <p:sldLayoutId id="2147483736" r:id="rId4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2474243" y="4000500"/>
            <a:ext cx="13491914" cy="1804705"/>
            <a:chOff x="4205" y="3032"/>
            <a:chExt cx="3110" cy="41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05" y="3032"/>
              <a:ext cx="3110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6783" y="3049"/>
              <a:ext cx="366" cy="252"/>
            </a:xfrm>
            <a:custGeom>
              <a:avLst/>
              <a:gdLst>
                <a:gd name="T0" fmla="*/ 1108 w 1597"/>
                <a:gd name="T1" fmla="*/ 588 h 1077"/>
                <a:gd name="T2" fmla="*/ 1108 w 1597"/>
                <a:gd name="T3" fmla="*/ 479 h 1077"/>
                <a:gd name="T4" fmla="*/ 992 w 1597"/>
                <a:gd name="T5" fmla="*/ 479 h 1077"/>
                <a:gd name="T6" fmla="*/ 897 w 1597"/>
                <a:gd name="T7" fmla="*/ 603 h 1077"/>
                <a:gd name="T8" fmla="*/ 795 w 1597"/>
                <a:gd name="T9" fmla="*/ 548 h 1077"/>
                <a:gd name="T10" fmla="*/ 747 w 1597"/>
                <a:gd name="T11" fmla="*/ 566 h 1077"/>
                <a:gd name="T12" fmla="*/ 878 w 1597"/>
                <a:gd name="T13" fmla="*/ 626 h 1077"/>
                <a:gd name="T14" fmla="*/ 695 w 1597"/>
                <a:gd name="T15" fmla="*/ 864 h 1077"/>
                <a:gd name="T16" fmla="*/ 692 w 1597"/>
                <a:gd name="T17" fmla="*/ 864 h 1077"/>
                <a:gd name="T18" fmla="*/ 394 w 1597"/>
                <a:gd name="T19" fmla="*/ 484 h 1077"/>
                <a:gd name="T20" fmla="*/ 732 w 1597"/>
                <a:gd name="T21" fmla="*/ 54 h 1077"/>
                <a:gd name="T22" fmla="*/ 732 w 1597"/>
                <a:gd name="T23" fmla="*/ 471 h 1077"/>
                <a:gd name="T24" fmla="*/ 831 w 1597"/>
                <a:gd name="T25" fmla="*/ 471 h 1077"/>
                <a:gd name="T26" fmla="*/ 831 w 1597"/>
                <a:gd name="T27" fmla="*/ 357 h 1077"/>
                <a:gd name="T28" fmla="*/ 1029 w 1597"/>
                <a:gd name="T29" fmla="*/ 408 h 1077"/>
                <a:gd name="T30" fmla="*/ 1169 w 1597"/>
                <a:gd name="T31" fmla="*/ 512 h 1077"/>
                <a:gd name="T32" fmla="*/ 1108 w 1597"/>
                <a:gd name="T33" fmla="*/ 588 h 1077"/>
                <a:gd name="T34" fmla="*/ 1146 w 1597"/>
                <a:gd name="T35" fmla="*/ 615 h 1077"/>
                <a:gd name="T36" fmla="*/ 1277 w 1597"/>
                <a:gd name="T37" fmla="*/ 497 h 1077"/>
                <a:gd name="T38" fmla="*/ 1094 w 1597"/>
                <a:gd name="T39" fmla="*/ 368 h 1077"/>
                <a:gd name="T40" fmla="*/ 855 w 1597"/>
                <a:gd name="T41" fmla="*/ 263 h 1077"/>
                <a:gd name="T42" fmla="*/ 852 w 1597"/>
                <a:gd name="T43" fmla="*/ 245 h 1077"/>
                <a:gd name="T44" fmla="*/ 1020 w 1597"/>
                <a:gd name="T45" fmla="*/ 146 h 1077"/>
                <a:gd name="T46" fmla="*/ 1202 w 1597"/>
                <a:gd name="T47" fmla="*/ 204 h 1077"/>
                <a:gd name="T48" fmla="*/ 1246 w 1597"/>
                <a:gd name="T49" fmla="*/ 190 h 1077"/>
                <a:gd name="T50" fmla="*/ 1020 w 1597"/>
                <a:gd name="T51" fmla="*/ 126 h 1077"/>
                <a:gd name="T52" fmla="*/ 831 w 1597"/>
                <a:gd name="T53" fmla="*/ 162 h 1077"/>
                <a:gd name="T54" fmla="*/ 831 w 1597"/>
                <a:gd name="T55" fmla="*/ 0 h 1077"/>
                <a:gd name="T56" fmla="*/ 715 w 1597"/>
                <a:gd name="T57" fmla="*/ 0 h 1077"/>
                <a:gd name="T58" fmla="*/ 418 w 1597"/>
                <a:gd name="T59" fmla="*/ 385 h 1077"/>
                <a:gd name="T60" fmla="*/ 416 w 1597"/>
                <a:gd name="T61" fmla="*/ 385 h 1077"/>
                <a:gd name="T62" fmla="*/ 113 w 1597"/>
                <a:gd name="T63" fmla="*/ 0 h 1077"/>
                <a:gd name="T64" fmla="*/ 0 w 1597"/>
                <a:gd name="T65" fmla="*/ 0 h 1077"/>
                <a:gd name="T66" fmla="*/ 0 w 1597"/>
                <a:gd name="T67" fmla="*/ 471 h 1077"/>
                <a:gd name="T68" fmla="*/ 55 w 1597"/>
                <a:gd name="T69" fmla="*/ 471 h 1077"/>
                <a:gd name="T70" fmla="*/ 55 w 1597"/>
                <a:gd name="T71" fmla="*/ 60 h 1077"/>
                <a:gd name="T72" fmla="*/ 387 w 1597"/>
                <a:gd name="T73" fmla="*/ 479 h 1077"/>
                <a:gd name="T74" fmla="*/ 285 w 1597"/>
                <a:gd name="T75" fmla="*/ 479 h 1077"/>
                <a:gd name="T76" fmla="*/ 285 w 1597"/>
                <a:gd name="T77" fmla="*/ 951 h 1077"/>
                <a:gd name="T78" fmla="*/ 332 w 1597"/>
                <a:gd name="T79" fmla="*/ 951 h 1077"/>
                <a:gd name="T80" fmla="*/ 332 w 1597"/>
                <a:gd name="T81" fmla="*/ 539 h 1077"/>
                <a:gd name="T82" fmla="*/ 668 w 1597"/>
                <a:gd name="T83" fmla="*/ 964 h 1077"/>
                <a:gd name="T84" fmla="*/ 670 w 1597"/>
                <a:gd name="T85" fmla="*/ 964 h 1077"/>
                <a:gd name="T86" fmla="*/ 1009 w 1597"/>
                <a:gd name="T87" fmla="*/ 533 h 1077"/>
                <a:gd name="T88" fmla="*/ 1009 w 1597"/>
                <a:gd name="T89" fmla="*/ 951 h 1077"/>
                <a:gd name="T90" fmla="*/ 1108 w 1597"/>
                <a:gd name="T91" fmla="*/ 951 h 1077"/>
                <a:gd name="T92" fmla="*/ 1108 w 1597"/>
                <a:gd name="T93" fmla="*/ 637 h 1077"/>
                <a:gd name="T94" fmla="*/ 1284 w 1597"/>
                <a:gd name="T95" fmla="*/ 637 h 1077"/>
                <a:gd name="T96" fmla="*/ 1284 w 1597"/>
                <a:gd name="T97" fmla="*/ 1077 h 1077"/>
                <a:gd name="T98" fmla="*/ 1386 w 1597"/>
                <a:gd name="T99" fmla="*/ 1077 h 1077"/>
                <a:gd name="T100" fmla="*/ 1386 w 1597"/>
                <a:gd name="T101" fmla="*/ 637 h 1077"/>
                <a:gd name="T102" fmla="*/ 1597 w 1597"/>
                <a:gd name="T103" fmla="*/ 637 h 1077"/>
                <a:gd name="T104" fmla="*/ 1597 w 1597"/>
                <a:gd name="T105" fmla="*/ 615 h 1077"/>
                <a:gd name="T106" fmla="*/ 1146 w 1597"/>
                <a:gd name="T107" fmla="*/ 615 h 1077"/>
                <a:gd name="T108" fmla="*/ 1068 w 1597"/>
                <a:gd name="T109" fmla="*/ 96 h 1077"/>
                <a:gd name="T110" fmla="*/ 1229 w 1597"/>
                <a:gd name="T111" fmla="*/ 0 h 1077"/>
                <a:gd name="T112" fmla="*/ 1178 w 1597"/>
                <a:gd name="T113" fmla="*/ 0 h 1077"/>
                <a:gd name="T114" fmla="*/ 1030 w 1597"/>
                <a:gd name="T115" fmla="*/ 67 h 1077"/>
                <a:gd name="T116" fmla="*/ 879 w 1597"/>
                <a:gd name="T117" fmla="*/ 0 h 1077"/>
                <a:gd name="T118" fmla="*/ 831 w 1597"/>
                <a:gd name="T119" fmla="*/ 0 h 1077"/>
                <a:gd name="T120" fmla="*/ 994 w 1597"/>
                <a:gd name="T121" fmla="*/ 96 h 1077"/>
                <a:gd name="T122" fmla="*/ 1068 w 1597"/>
                <a:gd name="T123" fmla="*/ 9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7" h="1077">
                  <a:moveTo>
                    <a:pt x="1108" y="588"/>
                  </a:moveTo>
                  <a:lnTo>
                    <a:pt x="1108" y="479"/>
                  </a:lnTo>
                  <a:lnTo>
                    <a:pt x="992" y="479"/>
                  </a:lnTo>
                  <a:lnTo>
                    <a:pt x="897" y="603"/>
                  </a:lnTo>
                  <a:cubicBezTo>
                    <a:pt x="857" y="593"/>
                    <a:pt x="822" y="575"/>
                    <a:pt x="795" y="548"/>
                  </a:cubicBezTo>
                  <a:lnTo>
                    <a:pt x="747" y="566"/>
                  </a:lnTo>
                  <a:cubicBezTo>
                    <a:pt x="778" y="595"/>
                    <a:pt x="824" y="615"/>
                    <a:pt x="878" y="626"/>
                  </a:cubicBezTo>
                  <a:lnTo>
                    <a:pt x="695" y="864"/>
                  </a:lnTo>
                  <a:lnTo>
                    <a:pt x="692" y="864"/>
                  </a:lnTo>
                  <a:lnTo>
                    <a:pt x="394" y="484"/>
                  </a:lnTo>
                  <a:lnTo>
                    <a:pt x="732" y="54"/>
                  </a:lnTo>
                  <a:lnTo>
                    <a:pt x="732" y="471"/>
                  </a:lnTo>
                  <a:lnTo>
                    <a:pt x="831" y="471"/>
                  </a:lnTo>
                  <a:lnTo>
                    <a:pt x="831" y="357"/>
                  </a:lnTo>
                  <a:cubicBezTo>
                    <a:pt x="884" y="378"/>
                    <a:pt x="956" y="391"/>
                    <a:pt x="1029" y="408"/>
                  </a:cubicBezTo>
                  <a:cubicBezTo>
                    <a:pt x="1137" y="431"/>
                    <a:pt x="1169" y="472"/>
                    <a:pt x="1169" y="512"/>
                  </a:cubicBezTo>
                  <a:cubicBezTo>
                    <a:pt x="1169" y="542"/>
                    <a:pt x="1147" y="569"/>
                    <a:pt x="1108" y="588"/>
                  </a:cubicBezTo>
                  <a:close/>
                  <a:moveTo>
                    <a:pt x="1146" y="615"/>
                  </a:moveTo>
                  <a:cubicBezTo>
                    <a:pt x="1217" y="592"/>
                    <a:pt x="1270" y="552"/>
                    <a:pt x="1277" y="497"/>
                  </a:cubicBezTo>
                  <a:cubicBezTo>
                    <a:pt x="1277" y="418"/>
                    <a:pt x="1185" y="387"/>
                    <a:pt x="1094" y="368"/>
                  </a:cubicBezTo>
                  <a:cubicBezTo>
                    <a:pt x="963" y="342"/>
                    <a:pt x="870" y="320"/>
                    <a:pt x="855" y="263"/>
                  </a:cubicBezTo>
                  <a:cubicBezTo>
                    <a:pt x="852" y="256"/>
                    <a:pt x="852" y="251"/>
                    <a:pt x="852" y="245"/>
                  </a:cubicBezTo>
                  <a:cubicBezTo>
                    <a:pt x="855" y="184"/>
                    <a:pt x="941" y="146"/>
                    <a:pt x="1020" y="146"/>
                  </a:cubicBezTo>
                  <a:cubicBezTo>
                    <a:pt x="1100" y="146"/>
                    <a:pt x="1151" y="156"/>
                    <a:pt x="1202" y="204"/>
                  </a:cubicBezTo>
                  <a:lnTo>
                    <a:pt x="1246" y="190"/>
                  </a:lnTo>
                  <a:cubicBezTo>
                    <a:pt x="1189" y="139"/>
                    <a:pt x="1112" y="126"/>
                    <a:pt x="1020" y="126"/>
                  </a:cubicBezTo>
                  <a:cubicBezTo>
                    <a:pt x="944" y="126"/>
                    <a:pt x="878" y="139"/>
                    <a:pt x="831" y="162"/>
                  </a:cubicBezTo>
                  <a:lnTo>
                    <a:pt x="831" y="0"/>
                  </a:lnTo>
                  <a:lnTo>
                    <a:pt x="715" y="0"/>
                  </a:lnTo>
                  <a:lnTo>
                    <a:pt x="418" y="385"/>
                  </a:lnTo>
                  <a:lnTo>
                    <a:pt x="416" y="385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471"/>
                  </a:lnTo>
                  <a:lnTo>
                    <a:pt x="55" y="471"/>
                  </a:lnTo>
                  <a:lnTo>
                    <a:pt x="55" y="60"/>
                  </a:lnTo>
                  <a:lnTo>
                    <a:pt x="387" y="479"/>
                  </a:lnTo>
                  <a:lnTo>
                    <a:pt x="285" y="479"/>
                  </a:lnTo>
                  <a:lnTo>
                    <a:pt x="285" y="951"/>
                  </a:lnTo>
                  <a:lnTo>
                    <a:pt x="332" y="951"/>
                  </a:lnTo>
                  <a:lnTo>
                    <a:pt x="332" y="539"/>
                  </a:lnTo>
                  <a:lnTo>
                    <a:pt x="668" y="964"/>
                  </a:lnTo>
                  <a:lnTo>
                    <a:pt x="670" y="964"/>
                  </a:lnTo>
                  <a:lnTo>
                    <a:pt x="1009" y="533"/>
                  </a:lnTo>
                  <a:lnTo>
                    <a:pt x="1009" y="951"/>
                  </a:lnTo>
                  <a:lnTo>
                    <a:pt x="1108" y="951"/>
                  </a:lnTo>
                  <a:lnTo>
                    <a:pt x="1108" y="637"/>
                  </a:lnTo>
                  <a:lnTo>
                    <a:pt x="1284" y="637"/>
                  </a:lnTo>
                  <a:lnTo>
                    <a:pt x="1284" y="1077"/>
                  </a:lnTo>
                  <a:lnTo>
                    <a:pt x="1386" y="1077"/>
                  </a:lnTo>
                  <a:lnTo>
                    <a:pt x="1386" y="637"/>
                  </a:lnTo>
                  <a:lnTo>
                    <a:pt x="1597" y="637"/>
                  </a:lnTo>
                  <a:lnTo>
                    <a:pt x="1597" y="615"/>
                  </a:lnTo>
                  <a:lnTo>
                    <a:pt x="1146" y="615"/>
                  </a:lnTo>
                  <a:close/>
                  <a:moveTo>
                    <a:pt x="1068" y="96"/>
                  </a:moveTo>
                  <a:lnTo>
                    <a:pt x="1229" y="0"/>
                  </a:lnTo>
                  <a:lnTo>
                    <a:pt x="1178" y="0"/>
                  </a:lnTo>
                  <a:lnTo>
                    <a:pt x="1030" y="67"/>
                  </a:lnTo>
                  <a:lnTo>
                    <a:pt x="879" y="0"/>
                  </a:lnTo>
                  <a:lnTo>
                    <a:pt x="831" y="0"/>
                  </a:lnTo>
                  <a:lnTo>
                    <a:pt x="994" y="96"/>
                  </a:lnTo>
                  <a:lnTo>
                    <a:pt x="1068" y="96"/>
                  </a:lnTo>
                  <a:close/>
                </a:path>
              </a:pathLst>
            </a:custGeom>
            <a:solidFill>
              <a:srgbClr val="379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588" y="3329"/>
              <a:ext cx="39" cy="35"/>
            </a:xfrm>
            <a:custGeom>
              <a:avLst/>
              <a:gdLst>
                <a:gd name="T0" fmla="*/ 0 w 172"/>
                <a:gd name="T1" fmla="*/ 0 h 149"/>
                <a:gd name="T2" fmla="*/ 23 w 172"/>
                <a:gd name="T3" fmla="*/ 0 h 149"/>
                <a:gd name="T4" fmla="*/ 86 w 172"/>
                <a:gd name="T5" fmla="*/ 135 h 149"/>
                <a:gd name="T6" fmla="*/ 150 w 172"/>
                <a:gd name="T7" fmla="*/ 0 h 149"/>
                <a:gd name="T8" fmla="*/ 172 w 172"/>
                <a:gd name="T9" fmla="*/ 0 h 149"/>
                <a:gd name="T10" fmla="*/ 172 w 172"/>
                <a:gd name="T11" fmla="*/ 149 h 149"/>
                <a:gd name="T12" fmla="*/ 157 w 172"/>
                <a:gd name="T13" fmla="*/ 149 h 149"/>
                <a:gd name="T14" fmla="*/ 158 w 172"/>
                <a:gd name="T15" fmla="*/ 13 h 149"/>
                <a:gd name="T16" fmla="*/ 95 w 172"/>
                <a:gd name="T17" fmla="*/ 149 h 149"/>
                <a:gd name="T18" fmla="*/ 78 w 172"/>
                <a:gd name="T19" fmla="*/ 149 h 149"/>
                <a:gd name="T20" fmla="*/ 13 w 172"/>
                <a:gd name="T21" fmla="*/ 13 h 149"/>
                <a:gd name="T22" fmla="*/ 14 w 172"/>
                <a:gd name="T23" fmla="*/ 149 h 149"/>
                <a:gd name="T24" fmla="*/ 0 w 172"/>
                <a:gd name="T25" fmla="*/ 149 h 149"/>
                <a:gd name="T26" fmla="*/ 0 w 172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49">
                  <a:moveTo>
                    <a:pt x="0" y="0"/>
                  </a:moveTo>
                  <a:lnTo>
                    <a:pt x="23" y="0"/>
                  </a:lnTo>
                  <a:lnTo>
                    <a:pt x="86" y="135"/>
                  </a:lnTo>
                  <a:lnTo>
                    <a:pt x="150" y="0"/>
                  </a:lnTo>
                  <a:lnTo>
                    <a:pt x="172" y="0"/>
                  </a:lnTo>
                  <a:lnTo>
                    <a:pt x="172" y="149"/>
                  </a:lnTo>
                  <a:lnTo>
                    <a:pt x="157" y="149"/>
                  </a:lnTo>
                  <a:lnTo>
                    <a:pt x="158" y="13"/>
                  </a:lnTo>
                  <a:lnTo>
                    <a:pt x="95" y="149"/>
                  </a:lnTo>
                  <a:lnTo>
                    <a:pt x="78" y="149"/>
                  </a:lnTo>
                  <a:lnTo>
                    <a:pt x="13" y="13"/>
                  </a:lnTo>
                  <a:lnTo>
                    <a:pt x="14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6640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657" y="3329"/>
              <a:ext cx="31" cy="35"/>
            </a:xfrm>
            <a:custGeom>
              <a:avLst/>
              <a:gdLst>
                <a:gd name="T0" fmla="*/ 0 w 138"/>
                <a:gd name="T1" fmla="*/ 0 h 149"/>
                <a:gd name="T2" fmla="*/ 19 w 138"/>
                <a:gd name="T3" fmla="*/ 0 h 149"/>
                <a:gd name="T4" fmla="*/ 123 w 138"/>
                <a:gd name="T5" fmla="*/ 134 h 149"/>
                <a:gd name="T6" fmla="*/ 123 w 138"/>
                <a:gd name="T7" fmla="*/ 0 h 149"/>
                <a:gd name="T8" fmla="*/ 138 w 138"/>
                <a:gd name="T9" fmla="*/ 0 h 149"/>
                <a:gd name="T10" fmla="*/ 138 w 138"/>
                <a:gd name="T11" fmla="*/ 149 h 149"/>
                <a:gd name="T12" fmla="*/ 118 w 138"/>
                <a:gd name="T13" fmla="*/ 149 h 149"/>
                <a:gd name="T14" fmla="*/ 15 w 138"/>
                <a:gd name="T15" fmla="*/ 16 h 149"/>
                <a:gd name="T16" fmla="*/ 15 w 138"/>
                <a:gd name="T17" fmla="*/ 149 h 149"/>
                <a:gd name="T18" fmla="*/ 0 w 138"/>
                <a:gd name="T19" fmla="*/ 149 h 149"/>
                <a:gd name="T20" fmla="*/ 0 w 13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49">
                  <a:moveTo>
                    <a:pt x="0" y="0"/>
                  </a:moveTo>
                  <a:lnTo>
                    <a:pt x="19" y="0"/>
                  </a:lnTo>
                  <a:lnTo>
                    <a:pt x="123" y="134"/>
                  </a:lnTo>
                  <a:lnTo>
                    <a:pt x="123" y="0"/>
                  </a:lnTo>
                  <a:lnTo>
                    <a:pt x="138" y="0"/>
                  </a:lnTo>
                  <a:lnTo>
                    <a:pt x="138" y="149"/>
                  </a:lnTo>
                  <a:lnTo>
                    <a:pt x="118" y="149"/>
                  </a:lnTo>
                  <a:lnTo>
                    <a:pt x="15" y="16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6701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16" y="3328"/>
              <a:ext cx="29" cy="37"/>
            </a:xfrm>
            <a:custGeom>
              <a:avLst/>
              <a:gdLst>
                <a:gd name="T0" fmla="*/ 16 w 125"/>
                <a:gd name="T1" fmla="*/ 103 h 156"/>
                <a:gd name="T2" fmla="*/ 16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2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6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6" y="103"/>
                  </a:moveTo>
                  <a:lnTo>
                    <a:pt x="16" y="104"/>
                  </a:lnTo>
                  <a:cubicBezTo>
                    <a:pt x="16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2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6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3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52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791" y="3329"/>
              <a:ext cx="26" cy="35"/>
            </a:xfrm>
            <a:custGeom>
              <a:avLst/>
              <a:gdLst>
                <a:gd name="T0" fmla="*/ 0 w 115"/>
                <a:gd name="T1" fmla="*/ 0 h 149"/>
                <a:gd name="T2" fmla="*/ 115 w 115"/>
                <a:gd name="T3" fmla="*/ 0 h 149"/>
                <a:gd name="T4" fmla="*/ 115 w 115"/>
                <a:gd name="T5" fmla="*/ 14 h 149"/>
                <a:gd name="T6" fmla="*/ 15 w 115"/>
                <a:gd name="T7" fmla="*/ 14 h 149"/>
                <a:gd name="T8" fmla="*/ 15 w 115"/>
                <a:gd name="T9" fmla="*/ 66 h 149"/>
                <a:gd name="T10" fmla="*/ 107 w 115"/>
                <a:gd name="T11" fmla="*/ 66 h 149"/>
                <a:gd name="T12" fmla="*/ 107 w 115"/>
                <a:gd name="T13" fmla="*/ 80 h 149"/>
                <a:gd name="T14" fmla="*/ 15 w 115"/>
                <a:gd name="T15" fmla="*/ 80 h 149"/>
                <a:gd name="T16" fmla="*/ 15 w 115"/>
                <a:gd name="T17" fmla="*/ 135 h 149"/>
                <a:gd name="T18" fmla="*/ 115 w 115"/>
                <a:gd name="T19" fmla="*/ 135 h 149"/>
                <a:gd name="T20" fmla="*/ 115 w 115"/>
                <a:gd name="T21" fmla="*/ 149 h 149"/>
                <a:gd name="T22" fmla="*/ 0 w 115"/>
                <a:gd name="T23" fmla="*/ 149 h 149"/>
                <a:gd name="T24" fmla="*/ 0 w 115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0" y="0"/>
                  </a:moveTo>
                  <a:lnTo>
                    <a:pt x="115" y="0"/>
                  </a:lnTo>
                  <a:lnTo>
                    <a:pt x="115" y="14"/>
                  </a:lnTo>
                  <a:lnTo>
                    <a:pt x="15" y="14"/>
                  </a:lnTo>
                  <a:lnTo>
                    <a:pt x="15" y="66"/>
                  </a:lnTo>
                  <a:lnTo>
                    <a:pt x="107" y="66"/>
                  </a:lnTo>
                  <a:lnTo>
                    <a:pt x="107" y="80"/>
                  </a:lnTo>
                  <a:lnTo>
                    <a:pt x="15" y="80"/>
                  </a:lnTo>
                  <a:lnTo>
                    <a:pt x="15" y="135"/>
                  </a:lnTo>
                  <a:lnTo>
                    <a:pt x="115" y="135"/>
                  </a:lnTo>
                  <a:lnTo>
                    <a:pt x="1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6828" y="3329"/>
              <a:ext cx="30" cy="35"/>
            </a:xfrm>
            <a:custGeom>
              <a:avLst/>
              <a:gdLst>
                <a:gd name="T0" fmla="*/ 15 w 129"/>
                <a:gd name="T1" fmla="*/ 14 h 149"/>
                <a:gd name="T2" fmla="*/ 15 w 129"/>
                <a:gd name="T3" fmla="*/ 71 h 149"/>
                <a:gd name="T4" fmla="*/ 70 w 129"/>
                <a:gd name="T5" fmla="*/ 71 h 149"/>
                <a:gd name="T6" fmla="*/ 110 w 129"/>
                <a:gd name="T7" fmla="*/ 43 h 149"/>
                <a:gd name="T8" fmla="*/ 68 w 129"/>
                <a:gd name="T9" fmla="*/ 14 h 149"/>
                <a:gd name="T10" fmla="*/ 15 w 129"/>
                <a:gd name="T11" fmla="*/ 14 h 149"/>
                <a:gd name="T12" fmla="*/ 0 w 129"/>
                <a:gd name="T13" fmla="*/ 0 h 149"/>
                <a:gd name="T14" fmla="*/ 72 w 129"/>
                <a:gd name="T15" fmla="*/ 0 h 149"/>
                <a:gd name="T16" fmla="*/ 125 w 129"/>
                <a:gd name="T17" fmla="*/ 40 h 149"/>
                <a:gd name="T18" fmla="*/ 99 w 129"/>
                <a:gd name="T19" fmla="*/ 78 h 149"/>
                <a:gd name="T20" fmla="*/ 122 w 129"/>
                <a:gd name="T21" fmla="*/ 106 h 149"/>
                <a:gd name="T22" fmla="*/ 129 w 129"/>
                <a:gd name="T23" fmla="*/ 149 h 149"/>
                <a:gd name="T24" fmla="*/ 112 w 129"/>
                <a:gd name="T25" fmla="*/ 149 h 149"/>
                <a:gd name="T26" fmla="*/ 107 w 129"/>
                <a:gd name="T27" fmla="*/ 106 h 149"/>
                <a:gd name="T28" fmla="*/ 78 w 129"/>
                <a:gd name="T29" fmla="*/ 85 h 149"/>
                <a:gd name="T30" fmla="*/ 15 w 129"/>
                <a:gd name="T31" fmla="*/ 85 h 149"/>
                <a:gd name="T32" fmla="*/ 15 w 129"/>
                <a:gd name="T33" fmla="*/ 149 h 149"/>
                <a:gd name="T34" fmla="*/ 0 w 129"/>
                <a:gd name="T35" fmla="*/ 149 h 149"/>
                <a:gd name="T36" fmla="*/ 0 w 129"/>
                <a:gd name="T3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9">
                  <a:moveTo>
                    <a:pt x="15" y="14"/>
                  </a:moveTo>
                  <a:lnTo>
                    <a:pt x="15" y="71"/>
                  </a:lnTo>
                  <a:lnTo>
                    <a:pt x="70" y="71"/>
                  </a:lnTo>
                  <a:cubicBezTo>
                    <a:pt x="97" y="71"/>
                    <a:pt x="110" y="64"/>
                    <a:pt x="110" y="43"/>
                  </a:cubicBezTo>
                  <a:cubicBezTo>
                    <a:pt x="110" y="21"/>
                    <a:pt x="97" y="14"/>
                    <a:pt x="68" y="14"/>
                  </a:cubicBez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72" y="0"/>
                  </a:lnTo>
                  <a:cubicBezTo>
                    <a:pt x="107" y="0"/>
                    <a:pt x="125" y="14"/>
                    <a:pt x="125" y="40"/>
                  </a:cubicBezTo>
                  <a:cubicBezTo>
                    <a:pt x="125" y="60"/>
                    <a:pt x="117" y="72"/>
                    <a:pt x="99" y="78"/>
                  </a:cubicBezTo>
                  <a:cubicBezTo>
                    <a:pt x="116" y="80"/>
                    <a:pt x="120" y="88"/>
                    <a:pt x="122" y="106"/>
                  </a:cubicBezTo>
                  <a:cubicBezTo>
                    <a:pt x="124" y="126"/>
                    <a:pt x="123" y="141"/>
                    <a:pt x="129" y="149"/>
                  </a:cubicBezTo>
                  <a:lnTo>
                    <a:pt x="112" y="149"/>
                  </a:lnTo>
                  <a:cubicBezTo>
                    <a:pt x="108" y="136"/>
                    <a:pt x="109" y="121"/>
                    <a:pt x="107" y="106"/>
                  </a:cubicBezTo>
                  <a:cubicBezTo>
                    <a:pt x="105" y="90"/>
                    <a:pt x="96" y="85"/>
                    <a:pt x="78" y="85"/>
                  </a:cubicBezTo>
                  <a:lnTo>
                    <a:pt x="15" y="85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6867" y="3328"/>
              <a:ext cx="29" cy="37"/>
            </a:xfrm>
            <a:custGeom>
              <a:avLst/>
              <a:gdLst>
                <a:gd name="T0" fmla="*/ 15 w 125"/>
                <a:gd name="T1" fmla="*/ 103 h 156"/>
                <a:gd name="T2" fmla="*/ 15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1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5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6903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938" y="3329"/>
              <a:ext cx="35" cy="35"/>
            </a:xfrm>
            <a:custGeom>
              <a:avLst/>
              <a:gdLst>
                <a:gd name="T0" fmla="*/ 0 w 152"/>
                <a:gd name="T1" fmla="*/ 0 h 149"/>
                <a:gd name="T2" fmla="*/ 16 w 152"/>
                <a:gd name="T3" fmla="*/ 0 h 149"/>
                <a:gd name="T4" fmla="*/ 76 w 152"/>
                <a:gd name="T5" fmla="*/ 136 h 149"/>
                <a:gd name="T6" fmla="*/ 135 w 152"/>
                <a:gd name="T7" fmla="*/ 0 h 149"/>
                <a:gd name="T8" fmla="*/ 152 w 152"/>
                <a:gd name="T9" fmla="*/ 0 h 149"/>
                <a:gd name="T10" fmla="*/ 85 w 152"/>
                <a:gd name="T11" fmla="*/ 149 h 149"/>
                <a:gd name="T12" fmla="*/ 66 w 152"/>
                <a:gd name="T13" fmla="*/ 149 h 149"/>
                <a:gd name="T14" fmla="*/ 0 w 152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49">
                  <a:moveTo>
                    <a:pt x="0" y="0"/>
                  </a:moveTo>
                  <a:lnTo>
                    <a:pt x="16" y="0"/>
                  </a:lnTo>
                  <a:lnTo>
                    <a:pt x="76" y="136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85" y="149"/>
                  </a:lnTo>
                  <a:lnTo>
                    <a:pt x="6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6979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9" y="14"/>
                    <a:pt x="15" y="38"/>
                    <a:pt x="15" y="78"/>
                  </a:cubicBezTo>
                  <a:cubicBezTo>
                    <a:pt x="15" y="118"/>
                    <a:pt x="39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7045" y="3318"/>
              <a:ext cx="29" cy="47"/>
            </a:xfrm>
            <a:custGeom>
              <a:avLst/>
              <a:gdLst>
                <a:gd name="T0" fmla="*/ 83 w 125"/>
                <a:gd name="T1" fmla="*/ 0 h 198"/>
                <a:gd name="T2" fmla="*/ 99 w 125"/>
                <a:gd name="T3" fmla="*/ 0 h 198"/>
                <a:gd name="T4" fmla="*/ 70 w 125"/>
                <a:gd name="T5" fmla="*/ 30 h 198"/>
                <a:gd name="T6" fmla="*/ 53 w 125"/>
                <a:gd name="T7" fmla="*/ 30 h 198"/>
                <a:gd name="T8" fmla="*/ 25 w 125"/>
                <a:gd name="T9" fmla="*/ 0 h 198"/>
                <a:gd name="T10" fmla="*/ 40 w 125"/>
                <a:gd name="T11" fmla="*/ 0 h 198"/>
                <a:gd name="T12" fmla="*/ 62 w 125"/>
                <a:gd name="T13" fmla="*/ 22 h 198"/>
                <a:gd name="T14" fmla="*/ 83 w 125"/>
                <a:gd name="T15" fmla="*/ 0 h 198"/>
                <a:gd name="T16" fmla="*/ 16 w 125"/>
                <a:gd name="T17" fmla="*/ 145 h 198"/>
                <a:gd name="T18" fmla="*/ 16 w 125"/>
                <a:gd name="T19" fmla="*/ 146 h 198"/>
                <a:gd name="T20" fmla="*/ 63 w 125"/>
                <a:gd name="T21" fmla="*/ 184 h 198"/>
                <a:gd name="T22" fmla="*/ 109 w 125"/>
                <a:gd name="T23" fmla="*/ 153 h 198"/>
                <a:gd name="T24" fmla="*/ 72 w 125"/>
                <a:gd name="T25" fmla="*/ 127 h 198"/>
                <a:gd name="T26" fmla="*/ 40 w 125"/>
                <a:gd name="T27" fmla="*/ 122 h 198"/>
                <a:gd name="T28" fmla="*/ 5 w 125"/>
                <a:gd name="T29" fmla="*/ 85 h 198"/>
                <a:gd name="T30" fmla="*/ 61 w 125"/>
                <a:gd name="T31" fmla="*/ 42 h 198"/>
                <a:gd name="T32" fmla="*/ 120 w 125"/>
                <a:gd name="T33" fmla="*/ 87 h 198"/>
                <a:gd name="T34" fmla="*/ 105 w 125"/>
                <a:gd name="T35" fmla="*/ 87 h 198"/>
                <a:gd name="T36" fmla="*/ 62 w 125"/>
                <a:gd name="T37" fmla="*/ 55 h 198"/>
                <a:gd name="T38" fmla="*/ 20 w 125"/>
                <a:gd name="T39" fmla="*/ 84 h 198"/>
                <a:gd name="T40" fmla="*/ 57 w 125"/>
                <a:gd name="T41" fmla="*/ 109 h 198"/>
                <a:gd name="T42" fmla="*/ 85 w 125"/>
                <a:gd name="T43" fmla="*/ 114 h 198"/>
                <a:gd name="T44" fmla="*/ 125 w 125"/>
                <a:gd name="T45" fmla="*/ 152 h 198"/>
                <a:gd name="T46" fmla="*/ 64 w 125"/>
                <a:gd name="T47" fmla="*/ 198 h 198"/>
                <a:gd name="T48" fmla="*/ 0 w 125"/>
                <a:gd name="T49" fmla="*/ 147 h 198"/>
                <a:gd name="T50" fmla="*/ 0 w 125"/>
                <a:gd name="T51" fmla="*/ 145 h 198"/>
                <a:gd name="T52" fmla="*/ 16 w 125"/>
                <a:gd name="T53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98">
                  <a:moveTo>
                    <a:pt x="83" y="0"/>
                  </a:moveTo>
                  <a:lnTo>
                    <a:pt x="99" y="0"/>
                  </a:lnTo>
                  <a:lnTo>
                    <a:pt x="70" y="30"/>
                  </a:lnTo>
                  <a:lnTo>
                    <a:pt x="53" y="3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2" y="22"/>
                  </a:lnTo>
                  <a:lnTo>
                    <a:pt x="83" y="0"/>
                  </a:lnTo>
                  <a:close/>
                  <a:moveTo>
                    <a:pt x="16" y="145"/>
                  </a:moveTo>
                  <a:lnTo>
                    <a:pt x="16" y="146"/>
                  </a:lnTo>
                  <a:cubicBezTo>
                    <a:pt x="16" y="168"/>
                    <a:pt x="34" y="184"/>
                    <a:pt x="63" y="184"/>
                  </a:cubicBezTo>
                  <a:cubicBezTo>
                    <a:pt x="92" y="184"/>
                    <a:pt x="109" y="171"/>
                    <a:pt x="109" y="153"/>
                  </a:cubicBezTo>
                  <a:cubicBezTo>
                    <a:pt x="109" y="136"/>
                    <a:pt x="97" y="132"/>
                    <a:pt x="72" y="127"/>
                  </a:cubicBezTo>
                  <a:lnTo>
                    <a:pt x="40" y="122"/>
                  </a:lnTo>
                  <a:cubicBezTo>
                    <a:pt x="16" y="118"/>
                    <a:pt x="5" y="105"/>
                    <a:pt x="5" y="85"/>
                  </a:cubicBezTo>
                  <a:cubicBezTo>
                    <a:pt x="5" y="59"/>
                    <a:pt x="26" y="42"/>
                    <a:pt x="61" y="42"/>
                  </a:cubicBezTo>
                  <a:cubicBezTo>
                    <a:pt x="98" y="42"/>
                    <a:pt x="119" y="59"/>
                    <a:pt x="120" y="87"/>
                  </a:cubicBezTo>
                  <a:lnTo>
                    <a:pt x="105" y="87"/>
                  </a:lnTo>
                  <a:cubicBezTo>
                    <a:pt x="103" y="66"/>
                    <a:pt x="89" y="55"/>
                    <a:pt x="62" y="55"/>
                  </a:cubicBezTo>
                  <a:cubicBezTo>
                    <a:pt x="36" y="55"/>
                    <a:pt x="20" y="67"/>
                    <a:pt x="20" y="84"/>
                  </a:cubicBezTo>
                  <a:cubicBezTo>
                    <a:pt x="20" y="99"/>
                    <a:pt x="32" y="105"/>
                    <a:pt x="57" y="109"/>
                  </a:cubicBezTo>
                  <a:lnTo>
                    <a:pt x="85" y="114"/>
                  </a:lnTo>
                  <a:cubicBezTo>
                    <a:pt x="112" y="119"/>
                    <a:pt x="125" y="130"/>
                    <a:pt x="125" y="152"/>
                  </a:cubicBezTo>
                  <a:cubicBezTo>
                    <a:pt x="125" y="181"/>
                    <a:pt x="103" y="198"/>
                    <a:pt x="64" y="198"/>
                  </a:cubicBezTo>
                  <a:cubicBezTo>
                    <a:pt x="24" y="198"/>
                    <a:pt x="0" y="178"/>
                    <a:pt x="0" y="147"/>
                  </a:cubicBezTo>
                  <a:lnTo>
                    <a:pt x="0" y="145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085" y="3329"/>
              <a:ext cx="29" cy="35"/>
            </a:xfrm>
            <a:custGeom>
              <a:avLst/>
              <a:gdLst>
                <a:gd name="T0" fmla="*/ 0 w 127"/>
                <a:gd name="T1" fmla="*/ 0 h 149"/>
                <a:gd name="T2" fmla="*/ 15 w 127"/>
                <a:gd name="T3" fmla="*/ 0 h 149"/>
                <a:gd name="T4" fmla="*/ 15 w 127"/>
                <a:gd name="T5" fmla="*/ 82 h 149"/>
                <a:gd name="T6" fmla="*/ 107 w 127"/>
                <a:gd name="T7" fmla="*/ 0 h 149"/>
                <a:gd name="T8" fmla="*/ 127 w 127"/>
                <a:gd name="T9" fmla="*/ 0 h 149"/>
                <a:gd name="T10" fmla="*/ 57 w 127"/>
                <a:gd name="T11" fmla="*/ 63 h 149"/>
                <a:gd name="T12" fmla="*/ 127 w 127"/>
                <a:gd name="T13" fmla="*/ 149 h 149"/>
                <a:gd name="T14" fmla="*/ 108 w 127"/>
                <a:gd name="T15" fmla="*/ 149 h 149"/>
                <a:gd name="T16" fmla="*/ 46 w 127"/>
                <a:gd name="T17" fmla="*/ 72 h 149"/>
                <a:gd name="T18" fmla="*/ 15 w 127"/>
                <a:gd name="T19" fmla="*/ 100 h 149"/>
                <a:gd name="T20" fmla="*/ 15 w 127"/>
                <a:gd name="T21" fmla="*/ 149 h 149"/>
                <a:gd name="T22" fmla="*/ 0 w 127"/>
                <a:gd name="T23" fmla="*/ 149 h 149"/>
                <a:gd name="T24" fmla="*/ 0 w 127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9">
                  <a:moveTo>
                    <a:pt x="0" y="0"/>
                  </a:moveTo>
                  <a:lnTo>
                    <a:pt x="15" y="0"/>
                  </a:lnTo>
                  <a:lnTo>
                    <a:pt x="15" y="82"/>
                  </a:lnTo>
                  <a:lnTo>
                    <a:pt x="107" y="0"/>
                  </a:lnTo>
                  <a:lnTo>
                    <a:pt x="127" y="0"/>
                  </a:lnTo>
                  <a:lnTo>
                    <a:pt x="57" y="63"/>
                  </a:lnTo>
                  <a:lnTo>
                    <a:pt x="127" y="149"/>
                  </a:lnTo>
                  <a:lnTo>
                    <a:pt x="108" y="149"/>
                  </a:lnTo>
                  <a:lnTo>
                    <a:pt x="46" y="72"/>
                  </a:lnTo>
                  <a:lnTo>
                    <a:pt x="15" y="100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7120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8" y="14"/>
                    <a:pt x="15" y="38"/>
                    <a:pt x="15" y="78"/>
                  </a:cubicBezTo>
                  <a:cubicBezTo>
                    <a:pt x="15" y="118"/>
                    <a:pt x="38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7167" y="3329"/>
              <a:ext cx="25" cy="35"/>
            </a:xfrm>
            <a:custGeom>
              <a:avLst/>
              <a:gdLst>
                <a:gd name="T0" fmla="*/ 0 w 109"/>
                <a:gd name="T1" fmla="*/ 0 h 149"/>
                <a:gd name="T2" fmla="*/ 15 w 109"/>
                <a:gd name="T3" fmla="*/ 0 h 149"/>
                <a:gd name="T4" fmla="*/ 15 w 109"/>
                <a:gd name="T5" fmla="*/ 135 h 149"/>
                <a:gd name="T6" fmla="*/ 109 w 109"/>
                <a:gd name="T7" fmla="*/ 135 h 149"/>
                <a:gd name="T8" fmla="*/ 109 w 109"/>
                <a:gd name="T9" fmla="*/ 149 h 149"/>
                <a:gd name="T10" fmla="*/ 0 w 109"/>
                <a:gd name="T11" fmla="*/ 149 h 149"/>
                <a:gd name="T12" fmla="*/ 0 w 10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9">
                  <a:moveTo>
                    <a:pt x="0" y="0"/>
                  </a:moveTo>
                  <a:lnTo>
                    <a:pt x="15" y="0"/>
                  </a:lnTo>
                  <a:lnTo>
                    <a:pt x="15" y="135"/>
                  </a:lnTo>
                  <a:lnTo>
                    <a:pt x="109" y="135"/>
                  </a:lnTo>
                  <a:lnTo>
                    <a:pt x="10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7200" y="3328"/>
              <a:ext cx="29" cy="37"/>
            </a:xfrm>
            <a:custGeom>
              <a:avLst/>
              <a:gdLst>
                <a:gd name="T0" fmla="*/ 15 w 124"/>
                <a:gd name="T1" fmla="*/ 103 h 156"/>
                <a:gd name="T2" fmla="*/ 15 w 124"/>
                <a:gd name="T3" fmla="*/ 104 h 156"/>
                <a:gd name="T4" fmla="*/ 63 w 124"/>
                <a:gd name="T5" fmla="*/ 142 h 156"/>
                <a:gd name="T6" fmla="*/ 109 w 124"/>
                <a:gd name="T7" fmla="*/ 111 h 156"/>
                <a:gd name="T8" fmla="*/ 72 w 124"/>
                <a:gd name="T9" fmla="*/ 85 h 156"/>
                <a:gd name="T10" fmla="*/ 40 w 124"/>
                <a:gd name="T11" fmla="*/ 80 h 156"/>
                <a:gd name="T12" fmla="*/ 5 w 124"/>
                <a:gd name="T13" fmla="*/ 43 h 156"/>
                <a:gd name="T14" fmla="*/ 61 w 124"/>
                <a:gd name="T15" fmla="*/ 0 h 156"/>
                <a:gd name="T16" fmla="*/ 120 w 124"/>
                <a:gd name="T17" fmla="*/ 45 h 156"/>
                <a:gd name="T18" fmla="*/ 105 w 124"/>
                <a:gd name="T19" fmla="*/ 45 h 156"/>
                <a:gd name="T20" fmla="*/ 62 w 124"/>
                <a:gd name="T21" fmla="*/ 13 h 156"/>
                <a:gd name="T22" fmla="*/ 20 w 124"/>
                <a:gd name="T23" fmla="*/ 42 h 156"/>
                <a:gd name="T24" fmla="*/ 57 w 124"/>
                <a:gd name="T25" fmla="*/ 67 h 156"/>
                <a:gd name="T26" fmla="*/ 85 w 124"/>
                <a:gd name="T27" fmla="*/ 72 h 156"/>
                <a:gd name="T28" fmla="*/ 124 w 124"/>
                <a:gd name="T29" fmla="*/ 110 h 156"/>
                <a:gd name="T30" fmla="*/ 64 w 124"/>
                <a:gd name="T31" fmla="*/ 156 h 156"/>
                <a:gd name="T32" fmla="*/ 0 w 124"/>
                <a:gd name="T33" fmla="*/ 105 h 156"/>
                <a:gd name="T34" fmla="*/ 0 w 124"/>
                <a:gd name="T35" fmla="*/ 103 h 156"/>
                <a:gd name="T36" fmla="*/ 15 w 124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4" y="88"/>
                    <a:pt x="124" y="110"/>
                  </a:cubicBezTo>
                  <a:cubicBezTo>
                    <a:pt x="124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237" y="3329"/>
              <a:ext cx="29" cy="35"/>
            </a:xfrm>
            <a:custGeom>
              <a:avLst/>
              <a:gdLst>
                <a:gd name="T0" fmla="*/ 57 w 129"/>
                <a:gd name="T1" fmla="*/ 14 h 149"/>
                <a:gd name="T2" fmla="*/ 0 w 129"/>
                <a:gd name="T3" fmla="*/ 14 h 149"/>
                <a:gd name="T4" fmla="*/ 0 w 129"/>
                <a:gd name="T5" fmla="*/ 0 h 149"/>
                <a:gd name="T6" fmla="*/ 129 w 129"/>
                <a:gd name="T7" fmla="*/ 0 h 149"/>
                <a:gd name="T8" fmla="*/ 129 w 129"/>
                <a:gd name="T9" fmla="*/ 14 h 149"/>
                <a:gd name="T10" fmla="*/ 72 w 129"/>
                <a:gd name="T11" fmla="*/ 14 h 149"/>
                <a:gd name="T12" fmla="*/ 72 w 129"/>
                <a:gd name="T13" fmla="*/ 149 h 149"/>
                <a:gd name="T14" fmla="*/ 57 w 129"/>
                <a:gd name="T15" fmla="*/ 149 h 149"/>
                <a:gd name="T16" fmla="*/ 57 w 129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71" y="3329"/>
              <a:ext cx="35" cy="35"/>
            </a:xfrm>
            <a:custGeom>
              <a:avLst/>
              <a:gdLst>
                <a:gd name="T0" fmla="*/ 0 w 153"/>
                <a:gd name="T1" fmla="*/ 0 h 149"/>
                <a:gd name="T2" fmla="*/ 17 w 153"/>
                <a:gd name="T3" fmla="*/ 0 h 149"/>
                <a:gd name="T4" fmla="*/ 77 w 153"/>
                <a:gd name="T5" fmla="*/ 136 h 149"/>
                <a:gd name="T6" fmla="*/ 136 w 153"/>
                <a:gd name="T7" fmla="*/ 0 h 149"/>
                <a:gd name="T8" fmla="*/ 153 w 153"/>
                <a:gd name="T9" fmla="*/ 0 h 149"/>
                <a:gd name="T10" fmla="*/ 86 w 153"/>
                <a:gd name="T11" fmla="*/ 149 h 149"/>
                <a:gd name="T12" fmla="*/ 67 w 153"/>
                <a:gd name="T13" fmla="*/ 149 h 149"/>
                <a:gd name="T14" fmla="*/ 0 w 153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49">
                  <a:moveTo>
                    <a:pt x="0" y="0"/>
                  </a:moveTo>
                  <a:lnTo>
                    <a:pt x="17" y="0"/>
                  </a:lnTo>
                  <a:lnTo>
                    <a:pt x="77" y="136"/>
                  </a:lnTo>
                  <a:lnTo>
                    <a:pt x="136" y="0"/>
                  </a:lnTo>
                  <a:lnTo>
                    <a:pt x="153" y="0"/>
                  </a:lnTo>
                  <a:lnTo>
                    <a:pt x="86" y="149"/>
                  </a:lnTo>
                  <a:lnTo>
                    <a:pt x="67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7315" y="3318"/>
              <a:ext cx="9" cy="46"/>
            </a:xfrm>
            <a:custGeom>
              <a:avLst/>
              <a:gdLst>
                <a:gd name="T0" fmla="*/ 19 w 38"/>
                <a:gd name="T1" fmla="*/ 0 h 194"/>
                <a:gd name="T2" fmla="*/ 38 w 38"/>
                <a:gd name="T3" fmla="*/ 0 h 194"/>
                <a:gd name="T4" fmla="*/ 14 w 38"/>
                <a:gd name="T5" fmla="*/ 30 h 194"/>
                <a:gd name="T6" fmla="*/ 1 w 38"/>
                <a:gd name="T7" fmla="*/ 30 h 194"/>
                <a:gd name="T8" fmla="*/ 19 w 38"/>
                <a:gd name="T9" fmla="*/ 0 h 194"/>
                <a:gd name="T10" fmla="*/ 0 w 38"/>
                <a:gd name="T11" fmla="*/ 45 h 194"/>
                <a:gd name="T12" fmla="*/ 15 w 38"/>
                <a:gd name="T13" fmla="*/ 45 h 194"/>
                <a:gd name="T14" fmla="*/ 15 w 38"/>
                <a:gd name="T15" fmla="*/ 194 h 194"/>
                <a:gd name="T16" fmla="*/ 0 w 38"/>
                <a:gd name="T17" fmla="*/ 194 h 194"/>
                <a:gd name="T18" fmla="*/ 0 w 38"/>
                <a:gd name="T19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94">
                  <a:moveTo>
                    <a:pt x="19" y="0"/>
                  </a:moveTo>
                  <a:lnTo>
                    <a:pt x="38" y="0"/>
                  </a:lnTo>
                  <a:lnTo>
                    <a:pt x="14" y="30"/>
                  </a:lnTo>
                  <a:lnTo>
                    <a:pt x="1" y="30"/>
                  </a:lnTo>
                  <a:lnTo>
                    <a:pt x="19" y="0"/>
                  </a:lnTo>
                  <a:close/>
                  <a:moveTo>
                    <a:pt x="0" y="45"/>
                  </a:moveTo>
                  <a:lnTo>
                    <a:pt x="15" y="45"/>
                  </a:lnTo>
                  <a:lnTo>
                    <a:pt x="15" y="194"/>
                  </a:lnTo>
                  <a:lnTo>
                    <a:pt x="0" y="1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7334" y="3359"/>
              <a:ext cx="3" cy="12"/>
            </a:xfrm>
            <a:custGeom>
              <a:avLst/>
              <a:gdLst>
                <a:gd name="T0" fmla="*/ 0 w 17"/>
                <a:gd name="T1" fmla="*/ 0 h 50"/>
                <a:gd name="T2" fmla="*/ 17 w 17"/>
                <a:gd name="T3" fmla="*/ 0 h 50"/>
                <a:gd name="T4" fmla="*/ 17 w 17"/>
                <a:gd name="T5" fmla="*/ 27 h 50"/>
                <a:gd name="T6" fmla="*/ 0 w 17"/>
                <a:gd name="T7" fmla="*/ 50 h 50"/>
                <a:gd name="T8" fmla="*/ 0 w 17"/>
                <a:gd name="T9" fmla="*/ 41 h 50"/>
                <a:gd name="T10" fmla="*/ 7 w 17"/>
                <a:gd name="T11" fmla="*/ 27 h 50"/>
                <a:gd name="T12" fmla="*/ 7 w 17"/>
                <a:gd name="T13" fmla="*/ 18 h 50"/>
                <a:gd name="T14" fmla="*/ 0 w 17"/>
                <a:gd name="T15" fmla="*/ 18 h 50"/>
                <a:gd name="T16" fmla="*/ 0 w 17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0">
                  <a:moveTo>
                    <a:pt x="0" y="0"/>
                  </a:moveTo>
                  <a:lnTo>
                    <a:pt x="17" y="0"/>
                  </a:lnTo>
                  <a:lnTo>
                    <a:pt x="17" y="27"/>
                  </a:lnTo>
                  <a:cubicBezTo>
                    <a:pt x="16" y="39"/>
                    <a:pt x="12" y="46"/>
                    <a:pt x="0" y="50"/>
                  </a:cubicBezTo>
                  <a:lnTo>
                    <a:pt x="0" y="41"/>
                  </a:lnTo>
                  <a:cubicBezTo>
                    <a:pt x="5" y="38"/>
                    <a:pt x="7" y="34"/>
                    <a:pt x="7" y="27"/>
                  </a:cubicBezTo>
                  <a:lnTo>
                    <a:pt x="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646" y="3383"/>
              <a:ext cx="32" cy="29"/>
            </a:xfrm>
            <a:custGeom>
              <a:avLst/>
              <a:gdLst>
                <a:gd name="T0" fmla="*/ 0 w 142"/>
                <a:gd name="T1" fmla="*/ 0 h 123"/>
                <a:gd name="T2" fmla="*/ 19 w 142"/>
                <a:gd name="T3" fmla="*/ 0 h 123"/>
                <a:gd name="T4" fmla="*/ 71 w 142"/>
                <a:gd name="T5" fmla="*/ 112 h 123"/>
                <a:gd name="T6" fmla="*/ 124 w 142"/>
                <a:gd name="T7" fmla="*/ 0 h 123"/>
                <a:gd name="T8" fmla="*/ 142 w 142"/>
                <a:gd name="T9" fmla="*/ 0 h 123"/>
                <a:gd name="T10" fmla="*/ 142 w 142"/>
                <a:gd name="T11" fmla="*/ 123 h 123"/>
                <a:gd name="T12" fmla="*/ 130 w 142"/>
                <a:gd name="T13" fmla="*/ 123 h 123"/>
                <a:gd name="T14" fmla="*/ 131 w 142"/>
                <a:gd name="T15" fmla="*/ 10 h 123"/>
                <a:gd name="T16" fmla="*/ 78 w 142"/>
                <a:gd name="T17" fmla="*/ 123 h 123"/>
                <a:gd name="T18" fmla="*/ 64 w 142"/>
                <a:gd name="T19" fmla="*/ 123 h 123"/>
                <a:gd name="T20" fmla="*/ 10 w 142"/>
                <a:gd name="T21" fmla="*/ 10 h 123"/>
                <a:gd name="T22" fmla="*/ 12 w 142"/>
                <a:gd name="T23" fmla="*/ 123 h 123"/>
                <a:gd name="T24" fmla="*/ 0 w 142"/>
                <a:gd name="T25" fmla="*/ 123 h 123"/>
                <a:gd name="T26" fmla="*/ 0 w 142"/>
                <a:gd name="T2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23">
                  <a:moveTo>
                    <a:pt x="0" y="0"/>
                  </a:moveTo>
                  <a:lnTo>
                    <a:pt x="19" y="0"/>
                  </a:lnTo>
                  <a:lnTo>
                    <a:pt x="71" y="112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130" y="123"/>
                  </a:lnTo>
                  <a:lnTo>
                    <a:pt x="131" y="10"/>
                  </a:lnTo>
                  <a:lnTo>
                    <a:pt x="78" y="123"/>
                  </a:lnTo>
                  <a:lnTo>
                    <a:pt x="64" y="123"/>
                  </a:lnTo>
                  <a:lnTo>
                    <a:pt x="10" y="10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6688" y="3383"/>
              <a:ext cx="21" cy="29"/>
            </a:xfrm>
            <a:custGeom>
              <a:avLst/>
              <a:gdLst>
                <a:gd name="T0" fmla="*/ 0 w 90"/>
                <a:gd name="T1" fmla="*/ 0 h 123"/>
                <a:gd name="T2" fmla="*/ 13 w 90"/>
                <a:gd name="T3" fmla="*/ 0 h 123"/>
                <a:gd name="T4" fmla="*/ 13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3" y="0"/>
                  </a:lnTo>
                  <a:lnTo>
                    <a:pt x="13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6713" y="3374"/>
              <a:ext cx="30" cy="38"/>
            </a:xfrm>
            <a:custGeom>
              <a:avLst/>
              <a:gdLst>
                <a:gd name="T0" fmla="*/ 74 w 128"/>
                <a:gd name="T1" fmla="*/ 0 h 161"/>
                <a:gd name="T2" fmla="*/ 89 w 128"/>
                <a:gd name="T3" fmla="*/ 0 h 161"/>
                <a:gd name="T4" fmla="*/ 69 w 128"/>
                <a:gd name="T5" fmla="*/ 25 h 161"/>
                <a:gd name="T6" fmla="*/ 59 w 128"/>
                <a:gd name="T7" fmla="*/ 25 h 161"/>
                <a:gd name="T8" fmla="*/ 74 w 128"/>
                <a:gd name="T9" fmla="*/ 0 h 161"/>
                <a:gd name="T10" fmla="*/ 92 w 128"/>
                <a:gd name="T11" fmla="*/ 111 h 161"/>
                <a:gd name="T12" fmla="*/ 64 w 128"/>
                <a:gd name="T13" fmla="*/ 48 h 161"/>
                <a:gd name="T14" fmla="*/ 36 w 128"/>
                <a:gd name="T15" fmla="*/ 111 h 161"/>
                <a:gd name="T16" fmla="*/ 92 w 128"/>
                <a:gd name="T17" fmla="*/ 111 h 161"/>
                <a:gd name="T18" fmla="*/ 57 w 128"/>
                <a:gd name="T19" fmla="*/ 38 h 161"/>
                <a:gd name="T20" fmla="*/ 71 w 128"/>
                <a:gd name="T21" fmla="*/ 38 h 161"/>
                <a:gd name="T22" fmla="*/ 128 w 128"/>
                <a:gd name="T23" fmla="*/ 161 h 161"/>
                <a:gd name="T24" fmla="*/ 115 w 128"/>
                <a:gd name="T25" fmla="*/ 161 h 161"/>
                <a:gd name="T26" fmla="*/ 98 w 128"/>
                <a:gd name="T27" fmla="*/ 123 h 161"/>
                <a:gd name="T28" fmla="*/ 30 w 128"/>
                <a:gd name="T29" fmla="*/ 123 h 161"/>
                <a:gd name="T30" fmla="*/ 13 w 128"/>
                <a:gd name="T31" fmla="*/ 161 h 161"/>
                <a:gd name="T32" fmla="*/ 0 w 128"/>
                <a:gd name="T33" fmla="*/ 161 h 161"/>
                <a:gd name="T34" fmla="*/ 57 w 128"/>
                <a:gd name="T35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1">
                  <a:moveTo>
                    <a:pt x="74" y="0"/>
                  </a:moveTo>
                  <a:lnTo>
                    <a:pt x="89" y="0"/>
                  </a:lnTo>
                  <a:lnTo>
                    <a:pt x="69" y="25"/>
                  </a:lnTo>
                  <a:lnTo>
                    <a:pt x="59" y="25"/>
                  </a:lnTo>
                  <a:lnTo>
                    <a:pt x="74" y="0"/>
                  </a:lnTo>
                  <a:close/>
                  <a:moveTo>
                    <a:pt x="92" y="111"/>
                  </a:moveTo>
                  <a:lnTo>
                    <a:pt x="64" y="48"/>
                  </a:lnTo>
                  <a:lnTo>
                    <a:pt x="36" y="111"/>
                  </a:lnTo>
                  <a:lnTo>
                    <a:pt x="92" y="111"/>
                  </a:lnTo>
                  <a:close/>
                  <a:moveTo>
                    <a:pt x="57" y="38"/>
                  </a:moveTo>
                  <a:lnTo>
                    <a:pt x="71" y="38"/>
                  </a:lnTo>
                  <a:lnTo>
                    <a:pt x="128" y="161"/>
                  </a:lnTo>
                  <a:lnTo>
                    <a:pt x="115" y="161"/>
                  </a:lnTo>
                  <a:lnTo>
                    <a:pt x="98" y="123"/>
                  </a:lnTo>
                  <a:lnTo>
                    <a:pt x="30" y="123"/>
                  </a:lnTo>
                  <a:lnTo>
                    <a:pt x="13" y="161"/>
                  </a:lnTo>
                  <a:lnTo>
                    <a:pt x="0" y="161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749" y="3383"/>
              <a:ext cx="27" cy="29"/>
            </a:xfrm>
            <a:custGeom>
              <a:avLst/>
              <a:gdLst>
                <a:gd name="T0" fmla="*/ 13 w 116"/>
                <a:gd name="T1" fmla="*/ 11 h 123"/>
                <a:gd name="T2" fmla="*/ 13 w 116"/>
                <a:gd name="T3" fmla="*/ 111 h 123"/>
                <a:gd name="T4" fmla="*/ 45 w 116"/>
                <a:gd name="T5" fmla="*/ 111 h 123"/>
                <a:gd name="T6" fmla="*/ 86 w 116"/>
                <a:gd name="T7" fmla="*/ 103 h 123"/>
                <a:gd name="T8" fmla="*/ 103 w 116"/>
                <a:gd name="T9" fmla="*/ 60 h 123"/>
                <a:gd name="T10" fmla="*/ 86 w 116"/>
                <a:gd name="T11" fmla="*/ 18 h 123"/>
                <a:gd name="T12" fmla="*/ 43 w 116"/>
                <a:gd name="T13" fmla="*/ 11 h 123"/>
                <a:gd name="T14" fmla="*/ 13 w 116"/>
                <a:gd name="T15" fmla="*/ 11 h 123"/>
                <a:gd name="T16" fmla="*/ 96 w 116"/>
                <a:gd name="T17" fmla="*/ 11 h 123"/>
                <a:gd name="T18" fmla="*/ 116 w 116"/>
                <a:gd name="T19" fmla="*/ 61 h 123"/>
                <a:gd name="T20" fmla="*/ 96 w 116"/>
                <a:gd name="T21" fmla="*/ 112 h 123"/>
                <a:gd name="T22" fmla="*/ 45 w 116"/>
                <a:gd name="T23" fmla="*/ 123 h 123"/>
                <a:gd name="T24" fmla="*/ 0 w 116"/>
                <a:gd name="T25" fmla="*/ 123 h 123"/>
                <a:gd name="T26" fmla="*/ 0 w 116"/>
                <a:gd name="T27" fmla="*/ 0 h 123"/>
                <a:gd name="T28" fmla="*/ 45 w 116"/>
                <a:gd name="T29" fmla="*/ 0 h 123"/>
                <a:gd name="T30" fmla="*/ 96 w 116"/>
                <a:gd name="T31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23">
                  <a:moveTo>
                    <a:pt x="13" y="11"/>
                  </a:moveTo>
                  <a:lnTo>
                    <a:pt x="13" y="111"/>
                  </a:lnTo>
                  <a:lnTo>
                    <a:pt x="45" y="111"/>
                  </a:lnTo>
                  <a:cubicBezTo>
                    <a:pt x="63" y="111"/>
                    <a:pt x="76" y="110"/>
                    <a:pt x="86" y="103"/>
                  </a:cubicBezTo>
                  <a:cubicBezTo>
                    <a:pt x="98" y="95"/>
                    <a:pt x="103" y="82"/>
                    <a:pt x="103" y="60"/>
                  </a:cubicBezTo>
                  <a:cubicBezTo>
                    <a:pt x="103" y="40"/>
                    <a:pt x="98" y="26"/>
                    <a:pt x="86" y="18"/>
                  </a:cubicBezTo>
                  <a:cubicBezTo>
                    <a:pt x="76" y="12"/>
                    <a:pt x="62" y="11"/>
                    <a:pt x="43" y="11"/>
                  </a:cubicBezTo>
                  <a:lnTo>
                    <a:pt x="13" y="11"/>
                  </a:lnTo>
                  <a:close/>
                  <a:moveTo>
                    <a:pt x="96" y="11"/>
                  </a:moveTo>
                  <a:cubicBezTo>
                    <a:pt x="110" y="21"/>
                    <a:pt x="116" y="38"/>
                    <a:pt x="116" y="61"/>
                  </a:cubicBezTo>
                  <a:cubicBezTo>
                    <a:pt x="116" y="85"/>
                    <a:pt x="110" y="101"/>
                    <a:pt x="96" y="112"/>
                  </a:cubicBezTo>
                  <a:cubicBezTo>
                    <a:pt x="83" y="122"/>
                    <a:pt x="67" y="123"/>
                    <a:pt x="45" y="123"/>
                  </a:cubicBezTo>
                  <a:lnTo>
                    <a:pt x="0" y="123"/>
                  </a:lnTo>
                  <a:lnTo>
                    <a:pt x="0" y="0"/>
                  </a:lnTo>
                  <a:lnTo>
                    <a:pt x="45" y="0"/>
                  </a:lnTo>
                  <a:cubicBezTo>
                    <a:pt x="67" y="0"/>
                    <a:pt x="83" y="1"/>
                    <a:pt x="96" y="11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6784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6812" y="3374"/>
              <a:ext cx="25" cy="38"/>
            </a:xfrm>
            <a:custGeom>
              <a:avLst/>
              <a:gdLst>
                <a:gd name="T0" fmla="*/ 78 w 108"/>
                <a:gd name="T1" fmla="*/ 0 h 161"/>
                <a:gd name="T2" fmla="*/ 92 w 108"/>
                <a:gd name="T3" fmla="*/ 0 h 161"/>
                <a:gd name="T4" fmla="*/ 68 w 108"/>
                <a:gd name="T5" fmla="*/ 25 h 161"/>
                <a:gd name="T6" fmla="*/ 54 w 108"/>
                <a:gd name="T7" fmla="*/ 25 h 161"/>
                <a:gd name="T8" fmla="*/ 30 w 108"/>
                <a:gd name="T9" fmla="*/ 0 h 161"/>
                <a:gd name="T10" fmla="*/ 43 w 108"/>
                <a:gd name="T11" fmla="*/ 0 h 161"/>
                <a:gd name="T12" fmla="*/ 61 w 108"/>
                <a:gd name="T13" fmla="*/ 18 h 161"/>
                <a:gd name="T14" fmla="*/ 78 w 108"/>
                <a:gd name="T15" fmla="*/ 0 h 161"/>
                <a:gd name="T16" fmla="*/ 0 w 108"/>
                <a:gd name="T17" fmla="*/ 149 h 161"/>
                <a:gd name="T18" fmla="*/ 91 w 108"/>
                <a:gd name="T19" fmla="*/ 49 h 161"/>
                <a:gd name="T20" fmla="*/ 4 w 108"/>
                <a:gd name="T21" fmla="*/ 49 h 161"/>
                <a:gd name="T22" fmla="*/ 4 w 108"/>
                <a:gd name="T23" fmla="*/ 38 h 161"/>
                <a:gd name="T24" fmla="*/ 108 w 108"/>
                <a:gd name="T25" fmla="*/ 38 h 161"/>
                <a:gd name="T26" fmla="*/ 108 w 108"/>
                <a:gd name="T27" fmla="*/ 49 h 161"/>
                <a:gd name="T28" fmla="*/ 15 w 108"/>
                <a:gd name="T29" fmla="*/ 149 h 161"/>
                <a:gd name="T30" fmla="*/ 108 w 108"/>
                <a:gd name="T31" fmla="*/ 149 h 161"/>
                <a:gd name="T32" fmla="*/ 108 w 108"/>
                <a:gd name="T33" fmla="*/ 161 h 161"/>
                <a:gd name="T34" fmla="*/ 0 w 108"/>
                <a:gd name="T35" fmla="*/ 161 h 161"/>
                <a:gd name="T36" fmla="*/ 0 w 108"/>
                <a:gd name="T37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61">
                  <a:moveTo>
                    <a:pt x="78" y="0"/>
                  </a:moveTo>
                  <a:lnTo>
                    <a:pt x="92" y="0"/>
                  </a:lnTo>
                  <a:lnTo>
                    <a:pt x="68" y="25"/>
                  </a:lnTo>
                  <a:lnTo>
                    <a:pt x="54" y="25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61" y="18"/>
                  </a:lnTo>
                  <a:lnTo>
                    <a:pt x="78" y="0"/>
                  </a:lnTo>
                  <a:close/>
                  <a:moveTo>
                    <a:pt x="0" y="149"/>
                  </a:moveTo>
                  <a:lnTo>
                    <a:pt x="91" y="49"/>
                  </a:lnTo>
                  <a:lnTo>
                    <a:pt x="4" y="49"/>
                  </a:lnTo>
                  <a:lnTo>
                    <a:pt x="4" y="38"/>
                  </a:lnTo>
                  <a:lnTo>
                    <a:pt x="108" y="38"/>
                  </a:lnTo>
                  <a:lnTo>
                    <a:pt x="108" y="49"/>
                  </a:lnTo>
                  <a:lnTo>
                    <a:pt x="15" y="149"/>
                  </a:lnTo>
                  <a:lnTo>
                    <a:pt x="108" y="149"/>
                  </a:lnTo>
                  <a:lnTo>
                    <a:pt x="108" y="161"/>
                  </a:lnTo>
                  <a:lnTo>
                    <a:pt x="0" y="161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6845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6888" y="3383"/>
              <a:ext cx="29" cy="29"/>
            </a:xfrm>
            <a:custGeom>
              <a:avLst/>
              <a:gdLst>
                <a:gd name="T0" fmla="*/ 92 w 127"/>
                <a:gd name="T1" fmla="*/ 73 h 123"/>
                <a:gd name="T2" fmla="*/ 64 w 127"/>
                <a:gd name="T3" fmla="*/ 10 h 123"/>
                <a:gd name="T4" fmla="*/ 35 w 127"/>
                <a:gd name="T5" fmla="*/ 73 h 123"/>
                <a:gd name="T6" fmla="*/ 92 w 127"/>
                <a:gd name="T7" fmla="*/ 73 h 123"/>
                <a:gd name="T8" fmla="*/ 57 w 127"/>
                <a:gd name="T9" fmla="*/ 0 h 123"/>
                <a:gd name="T10" fmla="*/ 71 w 127"/>
                <a:gd name="T11" fmla="*/ 0 h 123"/>
                <a:gd name="T12" fmla="*/ 127 w 127"/>
                <a:gd name="T13" fmla="*/ 123 h 123"/>
                <a:gd name="T14" fmla="*/ 115 w 127"/>
                <a:gd name="T15" fmla="*/ 123 h 123"/>
                <a:gd name="T16" fmla="*/ 98 w 127"/>
                <a:gd name="T17" fmla="*/ 85 h 123"/>
                <a:gd name="T18" fmla="*/ 30 w 127"/>
                <a:gd name="T19" fmla="*/ 85 h 123"/>
                <a:gd name="T20" fmla="*/ 13 w 127"/>
                <a:gd name="T21" fmla="*/ 123 h 123"/>
                <a:gd name="T22" fmla="*/ 0 w 127"/>
                <a:gd name="T23" fmla="*/ 123 h 123"/>
                <a:gd name="T24" fmla="*/ 57 w 127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3">
                  <a:moveTo>
                    <a:pt x="92" y="73"/>
                  </a:moveTo>
                  <a:lnTo>
                    <a:pt x="64" y="10"/>
                  </a:lnTo>
                  <a:lnTo>
                    <a:pt x="35" y="73"/>
                  </a:lnTo>
                  <a:lnTo>
                    <a:pt x="92" y="73"/>
                  </a:lnTo>
                  <a:close/>
                  <a:moveTo>
                    <a:pt x="57" y="0"/>
                  </a:moveTo>
                  <a:lnTo>
                    <a:pt x="71" y="0"/>
                  </a:lnTo>
                  <a:lnTo>
                    <a:pt x="127" y="123"/>
                  </a:lnTo>
                  <a:lnTo>
                    <a:pt x="115" y="123"/>
                  </a:lnTo>
                  <a:lnTo>
                    <a:pt x="98" y="85"/>
                  </a:lnTo>
                  <a:lnTo>
                    <a:pt x="30" y="85"/>
                  </a:lnTo>
                  <a:lnTo>
                    <a:pt x="13" y="123"/>
                  </a:lnTo>
                  <a:lnTo>
                    <a:pt x="0" y="12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6936" y="3383"/>
              <a:ext cx="25" cy="29"/>
            </a:xfrm>
            <a:custGeom>
              <a:avLst/>
              <a:gdLst>
                <a:gd name="T0" fmla="*/ 48 w 108"/>
                <a:gd name="T1" fmla="*/ 11 h 123"/>
                <a:gd name="T2" fmla="*/ 0 w 108"/>
                <a:gd name="T3" fmla="*/ 11 h 123"/>
                <a:gd name="T4" fmla="*/ 0 w 108"/>
                <a:gd name="T5" fmla="*/ 0 h 123"/>
                <a:gd name="T6" fmla="*/ 108 w 108"/>
                <a:gd name="T7" fmla="*/ 0 h 123"/>
                <a:gd name="T8" fmla="*/ 108 w 108"/>
                <a:gd name="T9" fmla="*/ 11 h 123"/>
                <a:gd name="T10" fmla="*/ 60 w 108"/>
                <a:gd name="T11" fmla="*/ 11 h 123"/>
                <a:gd name="T12" fmla="*/ 60 w 108"/>
                <a:gd name="T13" fmla="*/ 123 h 123"/>
                <a:gd name="T14" fmla="*/ 48 w 108"/>
                <a:gd name="T15" fmla="*/ 123 h 123"/>
                <a:gd name="T16" fmla="*/ 48 w 108"/>
                <a:gd name="T17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3">
                  <a:moveTo>
                    <a:pt x="4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1"/>
                  </a:lnTo>
                  <a:lnTo>
                    <a:pt x="60" y="11"/>
                  </a:lnTo>
                  <a:lnTo>
                    <a:pt x="60" y="123"/>
                  </a:lnTo>
                  <a:lnTo>
                    <a:pt x="48" y="123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5" name="Freeform 36"/>
            <p:cNvSpPr>
              <a:spLocks noEditPoints="1"/>
            </p:cNvSpPr>
            <p:nvPr/>
          </p:nvSpPr>
          <p:spPr bwMode="auto">
            <a:xfrm>
              <a:off x="6967" y="3374"/>
              <a:ext cx="22" cy="38"/>
            </a:xfrm>
            <a:custGeom>
              <a:avLst/>
              <a:gdLst>
                <a:gd name="T0" fmla="*/ 66 w 95"/>
                <a:gd name="T1" fmla="*/ 0 h 161"/>
                <a:gd name="T2" fmla="*/ 80 w 95"/>
                <a:gd name="T3" fmla="*/ 0 h 161"/>
                <a:gd name="T4" fmla="*/ 56 w 95"/>
                <a:gd name="T5" fmla="*/ 25 h 161"/>
                <a:gd name="T6" fmla="*/ 42 w 95"/>
                <a:gd name="T7" fmla="*/ 25 h 161"/>
                <a:gd name="T8" fmla="*/ 18 w 95"/>
                <a:gd name="T9" fmla="*/ 0 h 161"/>
                <a:gd name="T10" fmla="*/ 31 w 95"/>
                <a:gd name="T11" fmla="*/ 0 h 161"/>
                <a:gd name="T12" fmla="*/ 49 w 95"/>
                <a:gd name="T13" fmla="*/ 18 h 161"/>
                <a:gd name="T14" fmla="*/ 66 w 95"/>
                <a:gd name="T15" fmla="*/ 0 h 161"/>
                <a:gd name="T16" fmla="*/ 0 w 95"/>
                <a:gd name="T17" fmla="*/ 38 h 161"/>
                <a:gd name="T18" fmla="*/ 95 w 95"/>
                <a:gd name="T19" fmla="*/ 38 h 161"/>
                <a:gd name="T20" fmla="*/ 95 w 95"/>
                <a:gd name="T21" fmla="*/ 49 h 161"/>
                <a:gd name="T22" fmla="*/ 13 w 95"/>
                <a:gd name="T23" fmla="*/ 49 h 161"/>
                <a:gd name="T24" fmla="*/ 13 w 95"/>
                <a:gd name="T25" fmla="*/ 92 h 161"/>
                <a:gd name="T26" fmla="*/ 89 w 95"/>
                <a:gd name="T27" fmla="*/ 92 h 161"/>
                <a:gd name="T28" fmla="*/ 89 w 95"/>
                <a:gd name="T29" fmla="*/ 104 h 161"/>
                <a:gd name="T30" fmla="*/ 13 w 95"/>
                <a:gd name="T31" fmla="*/ 104 h 161"/>
                <a:gd name="T32" fmla="*/ 13 w 95"/>
                <a:gd name="T33" fmla="*/ 149 h 161"/>
                <a:gd name="T34" fmla="*/ 95 w 95"/>
                <a:gd name="T35" fmla="*/ 149 h 161"/>
                <a:gd name="T36" fmla="*/ 95 w 95"/>
                <a:gd name="T37" fmla="*/ 161 h 161"/>
                <a:gd name="T38" fmla="*/ 0 w 95"/>
                <a:gd name="T39" fmla="*/ 161 h 161"/>
                <a:gd name="T40" fmla="*/ 0 w 95"/>
                <a:gd name="T41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61">
                  <a:moveTo>
                    <a:pt x="66" y="0"/>
                  </a:moveTo>
                  <a:lnTo>
                    <a:pt x="80" y="0"/>
                  </a:lnTo>
                  <a:lnTo>
                    <a:pt x="56" y="25"/>
                  </a:lnTo>
                  <a:lnTo>
                    <a:pt x="42" y="25"/>
                  </a:lnTo>
                  <a:lnTo>
                    <a:pt x="18" y="0"/>
                  </a:lnTo>
                  <a:lnTo>
                    <a:pt x="31" y="0"/>
                  </a:lnTo>
                  <a:lnTo>
                    <a:pt x="49" y="18"/>
                  </a:lnTo>
                  <a:lnTo>
                    <a:pt x="66" y="0"/>
                  </a:lnTo>
                  <a:close/>
                  <a:moveTo>
                    <a:pt x="0" y="38"/>
                  </a:moveTo>
                  <a:lnTo>
                    <a:pt x="95" y="38"/>
                  </a:lnTo>
                  <a:lnTo>
                    <a:pt x="95" y="49"/>
                  </a:lnTo>
                  <a:lnTo>
                    <a:pt x="13" y="49"/>
                  </a:lnTo>
                  <a:lnTo>
                    <a:pt x="13" y="92"/>
                  </a:lnTo>
                  <a:lnTo>
                    <a:pt x="89" y="92"/>
                  </a:lnTo>
                  <a:lnTo>
                    <a:pt x="89" y="104"/>
                  </a:lnTo>
                  <a:lnTo>
                    <a:pt x="13" y="104"/>
                  </a:lnTo>
                  <a:lnTo>
                    <a:pt x="13" y="149"/>
                  </a:lnTo>
                  <a:lnTo>
                    <a:pt x="95" y="149"/>
                  </a:lnTo>
                  <a:lnTo>
                    <a:pt x="95" y="161"/>
                  </a:lnTo>
                  <a:lnTo>
                    <a:pt x="0" y="16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6998" y="3383"/>
              <a:ext cx="20" cy="29"/>
            </a:xfrm>
            <a:custGeom>
              <a:avLst/>
              <a:gdLst>
                <a:gd name="T0" fmla="*/ 0 w 90"/>
                <a:gd name="T1" fmla="*/ 0 h 123"/>
                <a:gd name="T2" fmla="*/ 12 w 90"/>
                <a:gd name="T3" fmla="*/ 0 h 123"/>
                <a:gd name="T4" fmla="*/ 12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2" y="0"/>
                  </a:lnTo>
                  <a:lnTo>
                    <a:pt x="12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7021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056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2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2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9" name="Freeform 40"/>
            <p:cNvSpPr>
              <a:spLocks noEditPoints="1"/>
            </p:cNvSpPr>
            <p:nvPr/>
          </p:nvSpPr>
          <p:spPr bwMode="auto">
            <a:xfrm>
              <a:off x="7088" y="3374"/>
              <a:ext cx="27" cy="38"/>
            </a:xfrm>
            <a:custGeom>
              <a:avLst/>
              <a:gdLst>
                <a:gd name="T0" fmla="*/ 71 w 118"/>
                <a:gd name="T1" fmla="*/ 0 h 161"/>
                <a:gd name="T2" fmla="*/ 86 w 118"/>
                <a:gd name="T3" fmla="*/ 0 h 161"/>
                <a:gd name="T4" fmla="*/ 66 w 118"/>
                <a:gd name="T5" fmla="*/ 25 h 161"/>
                <a:gd name="T6" fmla="*/ 56 w 118"/>
                <a:gd name="T7" fmla="*/ 25 h 161"/>
                <a:gd name="T8" fmla="*/ 71 w 118"/>
                <a:gd name="T9" fmla="*/ 0 h 161"/>
                <a:gd name="T10" fmla="*/ 53 w 118"/>
                <a:gd name="T11" fmla="*/ 108 h 161"/>
                <a:gd name="T12" fmla="*/ 0 w 118"/>
                <a:gd name="T13" fmla="*/ 38 h 161"/>
                <a:gd name="T14" fmla="*/ 15 w 118"/>
                <a:gd name="T15" fmla="*/ 38 h 161"/>
                <a:gd name="T16" fmla="*/ 59 w 118"/>
                <a:gd name="T17" fmla="*/ 98 h 161"/>
                <a:gd name="T18" fmla="*/ 103 w 118"/>
                <a:gd name="T19" fmla="*/ 38 h 161"/>
                <a:gd name="T20" fmla="*/ 118 w 118"/>
                <a:gd name="T21" fmla="*/ 38 h 161"/>
                <a:gd name="T22" fmla="*/ 65 w 118"/>
                <a:gd name="T23" fmla="*/ 108 h 161"/>
                <a:gd name="T24" fmla="*/ 65 w 118"/>
                <a:gd name="T25" fmla="*/ 161 h 161"/>
                <a:gd name="T26" fmla="*/ 53 w 118"/>
                <a:gd name="T27" fmla="*/ 161 h 161"/>
                <a:gd name="T28" fmla="*/ 53 w 118"/>
                <a:gd name="T29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61">
                  <a:moveTo>
                    <a:pt x="71" y="0"/>
                  </a:moveTo>
                  <a:lnTo>
                    <a:pt x="86" y="0"/>
                  </a:lnTo>
                  <a:lnTo>
                    <a:pt x="66" y="25"/>
                  </a:lnTo>
                  <a:lnTo>
                    <a:pt x="56" y="25"/>
                  </a:lnTo>
                  <a:lnTo>
                    <a:pt x="71" y="0"/>
                  </a:lnTo>
                  <a:close/>
                  <a:moveTo>
                    <a:pt x="53" y="108"/>
                  </a:moveTo>
                  <a:lnTo>
                    <a:pt x="0" y="38"/>
                  </a:lnTo>
                  <a:lnTo>
                    <a:pt x="15" y="38"/>
                  </a:lnTo>
                  <a:lnTo>
                    <a:pt x="59" y="98"/>
                  </a:lnTo>
                  <a:lnTo>
                    <a:pt x="103" y="38"/>
                  </a:lnTo>
                  <a:lnTo>
                    <a:pt x="118" y="38"/>
                  </a:lnTo>
                  <a:lnTo>
                    <a:pt x="65" y="108"/>
                  </a:lnTo>
                  <a:lnTo>
                    <a:pt x="65" y="161"/>
                  </a:lnTo>
                  <a:lnTo>
                    <a:pt x="53" y="161"/>
                  </a:lnTo>
                  <a:lnTo>
                    <a:pt x="53" y="10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121" y="3382"/>
              <a:ext cx="29" cy="31"/>
            </a:xfrm>
            <a:custGeom>
              <a:avLst/>
              <a:gdLst>
                <a:gd name="T0" fmla="*/ 64 w 124"/>
                <a:gd name="T1" fmla="*/ 12 h 130"/>
                <a:gd name="T2" fmla="*/ 12 w 124"/>
                <a:gd name="T3" fmla="*/ 65 h 130"/>
                <a:gd name="T4" fmla="*/ 62 w 124"/>
                <a:gd name="T5" fmla="*/ 118 h 130"/>
                <a:gd name="T6" fmla="*/ 111 w 124"/>
                <a:gd name="T7" fmla="*/ 81 h 130"/>
                <a:gd name="T8" fmla="*/ 124 w 124"/>
                <a:gd name="T9" fmla="*/ 81 h 130"/>
                <a:gd name="T10" fmla="*/ 62 w 124"/>
                <a:gd name="T11" fmla="*/ 130 h 130"/>
                <a:gd name="T12" fmla="*/ 0 w 124"/>
                <a:gd name="T13" fmla="*/ 65 h 130"/>
                <a:gd name="T14" fmla="*/ 65 w 124"/>
                <a:gd name="T15" fmla="*/ 0 h 130"/>
                <a:gd name="T16" fmla="*/ 122 w 124"/>
                <a:gd name="T17" fmla="*/ 44 h 130"/>
                <a:gd name="T18" fmla="*/ 109 w 124"/>
                <a:gd name="T19" fmla="*/ 44 h 130"/>
                <a:gd name="T20" fmla="*/ 64 w 124"/>
                <a:gd name="T21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30">
                  <a:moveTo>
                    <a:pt x="64" y="12"/>
                  </a:moveTo>
                  <a:cubicBezTo>
                    <a:pt x="32" y="12"/>
                    <a:pt x="12" y="32"/>
                    <a:pt x="12" y="65"/>
                  </a:cubicBezTo>
                  <a:cubicBezTo>
                    <a:pt x="12" y="98"/>
                    <a:pt x="32" y="118"/>
                    <a:pt x="62" y="118"/>
                  </a:cubicBezTo>
                  <a:cubicBezTo>
                    <a:pt x="87" y="118"/>
                    <a:pt x="106" y="104"/>
                    <a:pt x="111" y="81"/>
                  </a:cubicBezTo>
                  <a:lnTo>
                    <a:pt x="124" y="81"/>
                  </a:lnTo>
                  <a:cubicBezTo>
                    <a:pt x="118" y="111"/>
                    <a:pt x="95" y="130"/>
                    <a:pt x="62" y="130"/>
                  </a:cubicBezTo>
                  <a:cubicBezTo>
                    <a:pt x="25" y="130"/>
                    <a:pt x="0" y="105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97" y="0"/>
                    <a:pt x="118" y="17"/>
                    <a:pt x="122" y="44"/>
                  </a:cubicBezTo>
                  <a:lnTo>
                    <a:pt x="109" y="44"/>
                  </a:lnTo>
                  <a:cubicBezTo>
                    <a:pt x="105" y="24"/>
                    <a:pt x="89" y="12"/>
                    <a:pt x="64" y="12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7157" y="3383"/>
              <a:ext cx="24" cy="29"/>
            </a:xfrm>
            <a:custGeom>
              <a:avLst/>
              <a:gdLst>
                <a:gd name="T0" fmla="*/ 0 w 105"/>
                <a:gd name="T1" fmla="*/ 0 h 123"/>
                <a:gd name="T2" fmla="*/ 12 w 105"/>
                <a:gd name="T3" fmla="*/ 0 h 123"/>
                <a:gd name="T4" fmla="*/ 12 w 105"/>
                <a:gd name="T5" fmla="*/ 51 h 123"/>
                <a:gd name="T6" fmla="*/ 93 w 105"/>
                <a:gd name="T7" fmla="*/ 51 h 123"/>
                <a:gd name="T8" fmla="*/ 93 w 105"/>
                <a:gd name="T9" fmla="*/ 0 h 123"/>
                <a:gd name="T10" fmla="*/ 105 w 105"/>
                <a:gd name="T11" fmla="*/ 0 h 123"/>
                <a:gd name="T12" fmla="*/ 105 w 105"/>
                <a:gd name="T13" fmla="*/ 123 h 123"/>
                <a:gd name="T14" fmla="*/ 93 w 105"/>
                <a:gd name="T15" fmla="*/ 123 h 123"/>
                <a:gd name="T16" fmla="*/ 93 w 105"/>
                <a:gd name="T17" fmla="*/ 63 h 123"/>
                <a:gd name="T18" fmla="*/ 12 w 105"/>
                <a:gd name="T19" fmla="*/ 63 h 123"/>
                <a:gd name="T20" fmla="*/ 12 w 105"/>
                <a:gd name="T21" fmla="*/ 123 h 123"/>
                <a:gd name="T22" fmla="*/ 0 w 105"/>
                <a:gd name="T23" fmla="*/ 123 h 123"/>
                <a:gd name="T24" fmla="*/ 0 w 10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3">
                  <a:moveTo>
                    <a:pt x="0" y="0"/>
                  </a:moveTo>
                  <a:lnTo>
                    <a:pt x="12" y="0"/>
                  </a:lnTo>
                  <a:lnTo>
                    <a:pt x="12" y="51"/>
                  </a:lnTo>
                  <a:lnTo>
                    <a:pt x="93" y="51"/>
                  </a:lnTo>
                  <a:lnTo>
                    <a:pt x="93" y="0"/>
                  </a:lnTo>
                  <a:lnTo>
                    <a:pt x="105" y="0"/>
                  </a:lnTo>
                  <a:lnTo>
                    <a:pt x="105" y="123"/>
                  </a:lnTo>
                  <a:lnTo>
                    <a:pt x="93" y="123"/>
                  </a:lnTo>
                  <a:lnTo>
                    <a:pt x="93" y="63"/>
                  </a:lnTo>
                  <a:lnTo>
                    <a:pt x="12" y="63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7190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7224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3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3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7257" y="3383"/>
              <a:ext cx="27" cy="29"/>
            </a:xfrm>
            <a:custGeom>
              <a:avLst/>
              <a:gdLst>
                <a:gd name="T0" fmla="*/ 53 w 118"/>
                <a:gd name="T1" fmla="*/ 70 h 123"/>
                <a:gd name="T2" fmla="*/ 0 w 118"/>
                <a:gd name="T3" fmla="*/ 0 h 123"/>
                <a:gd name="T4" fmla="*/ 15 w 118"/>
                <a:gd name="T5" fmla="*/ 0 h 123"/>
                <a:gd name="T6" fmla="*/ 59 w 118"/>
                <a:gd name="T7" fmla="*/ 60 h 123"/>
                <a:gd name="T8" fmla="*/ 103 w 118"/>
                <a:gd name="T9" fmla="*/ 0 h 123"/>
                <a:gd name="T10" fmla="*/ 118 w 118"/>
                <a:gd name="T11" fmla="*/ 0 h 123"/>
                <a:gd name="T12" fmla="*/ 65 w 118"/>
                <a:gd name="T13" fmla="*/ 70 h 123"/>
                <a:gd name="T14" fmla="*/ 65 w 118"/>
                <a:gd name="T15" fmla="*/ 123 h 123"/>
                <a:gd name="T16" fmla="*/ 53 w 118"/>
                <a:gd name="T17" fmla="*/ 123 h 123"/>
                <a:gd name="T18" fmla="*/ 53 w 118"/>
                <a:gd name="T19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23">
                  <a:moveTo>
                    <a:pt x="53" y="7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59" y="60"/>
                  </a:lnTo>
                  <a:lnTo>
                    <a:pt x="103" y="0"/>
                  </a:lnTo>
                  <a:lnTo>
                    <a:pt x="118" y="0"/>
                  </a:lnTo>
                  <a:lnTo>
                    <a:pt x="65" y="70"/>
                  </a:lnTo>
                  <a:lnTo>
                    <a:pt x="65" y="123"/>
                  </a:lnTo>
                  <a:lnTo>
                    <a:pt x="53" y="123"/>
                  </a:lnTo>
                  <a:lnTo>
                    <a:pt x="53" y="7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4205" y="3032"/>
              <a:ext cx="604" cy="41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6" name="Rectangle 47"/>
            <p:cNvSpPr>
              <a:spLocks noChangeArrowheads="1"/>
            </p:cNvSpPr>
            <p:nvPr/>
          </p:nvSpPr>
          <p:spPr bwMode="auto">
            <a:xfrm>
              <a:off x="4217" y="3043"/>
              <a:ext cx="580" cy="396"/>
            </a:xfrm>
            <a:prstGeom prst="rect">
              <a:avLst/>
            </a:prstGeom>
            <a:solidFill>
              <a:srgbClr val="044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4487" y="3091"/>
              <a:ext cx="40" cy="39"/>
            </a:xfrm>
            <a:custGeom>
              <a:avLst/>
              <a:gdLst>
                <a:gd name="T0" fmla="*/ 33 w 174"/>
                <a:gd name="T1" fmla="*/ 166 h 166"/>
                <a:gd name="T2" fmla="*/ 87 w 174"/>
                <a:gd name="T3" fmla="*/ 127 h 166"/>
                <a:gd name="T4" fmla="*/ 140 w 174"/>
                <a:gd name="T5" fmla="*/ 166 h 166"/>
                <a:gd name="T6" fmla="*/ 120 w 174"/>
                <a:gd name="T7" fmla="*/ 103 h 166"/>
                <a:gd name="T8" fmla="*/ 174 w 174"/>
                <a:gd name="T9" fmla="*/ 64 h 166"/>
                <a:gd name="T10" fmla="*/ 107 w 174"/>
                <a:gd name="T11" fmla="*/ 64 h 166"/>
                <a:gd name="T12" fmla="*/ 87 w 174"/>
                <a:gd name="T13" fmla="*/ 0 h 166"/>
                <a:gd name="T14" fmla="*/ 66 w 174"/>
                <a:gd name="T15" fmla="*/ 64 h 166"/>
                <a:gd name="T16" fmla="*/ 0 w 174"/>
                <a:gd name="T17" fmla="*/ 64 h 166"/>
                <a:gd name="T18" fmla="*/ 54 w 174"/>
                <a:gd name="T19" fmla="*/ 103 h 166"/>
                <a:gd name="T20" fmla="*/ 33 w 174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33" y="166"/>
                  </a:move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3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4423" y="3108"/>
              <a:ext cx="40" cy="39"/>
            </a:xfrm>
            <a:custGeom>
              <a:avLst/>
              <a:gdLst>
                <a:gd name="T0" fmla="*/ 34 w 175"/>
                <a:gd name="T1" fmla="*/ 166 h 166"/>
                <a:gd name="T2" fmla="*/ 87 w 175"/>
                <a:gd name="T3" fmla="*/ 127 h 166"/>
                <a:gd name="T4" fmla="*/ 141 w 175"/>
                <a:gd name="T5" fmla="*/ 166 h 166"/>
                <a:gd name="T6" fmla="*/ 120 w 175"/>
                <a:gd name="T7" fmla="*/ 103 h 166"/>
                <a:gd name="T8" fmla="*/ 175 w 175"/>
                <a:gd name="T9" fmla="*/ 64 h 166"/>
                <a:gd name="T10" fmla="*/ 108 w 175"/>
                <a:gd name="T11" fmla="*/ 64 h 166"/>
                <a:gd name="T12" fmla="*/ 87 w 175"/>
                <a:gd name="T13" fmla="*/ 0 h 166"/>
                <a:gd name="T14" fmla="*/ 67 w 175"/>
                <a:gd name="T15" fmla="*/ 64 h 166"/>
                <a:gd name="T16" fmla="*/ 0 w 175"/>
                <a:gd name="T17" fmla="*/ 64 h 166"/>
                <a:gd name="T18" fmla="*/ 54 w 175"/>
                <a:gd name="T19" fmla="*/ 103 h 166"/>
                <a:gd name="T20" fmla="*/ 34 w 175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34" y="166"/>
                  </a:move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4377" y="3156"/>
              <a:ext cx="40" cy="39"/>
            </a:xfrm>
            <a:custGeom>
              <a:avLst/>
              <a:gdLst>
                <a:gd name="T0" fmla="*/ 88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5 w 175"/>
                <a:gd name="T7" fmla="*/ 103 h 166"/>
                <a:gd name="T8" fmla="*/ 34 w 175"/>
                <a:gd name="T9" fmla="*/ 166 h 166"/>
                <a:gd name="T10" fmla="*/ 88 w 175"/>
                <a:gd name="T11" fmla="*/ 127 h 166"/>
                <a:gd name="T12" fmla="*/ 141 w 175"/>
                <a:gd name="T13" fmla="*/ 166 h 166"/>
                <a:gd name="T14" fmla="*/ 121 w 175"/>
                <a:gd name="T15" fmla="*/ 103 h 166"/>
                <a:gd name="T16" fmla="*/ 175 w 175"/>
                <a:gd name="T17" fmla="*/ 64 h 166"/>
                <a:gd name="T18" fmla="*/ 108 w 175"/>
                <a:gd name="T19" fmla="*/ 64 h 166"/>
                <a:gd name="T20" fmla="*/ 88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4360" y="3221"/>
              <a:ext cx="40" cy="38"/>
            </a:xfrm>
            <a:custGeom>
              <a:avLst/>
              <a:gdLst>
                <a:gd name="T0" fmla="*/ 88 w 175"/>
                <a:gd name="T1" fmla="*/ 127 h 166"/>
                <a:gd name="T2" fmla="*/ 141 w 175"/>
                <a:gd name="T3" fmla="*/ 166 h 166"/>
                <a:gd name="T4" fmla="*/ 121 w 175"/>
                <a:gd name="T5" fmla="*/ 102 h 166"/>
                <a:gd name="T6" fmla="*/ 175 w 175"/>
                <a:gd name="T7" fmla="*/ 63 h 166"/>
                <a:gd name="T8" fmla="*/ 108 w 175"/>
                <a:gd name="T9" fmla="*/ 63 h 166"/>
                <a:gd name="T10" fmla="*/ 88 w 175"/>
                <a:gd name="T11" fmla="*/ 0 h 166"/>
                <a:gd name="T12" fmla="*/ 67 w 175"/>
                <a:gd name="T13" fmla="*/ 64 h 166"/>
                <a:gd name="T14" fmla="*/ 0 w 175"/>
                <a:gd name="T15" fmla="*/ 63 h 166"/>
                <a:gd name="T16" fmla="*/ 54 w 175"/>
                <a:gd name="T17" fmla="*/ 102 h 166"/>
                <a:gd name="T18" fmla="*/ 34 w 175"/>
                <a:gd name="T19" fmla="*/ 166 h 166"/>
                <a:gd name="T20" fmla="*/ 88 w 175"/>
                <a:gd name="T21" fmla="*/ 12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127"/>
                  </a:move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8" y="12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4377" y="3285"/>
              <a:ext cx="40" cy="39"/>
            </a:xfrm>
            <a:custGeom>
              <a:avLst/>
              <a:gdLst>
                <a:gd name="T0" fmla="*/ 108 w 175"/>
                <a:gd name="T1" fmla="*/ 64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4 h 166"/>
                <a:gd name="T8" fmla="*/ 55 w 175"/>
                <a:gd name="T9" fmla="*/ 103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3 h 166"/>
                <a:gd name="T18" fmla="*/ 175 w 175"/>
                <a:gd name="T19" fmla="*/ 64 h 166"/>
                <a:gd name="T20" fmla="*/ 108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4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4423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5 w 175"/>
                <a:gd name="T9" fmla="*/ 102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5" y="102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487" y="3350"/>
              <a:ext cx="40" cy="39"/>
            </a:xfrm>
            <a:custGeom>
              <a:avLst/>
              <a:gdLst>
                <a:gd name="T0" fmla="*/ 107 w 174"/>
                <a:gd name="T1" fmla="*/ 64 h 166"/>
                <a:gd name="T2" fmla="*/ 87 w 174"/>
                <a:gd name="T3" fmla="*/ 0 h 166"/>
                <a:gd name="T4" fmla="*/ 66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0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7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7" y="64"/>
                  </a:move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4550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7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4 w 175"/>
                <a:gd name="T9" fmla="*/ 102 h 166"/>
                <a:gd name="T10" fmla="*/ 34 w 175"/>
                <a:gd name="T11" fmla="*/ 166 h 166"/>
                <a:gd name="T12" fmla="*/ 87 w 175"/>
                <a:gd name="T13" fmla="*/ 127 h 166"/>
                <a:gd name="T14" fmla="*/ 141 w 175"/>
                <a:gd name="T15" fmla="*/ 166 h 166"/>
                <a:gd name="T16" fmla="*/ 120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596" y="3285"/>
              <a:ext cx="40" cy="39"/>
            </a:xfrm>
            <a:custGeom>
              <a:avLst/>
              <a:gdLst>
                <a:gd name="T0" fmla="*/ 108 w 174"/>
                <a:gd name="T1" fmla="*/ 64 h 166"/>
                <a:gd name="T2" fmla="*/ 87 w 174"/>
                <a:gd name="T3" fmla="*/ 0 h 166"/>
                <a:gd name="T4" fmla="*/ 67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1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8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8" y="64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4613" y="3220"/>
              <a:ext cx="40" cy="39"/>
            </a:xfrm>
            <a:custGeom>
              <a:avLst/>
              <a:gdLst>
                <a:gd name="T0" fmla="*/ 175 w 175"/>
                <a:gd name="T1" fmla="*/ 64 h 166"/>
                <a:gd name="T2" fmla="*/ 108 w 175"/>
                <a:gd name="T3" fmla="*/ 64 h 166"/>
                <a:gd name="T4" fmla="*/ 88 w 175"/>
                <a:gd name="T5" fmla="*/ 0 h 166"/>
                <a:gd name="T6" fmla="*/ 67 w 175"/>
                <a:gd name="T7" fmla="*/ 64 h 166"/>
                <a:gd name="T8" fmla="*/ 0 w 175"/>
                <a:gd name="T9" fmla="*/ 64 h 166"/>
                <a:gd name="T10" fmla="*/ 54 w 175"/>
                <a:gd name="T11" fmla="*/ 103 h 166"/>
                <a:gd name="T12" fmla="*/ 34 w 175"/>
                <a:gd name="T13" fmla="*/ 166 h 166"/>
                <a:gd name="T14" fmla="*/ 88 w 175"/>
                <a:gd name="T15" fmla="*/ 127 h 166"/>
                <a:gd name="T16" fmla="*/ 141 w 175"/>
                <a:gd name="T17" fmla="*/ 166 h 166"/>
                <a:gd name="T18" fmla="*/ 121 w 175"/>
                <a:gd name="T19" fmla="*/ 103 h 166"/>
                <a:gd name="T20" fmla="*/ 175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75" y="64"/>
                  </a:moveTo>
                  <a:lnTo>
                    <a:pt x="108" y="64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4596" y="3156"/>
              <a:ext cx="40" cy="38"/>
            </a:xfrm>
            <a:custGeom>
              <a:avLst/>
              <a:gdLst>
                <a:gd name="T0" fmla="*/ 34 w 174"/>
                <a:gd name="T1" fmla="*/ 165 h 165"/>
                <a:gd name="T2" fmla="*/ 87 w 174"/>
                <a:gd name="T3" fmla="*/ 126 h 165"/>
                <a:gd name="T4" fmla="*/ 141 w 174"/>
                <a:gd name="T5" fmla="*/ 165 h 165"/>
                <a:gd name="T6" fmla="*/ 120 w 174"/>
                <a:gd name="T7" fmla="*/ 102 h 165"/>
                <a:gd name="T8" fmla="*/ 174 w 174"/>
                <a:gd name="T9" fmla="*/ 63 h 165"/>
                <a:gd name="T10" fmla="*/ 108 w 174"/>
                <a:gd name="T11" fmla="*/ 63 h 165"/>
                <a:gd name="T12" fmla="*/ 87 w 174"/>
                <a:gd name="T13" fmla="*/ 0 h 165"/>
                <a:gd name="T14" fmla="*/ 67 w 174"/>
                <a:gd name="T15" fmla="*/ 64 h 165"/>
                <a:gd name="T16" fmla="*/ 0 w 174"/>
                <a:gd name="T17" fmla="*/ 63 h 165"/>
                <a:gd name="T18" fmla="*/ 54 w 174"/>
                <a:gd name="T19" fmla="*/ 102 h 165"/>
                <a:gd name="T20" fmla="*/ 34 w 174"/>
                <a:gd name="T21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5">
                  <a:moveTo>
                    <a:pt x="34" y="165"/>
                  </a:moveTo>
                  <a:lnTo>
                    <a:pt x="87" y="126"/>
                  </a:lnTo>
                  <a:lnTo>
                    <a:pt x="141" y="165"/>
                  </a:lnTo>
                  <a:lnTo>
                    <a:pt x="120" y="102"/>
                  </a:lnTo>
                  <a:lnTo>
                    <a:pt x="174" y="63"/>
                  </a:lnTo>
                  <a:lnTo>
                    <a:pt x="108" y="63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4550" y="3108"/>
              <a:ext cx="40" cy="39"/>
            </a:xfrm>
            <a:custGeom>
              <a:avLst/>
              <a:gdLst>
                <a:gd name="T0" fmla="*/ 87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4 w 175"/>
                <a:gd name="T7" fmla="*/ 103 h 166"/>
                <a:gd name="T8" fmla="*/ 34 w 175"/>
                <a:gd name="T9" fmla="*/ 166 h 166"/>
                <a:gd name="T10" fmla="*/ 87 w 175"/>
                <a:gd name="T11" fmla="*/ 127 h 166"/>
                <a:gd name="T12" fmla="*/ 141 w 175"/>
                <a:gd name="T13" fmla="*/ 166 h 166"/>
                <a:gd name="T14" fmla="*/ 120 w 175"/>
                <a:gd name="T15" fmla="*/ 103 h 166"/>
                <a:gd name="T16" fmla="*/ 175 w 175"/>
                <a:gd name="T17" fmla="*/ 64 h 166"/>
                <a:gd name="T18" fmla="*/ 107 w 175"/>
                <a:gd name="T19" fmla="*/ 64 h 166"/>
                <a:gd name="T20" fmla="*/ 87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7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7" y="6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859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30 w 166"/>
                <a:gd name="T5" fmla="*/ 96 h 240"/>
                <a:gd name="T6" fmla="*/ 130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30" y="96"/>
                  </a:lnTo>
                  <a:lnTo>
                    <a:pt x="130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901" y="3103"/>
              <a:ext cx="51" cy="57"/>
            </a:xfrm>
            <a:custGeom>
              <a:avLst/>
              <a:gdLst>
                <a:gd name="T0" fmla="*/ 123 w 223"/>
                <a:gd name="T1" fmla="*/ 244 h 244"/>
                <a:gd name="T2" fmla="*/ 104 w 223"/>
                <a:gd name="T3" fmla="*/ 244 h 244"/>
                <a:gd name="T4" fmla="*/ 0 w 223"/>
                <a:gd name="T5" fmla="*/ 0 h 244"/>
                <a:gd name="T6" fmla="*/ 42 w 223"/>
                <a:gd name="T7" fmla="*/ 0 h 244"/>
                <a:gd name="T8" fmla="*/ 114 w 223"/>
                <a:gd name="T9" fmla="*/ 177 h 244"/>
                <a:gd name="T10" fmla="*/ 183 w 223"/>
                <a:gd name="T11" fmla="*/ 0 h 244"/>
                <a:gd name="T12" fmla="*/ 223 w 223"/>
                <a:gd name="T13" fmla="*/ 0 h 244"/>
                <a:gd name="T14" fmla="*/ 123 w 22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44">
                  <a:moveTo>
                    <a:pt x="123" y="244"/>
                  </a:moveTo>
                  <a:lnTo>
                    <a:pt x="104" y="2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114" y="177"/>
                  </a:lnTo>
                  <a:lnTo>
                    <a:pt x="183" y="0"/>
                  </a:lnTo>
                  <a:lnTo>
                    <a:pt x="223" y="0"/>
                  </a:lnTo>
                  <a:lnTo>
                    <a:pt x="123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4960" y="3102"/>
              <a:ext cx="45" cy="57"/>
            </a:xfrm>
            <a:custGeom>
              <a:avLst/>
              <a:gdLst>
                <a:gd name="T0" fmla="*/ 152 w 196"/>
                <a:gd name="T1" fmla="*/ 243 h 243"/>
                <a:gd name="T2" fmla="*/ 78 w 196"/>
                <a:gd name="T3" fmla="*/ 140 h 243"/>
                <a:gd name="T4" fmla="*/ 38 w 196"/>
                <a:gd name="T5" fmla="*/ 138 h 243"/>
                <a:gd name="T6" fmla="*/ 38 w 196"/>
                <a:gd name="T7" fmla="*/ 243 h 243"/>
                <a:gd name="T8" fmla="*/ 0 w 196"/>
                <a:gd name="T9" fmla="*/ 243 h 243"/>
                <a:gd name="T10" fmla="*/ 0 w 196"/>
                <a:gd name="T11" fmla="*/ 3 h 243"/>
                <a:gd name="T12" fmla="*/ 30 w 196"/>
                <a:gd name="T13" fmla="*/ 2 h 243"/>
                <a:gd name="T14" fmla="*/ 69 w 196"/>
                <a:gd name="T15" fmla="*/ 0 h 243"/>
                <a:gd name="T16" fmla="*/ 169 w 196"/>
                <a:gd name="T17" fmla="*/ 69 h 243"/>
                <a:gd name="T18" fmla="*/ 153 w 196"/>
                <a:gd name="T19" fmla="*/ 110 h 243"/>
                <a:gd name="T20" fmla="*/ 115 w 196"/>
                <a:gd name="T21" fmla="*/ 133 h 243"/>
                <a:gd name="T22" fmla="*/ 196 w 196"/>
                <a:gd name="T23" fmla="*/ 243 h 243"/>
                <a:gd name="T24" fmla="*/ 152 w 196"/>
                <a:gd name="T25" fmla="*/ 243 h 243"/>
                <a:gd name="T26" fmla="*/ 38 w 196"/>
                <a:gd name="T27" fmla="*/ 32 h 243"/>
                <a:gd name="T28" fmla="*/ 38 w 196"/>
                <a:gd name="T29" fmla="*/ 111 h 243"/>
                <a:gd name="T30" fmla="*/ 65 w 196"/>
                <a:gd name="T31" fmla="*/ 112 h 243"/>
                <a:gd name="T32" fmla="*/ 114 w 196"/>
                <a:gd name="T33" fmla="*/ 103 h 243"/>
                <a:gd name="T34" fmla="*/ 130 w 196"/>
                <a:gd name="T35" fmla="*/ 69 h 243"/>
                <a:gd name="T36" fmla="*/ 113 w 196"/>
                <a:gd name="T37" fmla="*/ 40 h 243"/>
                <a:gd name="T38" fmla="*/ 60 w 196"/>
                <a:gd name="T39" fmla="*/ 31 h 243"/>
                <a:gd name="T40" fmla="*/ 38 w 196"/>
                <a:gd name="T4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243">
                  <a:moveTo>
                    <a:pt x="152" y="243"/>
                  </a:moveTo>
                  <a:lnTo>
                    <a:pt x="78" y="140"/>
                  </a:lnTo>
                  <a:cubicBezTo>
                    <a:pt x="70" y="140"/>
                    <a:pt x="56" y="140"/>
                    <a:pt x="38" y="138"/>
                  </a:cubicBezTo>
                  <a:lnTo>
                    <a:pt x="38" y="243"/>
                  </a:lnTo>
                  <a:lnTo>
                    <a:pt x="0" y="243"/>
                  </a:lnTo>
                  <a:lnTo>
                    <a:pt x="0" y="3"/>
                  </a:lnTo>
                  <a:cubicBezTo>
                    <a:pt x="1" y="3"/>
                    <a:pt x="11" y="2"/>
                    <a:pt x="30" y="2"/>
                  </a:cubicBezTo>
                  <a:cubicBezTo>
                    <a:pt x="48" y="1"/>
                    <a:pt x="61" y="0"/>
                    <a:pt x="69" y="0"/>
                  </a:cubicBezTo>
                  <a:cubicBezTo>
                    <a:pt x="136" y="0"/>
                    <a:pt x="169" y="23"/>
                    <a:pt x="169" y="69"/>
                  </a:cubicBezTo>
                  <a:cubicBezTo>
                    <a:pt x="169" y="84"/>
                    <a:pt x="164" y="98"/>
                    <a:pt x="153" y="110"/>
                  </a:cubicBezTo>
                  <a:cubicBezTo>
                    <a:pt x="143" y="122"/>
                    <a:pt x="130" y="130"/>
                    <a:pt x="115" y="133"/>
                  </a:cubicBezTo>
                  <a:lnTo>
                    <a:pt x="196" y="243"/>
                  </a:lnTo>
                  <a:lnTo>
                    <a:pt x="152" y="243"/>
                  </a:lnTo>
                  <a:close/>
                  <a:moveTo>
                    <a:pt x="38" y="32"/>
                  </a:moveTo>
                  <a:lnTo>
                    <a:pt x="38" y="111"/>
                  </a:lnTo>
                  <a:cubicBezTo>
                    <a:pt x="47" y="112"/>
                    <a:pt x="56" y="112"/>
                    <a:pt x="65" y="112"/>
                  </a:cubicBezTo>
                  <a:cubicBezTo>
                    <a:pt x="87" y="112"/>
                    <a:pt x="104" y="109"/>
                    <a:pt x="114" y="103"/>
                  </a:cubicBezTo>
                  <a:cubicBezTo>
                    <a:pt x="125" y="96"/>
                    <a:pt x="130" y="85"/>
                    <a:pt x="130" y="69"/>
                  </a:cubicBezTo>
                  <a:cubicBezTo>
                    <a:pt x="130" y="55"/>
                    <a:pt x="124" y="46"/>
                    <a:pt x="113" y="40"/>
                  </a:cubicBezTo>
                  <a:cubicBezTo>
                    <a:pt x="102" y="34"/>
                    <a:pt x="84" y="31"/>
                    <a:pt x="60" y="31"/>
                  </a:cubicBezTo>
                  <a:cubicBezTo>
                    <a:pt x="57" y="31"/>
                    <a:pt x="49" y="31"/>
                    <a:pt x="3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5008" y="3102"/>
              <a:ext cx="53" cy="58"/>
            </a:xfrm>
            <a:custGeom>
              <a:avLst/>
              <a:gdLst>
                <a:gd name="T0" fmla="*/ 0 w 231"/>
                <a:gd name="T1" fmla="*/ 122 h 248"/>
                <a:gd name="T2" fmla="*/ 30 w 231"/>
                <a:gd name="T3" fmla="*/ 35 h 248"/>
                <a:gd name="T4" fmla="*/ 112 w 231"/>
                <a:gd name="T5" fmla="*/ 0 h 248"/>
                <a:gd name="T6" fmla="*/ 200 w 231"/>
                <a:gd name="T7" fmla="*/ 32 h 248"/>
                <a:gd name="T8" fmla="*/ 231 w 231"/>
                <a:gd name="T9" fmla="*/ 122 h 248"/>
                <a:gd name="T10" fmla="*/ 200 w 231"/>
                <a:gd name="T11" fmla="*/ 215 h 248"/>
                <a:gd name="T12" fmla="*/ 112 w 231"/>
                <a:gd name="T13" fmla="*/ 248 h 248"/>
                <a:gd name="T14" fmla="*/ 29 w 231"/>
                <a:gd name="T15" fmla="*/ 213 h 248"/>
                <a:gd name="T16" fmla="*/ 0 w 231"/>
                <a:gd name="T17" fmla="*/ 122 h 248"/>
                <a:gd name="T18" fmla="*/ 40 w 231"/>
                <a:gd name="T19" fmla="*/ 122 h 248"/>
                <a:gd name="T20" fmla="*/ 58 w 231"/>
                <a:gd name="T21" fmla="*/ 191 h 248"/>
                <a:gd name="T22" fmla="*/ 112 w 231"/>
                <a:gd name="T23" fmla="*/ 219 h 248"/>
                <a:gd name="T24" fmla="*/ 171 w 231"/>
                <a:gd name="T25" fmla="*/ 193 h 248"/>
                <a:gd name="T26" fmla="*/ 191 w 231"/>
                <a:gd name="T27" fmla="*/ 122 h 248"/>
                <a:gd name="T28" fmla="*/ 112 w 231"/>
                <a:gd name="T29" fmla="*/ 29 h 248"/>
                <a:gd name="T30" fmla="*/ 58 w 231"/>
                <a:gd name="T31" fmla="*/ 54 h 248"/>
                <a:gd name="T32" fmla="*/ 40 w 231"/>
                <a:gd name="T33" fmla="*/ 1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248">
                  <a:moveTo>
                    <a:pt x="0" y="122"/>
                  </a:moveTo>
                  <a:cubicBezTo>
                    <a:pt x="0" y="87"/>
                    <a:pt x="10" y="58"/>
                    <a:pt x="30" y="35"/>
                  </a:cubicBezTo>
                  <a:cubicBezTo>
                    <a:pt x="50" y="11"/>
                    <a:pt x="77" y="0"/>
                    <a:pt x="112" y="0"/>
                  </a:cubicBezTo>
                  <a:cubicBezTo>
                    <a:pt x="150" y="0"/>
                    <a:pt x="180" y="10"/>
                    <a:pt x="200" y="32"/>
                  </a:cubicBezTo>
                  <a:cubicBezTo>
                    <a:pt x="221" y="53"/>
                    <a:pt x="231" y="84"/>
                    <a:pt x="231" y="122"/>
                  </a:cubicBezTo>
                  <a:cubicBezTo>
                    <a:pt x="231" y="162"/>
                    <a:pt x="221" y="193"/>
                    <a:pt x="200" y="215"/>
                  </a:cubicBezTo>
                  <a:cubicBezTo>
                    <a:pt x="179" y="237"/>
                    <a:pt x="150" y="248"/>
                    <a:pt x="112" y="248"/>
                  </a:cubicBezTo>
                  <a:cubicBezTo>
                    <a:pt x="77" y="248"/>
                    <a:pt x="49" y="237"/>
                    <a:pt x="29" y="213"/>
                  </a:cubicBezTo>
                  <a:cubicBezTo>
                    <a:pt x="10" y="189"/>
                    <a:pt x="0" y="159"/>
                    <a:pt x="0" y="122"/>
                  </a:cubicBezTo>
                  <a:close/>
                  <a:moveTo>
                    <a:pt x="40" y="122"/>
                  </a:moveTo>
                  <a:cubicBezTo>
                    <a:pt x="40" y="150"/>
                    <a:pt x="46" y="173"/>
                    <a:pt x="58" y="191"/>
                  </a:cubicBezTo>
                  <a:cubicBezTo>
                    <a:pt x="71" y="210"/>
                    <a:pt x="89" y="219"/>
                    <a:pt x="112" y="219"/>
                  </a:cubicBezTo>
                  <a:cubicBezTo>
                    <a:pt x="137" y="219"/>
                    <a:pt x="157" y="210"/>
                    <a:pt x="171" y="193"/>
                  </a:cubicBezTo>
                  <a:cubicBezTo>
                    <a:pt x="184" y="177"/>
                    <a:pt x="191" y="153"/>
                    <a:pt x="191" y="122"/>
                  </a:cubicBezTo>
                  <a:cubicBezTo>
                    <a:pt x="191" y="60"/>
                    <a:pt x="165" y="29"/>
                    <a:pt x="112" y="29"/>
                  </a:cubicBezTo>
                  <a:cubicBezTo>
                    <a:pt x="88" y="29"/>
                    <a:pt x="70" y="37"/>
                    <a:pt x="58" y="54"/>
                  </a:cubicBezTo>
                  <a:cubicBezTo>
                    <a:pt x="46" y="71"/>
                    <a:pt x="40" y="93"/>
                    <a:pt x="40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5071" y="3103"/>
              <a:ext cx="39" cy="56"/>
            </a:xfrm>
            <a:custGeom>
              <a:avLst/>
              <a:gdLst>
                <a:gd name="T0" fmla="*/ 38 w 173"/>
                <a:gd name="T1" fmla="*/ 150 h 242"/>
                <a:gd name="T2" fmla="*/ 38 w 173"/>
                <a:gd name="T3" fmla="*/ 242 h 242"/>
                <a:gd name="T4" fmla="*/ 0 w 173"/>
                <a:gd name="T5" fmla="*/ 242 h 242"/>
                <a:gd name="T6" fmla="*/ 0 w 173"/>
                <a:gd name="T7" fmla="*/ 2 h 242"/>
                <a:gd name="T8" fmla="*/ 52 w 173"/>
                <a:gd name="T9" fmla="*/ 0 h 242"/>
                <a:gd name="T10" fmla="*/ 173 w 173"/>
                <a:gd name="T11" fmla="*/ 70 h 242"/>
                <a:gd name="T12" fmla="*/ 66 w 173"/>
                <a:gd name="T13" fmla="*/ 151 h 242"/>
                <a:gd name="T14" fmla="*/ 38 w 173"/>
                <a:gd name="T15" fmla="*/ 150 h 242"/>
                <a:gd name="T16" fmla="*/ 38 w 173"/>
                <a:gd name="T17" fmla="*/ 31 h 242"/>
                <a:gd name="T18" fmla="*/ 38 w 173"/>
                <a:gd name="T19" fmla="*/ 120 h 242"/>
                <a:gd name="T20" fmla="*/ 64 w 173"/>
                <a:gd name="T21" fmla="*/ 122 h 242"/>
                <a:gd name="T22" fmla="*/ 134 w 173"/>
                <a:gd name="T23" fmla="*/ 74 h 242"/>
                <a:gd name="T24" fmla="*/ 59 w 173"/>
                <a:gd name="T25" fmla="*/ 30 h 242"/>
                <a:gd name="T26" fmla="*/ 38 w 173"/>
                <a:gd name="T27" fmla="*/ 3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42">
                  <a:moveTo>
                    <a:pt x="38" y="150"/>
                  </a:moveTo>
                  <a:lnTo>
                    <a:pt x="38" y="242"/>
                  </a:lnTo>
                  <a:lnTo>
                    <a:pt x="0" y="242"/>
                  </a:lnTo>
                  <a:lnTo>
                    <a:pt x="0" y="2"/>
                  </a:lnTo>
                  <a:cubicBezTo>
                    <a:pt x="29" y="1"/>
                    <a:pt x="46" y="0"/>
                    <a:pt x="52" y="0"/>
                  </a:cubicBezTo>
                  <a:cubicBezTo>
                    <a:pt x="133" y="0"/>
                    <a:pt x="173" y="24"/>
                    <a:pt x="173" y="70"/>
                  </a:cubicBezTo>
                  <a:cubicBezTo>
                    <a:pt x="173" y="124"/>
                    <a:pt x="138" y="151"/>
                    <a:pt x="66" y="151"/>
                  </a:cubicBezTo>
                  <a:cubicBezTo>
                    <a:pt x="62" y="151"/>
                    <a:pt x="53" y="151"/>
                    <a:pt x="38" y="150"/>
                  </a:cubicBezTo>
                  <a:close/>
                  <a:moveTo>
                    <a:pt x="38" y="31"/>
                  </a:moveTo>
                  <a:lnTo>
                    <a:pt x="38" y="120"/>
                  </a:lnTo>
                  <a:cubicBezTo>
                    <a:pt x="54" y="121"/>
                    <a:pt x="63" y="122"/>
                    <a:pt x="64" y="122"/>
                  </a:cubicBezTo>
                  <a:cubicBezTo>
                    <a:pt x="111" y="122"/>
                    <a:pt x="134" y="106"/>
                    <a:pt x="134" y="74"/>
                  </a:cubicBezTo>
                  <a:cubicBezTo>
                    <a:pt x="134" y="44"/>
                    <a:pt x="109" y="30"/>
                    <a:pt x="59" y="30"/>
                  </a:cubicBezTo>
                  <a:cubicBezTo>
                    <a:pt x="54" y="30"/>
                    <a:pt x="47" y="30"/>
                    <a:pt x="38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118" y="3102"/>
              <a:ext cx="35" cy="58"/>
            </a:xfrm>
            <a:custGeom>
              <a:avLst/>
              <a:gdLst>
                <a:gd name="T0" fmla="*/ 0 w 156"/>
                <a:gd name="T1" fmla="*/ 233 h 248"/>
                <a:gd name="T2" fmla="*/ 14 w 156"/>
                <a:gd name="T3" fmla="*/ 203 h 248"/>
                <a:gd name="T4" fmla="*/ 41 w 156"/>
                <a:gd name="T5" fmla="*/ 214 h 248"/>
                <a:gd name="T6" fmla="*/ 69 w 156"/>
                <a:gd name="T7" fmla="*/ 219 h 248"/>
                <a:gd name="T8" fmla="*/ 105 w 156"/>
                <a:gd name="T9" fmla="*/ 208 h 248"/>
                <a:gd name="T10" fmla="*/ 118 w 156"/>
                <a:gd name="T11" fmla="*/ 182 h 248"/>
                <a:gd name="T12" fmla="*/ 111 w 156"/>
                <a:gd name="T13" fmla="*/ 159 h 248"/>
                <a:gd name="T14" fmla="*/ 73 w 156"/>
                <a:gd name="T15" fmla="*/ 136 h 248"/>
                <a:gd name="T16" fmla="*/ 51 w 156"/>
                <a:gd name="T17" fmla="*/ 127 h 248"/>
                <a:gd name="T18" fmla="*/ 11 w 156"/>
                <a:gd name="T19" fmla="*/ 100 h 248"/>
                <a:gd name="T20" fmla="*/ 0 w 156"/>
                <a:gd name="T21" fmla="*/ 62 h 248"/>
                <a:gd name="T22" fmla="*/ 22 w 156"/>
                <a:gd name="T23" fmla="*/ 17 h 248"/>
                <a:gd name="T24" fmla="*/ 78 w 156"/>
                <a:gd name="T25" fmla="*/ 0 h 248"/>
                <a:gd name="T26" fmla="*/ 142 w 156"/>
                <a:gd name="T27" fmla="*/ 13 h 248"/>
                <a:gd name="T28" fmla="*/ 131 w 156"/>
                <a:gd name="T29" fmla="*/ 41 h 248"/>
                <a:gd name="T30" fmla="*/ 108 w 156"/>
                <a:gd name="T31" fmla="*/ 32 h 248"/>
                <a:gd name="T32" fmla="*/ 79 w 156"/>
                <a:gd name="T33" fmla="*/ 28 h 248"/>
                <a:gd name="T34" fmla="*/ 49 w 156"/>
                <a:gd name="T35" fmla="*/ 37 h 248"/>
                <a:gd name="T36" fmla="*/ 37 w 156"/>
                <a:gd name="T37" fmla="*/ 62 h 248"/>
                <a:gd name="T38" fmla="*/ 41 w 156"/>
                <a:gd name="T39" fmla="*/ 78 h 248"/>
                <a:gd name="T40" fmla="*/ 53 w 156"/>
                <a:gd name="T41" fmla="*/ 91 h 248"/>
                <a:gd name="T42" fmla="*/ 82 w 156"/>
                <a:gd name="T43" fmla="*/ 105 h 248"/>
                <a:gd name="T44" fmla="*/ 104 w 156"/>
                <a:gd name="T45" fmla="*/ 115 h 248"/>
                <a:gd name="T46" fmla="*/ 144 w 156"/>
                <a:gd name="T47" fmla="*/ 142 h 248"/>
                <a:gd name="T48" fmla="*/ 156 w 156"/>
                <a:gd name="T49" fmla="*/ 184 h 248"/>
                <a:gd name="T50" fmla="*/ 131 w 156"/>
                <a:gd name="T51" fmla="*/ 230 h 248"/>
                <a:gd name="T52" fmla="*/ 63 w 156"/>
                <a:gd name="T53" fmla="*/ 248 h 248"/>
                <a:gd name="T54" fmla="*/ 0 w 156"/>
                <a:gd name="T55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248">
                  <a:moveTo>
                    <a:pt x="0" y="233"/>
                  </a:moveTo>
                  <a:lnTo>
                    <a:pt x="14" y="203"/>
                  </a:lnTo>
                  <a:cubicBezTo>
                    <a:pt x="21" y="208"/>
                    <a:pt x="30" y="211"/>
                    <a:pt x="41" y="214"/>
                  </a:cubicBezTo>
                  <a:cubicBezTo>
                    <a:pt x="51" y="217"/>
                    <a:pt x="61" y="219"/>
                    <a:pt x="69" y="219"/>
                  </a:cubicBezTo>
                  <a:cubicBezTo>
                    <a:pt x="84" y="219"/>
                    <a:pt x="96" y="215"/>
                    <a:pt x="105" y="208"/>
                  </a:cubicBezTo>
                  <a:cubicBezTo>
                    <a:pt x="114" y="201"/>
                    <a:pt x="118" y="192"/>
                    <a:pt x="118" y="182"/>
                  </a:cubicBezTo>
                  <a:cubicBezTo>
                    <a:pt x="118" y="174"/>
                    <a:pt x="116" y="166"/>
                    <a:pt x="111" y="159"/>
                  </a:cubicBezTo>
                  <a:cubicBezTo>
                    <a:pt x="106" y="152"/>
                    <a:pt x="93" y="145"/>
                    <a:pt x="73" y="136"/>
                  </a:cubicBezTo>
                  <a:lnTo>
                    <a:pt x="51" y="127"/>
                  </a:lnTo>
                  <a:cubicBezTo>
                    <a:pt x="32" y="120"/>
                    <a:pt x="18" y="111"/>
                    <a:pt x="11" y="100"/>
                  </a:cubicBezTo>
                  <a:cubicBezTo>
                    <a:pt x="3" y="90"/>
                    <a:pt x="0" y="77"/>
                    <a:pt x="0" y="62"/>
                  </a:cubicBezTo>
                  <a:cubicBezTo>
                    <a:pt x="0" y="44"/>
                    <a:pt x="7" y="29"/>
                    <a:pt x="22" y="17"/>
                  </a:cubicBezTo>
                  <a:cubicBezTo>
                    <a:pt x="36" y="6"/>
                    <a:pt x="55" y="0"/>
                    <a:pt x="78" y="0"/>
                  </a:cubicBezTo>
                  <a:cubicBezTo>
                    <a:pt x="109" y="0"/>
                    <a:pt x="130" y="4"/>
                    <a:pt x="142" y="13"/>
                  </a:cubicBezTo>
                  <a:lnTo>
                    <a:pt x="131" y="41"/>
                  </a:lnTo>
                  <a:cubicBezTo>
                    <a:pt x="126" y="38"/>
                    <a:pt x="118" y="35"/>
                    <a:pt x="108" y="32"/>
                  </a:cubicBezTo>
                  <a:cubicBezTo>
                    <a:pt x="97" y="29"/>
                    <a:pt x="88" y="28"/>
                    <a:pt x="79" y="28"/>
                  </a:cubicBezTo>
                  <a:cubicBezTo>
                    <a:pt x="66" y="28"/>
                    <a:pt x="56" y="31"/>
                    <a:pt x="49" y="37"/>
                  </a:cubicBezTo>
                  <a:cubicBezTo>
                    <a:pt x="41" y="44"/>
                    <a:pt x="37" y="52"/>
                    <a:pt x="37" y="62"/>
                  </a:cubicBezTo>
                  <a:cubicBezTo>
                    <a:pt x="37" y="68"/>
                    <a:pt x="39" y="73"/>
                    <a:pt x="41" y="78"/>
                  </a:cubicBezTo>
                  <a:cubicBezTo>
                    <a:pt x="44" y="83"/>
                    <a:pt x="48" y="88"/>
                    <a:pt x="53" y="91"/>
                  </a:cubicBezTo>
                  <a:cubicBezTo>
                    <a:pt x="57" y="94"/>
                    <a:pt x="67" y="99"/>
                    <a:pt x="82" y="105"/>
                  </a:cubicBezTo>
                  <a:lnTo>
                    <a:pt x="104" y="115"/>
                  </a:lnTo>
                  <a:cubicBezTo>
                    <a:pt x="123" y="122"/>
                    <a:pt x="137" y="132"/>
                    <a:pt x="144" y="142"/>
                  </a:cubicBezTo>
                  <a:cubicBezTo>
                    <a:pt x="152" y="153"/>
                    <a:pt x="156" y="167"/>
                    <a:pt x="156" y="184"/>
                  </a:cubicBezTo>
                  <a:cubicBezTo>
                    <a:pt x="156" y="202"/>
                    <a:pt x="147" y="217"/>
                    <a:pt x="131" y="230"/>
                  </a:cubicBezTo>
                  <a:cubicBezTo>
                    <a:pt x="114" y="242"/>
                    <a:pt x="91" y="248"/>
                    <a:pt x="63" y="248"/>
                  </a:cubicBezTo>
                  <a:cubicBezTo>
                    <a:pt x="39" y="248"/>
                    <a:pt x="18" y="243"/>
                    <a:pt x="0" y="2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5163" y="3103"/>
              <a:ext cx="45" cy="56"/>
            </a:xfrm>
            <a:custGeom>
              <a:avLst/>
              <a:gdLst>
                <a:gd name="T0" fmla="*/ 154 w 195"/>
                <a:gd name="T1" fmla="*/ 240 h 240"/>
                <a:gd name="T2" fmla="*/ 75 w 195"/>
                <a:gd name="T3" fmla="*/ 130 h 240"/>
                <a:gd name="T4" fmla="*/ 38 w 195"/>
                <a:gd name="T5" fmla="*/ 175 h 240"/>
                <a:gd name="T6" fmla="*/ 38 w 195"/>
                <a:gd name="T7" fmla="*/ 240 h 240"/>
                <a:gd name="T8" fmla="*/ 0 w 195"/>
                <a:gd name="T9" fmla="*/ 240 h 240"/>
                <a:gd name="T10" fmla="*/ 0 w 195"/>
                <a:gd name="T11" fmla="*/ 0 h 240"/>
                <a:gd name="T12" fmla="*/ 38 w 195"/>
                <a:gd name="T13" fmla="*/ 0 h 240"/>
                <a:gd name="T14" fmla="*/ 38 w 195"/>
                <a:gd name="T15" fmla="*/ 131 h 240"/>
                <a:gd name="T16" fmla="*/ 141 w 195"/>
                <a:gd name="T17" fmla="*/ 0 h 240"/>
                <a:gd name="T18" fmla="*/ 184 w 195"/>
                <a:gd name="T19" fmla="*/ 0 h 240"/>
                <a:gd name="T20" fmla="*/ 101 w 195"/>
                <a:gd name="T21" fmla="*/ 104 h 240"/>
                <a:gd name="T22" fmla="*/ 195 w 195"/>
                <a:gd name="T23" fmla="*/ 240 h 240"/>
                <a:gd name="T24" fmla="*/ 154 w 195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240">
                  <a:moveTo>
                    <a:pt x="154" y="240"/>
                  </a:moveTo>
                  <a:lnTo>
                    <a:pt x="75" y="130"/>
                  </a:lnTo>
                  <a:lnTo>
                    <a:pt x="38" y="175"/>
                  </a:lnTo>
                  <a:lnTo>
                    <a:pt x="38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31"/>
                  </a:lnTo>
                  <a:lnTo>
                    <a:pt x="141" y="0"/>
                  </a:lnTo>
                  <a:lnTo>
                    <a:pt x="184" y="0"/>
                  </a:lnTo>
                  <a:lnTo>
                    <a:pt x="101" y="104"/>
                  </a:lnTo>
                  <a:lnTo>
                    <a:pt x="195" y="240"/>
                  </a:lnTo>
                  <a:lnTo>
                    <a:pt x="154" y="2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5208" y="3086"/>
              <a:ext cx="52" cy="73"/>
            </a:xfrm>
            <a:custGeom>
              <a:avLst/>
              <a:gdLst>
                <a:gd name="T0" fmla="*/ 185 w 228"/>
                <a:gd name="T1" fmla="*/ 315 h 315"/>
                <a:gd name="T2" fmla="*/ 166 w 228"/>
                <a:gd name="T3" fmla="*/ 265 h 315"/>
                <a:gd name="T4" fmla="*/ 63 w 228"/>
                <a:gd name="T5" fmla="*/ 265 h 315"/>
                <a:gd name="T6" fmla="*/ 43 w 228"/>
                <a:gd name="T7" fmla="*/ 315 h 315"/>
                <a:gd name="T8" fmla="*/ 0 w 228"/>
                <a:gd name="T9" fmla="*/ 315 h 315"/>
                <a:gd name="T10" fmla="*/ 113 w 228"/>
                <a:gd name="T11" fmla="*/ 72 h 315"/>
                <a:gd name="T12" fmla="*/ 123 w 228"/>
                <a:gd name="T13" fmla="*/ 72 h 315"/>
                <a:gd name="T14" fmla="*/ 228 w 228"/>
                <a:gd name="T15" fmla="*/ 315 h 315"/>
                <a:gd name="T16" fmla="*/ 185 w 228"/>
                <a:gd name="T17" fmla="*/ 315 h 315"/>
                <a:gd name="T18" fmla="*/ 116 w 228"/>
                <a:gd name="T19" fmla="*/ 135 h 315"/>
                <a:gd name="T20" fmla="*/ 73 w 228"/>
                <a:gd name="T21" fmla="*/ 240 h 315"/>
                <a:gd name="T22" fmla="*/ 156 w 228"/>
                <a:gd name="T23" fmla="*/ 240 h 315"/>
                <a:gd name="T24" fmla="*/ 116 w 228"/>
                <a:gd name="T25" fmla="*/ 135 h 315"/>
                <a:gd name="T26" fmla="*/ 162 w 228"/>
                <a:gd name="T27" fmla="*/ 0 h 315"/>
                <a:gd name="T28" fmla="*/ 119 w 228"/>
                <a:gd name="T29" fmla="*/ 55 h 315"/>
                <a:gd name="T30" fmla="*/ 93 w 228"/>
                <a:gd name="T31" fmla="*/ 55 h 315"/>
                <a:gd name="T32" fmla="*/ 125 w 228"/>
                <a:gd name="T33" fmla="*/ 0 h 315"/>
                <a:gd name="T34" fmla="*/ 162 w 228"/>
                <a:gd name="T3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315">
                  <a:moveTo>
                    <a:pt x="185" y="315"/>
                  </a:moveTo>
                  <a:lnTo>
                    <a:pt x="166" y="265"/>
                  </a:lnTo>
                  <a:lnTo>
                    <a:pt x="63" y="265"/>
                  </a:lnTo>
                  <a:lnTo>
                    <a:pt x="43" y="315"/>
                  </a:lnTo>
                  <a:lnTo>
                    <a:pt x="0" y="315"/>
                  </a:lnTo>
                  <a:lnTo>
                    <a:pt x="113" y="72"/>
                  </a:lnTo>
                  <a:lnTo>
                    <a:pt x="123" y="72"/>
                  </a:lnTo>
                  <a:lnTo>
                    <a:pt x="228" y="315"/>
                  </a:lnTo>
                  <a:lnTo>
                    <a:pt x="185" y="315"/>
                  </a:lnTo>
                  <a:close/>
                  <a:moveTo>
                    <a:pt x="116" y="135"/>
                  </a:moveTo>
                  <a:lnTo>
                    <a:pt x="73" y="240"/>
                  </a:lnTo>
                  <a:lnTo>
                    <a:pt x="156" y="240"/>
                  </a:lnTo>
                  <a:lnTo>
                    <a:pt x="116" y="135"/>
                  </a:lnTo>
                  <a:close/>
                  <a:moveTo>
                    <a:pt x="162" y="0"/>
                  </a:moveTo>
                  <a:lnTo>
                    <a:pt x="119" y="55"/>
                  </a:lnTo>
                  <a:lnTo>
                    <a:pt x="93" y="55"/>
                  </a:lnTo>
                  <a:lnTo>
                    <a:pt x="125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5294" y="3103"/>
              <a:ext cx="44" cy="57"/>
            </a:xfrm>
            <a:custGeom>
              <a:avLst/>
              <a:gdLst>
                <a:gd name="T0" fmla="*/ 0 w 194"/>
                <a:gd name="T1" fmla="*/ 0 h 244"/>
                <a:gd name="T2" fmla="*/ 38 w 194"/>
                <a:gd name="T3" fmla="*/ 0 h 244"/>
                <a:gd name="T4" fmla="*/ 38 w 194"/>
                <a:gd name="T5" fmla="*/ 164 h 244"/>
                <a:gd name="T6" fmla="*/ 54 w 194"/>
                <a:gd name="T7" fmla="*/ 201 h 244"/>
                <a:gd name="T8" fmla="*/ 96 w 194"/>
                <a:gd name="T9" fmla="*/ 215 h 244"/>
                <a:gd name="T10" fmla="*/ 140 w 194"/>
                <a:gd name="T11" fmla="*/ 201 h 244"/>
                <a:gd name="T12" fmla="*/ 156 w 194"/>
                <a:gd name="T13" fmla="*/ 164 h 244"/>
                <a:gd name="T14" fmla="*/ 156 w 194"/>
                <a:gd name="T15" fmla="*/ 0 h 244"/>
                <a:gd name="T16" fmla="*/ 194 w 194"/>
                <a:gd name="T17" fmla="*/ 0 h 244"/>
                <a:gd name="T18" fmla="*/ 194 w 194"/>
                <a:gd name="T19" fmla="*/ 167 h 244"/>
                <a:gd name="T20" fmla="*/ 168 w 194"/>
                <a:gd name="T21" fmla="*/ 224 h 244"/>
                <a:gd name="T22" fmla="*/ 97 w 194"/>
                <a:gd name="T23" fmla="*/ 244 h 244"/>
                <a:gd name="T24" fmla="*/ 25 w 194"/>
                <a:gd name="T25" fmla="*/ 224 h 244"/>
                <a:gd name="T26" fmla="*/ 0 w 194"/>
                <a:gd name="T27" fmla="*/ 167 h 244"/>
                <a:gd name="T28" fmla="*/ 0 w 194"/>
                <a:gd name="T2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4" h="244">
                  <a:moveTo>
                    <a:pt x="0" y="0"/>
                  </a:moveTo>
                  <a:lnTo>
                    <a:pt x="38" y="0"/>
                  </a:lnTo>
                  <a:lnTo>
                    <a:pt x="38" y="164"/>
                  </a:lnTo>
                  <a:cubicBezTo>
                    <a:pt x="38" y="179"/>
                    <a:pt x="43" y="191"/>
                    <a:pt x="54" y="201"/>
                  </a:cubicBezTo>
                  <a:cubicBezTo>
                    <a:pt x="64" y="210"/>
                    <a:pt x="79" y="215"/>
                    <a:pt x="96" y="215"/>
                  </a:cubicBezTo>
                  <a:cubicBezTo>
                    <a:pt x="115" y="215"/>
                    <a:pt x="130" y="210"/>
                    <a:pt x="140" y="201"/>
                  </a:cubicBezTo>
                  <a:cubicBezTo>
                    <a:pt x="151" y="192"/>
                    <a:pt x="156" y="179"/>
                    <a:pt x="156" y="164"/>
                  </a:cubicBezTo>
                  <a:lnTo>
                    <a:pt x="156" y="0"/>
                  </a:lnTo>
                  <a:lnTo>
                    <a:pt x="194" y="0"/>
                  </a:lnTo>
                  <a:lnTo>
                    <a:pt x="194" y="167"/>
                  </a:lnTo>
                  <a:cubicBezTo>
                    <a:pt x="194" y="191"/>
                    <a:pt x="186" y="210"/>
                    <a:pt x="168" y="224"/>
                  </a:cubicBezTo>
                  <a:cubicBezTo>
                    <a:pt x="151" y="238"/>
                    <a:pt x="127" y="244"/>
                    <a:pt x="97" y="244"/>
                  </a:cubicBezTo>
                  <a:cubicBezTo>
                    <a:pt x="66" y="244"/>
                    <a:pt x="42" y="238"/>
                    <a:pt x="25" y="224"/>
                  </a:cubicBezTo>
                  <a:cubicBezTo>
                    <a:pt x="8" y="211"/>
                    <a:pt x="0" y="192"/>
                    <a:pt x="0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5351" y="3103"/>
              <a:ext cx="44" cy="57"/>
            </a:xfrm>
            <a:custGeom>
              <a:avLst/>
              <a:gdLst>
                <a:gd name="T0" fmla="*/ 180 w 191"/>
                <a:gd name="T1" fmla="*/ 244 h 244"/>
                <a:gd name="T2" fmla="*/ 36 w 191"/>
                <a:gd name="T3" fmla="*/ 68 h 244"/>
                <a:gd name="T4" fmla="*/ 36 w 191"/>
                <a:gd name="T5" fmla="*/ 240 h 244"/>
                <a:gd name="T6" fmla="*/ 0 w 191"/>
                <a:gd name="T7" fmla="*/ 240 h 244"/>
                <a:gd name="T8" fmla="*/ 0 w 191"/>
                <a:gd name="T9" fmla="*/ 0 h 244"/>
                <a:gd name="T10" fmla="*/ 15 w 191"/>
                <a:gd name="T11" fmla="*/ 0 h 244"/>
                <a:gd name="T12" fmla="*/ 155 w 191"/>
                <a:gd name="T13" fmla="*/ 166 h 244"/>
                <a:gd name="T14" fmla="*/ 155 w 191"/>
                <a:gd name="T15" fmla="*/ 0 h 244"/>
                <a:gd name="T16" fmla="*/ 191 w 191"/>
                <a:gd name="T17" fmla="*/ 0 h 244"/>
                <a:gd name="T18" fmla="*/ 191 w 191"/>
                <a:gd name="T19" fmla="*/ 244 h 244"/>
                <a:gd name="T20" fmla="*/ 180 w 191"/>
                <a:gd name="T2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44">
                  <a:moveTo>
                    <a:pt x="180" y="244"/>
                  </a:moveTo>
                  <a:lnTo>
                    <a:pt x="36" y="68"/>
                  </a:lnTo>
                  <a:lnTo>
                    <a:pt x="36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5" y="166"/>
                  </a:lnTo>
                  <a:lnTo>
                    <a:pt x="155" y="0"/>
                  </a:lnTo>
                  <a:lnTo>
                    <a:pt x="191" y="0"/>
                  </a:lnTo>
                  <a:lnTo>
                    <a:pt x="191" y="244"/>
                  </a:lnTo>
                  <a:lnTo>
                    <a:pt x="180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9" name="Rectangle 70"/>
            <p:cNvSpPr>
              <a:spLocks noChangeArrowheads="1"/>
            </p:cNvSpPr>
            <p:nvPr/>
          </p:nvSpPr>
          <p:spPr bwMode="auto">
            <a:xfrm>
              <a:off x="5410" y="3103"/>
              <a:ext cx="8" cy="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5433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29 w 166"/>
                <a:gd name="T5" fmla="*/ 96 h 240"/>
                <a:gd name="T6" fmla="*/ 129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29" y="96"/>
                  </a:lnTo>
                  <a:lnTo>
                    <a:pt x="129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1" name="Freeform 72"/>
            <p:cNvSpPr>
              <a:spLocks/>
            </p:cNvSpPr>
            <p:nvPr/>
          </p:nvSpPr>
          <p:spPr bwMode="auto">
            <a:xfrm>
              <a:off x="4859" y="3198"/>
              <a:ext cx="32" cy="56"/>
            </a:xfrm>
            <a:custGeom>
              <a:avLst/>
              <a:gdLst>
                <a:gd name="T0" fmla="*/ 33 w 143"/>
                <a:gd name="T1" fmla="*/ 29 h 240"/>
                <a:gd name="T2" fmla="*/ 33 w 143"/>
                <a:gd name="T3" fmla="*/ 96 h 240"/>
                <a:gd name="T4" fmla="*/ 112 w 143"/>
                <a:gd name="T5" fmla="*/ 96 h 240"/>
                <a:gd name="T6" fmla="*/ 112 w 143"/>
                <a:gd name="T7" fmla="*/ 124 h 240"/>
                <a:gd name="T8" fmla="*/ 33 w 143"/>
                <a:gd name="T9" fmla="*/ 124 h 240"/>
                <a:gd name="T10" fmla="*/ 33 w 143"/>
                <a:gd name="T11" fmla="*/ 211 h 240"/>
                <a:gd name="T12" fmla="*/ 142 w 143"/>
                <a:gd name="T13" fmla="*/ 211 h 240"/>
                <a:gd name="T14" fmla="*/ 142 w 143"/>
                <a:gd name="T15" fmla="*/ 240 h 240"/>
                <a:gd name="T16" fmla="*/ 0 w 143"/>
                <a:gd name="T17" fmla="*/ 240 h 240"/>
                <a:gd name="T18" fmla="*/ 0 w 143"/>
                <a:gd name="T19" fmla="*/ 0 h 240"/>
                <a:gd name="T20" fmla="*/ 143 w 143"/>
                <a:gd name="T21" fmla="*/ 0 h 240"/>
                <a:gd name="T22" fmla="*/ 143 w 143"/>
                <a:gd name="T23" fmla="*/ 29 h 240"/>
                <a:gd name="T24" fmla="*/ 33 w 143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40">
                  <a:moveTo>
                    <a:pt x="33" y="29"/>
                  </a:moveTo>
                  <a:lnTo>
                    <a:pt x="33" y="96"/>
                  </a:lnTo>
                  <a:lnTo>
                    <a:pt x="112" y="96"/>
                  </a:lnTo>
                  <a:lnTo>
                    <a:pt x="112" y="124"/>
                  </a:lnTo>
                  <a:lnTo>
                    <a:pt x="33" y="124"/>
                  </a:lnTo>
                  <a:lnTo>
                    <a:pt x="33" y="211"/>
                  </a:lnTo>
                  <a:lnTo>
                    <a:pt x="142" y="211"/>
                  </a:lnTo>
                  <a:lnTo>
                    <a:pt x="14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43" y="29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2" name="Freeform 73"/>
            <p:cNvSpPr>
              <a:spLocks/>
            </p:cNvSpPr>
            <p:nvPr/>
          </p:nvSpPr>
          <p:spPr bwMode="auto">
            <a:xfrm>
              <a:off x="4894" y="3213"/>
              <a:ext cx="36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935" y="3212"/>
              <a:ext cx="24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2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4961" y="3212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6 w 159"/>
                <a:gd name="T25" fmla="*/ 91 h 183"/>
                <a:gd name="T26" fmla="*/ 80 w 159"/>
                <a:gd name="T27" fmla="*/ 26 h 183"/>
                <a:gd name="T28" fmla="*/ 45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6" y="0"/>
                    <a:pt x="80" y="0"/>
                  </a:cubicBezTo>
                  <a:cubicBezTo>
                    <a:pt x="105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3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8" y="157"/>
                    <a:pt x="80" y="157"/>
                  </a:cubicBezTo>
                  <a:cubicBezTo>
                    <a:pt x="94" y="157"/>
                    <a:pt x="106" y="151"/>
                    <a:pt x="114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1" y="26"/>
                    <a:pt x="80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5" name="Freeform 76"/>
            <p:cNvSpPr>
              <a:spLocks noEditPoints="1"/>
            </p:cNvSpPr>
            <p:nvPr/>
          </p:nvSpPr>
          <p:spPr bwMode="auto">
            <a:xfrm>
              <a:off x="5003" y="3212"/>
              <a:ext cx="36" cy="58"/>
            </a:xfrm>
            <a:custGeom>
              <a:avLst/>
              <a:gdLst>
                <a:gd name="T0" fmla="*/ 32 w 154"/>
                <a:gd name="T1" fmla="*/ 170 h 248"/>
                <a:gd name="T2" fmla="*/ 32 w 154"/>
                <a:gd name="T3" fmla="*/ 248 h 248"/>
                <a:gd name="T4" fmla="*/ 0 w 154"/>
                <a:gd name="T5" fmla="*/ 248 h 248"/>
                <a:gd name="T6" fmla="*/ 0 w 154"/>
                <a:gd name="T7" fmla="*/ 4 h 248"/>
                <a:gd name="T8" fmla="*/ 32 w 154"/>
                <a:gd name="T9" fmla="*/ 4 h 248"/>
                <a:gd name="T10" fmla="*/ 32 w 154"/>
                <a:gd name="T11" fmla="*/ 18 h 248"/>
                <a:gd name="T12" fmla="*/ 74 w 154"/>
                <a:gd name="T13" fmla="*/ 0 h 248"/>
                <a:gd name="T14" fmla="*/ 133 w 154"/>
                <a:gd name="T15" fmla="*/ 24 h 248"/>
                <a:gd name="T16" fmla="*/ 154 w 154"/>
                <a:gd name="T17" fmla="*/ 92 h 248"/>
                <a:gd name="T18" fmla="*/ 133 w 154"/>
                <a:gd name="T19" fmla="*/ 157 h 248"/>
                <a:gd name="T20" fmla="*/ 72 w 154"/>
                <a:gd name="T21" fmla="*/ 183 h 248"/>
                <a:gd name="T22" fmla="*/ 48 w 154"/>
                <a:gd name="T23" fmla="*/ 179 h 248"/>
                <a:gd name="T24" fmla="*/ 32 w 154"/>
                <a:gd name="T25" fmla="*/ 170 h 248"/>
                <a:gd name="T26" fmla="*/ 32 w 154"/>
                <a:gd name="T27" fmla="*/ 42 h 248"/>
                <a:gd name="T28" fmla="*/ 32 w 154"/>
                <a:gd name="T29" fmla="*/ 144 h 248"/>
                <a:gd name="T30" fmla="*/ 44 w 154"/>
                <a:gd name="T31" fmla="*/ 152 h 248"/>
                <a:gd name="T32" fmla="*/ 63 w 154"/>
                <a:gd name="T33" fmla="*/ 156 h 248"/>
                <a:gd name="T34" fmla="*/ 121 w 154"/>
                <a:gd name="T35" fmla="*/ 91 h 248"/>
                <a:gd name="T36" fmla="*/ 107 w 154"/>
                <a:gd name="T37" fmla="*/ 42 h 248"/>
                <a:gd name="T38" fmla="*/ 63 w 154"/>
                <a:gd name="T39" fmla="*/ 27 h 248"/>
                <a:gd name="T40" fmla="*/ 47 w 154"/>
                <a:gd name="T41" fmla="*/ 31 h 248"/>
                <a:gd name="T42" fmla="*/ 32 w 154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248">
                  <a:moveTo>
                    <a:pt x="32" y="170"/>
                  </a:moveTo>
                  <a:lnTo>
                    <a:pt x="32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18"/>
                  </a:lnTo>
                  <a:cubicBezTo>
                    <a:pt x="43" y="6"/>
                    <a:pt x="58" y="0"/>
                    <a:pt x="74" y="0"/>
                  </a:cubicBezTo>
                  <a:cubicBezTo>
                    <a:pt x="99" y="0"/>
                    <a:pt x="119" y="8"/>
                    <a:pt x="133" y="24"/>
                  </a:cubicBezTo>
                  <a:cubicBezTo>
                    <a:pt x="147" y="39"/>
                    <a:pt x="154" y="62"/>
                    <a:pt x="154" y="92"/>
                  </a:cubicBezTo>
                  <a:cubicBezTo>
                    <a:pt x="154" y="119"/>
                    <a:pt x="147" y="140"/>
                    <a:pt x="133" y="157"/>
                  </a:cubicBezTo>
                  <a:cubicBezTo>
                    <a:pt x="119" y="174"/>
                    <a:pt x="98" y="183"/>
                    <a:pt x="72" y="183"/>
                  </a:cubicBezTo>
                  <a:cubicBezTo>
                    <a:pt x="64" y="183"/>
                    <a:pt x="56" y="181"/>
                    <a:pt x="48" y="179"/>
                  </a:cubicBezTo>
                  <a:cubicBezTo>
                    <a:pt x="39" y="176"/>
                    <a:pt x="34" y="173"/>
                    <a:pt x="32" y="170"/>
                  </a:cubicBezTo>
                  <a:close/>
                  <a:moveTo>
                    <a:pt x="32" y="42"/>
                  </a:moveTo>
                  <a:lnTo>
                    <a:pt x="32" y="144"/>
                  </a:lnTo>
                  <a:cubicBezTo>
                    <a:pt x="34" y="147"/>
                    <a:pt x="38" y="150"/>
                    <a:pt x="44" y="152"/>
                  </a:cubicBezTo>
                  <a:cubicBezTo>
                    <a:pt x="50" y="155"/>
                    <a:pt x="57" y="156"/>
                    <a:pt x="63" y="156"/>
                  </a:cubicBezTo>
                  <a:cubicBezTo>
                    <a:pt x="101" y="156"/>
                    <a:pt x="121" y="135"/>
                    <a:pt x="121" y="91"/>
                  </a:cubicBezTo>
                  <a:cubicBezTo>
                    <a:pt x="121" y="69"/>
                    <a:pt x="116" y="52"/>
                    <a:pt x="107" y="42"/>
                  </a:cubicBezTo>
                  <a:cubicBezTo>
                    <a:pt x="98" y="32"/>
                    <a:pt x="83" y="27"/>
                    <a:pt x="63" y="27"/>
                  </a:cubicBezTo>
                  <a:cubicBezTo>
                    <a:pt x="58" y="27"/>
                    <a:pt x="53" y="28"/>
                    <a:pt x="47" y="31"/>
                  </a:cubicBezTo>
                  <a:cubicBezTo>
                    <a:pt x="40" y="34"/>
                    <a:pt x="35" y="38"/>
                    <a:pt x="32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5042" y="3212"/>
              <a:ext cx="27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6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1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5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6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1" y="32"/>
                  </a:cubicBezTo>
                  <a:cubicBezTo>
                    <a:pt x="36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5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5075" y="3196"/>
              <a:ext cx="34" cy="58"/>
            </a:xfrm>
            <a:custGeom>
              <a:avLst/>
              <a:gdLst>
                <a:gd name="T0" fmla="*/ 114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9 w 147"/>
                <a:gd name="T17" fmla="*/ 73 h 248"/>
                <a:gd name="T18" fmla="*/ 135 w 147"/>
                <a:gd name="T19" fmla="*/ 73 h 248"/>
                <a:gd name="T20" fmla="*/ 79 w 147"/>
                <a:gd name="T21" fmla="*/ 139 h 248"/>
                <a:gd name="T22" fmla="*/ 147 w 147"/>
                <a:gd name="T23" fmla="*/ 248 h 248"/>
                <a:gd name="T24" fmla="*/ 114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4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9" y="73"/>
                  </a:lnTo>
                  <a:lnTo>
                    <a:pt x="135" y="73"/>
                  </a:lnTo>
                  <a:lnTo>
                    <a:pt x="79" y="139"/>
                  </a:lnTo>
                  <a:lnTo>
                    <a:pt x="147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5110" y="3192"/>
              <a:ext cx="37" cy="63"/>
            </a:xfrm>
            <a:custGeom>
              <a:avLst/>
              <a:gdLst>
                <a:gd name="T0" fmla="*/ 159 w 162"/>
                <a:gd name="T1" fmla="*/ 181 h 269"/>
                <a:gd name="T2" fmla="*/ 33 w 162"/>
                <a:gd name="T3" fmla="*/ 181 h 269"/>
                <a:gd name="T4" fmla="*/ 49 w 162"/>
                <a:gd name="T5" fmla="*/ 228 h 269"/>
                <a:gd name="T6" fmla="*/ 88 w 162"/>
                <a:gd name="T7" fmla="*/ 242 h 269"/>
                <a:gd name="T8" fmla="*/ 133 w 162"/>
                <a:gd name="T9" fmla="*/ 227 h 269"/>
                <a:gd name="T10" fmla="*/ 146 w 162"/>
                <a:gd name="T11" fmla="*/ 249 h 269"/>
                <a:gd name="T12" fmla="*/ 124 w 162"/>
                <a:gd name="T13" fmla="*/ 262 h 269"/>
                <a:gd name="T14" fmla="*/ 82 w 162"/>
                <a:gd name="T15" fmla="*/ 269 h 269"/>
                <a:gd name="T16" fmla="*/ 25 w 162"/>
                <a:gd name="T17" fmla="*/ 246 h 269"/>
                <a:gd name="T18" fmla="*/ 0 w 162"/>
                <a:gd name="T19" fmla="*/ 180 h 269"/>
                <a:gd name="T20" fmla="*/ 26 w 162"/>
                <a:gd name="T21" fmla="*/ 110 h 269"/>
                <a:gd name="T22" fmla="*/ 82 w 162"/>
                <a:gd name="T23" fmla="*/ 86 h 269"/>
                <a:gd name="T24" fmla="*/ 141 w 162"/>
                <a:gd name="T25" fmla="*/ 108 h 269"/>
                <a:gd name="T26" fmla="*/ 162 w 162"/>
                <a:gd name="T27" fmla="*/ 161 h 269"/>
                <a:gd name="T28" fmla="*/ 159 w 162"/>
                <a:gd name="T29" fmla="*/ 181 h 269"/>
                <a:gd name="T30" fmla="*/ 84 w 162"/>
                <a:gd name="T31" fmla="*/ 113 h 269"/>
                <a:gd name="T32" fmla="*/ 49 w 162"/>
                <a:gd name="T33" fmla="*/ 126 h 269"/>
                <a:gd name="T34" fmla="*/ 33 w 162"/>
                <a:gd name="T35" fmla="*/ 158 h 269"/>
                <a:gd name="T36" fmla="*/ 131 w 162"/>
                <a:gd name="T37" fmla="*/ 158 h 269"/>
                <a:gd name="T38" fmla="*/ 119 w 162"/>
                <a:gd name="T39" fmla="*/ 126 h 269"/>
                <a:gd name="T40" fmla="*/ 84 w 162"/>
                <a:gd name="T41" fmla="*/ 113 h 269"/>
                <a:gd name="T42" fmla="*/ 124 w 162"/>
                <a:gd name="T43" fmla="*/ 0 h 269"/>
                <a:gd name="T44" fmla="*/ 87 w 162"/>
                <a:gd name="T45" fmla="*/ 54 h 269"/>
                <a:gd name="T46" fmla="*/ 64 w 162"/>
                <a:gd name="T47" fmla="*/ 54 h 269"/>
                <a:gd name="T48" fmla="*/ 92 w 162"/>
                <a:gd name="T49" fmla="*/ 0 h 269"/>
                <a:gd name="T50" fmla="*/ 124 w 162"/>
                <a:gd name="T5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269">
                  <a:moveTo>
                    <a:pt x="159" y="181"/>
                  </a:moveTo>
                  <a:lnTo>
                    <a:pt x="33" y="181"/>
                  </a:lnTo>
                  <a:cubicBezTo>
                    <a:pt x="33" y="201"/>
                    <a:pt x="38" y="217"/>
                    <a:pt x="49" y="228"/>
                  </a:cubicBezTo>
                  <a:cubicBezTo>
                    <a:pt x="59" y="238"/>
                    <a:pt x="72" y="242"/>
                    <a:pt x="88" y="242"/>
                  </a:cubicBezTo>
                  <a:cubicBezTo>
                    <a:pt x="106" y="242"/>
                    <a:pt x="121" y="237"/>
                    <a:pt x="133" y="227"/>
                  </a:cubicBezTo>
                  <a:lnTo>
                    <a:pt x="146" y="249"/>
                  </a:lnTo>
                  <a:cubicBezTo>
                    <a:pt x="141" y="254"/>
                    <a:pt x="133" y="258"/>
                    <a:pt x="124" y="262"/>
                  </a:cubicBezTo>
                  <a:cubicBezTo>
                    <a:pt x="111" y="266"/>
                    <a:pt x="97" y="269"/>
                    <a:pt x="82" y="269"/>
                  </a:cubicBezTo>
                  <a:cubicBezTo>
                    <a:pt x="60" y="269"/>
                    <a:pt x="41" y="261"/>
                    <a:pt x="25" y="246"/>
                  </a:cubicBezTo>
                  <a:cubicBezTo>
                    <a:pt x="8" y="230"/>
                    <a:pt x="0" y="207"/>
                    <a:pt x="0" y="180"/>
                  </a:cubicBezTo>
                  <a:cubicBezTo>
                    <a:pt x="0" y="151"/>
                    <a:pt x="9" y="127"/>
                    <a:pt x="26" y="110"/>
                  </a:cubicBezTo>
                  <a:cubicBezTo>
                    <a:pt x="42" y="94"/>
                    <a:pt x="61" y="86"/>
                    <a:pt x="82" y="86"/>
                  </a:cubicBezTo>
                  <a:cubicBezTo>
                    <a:pt x="107" y="86"/>
                    <a:pt x="127" y="93"/>
                    <a:pt x="141" y="108"/>
                  </a:cubicBezTo>
                  <a:cubicBezTo>
                    <a:pt x="155" y="121"/>
                    <a:pt x="162" y="139"/>
                    <a:pt x="162" y="161"/>
                  </a:cubicBezTo>
                  <a:cubicBezTo>
                    <a:pt x="162" y="168"/>
                    <a:pt x="161" y="175"/>
                    <a:pt x="159" y="181"/>
                  </a:cubicBezTo>
                  <a:close/>
                  <a:moveTo>
                    <a:pt x="84" y="113"/>
                  </a:moveTo>
                  <a:cubicBezTo>
                    <a:pt x="70" y="113"/>
                    <a:pt x="58" y="117"/>
                    <a:pt x="49" y="126"/>
                  </a:cubicBezTo>
                  <a:cubicBezTo>
                    <a:pt x="40" y="135"/>
                    <a:pt x="35" y="145"/>
                    <a:pt x="33" y="158"/>
                  </a:cubicBezTo>
                  <a:lnTo>
                    <a:pt x="131" y="158"/>
                  </a:lnTo>
                  <a:cubicBezTo>
                    <a:pt x="131" y="145"/>
                    <a:pt x="127" y="135"/>
                    <a:pt x="119" y="126"/>
                  </a:cubicBezTo>
                  <a:cubicBezTo>
                    <a:pt x="110" y="117"/>
                    <a:pt x="99" y="113"/>
                    <a:pt x="84" y="113"/>
                  </a:cubicBezTo>
                  <a:close/>
                  <a:moveTo>
                    <a:pt x="124" y="0"/>
                  </a:moveTo>
                  <a:lnTo>
                    <a:pt x="87" y="54"/>
                  </a:lnTo>
                  <a:lnTo>
                    <a:pt x="64" y="54"/>
                  </a:lnTo>
                  <a:lnTo>
                    <a:pt x="92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5174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5204" y="3202"/>
              <a:ext cx="26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2 w 112"/>
                <a:gd name="T11" fmla="*/ 0 h 228"/>
                <a:gd name="T12" fmla="*/ 52 w 112"/>
                <a:gd name="T13" fmla="*/ 49 h 228"/>
                <a:gd name="T14" fmla="*/ 100 w 112"/>
                <a:gd name="T15" fmla="*/ 49 h 228"/>
                <a:gd name="T16" fmla="*/ 100 w 112"/>
                <a:gd name="T17" fmla="*/ 73 h 228"/>
                <a:gd name="T18" fmla="*/ 52 w 112"/>
                <a:gd name="T19" fmla="*/ 73 h 228"/>
                <a:gd name="T20" fmla="*/ 52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8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5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8" y="195"/>
                  </a:cubicBezTo>
                  <a:lnTo>
                    <a:pt x="112" y="223"/>
                  </a:lnTo>
                  <a:cubicBezTo>
                    <a:pt x="100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5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5236" y="3212"/>
              <a:ext cx="25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1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5264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6 w 143"/>
                <a:gd name="T5" fmla="*/ 152 h 179"/>
                <a:gd name="T6" fmla="*/ 94 w 143"/>
                <a:gd name="T7" fmla="*/ 144 h 179"/>
                <a:gd name="T8" fmla="*/ 111 w 143"/>
                <a:gd name="T9" fmla="*/ 123 h 179"/>
                <a:gd name="T10" fmla="*/ 111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1 w 143"/>
                <a:gd name="T17" fmla="*/ 175 h 179"/>
                <a:gd name="T18" fmla="*/ 111 w 143"/>
                <a:gd name="T19" fmla="*/ 151 h 179"/>
                <a:gd name="T20" fmla="*/ 90 w 143"/>
                <a:gd name="T21" fmla="*/ 170 h 179"/>
                <a:gd name="T22" fmla="*/ 59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6" y="152"/>
                  </a:cubicBezTo>
                  <a:cubicBezTo>
                    <a:pt x="76" y="152"/>
                    <a:pt x="86" y="149"/>
                    <a:pt x="94" y="144"/>
                  </a:cubicBezTo>
                  <a:cubicBezTo>
                    <a:pt x="103" y="138"/>
                    <a:pt x="109" y="131"/>
                    <a:pt x="111" y="123"/>
                  </a:cubicBezTo>
                  <a:lnTo>
                    <a:pt x="111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1" y="175"/>
                  </a:lnTo>
                  <a:lnTo>
                    <a:pt x="111" y="151"/>
                  </a:lnTo>
                  <a:cubicBezTo>
                    <a:pt x="108" y="158"/>
                    <a:pt x="101" y="164"/>
                    <a:pt x="90" y="170"/>
                  </a:cubicBezTo>
                  <a:cubicBezTo>
                    <a:pt x="80" y="176"/>
                    <a:pt x="69" y="179"/>
                    <a:pt x="59" y="179"/>
                  </a:cubicBezTo>
                  <a:cubicBezTo>
                    <a:pt x="40" y="179"/>
                    <a:pt x="25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5305" y="3196"/>
              <a:ext cx="34" cy="58"/>
            </a:xfrm>
            <a:custGeom>
              <a:avLst/>
              <a:gdLst>
                <a:gd name="T0" fmla="*/ 113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8 w 147"/>
                <a:gd name="T17" fmla="*/ 73 h 248"/>
                <a:gd name="T18" fmla="*/ 135 w 147"/>
                <a:gd name="T19" fmla="*/ 73 h 248"/>
                <a:gd name="T20" fmla="*/ 78 w 147"/>
                <a:gd name="T21" fmla="*/ 139 h 248"/>
                <a:gd name="T22" fmla="*/ 147 w 147"/>
                <a:gd name="T23" fmla="*/ 248 h 248"/>
                <a:gd name="T24" fmla="*/ 113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3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8" y="73"/>
                  </a:lnTo>
                  <a:lnTo>
                    <a:pt x="135" y="73"/>
                  </a:lnTo>
                  <a:lnTo>
                    <a:pt x="78" y="139"/>
                  </a:lnTo>
                  <a:lnTo>
                    <a:pt x="147" y="248"/>
                  </a:lnTo>
                  <a:lnTo>
                    <a:pt x="113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341" y="3202"/>
              <a:ext cx="25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1 w 112"/>
                <a:gd name="T11" fmla="*/ 0 h 228"/>
                <a:gd name="T12" fmla="*/ 51 w 112"/>
                <a:gd name="T13" fmla="*/ 49 h 228"/>
                <a:gd name="T14" fmla="*/ 99 w 112"/>
                <a:gd name="T15" fmla="*/ 49 h 228"/>
                <a:gd name="T16" fmla="*/ 99 w 112"/>
                <a:gd name="T17" fmla="*/ 73 h 228"/>
                <a:gd name="T18" fmla="*/ 51 w 112"/>
                <a:gd name="T19" fmla="*/ 73 h 228"/>
                <a:gd name="T20" fmla="*/ 51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7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4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1" y="0"/>
                  </a:lnTo>
                  <a:lnTo>
                    <a:pt x="51" y="49"/>
                  </a:lnTo>
                  <a:lnTo>
                    <a:pt x="99" y="49"/>
                  </a:lnTo>
                  <a:lnTo>
                    <a:pt x="99" y="73"/>
                  </a:lnTo>
                  <a:lnTo>
                    <a:pt x="51" y="73"/>
                  </a:lnTo>
                  <a:lnTo>
                    <a:pt x="51" y="161"/>
                  </a:lnTo>
                  <a:cubicBezTo>
                    <a:pt x="51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7" y="195"/>
                  </a:cubicBezTo>
                  <a:lnTo>
                    <a:pt x="112" y="223"/>
                  </a:lnTo>
                  <a:cubicBezTo>
                    <a:pt x="99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4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5372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2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2 w 143"/>
                <a:gd name="T17" fmla="*/ 175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7" y="152"/>
                  </a:cubicBezTo>
                  <a:cubicBezTo>
                    <a:pt x="77" y="152"/>
                    <a:pt x="86" y="149"/>
                    <a:pt x="95" y="144"/>
                  </a:cubicBezTo>
                  <a:cubicBezTo>
                    <a:pt x="103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2" y="175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0" y="179"/>
                    <a:pt x="26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5413" y="3212"/>
              <a:ext cx="25" cy="42"/>
            </a:xfrm>
            <a:custGeom>
              <a:avLst/>
              <a:gdLst>
                <a:gd name="T0" fmla="*/ 94 w 107"/>
                <a:gd name="T1" fmla="*/ 34 h 179"/>
                <a:gd name="T2" fmla="*/ 73 w 107"/>
                <a:gd name="T3" fmla="*/ 27 h 179"/>
                <a:gd name="T4" fmla="*/ 44 w 107"/>
                <a:gd name="T5" fmla="*/ 42 h 179"/>
                <a:gd name="T6" fmla="*/ 32 w 107"/>
                <a:gd name="T7" fmla="*/ 79 h 179"/>
                <a:gd name="T8" fmla="*/ 32 w 107"/>
                <a:gd name="T9" fmla="*/ 179 h 179"/>
                <a:gd name="T10" fmla="*/ 0 w 107"/>
                <a:gd name="T11" fmla="*/ 179 h 179"/>
                <a:gd name="T12" fmla="*/ 0 w 107"/>
                <a:gd name="T13" fmla="*/ 4 h 179"/>
                <a:gd name="T14" fmla="*/ 32 w 107"/>
                <a:gd name="T15" fmla="*/ 4 h 179"/>
                <a:gd name="T16" fmla="*/ 32 w 107"/>
                <a:gd name="T17" fmla="*/ 32 h 179"/>
                <a:gd name="T18" fmla="*/ 82 w 107"/>
                <a:gd name="T19" fmla="*/ 0 h 179"/>
                <a:gd name="T20" fmla="*/ 107 w 107"/>
                <a:gd name="T21" fmla="*/ 3 h 179"/>
                <a:gd name="T22" fmla="*/ 94 w 107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79">
                  <a:moveTo>
                    <a:pt x="94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2" y="64"/>
                    <a:pt x="32" y="79"/>
                  </a:cubicBezTo>
                  <a:lnTo>
                    <a:pt x="32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7" y="3"/>
                  </a:cubicBezTo>
                  <a:lnTo>
                    <a:pt x="9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7" name="Freeform 88"/>
            <p:cNvSpPr>
              <a:spLocks noEditPoints="1"/>
            </p:cNvSpPr>
            <p:nvPr/>
          </p:nvSpPr>
          <p:spPr bwMode="auto">
            <a:xfrm>
              <a:off x="5440" y="3192"/>
              <a:ext cx="34" cy="63"/>
            </a:xfrm>
            <a:custGeom>
              <a:avLst/>
              <a:gdLst>
                <a:gd name="T0" fmla="*/ 109 w 151"/>
                <a:gd name="T1" fmla="*/ 245 h 269"/>
                <a:gd name="T2" fmla="*/ 51 w 151"/>
                <a:gd name="T3" fmla="*/ 269 h 269"/>
                <a:gd name="T4" fmla="*/ 15 w 151"/>
                <a:gd name="T5" fmla="*/ 254 h 269"/>
                <a:gd name="T6" fmla="*/ 0 w 151"/>
                <a:gd name="T7" fmla="*/ 216 h 269"/>
                <a:gd name="T8" fmla="*/ 24 w 151"/>
                <a:gd name="T9" fmla="*/ 171 h 269"/>
                <a:gd name="T10" fmla="*/ 83 w 151"/>
                <a:gd name="T11" fmla="*/ 153 h 269"/>
                <a:gd name="T12" fmla="*/ 106 w 151"/>
                <a:gd name="T13" fmla="*/ 157 h 269"/>
                <a:gd name="T14" fmla="*/ 68 w 151"/>
                <a:gd name="T15" fmla="*/ 114 h 269"/>
                <a:gd name="T16" fmla="*/ 23 w 151"/>
                <a:gd name="T17" fmla="*/ 130 h 269"/>
                <a:gd name="T18" fmla="*/ 9 w 151"/>
                <a:gd name="T19" fmla="*/ 104 h 269"/>
                <a:gd name="T20" fmla="*/ 34 w 151"/>
                <a:gd name="T21" fmla="*/ 91 h 269"/>
                <a:gd name="T22" fmla="*/ 64 w 151"/>
                <a:gd name="T23" fmla="*/ 86 h 269"/>
                <a:gd name="T24" fmla="*/ 120 w 151"/>
                <a:gd name="T25" fmla="*/ 104 h 269"/>
                <a:gd name="T26" fmla="*/ 137 w 151"/>
                <a:gd name="T27" fmla="*/ 159 h 269"/>
                <a:gd name="T28" fmla="*/ 137 w 151"/>
                <a:gd name="T29" fmla="*/ 222 h 269"/>
                <a:gd name="T30" fmla="*/ 151 w 151"/>
                <a:gd name="T31" fmla="*/ 253 h 269"/>
                <a:gd name="T32" fmla="*/ 151 w 151"/>
                <a:gd name="T33" fmla="*/ 269 h 269"/>
                <a:gd name="T34" fmla="*/ 122 w 151"/>
                <a:gd name="T35" fmla="*/ 263 h 269"/>
                <a:gd name="T36" fmla="*/ 109 w 151"/>
                <a:gd name="T37" fmla="*/ 245 h 269"/>
                <a:gd name="T38" fmla="*/ 106 w 151"/>
                <a:gd name="T39" fmla="*/ 179 h 269"/>
                <a:gd name="T40" fmla="*/ 85 w 151"/>
                <a:gd name="T41" fmla="*/ 176 h 269"/>
                <a:gd name="T42" fmla="*/ 46 w 151"/>
                <a:gd name="T43" fmla="*/ 188 h 269"/>
                <a:gd name="T44" fmla="*/ 31 w 151"/>
                <a:gd name="T45" fmla="*/ 217 h 269"/>
                <a:gd name="T46" fmla="*/ 64 w 151"/>
                <a:gd name="T47" fmla="*/ 244 h 269"/>
                <a:gd name="T48" fmla="*/ 106 w 151"/>
                <a:gd name="T49" fmla="*/ 222 h 269"/>
                <a:gd name="T50" fmla="*/ 106 w 151"/>
                <a:gd name="T51" fmla="*/ 179 h 269"/>
                <a:gd name="T52" fmla="*/ 113 w 151"/>
                <a:gd name="T53" fmla="*/ 0 h 269"/>
                <a:gd name="T54" fmla="*/ 76 w 151"/>
                <a:gd name="T55" fmla="*/ 54 h 269"/>
                <a:gd name="T56" fmla="*/ 53 w 151"/>
                <a:gd name="T57" fmla="*/ 54 h 269"/>
                <a:gd name="T58" fmla="*/ 80 w 151"/>
                <a:gd name="T59" fmla="*/ 0 h 269"/>
                <a:gd name="T60" fmla="*/ 113 w 151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1" h="269">
                  <a:moveTo>
                    <a:pt x="109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6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3"/>
                    <a:pt x="24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6" y="157"/>
                  </a:cubicBezTo>
                  <a:cubicBezTo>
                    <a:pt x="106" y="128"/>
                    <a:pt x="93" y="114"/>
                    <a:pt x="68" y="114"/>
                  </a:cubicBezTo>
                  <a:cubicBezTo>
                    <a:pt x="48" y="114"/>
                    <a:pt x="33" y="119"/>
                    <a:pt x="23" y="130"/>
                  </a:cubicBezTo>
                  <a:lnTo>
                    <a:pt x="9" y="104"/>
                  </a:lnTo>
                  <a:cubicBezTo>
                    <a:pt x="15" y="99"/>
                    <a:pt x="24" y="95"/>
                    <a:pt x="34" y="91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20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1" y="253"/>
                  </a:cubicBezTo>
                  <a:lnTo>
                    <a:pt x="151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9" y="245"/>
                  </a:cubicBezTo>
                  <a:close/>
                  <a:moveTo>
                    <a:pt x="106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6" y="222"/>
                  </a:cubicBezTo>
                  <a:lnTo>
                    <a:pt x="106" y="179"/>
                  </a:lnTo>
                  <a:close/>
                  <a:moveTo>
                    <a:pt x="113" y="0"/>
                  </a:moveTo>
                  <a:lnTo>
                    <a:pt x="76" y="54"/>
                  </a:lnTo>
                  <a:lnTo>
                    <a:pt x="53" y="54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5481" y="3196"/>
              <a:ext cx="14" cy="59"/>
            </a:xfrm>
            <a:custGeom>
              <a:avLst/>
              <a:gdLst>
                <a:gd name="T0" fmla="*/ 0 w 61"/>
                <a:gd name="T1" fmla="*/ 199 h 252"/>
                <a:gd name="T2" fmla="*/ 0 w 61"/>
                <a:gd name="T3" fmla="*/ 0 h 252"/>
                <a:gd name="T4" fmla="*/ 31 w 61"/>
                <a:gd name="T5" fmla="*/ 0 h 252"/>
                <a:gd name="T6" fmla="*/ 31 w 61"/>
                <a:gd name="T7" fmla="*/ 193 h 252"/>
                <a:gd name="T8" fmla="*/ 39 w 61"/>
                <a:gd name="T9" fmla="*/ 216 h 252"/>
                <a:gd name="T10" fmla="*/ 61 w 61"/>
                <a:gd name="T11" fmla="*/ 224 h 252"/>
                <a:gd name="T12" fmla="*/ 61 w 61"/>
                <a:gd name="T13" fmla="*/ 252 h 252"/>
                <a:gd name="T14" fmla="*/ 0 w 61"/>
                <a:gd name="T15" fmla="*/ 19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2">
                  <a:moveTo>
                    <a:pt x="0" y="19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3"/>
                    <a:pt x="34" y="210"/>
                    <a:pt x="39" y="216"/>
                  </a:cubicBezTo>
                  <a:cubicBezTo>
                    <a:pt x="45" y="221"/>
                    <a:pt x="52" y="224"/>
                    <a:pt x="61" y="224"/>
                  </a:cubicBezTo>
                  <a:lnTo>
                    <a:pt x="61" y="252"/>
                  </a:lnTo>
                  <a:cubicBezTo>
                    <a:pt x="20" y="252"/>
                    <a:pt x="0" y="234"/>
                    <a:pt x="0" y="1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5502" y="3212"/>
              <a:ext cx="32" cy="42"/>
            </a:xfrm>
            <a:custGeom>
              <a:avLst/>
              <a:gdLst>
                <a:gd name="T0" fmla="*/ 108 w 140"/>
                <a:gd name="T1" fmla="*/ 179 h 179"/>
                <a:gd name="T2" fmla="*/ 108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8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5541" y="3192"/>
              <a:ext cx="17" cy="62"/>
            </a:xfrm>
            <a:custGeom>
              <a:avLst/>
              <a:gdLst>
                <a:gd name="T0" fmla="*/ 25 w 76"/>
                <a:gd name="T1" fmla="*/ 265 h 265"/>
                <a:gd name="T2" fmla="*/ 25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5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4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5" y="265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5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5585" y="3212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5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7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2"/>
                    <a:pt x="93" y="28"/>
                    <a:pt x="68" y="28"/>
                  </a:cubicBezTo>
                  <a:cubicBezTo>
                    <a:pt x="48" y="28"/>
                    <a:pt x="33" y="33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4" y="9"/>
                    <a:pt x="34" y="5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2" name="Freeform 93"/>
            <p:cNvSpPr>
              <a:spLocks noEditPoints="1"/>
            </p:cNvSpPr>
            <p:nvPr/>
          </p:nvSpPr>
          <p:spPr bwMode="auto">
            <a:xfrm>
              <a:off x="5648" y="3198"/>
              <a:ext cx="13" cy="56"/>
            </a:xfrm>
            <a:custGeom>
              <a:avLst/>
              <a:gdLst>
                <a:gd name="T0" fmla="*/ 41 w 60"/>
                <a:gd name="T1" fmla="*/ 0 h 242"/>
                <a:gd name="T2" fmla="*/ 55 w 60"/>
                <a:gd name="T3" fmla="*/ 6 h 242"/>
                <a:gd name="T4" fmla="*/ 60 w 60"/>
                <a:gd name="T5" fmla="*/ 19 h 242"/>
                <a:gd name="T6" fmla="*/ 55 w 60"/>
                <a:gd name="T7" fmla="*/ 33 h 242"/>
                <a:gd name="T8" fmla="*/ 41 w 60"/>
                <a:gd name="T9" fmla="*/ 39 h 242"/>
                <a:gd name="T10" fmla="*/ 27 w 60"/>
                <a:gd name="T11" fmla="*/ 33 h 242"/>
                <a:gd name="T12" fmla="*/ 22 w 60"/>
                <a:gd name="T13" fmla="*/ 19 h 242"/>
                <a:gd name="T14" fmla="*/ 27 w 60"/>
                <a:gd name="T15" fmla="*/ 6 h 242"/>
                <a:gd name="T16" fmla="*/ 41 w 60"/>
                <a:gd name="T17" fmla="*/ 0 h 242"/>
                <a:gd name="T18" fmla="*/ 24 w 60"/>
                <a:gd name="T19" fmla="*/ 242 h 242"/>
                <a:gd name="T20" fmla="*/ 24 w 60"/>
                <a:gd name="T21" fmla="*/ 93 h 242"/>
                <a:gd name="T22" fmla="*/ 0 w 60"/>
                <a:gd name="T23" fmla="*/ 93 h 242"/>
                <a:gd name="T24" fmla="*/ 0 w 60"/>
                <a:gd name="T25" fmla="*/ 67 h 242"/>
                <a:gd name="T26" fmla="*/ 55 w 60"/>
                <a:gd name="T27" fmla="*/ 67 h 242"/>
                <a:gd name="T28" fmla="*/ 55 w 60"/>
                <a:gd name="T29" fmla="*/ 242 h 242"/>
                <a:gd name="T30" fmla="*/ 24 w 60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42">
                  <a:moveTo>
                    <a:pt x="41" y="0"/>
                  </a:moveTo>
                  <a:cubicBezTo>
                    <a:pt x="46" y="0"/>
                    <a:pt x="51" y="2"/>
                    <a:pt x="55" y="6"/>
                  </a:cubicBezTo>
                  <a:cubicBezTo>
                    <a:pt x="59" y="10"/>
                    <a:pt x="60" y="14"/>
                    <a:pt x="60" y="19"/>
                  </a:cubicBezTo>
                  <a:cubicBezTo>
                    <a:pt x="60" y="25"/>
                    <a:pt x="59" y="29"/>
                    <a:pt x="55" y="33"/>
                  </a:cubicBezTo>
                  <a:cubicBezTo>
                    <a:pt x="51" y="37"/>
                    <a:pt x="46" y="39"/>
                    <a:pt x="41" y="39"/>
                  </a:cubicBezTo>
                  <a:cubicBezTo>
                    <a:pt x="36" y="39"/>
                    <a:pt x="31" y="37"/>
                    <a:pt x="27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7" y="6"/>
                  </a:cubicBezTo>
                  <a:cubicBezTo>
                    <a:pt x="31" y="2"/>
                    <a:pt x="36" y="0"/>
                    <a:pt x="41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5" y="67"/>
                  </a:lnTo>
                  <a:lnTo>
                    <a:pt x="55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3" name="Freeform 94"/>
            <p:cNvSpPr>
              <a:spLocks/>
            </p:cNvSpPr>
            <p:nvPr/>
          </p:nvSpPr>
          <p:spPr bwMode="auto">
            <a:xfrm>
              <a:off x="5670" y="3212"/>
              <a:ext cx="32" cy="42"/>
            </a:xfrm>
            <a:custGeom>
              <a:avLst/>
              <a:gdLst>
                <a:gd name="T0" fmla="*/ 109 w 140"/>
                <a:gd name="T1" fmla="*/ 179 h 179"/>
                <a:gd name="T2" fmla="*/ 109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9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9" y="179"/>
                  </a:moveTo>
                  <a:lnTo>
                    <a:pt x="109" y="77"/>
                  </a:lnTo>
                  <a:cubicBezTo>
                    <a:pt x="109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9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4" name="Freeform 95"/>
            <p:cNvSpPr>
              <a:spLocks/>
            </p:cNvSpPr>
            <p:nvPr/>
          </p:nvSpPr>
          <p:spPr bwMode="auto">
            <a:xfrm>
              <a:off x="5706" y="3213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5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5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5" name="Freeform 96"/>
            <p:cNvSpPr>
              <a:spLocks noEditPoints="1"/>
            </p:cNvSpPr>
            <p:nvPr/>
          </p:nvSpPr>
          <p:spPr bwMode="auto">
            <a:xfrm>
              <a:off x="5745" y="3212"/>
              <a:ext cx="37" cy="43"/>
            </a:xfrm>
            <a:custGeom>
              <a:avLst/>
              <a:gdLst>
                <a:gd name="T0" fmla="*/ 160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6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7 w 162"/>
                <a:gd name="T21" fmla="*/ 24 h 183"/>
                <a:gd name="T22" fmla="*/ 83 w 162"/>
                <a:gd name="T23" fmla="*/ 0 h 183"/>
                <a:gd name="T24" fmla="*/ 142 w 162"/>
                <a:gd name="T25" fmla="*/ 22 h 183"/>
                <a:gd name="T26" fmla="*/ 162 w 162"/>
                <a:gd name="T27" fmla="*/ 75 h 183"/>
                <a:gd name="T28" fmla="*/ 160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4 w 162"/>
                <a:gd name="T35" fmla="*/ 72 h 183"/>
                <a:gd name="T36" fmla="*/ 131 w 162"/>
                <a:gd name="T37" fmla="*/ 72 h 183"/>
                <a:gd name="T38" fmla="*/ 120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60" y="95"/>
                  </a:moveTo>
                  <a:lnTo>
                    <a:pt x="33" y="95"/>
                  </a:lnTo>
                  <a:cubicBezTo>
                    <a:pt x="33" y="115"/>
                    <a:pt x="39" y="131"/>
                    <a:pt x="50" y="142"/>
                  </a:cubicBezTo>
                  <a:cubicBezTo>
                    <a:pt x="60" y="152"/>
                    <a:pt x="73" y="156"/>
                    <a:pt x="88" y="156"/>
                  </a:cubicBezTo>
                  <a:cubicBezTo>
                    <a:pt x="106" y="156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2" y="180"/>
                    <a:pt x="98" y="183"/>
                    <a:pt x="82" y="183"/>
                  </a:cubicBezTo>
                  <a:cubicBezTo>
                    <a:pt x="60" y="183"/>
                    <a:pt x="42" y="175"/>
                    <a:pt x="26" y="160"/>
                  </a:cubicBezTo>
                  <a:cubicBezTo>
                    <a:pt x="9" y="144"/>
                    <a:pt x="0" y="121"/>
                    <a:pt x="0" y="94"/>
                  </a:cubicBezTo>
                  <a:cubicBezTo>
                    <a:pt x="0" y="65"/>
                    <a:pt x="9" y="41"/>
                    <a:pt x="27" y="24"/>
                  </a:cubicBezTo>
                  <a:cubicBezTo>
                    <a:pt x="42" y="8"/>
                    <a:pt x="61" y="0"/>
                    <a:pt x="83" y="0"/>
                  </a:cubicBezTo>
                  <a:cubicBezTo>
                    <a:pt x="108" y="0"/>
                    <a:pt x="127" y="7"/>
                    <a:pt x="142" y="22"/>
                  </a:cubicBezTo>
                  <a:cubicBezTo>
                    <a:pt x="155" y="35"/>
                    <a:pt x="162" y="53"/>
                    <a:pt x="162" y="75"/>
                  </a:cubicBezTo>
                  <a:cubicBezTo>
                    <a:pt x="162" y="82"/>
                    <a:pt x="162" y="89"/>
                    <a:pt x="160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9" y="31"/>
                    <a:pt x="49" y="40"/>
                  </a:cubicBezTo>
                  <a:cubicBezTo>
                    <a:pt x="40" y="49"/>
                    <a:pt x="35" y="59"/>
                    <a:pt x="34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20" y="40"/>
                  </a:cubicBezTo>
                  <a:cubicBezTo>
                    <a:pt x="111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6" name="Freeform 97"/>
            <p:cNvSpPr>
              <a:spLocks/>
            </p:cNvSpPr>
            <p:nvPr/>
          </p:nvSpPr>
          <p:spPr bwMode="auto">
            <a:xfrm>
              <a:off x="5786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1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6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9" y="151"/>
                    <a:pt x="43" y="156"/>
                    <a:pt x="53" y="156"/>
                  </a:cubicBezTo>
                  <a:cubicBezTo>
                    <a:pt x="73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9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7" y="21"/>
                    <a:pt x="17" y="12"/>
                  </a:cubicBezTo>
                  <a:cubicBezTo>
                    <a:pt x="28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6" y="31"/>
                    <a:pt x="73" y="27"/>
                    <a:pt x="61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1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6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10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7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7" name="Freeform 98"/>
            <p:cNvSpPr>
              <a:spLocks/>
            </p:cNvSpPr>
            <p:nvPr/>
          </p:nvSpPr>
          <p:spPr bwMode="auto">
            <a:xfrm>
              <a:off x="5816" y="3202"/>
              <a:ext cx="26" cy="53"/>
            </a:xfrm>
            <a:custGeom>
              <a:avLst/>
              <a:gdLst>
                <a:gd name="T0" fmla="*/ 21 w 113"/>
                <a:gd name="T1" fmla="*/ 73 h 228"/>
                <a:gd name="T2" fmla="*/ 0 w 113"/>
                <a:gd name="T3" fmla="*/ 73 h 228"/>
                <a:gd name="T4" fmla="*/ 0 w 113"/>
                <a:gd name="T5" fmla="*/ 49 h 228"/>
                <a:gd name="T6" fmla="*/ 21 w 113"/>
                <a:gd name="T7" fmla="*/ 49 h 228"/>
                <a:gd name="T8" fmla="*/ 21 w 113"/>
                <a:gd name="T9" fmla="*/ 12 h 228"/>
                <a:gd name="T10" fmla="*/ 52 w 113"/>
                <a:gd name="T11" fmla="*/ 0 h 228"/>
                <a:gd name="T12" fmla="*/ 52 w 113"/>
                <a:gd name="T13" fmla="*/ 49 h 228"/>
                <a:gd name="T14" fmla="*/ 100 w 113"/>
                <a:gd name="T15" fmla="*/ 49 h 228"/>
                <a:gd name="T16" fmla="*/ 100 w 113"/>
                <a:gd name="T17" fmla="*/ 73 h 228"/>
                <a:gd name="T18" fmla="*/ 52 w 113"/>
                <a:gd name="T19" fmla="*/ 73 h 228"/>
                <a:gd name="T20" fmla="*/ 52 w 113"/>
                <a:gd name="T21" fmla="*/ 161 h 228"/>
                <a:gd name="T22" fmla="*/ 59 w 113"/>
                <a:gd name="T23" fmla="*/ 192 h 228"/>
                <a:gd name="T24" fmla="*/ 83 w 113"/>
                <a:gd name="T25" fmla="*/ 201 h 228"/>
                <a:gd name="T26" fmla="*/ 108 w 113"/>
                <a:gd name="T27" fmla="*/ 195 h 228"/>
                <a:gd name="T28" fmla="*/ 113 w 113"/>
                <a:gd name="T29" fmla="*/ 223 h 228"/>
                <a:gd name="T30" fmla="*/ 70 w 113"/>
                <a:gd name="T31" fmla="*/ 228 h 228"/>
                <a:gd name="T32" fmla="*/ 35 w 113"/>
                <a:gd name="T33" fmla="*/ 212 h 228"/>
                <a:gd name="T34" fmla="*/ 21 w 113"/>
                <a:gd name="T35" fmla="*/ 173 h 228"/>
                <a:gd name="T36" fmla="*/ 21 w 113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228">
                  <a:moveTo>
                    <a:pt x="21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1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100" y="199"/>
                    <a:pt x="108" y="195"/>
                  </a:cubicBezTo>
                  <a:lnTo>
                    <a:pt x="113" y="223"/>
                  </a:lnTo>
                  <a:cubicBezTo>
                    <a:pt x="100" y="226"/>
                    <a:pt x="86" y="228"/>
                    <a:pt x="70" y="228"/>
                  </a:cubicBezTo>
                  <a:cubicBezTo>
                    <a:pt x="56" y="228"/>
                    <a:pt x="45" y="223"/>
                    <a:pt x="35" y="212"/>
                  </a:cubicBezTo>
                  <a:cubicBezTo>
                    <a:pt x="25" y="202"/>
                    <a:pt x="21" y="189"/>
                    <a:pt x="21" y="173"/>
                  </a:cubicBezTo>
                  <a:lnTo>
                    <a:pt x="21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8" name="Freeform 99"/>
            <p:cNvSpPr>
              <a:spLocks noEditPoints="1"/>
            </p:cNvSpPr>
            <p:nvPr/>
          </p:nvSpPr>
          <p:spPr bwMode="auto">
            <a:xfrm>
              <a:off x="5845" y="3198"/>
              <a:ext cx="14" cy="56"/>
            </a:xfrm>
            <a:custGeom>
              <a:avLst/>
              <a:gdLst>
                <a:gd name="T0" fmla="*/ 42 w 61"/>
                <a:gd name="T1" fmla="*/ 0 h 242"/>
                <a:gd name="T2" fmla="*/ 55 w 61"/>
                <a:gd name="T3" fmla="*/ 6 h 242"/>
                <a:gd name="T4" fmla="*/ 61 w 61"/>
                <a:gd name="T5" fmla="*/ 19 h 242"/>
                <a:gd name="T6" fmla="*/ 55 w 61"/>
                <a:gd name="T7" fmla="*/ 33 h 242"/>
                <a:gd name="T8" fmla="*/ 42 w 61"/>
                <a:gd name="T9" fmla="*/ 39 h 242"/>
                <a:gd name="T10" fmla="*/ 28 w 61"/>
                <a:gd name="T11" fmla="*/ 33 h 242"/>
                <a:gd name="T12" fmla="*/ 22 w 61"/>
                <a:gd name="T13" fmla="*/ 19 h 242"/>
                <a:gd name="T14" fmla="*/ 28 w 61"/>
                <a:gd name="T15" fmla="*/ 6 h 242"/>
                <a:gd name="T16" fmla="*/ 42 w 61"/>
                <a:gd name="T17" fmla="*/ 0 h 242"/>
                <a:gd name="T18" fmla="*/ 24 w 61"/>
                <a:gd name="T19" fmla="*/ 242 h 242"/>
                <a:gd name="T20" fmla="*/ 24 w 61"/>
                <a:gd name="T21" fmla="*/ 93 h 242"/>
                <a:gd name="T22" fmla="*/ 0 w 61"/>
                <a:gd name="T23" fmla="*/ 93 h 242"/>
                <a:gd name="T24" fmla="*/ 0 w 61"/>
                <a:gd name="T25" fmla="*/ 67 h 242"/>
                <a:gd name="T26" fmla="*/ 56 w 61"/>
                <a:gd name="T27" fmla="*/ 67 h 242"/>
                <a:gd name="T28" fmla="*/ 56 w 61"/>
                <a:gd name="T29" fmla="*/ 242 h 242"/>
                <a:gd name="T30" fmla="*/ 24 w 61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242">
                  <a:moveTo>
                    <a:pt x="42" y="0"/>
                  </a:moveTo>
                  <a:cubicBezTo>
                    <a:pt x="47" y="0"/>
                    <a:pt x="51" y="2"/>
                    <a:pt x="55" y="6"/>
                  </a:cubicBezTo>
                  <a:cubicBezTo>
                    <a:pt x="59" y="10"/>
                    <a:pt x="61" y="14"/>
                    <a:pt x="61" y="19"/>
                  </a:cubicBezTo>
                  <a:cubicBezTo>
                    <a:pt x="61" y="25"/>
                    <a:pt x="59" y="29"/>
                    <a:pt x="55" y="33"/>
                  </a:cubicBezTo>
                  <a:cubicBezTo>
                    <a:pt x="51" y="37"/>
                    <a:pt x="47" y="39"/>
                    <a:pt x="42" y="39"/>
                  </a:cubicBezTo>
                  <a:cubicBezTo>
                    <a:pt x="36" y="39"/>
                    <a:pt x="32" y="37"/>
                    <a:pt x="28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8" y="6"/>
                  </a:cubicBezTo>
                  <a:cubicBezTo>
                    <a:pt x="32" y="2"/>
                    <a:pt x="36" y="0"/>
                    <a:pt x="42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6" y="67"/>
                  </a:lnTo>
                  <a:lnTo>
                    <a:pt x="56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9" name="Freeform 100"/>
            <p:cNvSpPr>
              <a:spLocks noEditPoints="1"/>
            </p:cNvSpPr>
            <p:nvPr/>
          </p:nvSpPr>
          <p:spPr bwMode="auto">
            <a:xfrm>
              <a:off x="5866" y="3192"/>
              <a:ext cx="33" cy="63"/>
            </a:xfrm>
            <a:custGeom>
              <a:avLst/>
              <a:gdLst>
                <a:gd name="T0" fmla="*/ 145 w 145"/>
                <a:gd name="T1" fmla="*/ 105 h 270"/>
                <a:gd name="T2" fmla="*/ 129 w 145"/>
                <a:gd name="T3" fmla="*/ 127 h 270"/>
                <a:gd name="T4" fmla="*/ 112 w 145"/>
                <a:gd name="T5" fmla="*/ 118 h 270"/>
                <a:gd name="T6" fmla="*/ 89 w 145"/>
                <a:gd name="T7" fmla="*/ 114 h 270"/>
                <a:gd name="T8" fmla="*/ 48 w 145"/>
                <a:gd name="T9" fmla="*/ 131 h 270"/>
                <a:gd name="T10" fmla="*/ 33 w 145"/>
                <a:gd name="T11" fmla="*/ 180 h 270"/>
                <a:gd name="T12" fmla="*/ 48 w 145"/>
                <a:gd name="T13" fmla="*/ 227 h 270"/>
                <a:gd name="T14" fmla="*/ 91 w 145"/>
                <a:gd name="T15" fmla="*/ 243 h 270"/>
                <a:gd name="T16" fmla="*/ 133 w 145"/>
                <a:gd name="T17" fmla="*/ 227 h 270"/>
                <a:gd name="T18" fmla="*/ 145 w 145"/>
                <a:gd name="T19" fmla="*/ 253 h 270"/>
                <a:gd name="T20" fmla="*/ 83 w 145"/>
                <a:gd name="T21" fmla="*/ 270 h 270"/>
                <a:gd name="T22" fmla="*/ 24 w 145"/>
                <a:gd name="T23" fmla="*/ 246 h 270"/>
                <a:gd name="T24" fmla="*/ 0 w 145"/>
                <a:gd name="T25" fmla="*/ 180 h 270"/>
                <a:gd name="T26" fmla="*/ 25 w 145"/>
                <a:gd name="T27" fmla="*/ 113 h 270"/>
                <a:gd name="T28" fmla="*/ 91 w 145"/>
                <a:gd name="T29" fmla="*/ 87 h 270"/>
                <a:gd name="T30" fmla="*/ 121 w 145"/>
                <a:gd name="T31" fmla="*/ 93 h 270"/>
                <a:gd name="T32" fmla="*/ 145 w 145"/>
                <a:gd name="T33" fmla="*/ 105 h 270"/>
                <a:gd name="T34" fmla="*/ 141 w 145"/>
                <a:gd name="T35" fmla="*/ 1 h 270"/>
                <a:gd name="T36" fmla="*/ 90 w 145"/>
                <a:gd name="T37" fmla="*/ 55 h 270"/>
                <a:gd name="T38" fmla="*/ 73 w 145"/>
                <a:gd name="T39" fmla="*/ 55 h 270"/>
                <a:gd name="T40" fmla="*/ 24 w 145"/>
                <a:gd name="T41" fmla="*/ 0 h 270"/>
                <a:gd name="T42" fmla="*/ 52 w 145"/>
                <a:gd name="T43" fmla="*/ 0 h 270"/>
                <a:gd name="T44" fmla="*/ 81 w 145"/>
                <a:gd name="T45" fmla="*/ 31 h 270"/>
                <a:gd name="T46" fmla="*/ 108 w 145"/>
                <a:gd name="T47" fmla="*/ 1 h 270"/>
                <a:gd name="T48" fmla="*/ 141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5" y="105"/>
                  </a:moveTo>
                  <a:lnTo>
                    <a:pt x="129" y="127"/>
                  </a:lnTo>
                  <a:cubicBezTo>
                    <a:pt x="126" y="124"/>
                    <a:pt x="120" y="121"/>
                    <a:pt x="112" y="118"/>
                  </a:cubicBezTo>
                  <a:cubicBezTo>
                    <a:pt x="104" y="115"/>
                    <a:pt x="96" y="114"/>
                    <a:pt x="89" y="114"/>
                  </a:cubicBezTo>
                  <a:cubicBezTo>
                    <a:pt x="72" y="114"/>
                    <a:pt x="58" y="119"/>
                    <a:pt x="48" y="131"/>
                  </a:cubicBezTo>
                  <a:cubicBezTo>
                    <a:pt x="38" y="143"/>
                    <a:pt x="33" y="160"/>
                    <a:pt x="33" y="180"/>
                  </a:cubicBezTo>
                  <a:cubicBezTo>
                    <a:pt x="33" y="201"/>
                    <a:pt x="38" y="217"/>
                    <a:pt x="48" y="227"/>
                  </a:cubicBezTo>
                  <a:cubicBezTo>
                    <a:pt x="59" y="238"/>
                    <a:pt x="73" y="243"/>
                    <a:pt x="91" y="243"/>
                  </a:cubicBezTo>
                  <a:cubicBezTo>
                    <a:pt x="105" y="243"/>
                    <a:pt x="119" y="238"/>
                    <a:pt x="133" y="227"/>
                  </a:cubicBezTo>
                  <a:lnTo>
                    <a:pt x="145" y="253"/>
                  </a:lnTo>
                  <a:cubicBezTo>
                    <a:pt x="129" y="264"/>
                    <a:pt x="108" y="270"/>
                    <a:pt x="83" y="270"/>
                  </a:cubicBezTo>
                  <a:cubicBezTo>
                    <a:pt x="59" y="270"/>
                    <a:pt x="39" y="262"/>
                    <a:pt x="24" y="246"/>
                  </a:cubicBezTo>
                  <a:cubicBezTo>
                    <a:pt x="8" y="230"/>
                    <a:pt x="0" y="208"/>
                    <a:pt x="0" y="180"/>
                  </a:cubicBezTo>
                  <a:cubicBezTo>
                    <a:pt x="0" y="152"/>
                    <a:pt x="8" y="130"/>
                    <a:pt x="25" y="113"/>
                  </a:cubicBezTo>
                  <a:cubicBezTo>
                    <a:pt x="41" y="96"/>
                    <a:pt x="63" y="87"/>
                    <a:pt x="91" y="87"/>
                  </a:cubicBezTo>
                  <a:cubicBezTo>
                    <a:pt x="101" y="87"/>
                    <a:pt x="110" y="89"/>
                    <a:pt x="121" y="93"/>
                  </a:cubicBezTo>
                  <a:cubicBezTo>
                    <a:pt x="132" y="97"/>
                    <a:pt x="139" y="101"/>
                    <a:pt x="145" y="105"/>
                  </a:cubicBezTo>
                  <a:close/>
                  <a:moveTo>
                    <a:pt x="141" y="1"/>
                  </a:moveTo>
                  <a:lnTo>
                    <a:pt x="90" y="55"/>
                  </a:lnTo>
                  <a:lnTo>
                    <a:pt x="73" y="55"/>
                  </a:lnTo>
                  <a:lnTo>
                    <a:pt x="24" y="0"/>
                  </a:lnTo>
                  <a:lnTo>
                    <a:pt x="52" y="0"/>
                  </a:lnTo>
                  <a:lnTo>
                    <a:pt x="81" y="31"/>
                  </a:lnTo>
                  <a:lnTo>
                    <a:pt x="108" y="1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0" name="Freeform 101"/>
            <p:cNvSpPr>
              <a:spLocks/>
            </p:cNvSpPr>
            <p:nvPr/>
          </p:nvSpPr>
          <p:spPr bwMode="auto">
            <a:xfrm>
              <a:off x="5905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5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1" name="Freeform 102"/>
            <p:cNvSpPr>
              <a:spLocks noEditPoints="1"/>
            </p:cNvSpPr>
            <p:nvPr/>
          </p:nvSpPr>
          <p:spPr bwMode="auto">
            <a:xfrm>
              <a:off x="5944" y="3192"/>
              <a:ext cx="17" cy="62"/>
            </a:xfrm>
            <a:custGeom>
              <a:avLst/>
              <a:gdLst>
                <a:gd name="T0" fmla="*/ 24 w 76"/>
                <a:gd name="T1" fmla="*/ 265 h 265"/>
                <a:gd name="T2" fmla="*/ 24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4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3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4" y="265"/>
                  </a:moveTo>
                  <a:lnTo>
                    <a:pt x="24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4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3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2" name="Freeform 103"/>
            <p:cNvSpPr>
              <a:spLocks/>
            </p:cNvSpPr>
            <p:nvPr/>
          </p:nvSpPr>
          <p:spPr bwMode="auto">
            <a:xfrm>
              <a:off x="5987" y="3196"/>
              <a:ext cx="27" cy="58"/>
            </a:xfrm>
            <a:custGeom>
              <a:avLst/>
              <a:gdLst>
                <a:gd name="T0" fmla="*/ 107 w 116"/>
                <a:gd name="T1" fmla="*/ 28 h 248"/>
                <a:gd name="T2" fmla="*/ 89 w 116"/>
                <a:gd name="T3" fmla="*/ 25 h 248"/>
                <a:gd name="T4" fmla="*/ 66 w 116"/>
                <a:gd name="T5" fmla="*/ 36 h 248"/>
                <a:gd name="T6" fmla="*/ 56 w 116"/>
                <a:gd name="T7" fmla="*/ 63 h 248"/>
                <a:gd name="T8" fmla="*/ 57 w 116"/>
                <a:gd name="T9" fmla="*/ 73 h 248"/>
                <a:gd name="T10" fmla="*/ 93 w 116"/>
                <a:gd name="T11" fmla="*/ 73 h 248"/>
                <a:gd name="T12" fmla="*/ 93 w 116"/>
                <a:gd name="T13" fmla="*/ 99 h 248"/>
                <a:gd name="T14" fmla="*/ 57 w 116"/>
                <a:gd name="T15" fmla="*/ 99 h 248"/>
                <a:gd name="T16" fmla="*/ 57 w 116"/>
                <a:gd name="T17" fmla="*/ 248 h 248"/>
                <a:gd name="T18" fmla="*/ 26 w 116"/>
                <a:gd name="T19" fmla="*/ 248 h 248"/>
                <a:gd name="T20" fmla="*/ 26 w 116"/>
                <a:gd name="T21" fmla="*/ 99 h 248"/>
                <a:gd name="T22" fmla="*/ 0 w 116"/>
                <a:gd name="T23" fmla="*/ 99 h 248"/>
                <a:gd name="T24" fmla="*/ 0 w 116"/>
                <a:gd name="T25" fmla="*/ 73 h 248"/>
                <a:gd name="T26" fmla="*/ 26 w 116"/>
                <a:gd name="T27" fmla="*/ 73 h 248"/>
                <a:gd name="T28" fmla="*/ 43 w 116"/>
                <a:gd name="T29" fmla="*/ 20 h 248"/>
                <a:gd name="T30" fmla="*/ 87 w 116"/>
                <a:gd name="T31" fmla="*/ 0 h 248"/>
                <a:gd name="T32" fmla="*/ 116 w 116"/>
                <a:gd name="T33" fmla="*/ 5 h 248"/>
                <a:gd name="T34" fmla="*/ 107 w 116"/>
                <a:gd name="T35" fmla="*/ 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48">
                  <a:moveTo>
                    <a:pt x="107" y="28"/>
                  </a:moveTo>
                  <a:cubicBezTo>
                    <a:pt x="101" y="26"/>
                    <a:pt x="95" y="25"/>
                    <a:pt x="89" y="25"/>
                  </a:cubicBezTo>
                  <a:cubicBezTo>
                    <a:pt x="80" y="25"/>
                    <a:pt x="72" y="29"/>
                    <a:pt x="66" y="36"/>
                  </a:cubicBezTo>
                  <a:cubicBezTo>
                    <a:pt x="60" y="43"/>
                    <a:pt x="56" y="52"/>
                    <a:pt x="56" y="63"/>
                  </a:cubicBezTo>
                  <a:cubicBezTo>
                    <a:pt x="56" y="66"/>
                    <a:pt x="57" y="69"/>
                    <a:pt x="57" y="73"/>
                  </a:cubicBezTo>
                  <a:lnTo>
                    <a:pt x="93" y="73"/>
                  </a:lnTo>
                  <a:lnTo>
                    <a:pt x="93" y="99"/>
                  </a:lnTo>
                  <a:lnTo>
                    <a:pt x="57" y="99"/>
                  </a:lnTo>
                  <a:lnTo>
                    <a:pt x="57" y="248"/>
                  </a:lnTo>
                  <a:lnTo>
                    <a:pt x="26" y="248"/>
                  </a:lnTo>
                  <a:lnTo>
                    <a:pt x="26" y="99"/>
                  </a:lnTo>
                  <a:lnTo>
                    <a:pt x="0" y="99"/>
                  </a:lnTo>
                  <a:lnTo>
                    <a:pt x="0" y="73"/>
                  </a:lnTo>
                  <a:lnTo>
                    <a:pt x="26" y="73"/>
                  </a:lnTo>
                  <a:cubicBezTo>
                    <a:pt x="26" y="50"/>
                    <a:pt x="32" y="32"/>
                    <a:pt x="43" y="20"/>
                  </a:cubicBezTo>
                  <a:cubicBezTo>
                    <a:pt x="54" y="7"/>
                    <a:pt x="68" y="0"/>
                    <a:pt x="87" y="0"/>
                  </a:cubicBezTo>
                  <a:cubicBezTo>
                    <a:pt x="96" y="0"/>
                    <a:pt x="105" y="2"/>
                    <a:pt x="116" y="5"/>
                  </a:cubicBezTo>
                  <a:lnTo>
                    <a:pt x="10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3" name="Freeform 104"/>
            <p:cNvSpPr>
              <a:spLocks noEditPoints="1"/>
            </p:cNvSpPr>
            <p:nvPr/>
          </p:nvSpPr>
          <p:spPr bwMode="auto">
            <a:xfrm>
              <a:off x="6014" y="3212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4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2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4" name="Freeform 105"/>
            <p:cNvSpPr>
              <a:spLocks/>
            </p:cNvSpPr>
            <p:nvPr/>
          </p:nvSpPr>
          <p:spPr bwMode="auto">
            <a:xfrm>
              <a:off x="6057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5" name="Freeform 106"/>
            <p:cNvSpPr>
              <a:spLocks noEditPoints="1"/>
            </p:cNvSpPr>
            <p:nvPr/>
          </p:nvSpPr>
          <p:spPr bwMode="auto">
            <a:xfrm>
              <a:off x="6096" y="3196"/>
              <a:ext cx="35" cy="59"/>
            </a:xfrm>
            <a:custGeom>
              <a:avLst/>
              <a:gdLst>
                <a:gd name="T0" fmla="*/ 122 w 153"/>
                <a:gd name="T1" fmla="*/ 248 h 252"/>
                <a:gd name="T2" fmla="*/ 122 w 153"/>
                <a:gd name="T3" fmla="*/ 235 h 252"/>
                <a:gd name="T4" fmla="*/ 74 w 153"/>
                <a:gd name="T5" fmla="*/ 252 h 252"/>
                <a:gd name="T6" fmla="*/ 21 w 153"/>
                <a:gd name="T7" fmla="*/ 228 h 252"/>
                <a:gd name="T8" fmla="*/ 0 w 153"/>
                <a:gd name="T9" fmla="*/ 165 h 252"/>
                <a:gd name="T10" fmla="*/ 24 w 153"/>
                <a:gd name="T11" fmla="*/ 97 h 252"/>
                <a:gd name="T12" fmla="*/ 80 w 153"/>
                <a:gd name="T13" fmla="*/ 69 h 252"/>
                <a:gd name="T14" fmla="*/ 122 w 153"/>
                <a:gd name="T15" fmla="*/ 82 h 252"/>
                <a:gd name="T16" fmla="*/ 122 w 153"/>
                <a:gd name="T17" fmla="*/ 0 h 252"/>
                <a:gd name="T18" fmla="*/ 153 w 153"/>
                <a:gd name="T19" fmla="*/ 0 h 252"/>
                <a:gd name="T20" fmla="*/ 153 w 153"/>
                <a:gd name="T21" fmla="*/ 248 h 252"/>
                <a:gd name="T22" fmla="*/ 122 w 153"/>
                <a:gd name="T23" fmla="*/ 248 h 252"/>
                <a:gd name="T24" fmla="*/ 122 w 153"/>
                <a:gd name="T25" fmla="*/ 113 h 252"/>
                <a:gd name="T26" fmla="*/ 89 w 153"/>
                <a:gd name="T27" fmla="*/ 96 h 252"/>
                <a:gd name="T28" fmla="*/ 49 w 153"/>
                <a:gd name="T29" fmla="*/ 114 h 252"/>
                <a:gd name="T30" fmla="*/ 33 w 153"/>
                <a:gd name="T31" fmla="*/ 162 h 252"/>
                <a:gd name="T32" fmla="*/ 91 w 153"/>
                <a:gd name="T33" fmla="*/ 225 h 252"/>
                <a:gd name="T34" fmla="*/ 109 w 153"/>
                <a:gd name="T35" fmla="*/ 221 h 252"/>
                <a:gd name="T36" fmla="*/ 122 w 153"/>
                <a:gd name="T37" fmla="*/ 211 h 252"/>
                <a:gd name="T38" fmla="*/ 122 w 153"/>
                <a:gd name="T39" fmla="*/ 11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52">
                  <a:moveTo>
                    <a:pt x="122" y="248"/>
                  </a:moveTo>
                  <a:lnTo>
                    <a:pt x="122" y="235"/>
                  </a:lnTo>
                  <a:cubicBezTo>
                    <a:pt x="111" y="246"/>
                    <a:pt x="95" y="252"/>
                    <a:pt x="74" y="252"/>
                  </a:cubicBezTo>
                  <a:cubicBezTo>
                    <a:pt x="52" y="252"/>
                    <a:pt x="34" y="244"/>
                    <a:pt x="21" y="228"/>
                  </a:cubicBezTo>
                  <a:cubicBezTo>
                    <a:pt x="7" y="212"/>
                    <a:pt x="0" y="191"/>
                    <a:pt x="0" y="165"/>
                  </a:cubicBezTo>
                  <a:cubicBezTo>
                    <a:pt x="0" y="138"/>
                    <a:pt x="8" y="116"/>
                    <a:pt x="24" y="97"/>
                  </a:cubicBezTo>
                  <a:cubicBezTo>
                    <a:pt x="40" y="79"/>
                    <a:pt x="58" y="69"/>
                    <a:pt x="80" y="69"/>
                  </a:cubicBezTo>
                  <a:cubicBezTo>
                    <a:pt x="98" y="69"/>
                    <a:pt x="112" y="74"/>
                    <a:pt x="122" y="82"/>
                  </a:cubicBezTo>
                  <a:lnTo>
                    <a:pt x="122" y="0"/>
                  </a:lnTo>
                  <a:lnTo>
                    <a:pt x="153" y="0"/>
                  </a:lnTo>
                  <a:lnTo>
                    <a:pt x="153" y="248"/>
                  </a:lnTo>
                  <a:lnTo>
                    <a:pt x="122" y="248"/>
                  </a:lnTo>
                  <a:close/>
                  <a:moveTo>
                    <a:pt x="122" y="113"/>
                  </a:moveTo>
                  <a:cubicBezTo>
                    <a:pt x="114" y="101"/>
                    <a:pt x="103" y="96"/>
                    <a:pt x="89" y="96"/>
                  </a:cubicBezTo>
                  <a:cubicBezTo>
                    <a:pt x="73" y="96"/>
                    <a:pt x="59" y="102"/>
                    <a:pt x="49" y="114"/>
                  </a:cubicBezTo>
                  <a:cubicBezTo>
                    <a:pt x="38" y="127"/>
                    <a:pt x="33" y="143"/>
                    <a:pt x="33" y="162"/>
                  </a:cubicBezTo>
                  <a:cubicBezTo>
                    <a:pt x="33" y="204"/>
                    <a:pt x="52" y="225"/>
                    <a:pt x="91" y="225"/>
                  </a:cubicBezTo>
                  <a:cubicBezTo>
                    <a:pt x="96" y="225"/>
                    <a:pt x="102" y="224"/>
                    <a:pt x="109" y="221"/>
                  </a:cubicBezTo>
                  <a:cubicBezTo>
                    <a:pt x="116" y="218"/>
                    <a:pt x="120" y="214"/>
                    <a:pt x="122" y="211"/>
                  </a:cubicBezTo>
                  <a:lnTo>
                    <a:pt x="122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6" name="Freeform 107"/>
            <p:cNvSpPr>
              <a:spLocks/>
            </p:cNvSpPr>
            <p:nvPr/>
          </p:nvSpPr>
          <p:spPr bwMode="auto">
            <a:xfrm>
              <a:off x="6135" y="3213"/>
              <a:ext cx="37" cy="57"/>
            </a:xfrm>
            <a:custGeom>
              <a:avLst/>
              <a:gdLst>
                <a:gd name="T0" fmla="*/ 87 w 162"/>
                <a:gd name="T1" fmla="*/ 205 h 244"/>
                <a:gd name="T2" fmla="*/ 62 w 162"/>
                <a:gd name="T3" fmla="*/ 233 h 244"/>
                <a:gd name="T4" fmla="*/ 18 w 162"/>
                <a:gd name="T5" fmla="*/ 244 h 244"/>
                <a:gd name="T6" fmla="*/ 18 w 162"/>
                <a:gd name="T7" fmla="*/ 216 h 244"/>
                <a:gd name="T8" fmla="*/ 52 w 162"/>
                <a:gd name="T9" fmla="*/ 207 h 244"/>
                <a:gd name="T10" fmla="*/ 66 w 162"/>
                <a:gd name="T11" fmla="*/ 185 h 244"/>
                <a:gd name="T12" fmla="*/ 61 w 162"/>
                <a:gd name="T13" fmla="*/ 157 h 244"/>
                <a:gd name="T14" fmla="*/ 47 w 162"/>
                <a:gd name="T15" fmla="*/ 122 h 244"/>
                <a:gd name="T16" fmla="*/ 0 w 162"/>
                <a:gd name="T17" fmla="*/ 0 h 244"/>
                <a:gd name="T18" fmla="*/ 32 w 162"/>
                <a:gd name="T19" fmla="*/ 0 h 244"/>
                <a:gd name="T20" fmla="*/ 83 w 162"/>
                <a:gd name="T21" fmla="*/ 136 h 244"/>
                <a:gd name="T22" fmla="*/ 130 w 162"/>
                <a:gd name="T23" fmla="*/ 0 h 244"/>
                <a:gd name="T24" fmla="*/ 162 w 162"/>
                <a:gd name="T25" fmla="*/ 0 h 244"/>
                <a:gd name="T26" fmla="*/ 87 w 162"/>
                <a:gd name="T2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244">
                  <a:moveTo>
                    <a:pt x="87" y="205"/>
                  </a:moveTo>
                  <a:cubicBezTo>
                    <a:pt x="83" y="216"/>
                    <a:pt x="75" y="226"/>
                    <a:pt x="62" y="233"/>
                  </a:cubicBezTo>
                  <a:cubicBezTo>
                    <a:pt x="49" y="241"/>
                    <a:pt x="34" y="244"/>
                    <a:pt x="18" y="244"/>
                  </a:cubicBezTo>
                  <a:lnTo>
                    <a:pt x="18" y="216"/>
                  </a:lnTo>
                  <a:cubicBezTo>
                    <a:pt x="31" y="216"/>
                    <a:pt x="42" y="213"/>
                    <a:pt x="52" y="207"/>
                  </a:cubicBezTo>
                  <a:cubicBezTo>
                    <a:pt x="61" y="201"/>
                    <a:pt x="66" y="194"/>
                    <a:pt x="66" y="185"/>
                  </a:cubicBezTo>
                  <a:cubicBezTo>
                    <a:pt x="66" y="176"/>
                    <a:pt x="64" y="166"/>
                    <a:pt x="61" y="157"/>
                  </a:cubicBezTo>
                  <a:cubicBezTo>
                    <a:pt x="57" y="147"/>
                    <a:pt x="53" y="136"/>
                    <a:pt x="47" y="122"/>
                  </a:cubicBezTo>
                  <a:lnTo>
                    <a:pt x="0" y="0"/>
                  </a:lnTo>
                  <a:lnTo>
                    <a:pt x="32" y="0"/>
                  </a:lnTo>
                  <a:lnTo>
                    <a:pt x="83" y="136"/>
                  </a:lnTo>
                  <a:lnTo>
                    <a:pt x="130" y="0"/>
                  </a:lnTo>
                  <a:lnTo>
                    <a:pt x="162" y="0"/>
                  </a:lnTo>
                  <a:lnTo>
                    <a:pt x="87" y="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4856" y="3292"/>
              <a:ext cx="46" cy="58"/>
            </a:xfrm>
            <a:custGeom>
              <a:avLst/>
              <a:gdLst>
                <a:gd name="T0" fmla="*/ 0 w 201"/>
                <a:gd name="T1" fmla="*/ 122 h 249"/>
                <a:gd name="T2" fmla="*/ 26 w 201"/>
                <a:gd name="T3" fmla="*/ 35 h 249"/>
                <a:gd name="T4" fmla="*/ 97 w 201"/>
                <a:gd name="T5" fmla="*/ 0 h 249"/>
                <a:gd name="T6" fmla="*/ 174 w 201"/>
                <a:gd name="T7" fmla="*/ 32 h 249"/>
                <a:gd name="T8" fmla="*/ 201 w 201"/>
                <a:gd name="T9" fmla="*/ 122 h 249"/>
                <a:gd name="T10" fmla="*/ 174 w 201"/>
                <a:gd name="T11" fmla="*/ 215 h 249"/>
                <a:gd name="T12" fmla="*/ 97 w 201"/>
                <a:gd name="T13" fmla="*/ 249 h 249"/>
                <a:gd name="T14" fmla="*/ 26 w 201"/>
                <a:gd name="T15" fmla="*/ 213 h 249"/>
                <a:gd name="T16" fmla="*/ 0 w 201"/>
                <a:gd name="T17" fmla="*/ 122 h 249"/>
                <a:gd name="T18" fmla="*/ 35 w 201"/>
                <a:gd name="T19" fmla="*/ 122 h 249"/>
                <a:gd name="T20" fmla="*/ 51 w 201"/>
                <a:gd name="T21" fmla="*/ 191 h 249"/>
                <a:gd name="T22" fmla="*/ 97 w 201"/>
                <a:gd name="T23" fmla="*/ 219 h 249"/>
                <a:gd name="T24" fmla="*/ 148 w 201"/>
                <a:gd name="T25" fmla="*/ 194 h 249"/>
                <a:gd name="T26" fmla="*/ 166 w 201"/>
                <a:gd name="T27" fmla="*/ 122 h 249"/>
                <a:gd name="T28" fmla="*/ 97 w 201"/>
                <a:gd name="T29" fmla="*/ 29 h 249"/>
                <a:gd name="T30" fmla="*/ 51 w 201"/>
                <a:gd name="T31" fmla="*/ 54 h 249"/>
                <a:gd name="T32" fmla="*/ 35 w 201"/>
                <a:gd name="T33" fmla="*/ 1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249">
                  <a:moveTo>
                    <a:pt x="0" y="122"/>
                  </a:moveTo>
                  <a:cubicBezTo>
                    <a:pt x="0" y="87"/>
                    <a:pt x="9" y="58"/>
                    <a:pt x="26" y="35"/>
                  </a:cubicBezTo>
                  <a:cubicBezTo>
                    <a:pt x="44" y="11"/>
                    <a:pt x="67" y="0"/>
                    <a:pt x="97" y="0"/>
                  </a:cubicBezTo>
                  <a:cubicBezTo>
                    <a:pt x="131" y="0"/>
                    <a:pt x="156" y="10"/>
                    <a:pt x="174" y="32"/>
                  </a:cubicBezTo>
                  <a:cubicBezTo>
                    <a:pt x="192" y="54"/>
                    <a:pt x="201" y="84"/>
                    <a:pt x="201" y="122"/>
                  </a:cubicBezTo>
                  <a:cubicBezTo>
                    <a:pt x="201" y="162"/>
                    <a:pt x="192" y="193"/>
                    <a:pt x="174" y="215"/>
                  </a:cubicBezTo>
                  <a:cubicBezTo>
                    <a:pt x="156" y="237"/>
                    <a:pt x="130" y="249"/>
                    <a:pt x="97" y="249"/>
                  </a:cubicBezTo>
                  <a:cubicBezTo>
                    <a:pt x="67" y="249"/>
                    <a:pt x="43" y="237"/>
                    <a:pt x="26" y="213"/>
                  </a:cubicBezTo>
                  <a:cubicBezTo>
                    <a:pt x="9" y="190"/>
                    <a:pt x="0" y="159"/>
                    <a:pt x="0" y="122"/>
                  </a:cubicBezTo>
                  <a:close/>
                  <a:moveTo>
                    <a:pt x="35" y="122"/>
                  </a:moveTo>
                  <a:cubicBezTo>
                    <a:pt x="35" y="150"/>
                    <a:pt x="40" y="173"/>
                    <a:pt x="51" y="191"/>
                  </a:cubicBezTo>
                  <a:cubicBezTo>
                    <a:pt x="62" y="210"/>
                    <a:pt x="77" y="219"/>
                    <a:pt x="97" y="219"/>
                  </a:cubicBezTo>
                  <a:cubicBezTo>
                    <a:pt x="119" y="219"/>
                    <a:pt x="137" y="211"/>
                    <a:pt x="148" y="194"/>
                  </a:cubicBezTo>
                  <a:cubicBezTo>
                    <a:pt x="160" y="177"/>
                    <a:pt x="166" y="153"/>
                    <a:pt x="166" y="122"/>
                  </a:cubicBezTo>
                  <a:cubicBezTo>
                    <a:pt x="166" y="60"/>
                    <a:pt x="143" y="29"/>
                    <a:pt x="97" y="29"/>
                  </a:cubicBezTo>
                  <a:cubicBezTo>
                    <a:pt x="77" y="29"/>
                    <a:pt x="61" y="38"/>
                    <a:pt x="51" y="54"/>
                  </a:cubicBezTo>
                  <a:cubicBezTo>
                    <a:pt x="40" y="71"/>
                    <a:pt x="35" y="94"/>
                    <a:pt x="35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8" name="Freeform 109"/>
            <p:cNvSpPr>
              <a:spLocks noEditPoints="1"/>
            </p:cNvSpPr>
            <p:nvPr/>
          </p:nvSpPr>
          <p:spPr bwMode="auto">
            <a:xfrm>
              <a:off x="4910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4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4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6" y="52"/>
                    <a:pt x="106" y="42"/>
                  </a:cubicBezTo>
                  <a:cubicBezTo>
                    <a:pt x="97" y="32"/>
                    <a:pt x="83" y="27"/>
                    <a:pt x="62" y="27"/>
                  </a:cubicBezTo>
                  <a:cubicBezTo>
                    <a:pt x="58" y="27"/>
                    <a:pt x="53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9" name="Freeform 110"/>
            <p:cNvSpPr>
              <a:spLocks noEditPoints="1"/>
            </p:cNvSpPr>
            <p:nvPr/>
          </p:nvSpPr>
          <p:spPr bwMode="auto">
            <a:xfrm>
              <a:off x="4949" y="3307"/>
              <a:ext cx="38" cy="43"/>
            </a:xfrm>
            <a:custGeom>
              <a:avLst/>
              <a:gdLst>
                <a:gd name="T0" fmla="*/ 159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7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6 w 162"/>
                <a:gd name="T21" fmla="*/ 24 h 183"/>
                <a:gd name="T22" fmla="*/ 82 w 162"/>
                <a:gd name="T23" fmla="*/ 0 h 183"/>
                <a:gd name="T24" fmla="*/ 141 w 162"/>
                <a:gd name="T25" fmla="*/ 22 h 183"/>
                <a:gd name="T26" fmla="*/ 162 w 162"/>
                <a:gd name="T27" fmla="*/ 76 h 183"/>
                <a:gd name="T28" fmla="*/ 159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3 w 162"/>
                <a:gd name="T35" fmla="*/ 72 h 183"/>
                <a:gd name="T36" fmla="*/ 131 w 162"/>
                <a:gd name="T37" fmla="*/ 72 h 183"/>
                <a:gd name="T38" fmla="*/ 119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59" y="95"/>
                  </a:moveTo>
                  <a:lnTo>
                    <a:pt x="33" y="95"/>
                  </a:lnTo>
                  <a:cubicBezTo>
                    <a:pt x="33" y="115"/>
                    <a:pt x="38" y="131"/>
                    <a:pt x="50" y="142"/>
                  </a:cubicBezTo>
                  <a:cubicBezTo>
                    <a:pt x="60" y="152"/>
                    <a:pt x="72" y="157"/>
                    <a:pt x="88" y="157"/>
                  </a:cubicBezTo>
                  <a:cubicBezTo>
                    <a:pt x="106" y="157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1" y="181"/>
                    <a:pt x="97" y="183"/>
                    <a:pt x="82" y="183"/>
                  </a:cubicBezTo>
                  <a:cubicBezTo>
                    <a:pt x="60" y="183"/>
                    <a:pt x="41" y="175"/>
                    <a:pt x="26" y="160"/>
                  </a:cubicBezTo>
                  <a:cubicBezTo>
                    <a:pt x="8" y="144"/>
                    <a:pt x="0" y="122"/>
                    <a:pt x="0" y="94"/>
                  </a:cubicBezTo>
                  <a:cubicBezTo>
                    <a:pt x="0" y="65"/>
                    <a:pt x="9" y="41"/>
                    <a:pt x="26" y="24"/>
                  </a:cubicBezTo>
                  <a:cubicBezTo>
                    <a:pt x="42" y="8"/>
                    <a:pt x="61" y="0"/>
                    <a:pt x="82" y="0"/>
                  </a:cubicBezTo>
                  <a:cubicBezTo>
                    <a:pt x="107" y="0"/>
                    <a:pt x="127" y="7"/>
                    <a:pt x="141" y="22"/>
                  </a:cubicBezTo>
                  <a:cubicBezTo>
                    <a:pt x="155" y="35"/>
                    <a:pt x="162" y="53"/>
                    <a:pt x="162" y="76"/>
                  </a:cubicBezTo>
                  <a:cubicBezTo>
                    <a:pt x="162" y="83"/>
                    <a:pt x="161" y="89"/>
                    <a:pt x="159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8" y="31"/>
                    <a:pt x="49" y="40"/>
                  </a:cubicBezTo>
                  <a:cubicBezTo>
                    <a:pt x="40" y="49"/>
                    <a:pt x="35" y="59"/>
                    <a:pt x="33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19" y="40"/>
                  </a:cubicBezTo>
                  <a:cubicBezTo>
                    <a:pt x="110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0" name="Freeform 111"/>
            <p:cNvSpPr>
              <a:spLocks/>
            </p:cNvSpPr>
            <p:nvPr/>
          </p:nvSpPr>
          <p:spPr bwMode="auto">
            <a:xfrm>
              <a:off x="4994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3 w 106"/>
                <a:gd name="T3" fmla="*/ 27 h 180"/>
                <a:gd name="T4" fmla="*/ 44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1" name="Freeform 112"/>
            <p:cNvSpPr>
              <a:spLocks noEditPoints="1"/>
            </p:cNvSpPr>
            <p:nvPr/>
          </p:nvSpPr>
          <p:spPr bwMode="auto">
            <a:xfrm>
              <a:off x="5021" y="3307"/>
              <a:ext cx="34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6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10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7 w 151"/>
                <a:gd name="T43" fmla="*/ 102 h 183"/>
                <a:gd name="T44" fmla="*/ 32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6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8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10" y="18"/>
                  </a:lnTo>
                  <a:cubicBezTo>
                    <a:pt x="16" y="13"/>
                    <a:pt x="24" y="9"/>
                    <a:pt x="34" y="6"/>
                  </a:cubicBezTo>
                  <a:cubicBezTo>
                    <a:pt x="45" y="2"/>
                    <a:pt x="55" y="0"/>
                    <a:pt x="64" y="0"/>
                  </a:cubicBezTo>
                  <a:cubicBezTo>
                    <a:pt x="90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2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9" y="181"/>
                    <a:pt x="122" y="177"/>
                  </a:cubicBezTo>
                  <a:cubicBezTo>
                    <a:pt x="116" y="174"/>
                    <a:pt x="112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7" y="102"/>
                  </a:cubicBezTo>
                  <a:cubicBezTo>
                    <a:pt x="37" y="110"/>
                    <a:pt x="32" y="120"/>
                    <a:pt x="32" y="131"/>
                  </a:cubicBezTo>
                  <a:cubicBezTo>
                    <a:pt x="32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2" name="Freeform 113"/>
            <p:cNvSpPr>
              <a:spLocks noEditPoints="1"/>
            </p:cNvSpPr>
            <p:nvPr/>
          </p:nvSpPr>
          <p:spPr bwMode="auto">
            <a:xfrm>
              <a:off x="5060" y="3287"/>
              <a:ext cx="34" cy="63"/>
            </a:xfrm>
            <a:custGeom>
              <a:avLst/>
              <a:gdLst>
                <a:gd name="T0" fmla="*/ 144 w 145"/>
                <a:gd name="T1" fmla="*/ 105 h 270"/>
                <a:gd name="T2" fmla="*/ 128 w 145"/>
                <a:gd name="T3" fmla="*/ 127 h 270"/>
                <a:gd name="T4" fmla="*/ 112 w 145"/>
                <a:gd name="T5" fmla="*/ 118 h 270"/>
                <a:gd name="T6" fmla="*/ 88 w 145"/>
                <a:gd name="T7" fmla="*/ 114 h 270"/>
                <a:gd name="T8" fmla="*/ 47 w 145"/>
                <a:gd name="T9" fmla="*/ 131 h 270"/>
                <a:gd name="T10" fmla="*/ 32 w 145"/>
                <a:gd name="T11" fmla="*/ 180 h 270"/>
                <a:gd name="T12" fmla="*/ 48 w 145"/>
                <a:gd name="T13" fmla="*/ 227 h 270"/>
                <a:gd name="T14" fmla="*/ 90 w 145"/>
                <a:gd name="T15" fmla="*/ 244 h 270"/>
                <a:gd name="T16" fmla="*/ 132 w 145"/>
                <a:gd name="T17" fmla="*/ 227 h 270"/>
                <a:gd name="T18" fmla="*/ 145 w 145"/>
                <a:gd name="T19" fmla="*/ 254 h 270"/>
                <a:gd name="T20" fmla="*/ 83 w 145"/>
                <a:gd name="T21" fmla="*/ 270 h 270"/>
                <a:gd name="T22" fmla="*/ 23 w 145"/>
                <a:gd name="T23" fmla="*/ 246 h 270"/>
                <a:gd name="T24" fmla="*/ 0 w 145"/>
                <a:gd name="T25" fmla="*/ 180 h 270"/>
                <a:gd name="T26" fmla="*/ 24 w 145"/>
                <a:gd name="T27" fmla="*/ 113 h 270"/>
                <a:gd name="T28" fmla="*/ 91 w 145"/>
                <a:gd name="T29" fmla="*/ 87 h 270"/>
                <a:gd name="T30" fmla="*/ 120 w 145"/>
                <a:gd name="T31" fmla="*/ 93 h 270"/>
                <a:gd name="T32" fmla="*/ 144 w 145"/>
                <a:gd name="T33" fmla="*/ 105 h 270"/>
                <a:gd name="T34" fmla="*/ 140 w 145"/>
                <a:gd name="T35" fmla="*/ 1 h 270"/>
                <a:gd name="T36" fmla="*/ 90 w 145"/>
                <a:gd name="T37" fmla="*/ 56 h 270"/>
                <a:gd name="T38" fmla="*/ 72 w 145"/>
                <a:gd name="T39" fmla="*/ 56 h 270"/>
                <a:gd name="T40" fmla="*/ 23 w 145"/>
                <a:gd name="T41" fmla="*/ 0 h 270"/>
                <a:gd name="T42" fmla="*/ 52 w 145"/>
                <a:gd name="T43" fmla="*/ 0 h 270"/>
                <a:gd name="T44" fmla="*/ 81 w 145"/>
                <a:gd name="T45" fmla="*/ 32 h 270"/>
                <a:gd name="T46" fmla="*/ 108 w 145"/>
                <a:gd name="T47" fmla="*/ 1 h 270"/>
                <a:gd name="T48" fmla="*/ 140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4" y="105"/>
                  </a:moveTo>
                  <a:lnTo>
                    <a:pt x="128" y="127"/>
                  </a:lnTo>
                  <a:cubicBezTo>
                    <a:pt x="125" y="124"/>
                    <a:pt x="120" y="121"/>
                    <a:pt x="112" y="118"/>
                  </a:cubicBezTo>
                  <a:cubicBezTo>
                    <a:pt x="103" y="115"/>
                    <a:pt x="96" y="114"/>
                    <a:pt x="88" y="114"/>
                  </a:cubicBezTo>
                  <a:cubicBezTo>
                    <a:pt x="71" y="114"/>
                    <a:pt x="57" y="120"/>
                    <a:pt x="47" y="131"/>
                  </a:cubicBezTo>
                  <a:cubicBezTo>
                    <a:pt x="37" y="143"/>
                    <a:pt x="32" y="160"/>
                    <a:pt x="32" y="180"/>
                  </a:cubicBezTo>
                  <a:cubicBezTo>
                    <a:pt x="32" y="201"/>
                    <a:pt x="38" y="217"/>
                    <a:pt x="48" y="227"/>
                  </a:cubicBezTo>
                  <a:cubicBezTo>
                    <a:pt x="58" y="238"/>
                    <a:pt x="72" y="244"/>
                    <a:pt x="90" y="244"/>
                  </a:cubicBezTo>
                  <a:cubicBezTo>
                    <a:pt x="104" y="244"/>
                    <a:pt x="118" y="238"/>
                    <a:pt x="132" y="227"/>
                  </a:cubicBezTo>
                  <a:lnTo>
                    <a:pt x="145" y="254"/>
                  </a:lnTo>
                  <a:cubicBezTo>
                    <a:pt x="128" y="264"/>
                    <a:pt x="107" y="270"/>
                    <a:pt x="83" y="270"/>
                  </a:cubicBezTo>
                  <a:cubicBezTo>
                    <a:pt x="59" y="270"/>
                    <a:pt x="39" y="262"/>
                    <a:pt x="23" y="246"/>
                  </a:cubicBezTo>
                  <a:cubicBezTo>
                    <a:pt x="7" y="230"/>
                    <a:pt x="0" y="208"/>
                    <a:pt x="0" y="180"/>
                  </a:cubicBezTo>
                  <a:cubicBezTo>
                    <a:pt x="0" y="152"/>
                    <a:pt x="8" y="130"/>
                    <a:pt x="24" y="113"/>
                  </a:cubicBezTo>
                  <a:cubicBezTo>
                    <a:pt x="40" y="96"/>
                    <a:pt x="63" y="87"/>
                    <a:pt x="91" y="87"/>
                  </a:cubicBezTo>
                  <a:cubicBezTo>
                    <a:pt x="100" y="87"/>
                    <a:pt x="110" y="89"/>
                    <a:pt x="120" y="93"/>
                  </a:cubicBezTo>
                  <a:cubicBezTo>
                    <a:pt x="131" y="97"/>
                    <a:pt x="139" y="101"/>
                    <a:pt x="144" y="105"/>
                  </a:cubicBezTo>
                  <a:close/>
                  <a:moveTo>
                    <a:pt x="140" y="1"/>
                  </a:moveTo>
                  <a:lnTo>
                    <a:pt x="90" y="56"/>
                  </a:lnTo>
                  <a:lnTo>
                    <a:pt x="72" y="56"/>
                  </a:lnTo>
                  <a:lnTo>
                    <a:pt x="23" y="0"/>
                  </a:lnTo>
                  <a:lnTo>
                    <a:pt x="52" y="0"/>
                  </a:lnTo>
                  <a:lnTo>
                    <a:pt x="81" y="32"/>
                  </a:lnTo>
                  <a:lnTo>
                    <a:pt x="108" y="1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5101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99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99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4" name="Freeform 115"/>
            <p:cNvSpPr>
              <a:spLocks noEditPoints="1"/>
            </p:cNvSpPr>
            <p:nvPr/>
          </p:nvSpPr>
          <p:spPr bwMode="auto">
            <a:xfrm>
              <a:off x="5140" y="3287"/>
              <a:ext cx="18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5" name="Freeform 116"/>
            <p:cNvSpPr>
              <a:spLocks noEditPoints="1"/>
            </p:cNvSpPr>
            <p:nvPr/>
          </p:nvSpPr>
          <p:spPr bwMode="auto">
            <a:xfrm>
              <a:off x="5187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3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3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5" y="52"/>
                    <a:pt x="106" y="42"/>
                  </a:cubicBezTo>
                  <a:cubicBezTo>
                    <a:pt x="97" y="32"/>
                    <a:pt x="82" y="27"/>
                    <a:pt x="62" y="27"/>
                  </a:cubicBezTo>
                  <a:cubicBezTo>
                    <a:pt x="58" y="27"/>
                    <a:pt x="52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5230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1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7" name="Freeform 118"/>
            <p:cNvSpPr>
              <a:spLocks noEditPoints="1"/>
            </p:cNvSpPr>
            <p:nvPr/>
          </p:nvSpPr>
          <p:spPr bwMode="auto">
            <a:xfrm>
              <a:off x="5256" y="3307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8" y="158"/>
                  </a:cubicBezTo>
                  <a:cubicBezTo>
                    <a:pt x="124" y="175"/>
                    <a:pt x="105" y="183"/>
                    <a:pt x="80" y="183"/>
                  </a:cubicBezTo>
                  <a:cubicBezTo>
                    <a:pt x="55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3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8" name="Freeform 119"/>
            <p:cNvSpPr>
              <a:spLocks noEditPoints="1"/>
            </p:cNvSpPr>
            <p:nvPr/>
          </p:nvSpPr>
          <p:spPr bwMode="auto">
            <a:xfrm>
              <a:off x="5298" y="3305"/>
              <a:ext cx="33" cy="60"/>
            </a:xfrm>
            <a:custGeom>
              <a:avLst/>
              <a:gdLst>
                <a:gd name="T0" fmla="*/ 3 w 146"/>
                <a:gd name="T1" fmla="*/ 236 h 256"/>
                <a:gd name="T2" fmla="*/ 20 w 146"/>
                <a:gd name="T3" fmla="*/ 211 h 256"/>
                <a:gd name="T4" fmla="*/ 70 w 146"/>
                <a:gd name="T5" fmla="*/ 229 h 256"/>
                <a:gd name="T6" fmla="*/ 104 w 146"/>
                <a:gd name="T7" fmla="*/ 222 h 256"/>
                <a:gd name="T8" fmla="*/ 116 w 146"/>
                <a:gd name="T9" fmla="*/ 203 h 256"/>
                <a:gd name="T10" fmla="*/ 85 w 146"/>
                <a:gd name="T11" fmla="*/ 182 h 256"/>
                <a:gd name="T12" fmla="*/ 66 w 146"/>
                <a:gd name="T13" fmla="*/ 185 h 256"/>
                <a:gd name="T14" fmla="*/ 44 w 146"/>
                <a:gd name="T15" fmla="*/ 187 h 256"/>
                <a:gd name="T16" fmla="*/ 7 w 146"/>
                <a:gd name="T17" fmla="*/ 159 h 256"/>
                <a:gd name="T18" fmla="*/ 16 w 146"/>
                <a:gd name="T19" fmla="*/ 143 h 256"/>
                <a:gd name="T20" fmla="*/ 37 w 146"/>
                <a:gd name="T21" fmla="*/ 133 h 256"/>
                <a:gd name="T22" fmla="*/ 0 w 146"/>
                <a:gd name="T23" fmla="*/ 73 h 256"/>
                <a:gd name="T24" fmla="*/ 20 w 146"/>
                <a:gd name="T25" fmla="*/ 27 h 256"/>
                <a:gd name="T26" fmla="*/ 67 w 146"/>
                <a:gd name="T27" fmla="*/ 8 h 256"/>
                <a:gd name="T28" fmla="*/ 108 w 146"/>
                <a:gd name="T29" fmla="*/ 19 h 256"/>
                <a:gd name="T30" fmla="*/ 123 w 146"/>
                <a:gd name="T31" fmla="*/ 0 h 256"/>
                <a:gd name="T32" fmla="*/ 144 w 146"/>
                <a:gd name="T33" fmla="*/ 20 h 256"/>
                <a:gd name="T34" fmla="*/ 125 w 146"/>
                <a:gd name="T35" fmla="*/ 34 h 256"/>
                <a:gd name="T36" fmla="*/ 137 w 146"/>
                <a:gd name="T37" fmla="*/ 74 h 256"/>
                <a:gd name="T38" fmla="*/ 120 w 146"/>
                <a:gd name="T39" fmla="*/ 119 h 256"/>
                <a:gd name="T40" fmla="*/ 77 w 146"/>
                <a:gd name="T41" fmla="*/ 140 h 256"/>
                <a:gd name="T42" fmla="*/ 51 w 146"/>
                <a:gd name="T43" fmla="*/ 142 h 256"/>
                <a:gd name="T44" fmla="*/ 39 w 146"/>
                <a:gd name="T45" fmla="*/ 146 h 256"/>
                <a:gd name="T46" fmla="*/ 31 w 146"/>
                <a:gd name="T47" fmla="*/ 154 h 256"/>
                <a:gd name="T48" fmla="*/ 47 w 146"/>
                <a:gd name="T49" fmla="*/ 161 h 256"/>
                <a:gd name="T50" fmla="*/ 69 w 146"/>
                <a:gd name="T51" fmla="*/ 158 h 256"/>
                <a:gd name="T52" fmla="*/ 91 w 146"/>
                <a:gd name="T53" fmla="*/ 156 h 256"/>
                <a:gd name="T54" fmla="*/ 132 w 146"/>
                <a:gd name="T55" fmla="*/ 168 h 256"/>
                <a:gd name="T56" fmla="*/ 146 w 146"/>
                <a:gd name="T57" fmla="*/ 202 h 256"/>
                <a:gd name="T58" fmla="*/ 124 w 146"/>
                <a:gd name="T59" fmla="*/ 242 h 256"/>
                <a:gd name="T60" fmla="*/ 69 w 146"/>
                <a:gd name="T61" fmla="*/ 256 h 256"/>
                <a:gd name="T62" fmla="*/ 33 w 146"/>
                <a:gd name="T63" fmla="*/ 250 h 256"/>
                <a:gd name="T64" fmla="*/ 3 w 146"/>
                <a:gd name="T65" fmla="*/ 236 h 256"/>
                <a:gd name="T66" fmla="*/ 69 w 146"/>
                <a:gd name="T67" fmla="*/ 34 h 256"/>
                <a:gd name="T68" fmla="*/ 43 w 146"/>
                <a:gd name="T69" fmla="*/ 45 h 256"/>
                <a:gd name="T70" fmla="*/ 32 w 146"/>
                <a:gd name="T71" fmla="*/ 73 h 256"/>
                <a:gd name="T72" fmla="*/ 42 w 146"/>
                <a:gd name="T73" fmla="*/ 103 h 256"/>
                <a:gd name="T74" fmla="*/ 69 w 146"/>
                <a:gd name="T75" fmla="*/ 115 h 256"/>
                <a:gd name="T76" fmla="*/ 95 w 146"/>
                <a:gd name="T77" fmla="*/ 104 h 256"/>
                <a:gd name="T78" fmla="*/ 104 w 146"/>
                <a:gd name="T79" fmla="*/ 73 h 256"/>
                <a:gd name="T80" fmla="*/ 94 w 146"/>
                <a:gd name="T81" fmla="*/ 45 h 256"/>
                <a:gd name="T82" fmla="*/ 69 w 146"/>
                <a:gd name="T83" fmla="*/ 3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256">
                  <a:moveTo>
                    <a:pt x="3" y="236"/>
                  </a:moveTo>
                  <a:lnTo>
                    <a:pt x="20" y="211"/>
                  </a:lnTo>
                  <a:cubicBezTo>
                    <a:pt x="38" y="223"/>
                    <a:pt x="55" y="229"/>
                    <a:pt x="70" y="229"/>
                  </a:cubicBezTo>
                  <a:cubicBezTo>
                    <a:pt x="84" y="229"/>
                    <a:pt x="95" y="226"/>
                    <a:pt x="104" y="222"/>
                  </a:cubicBezTo>
                  <a:cubicBezTo>
                    <a:pt x="112" y="217"/>
                    <a:pt x="116" y="211"/>
                    <a:pt x="116" y="203"/>
                  </a:cubicBezTo>
                  <a:cubicBezTo>
                    <a:pt x="116" y="189"/>
                    <a:pt x="105" y="182"/>
                    <a:pt x="85" y="182"/>
                  </a:cubicBezTo>
                  <a:cubicBezTo>
                    <a:pt x="81" y="182"/>
                    <a:pt x="75" y="183"/>
                    <a:pt x="66" y="185"/>
                  </a:cubicBezTo>
                  <a:cubicBezTo>
                    <a:pt x="57" y="186"/>
                    <a:pt x="49" y="187"/>
                    <a:pt x="44" y="187"/>
                  </a:cubicBezTo>
                  <a:cubicBezTo>
                    <a:pt x="19" y="187"/>
                    <a:pt x="7" y="178"/>
                    <a:pt x="7" y="159"/>
                  </a:cubicBezTo>
                  <a:cubicBezTo>
                    <a:pt x="7" y="153"/>
                    <a:pt x="10" y="148"/>
                    <a:pt x="16" y="143"/>
                  </a:cubicBezTo>
                  <a:cubicBezTo>
                    <a:pt x="22" y="139"/>
                    <a:pt x="29" y="135"/>
                    <a:pt x="37" y="133"/>
                  </a:cubicBezTo>
                  <a:cubicBezTo>
                    <a:pt x="13" y="122"/>
                    <a:pt x="0" y="101"/>
                    <a:pt x="0" y="73"/>
                  </a:cubicBezTo>
                  <a:cubicBezTo>
                    <a:pt x="0" y="54"/>
                    <a:pt x="7" y="39"/>
                    <a:pt x="20" y="27"/>
                  </a:cubicBezTo>
                  <a:cubicBezTo>
                    <a:pt x="32" y="15"/>
                    <a:pt x="48" y="8"/>
                    <a:pt x="67" y="8"/>
                  </a:cubicBezTo>
                  <a:cubicBezTo>
                    <a:pt x="84" y="8"/>
                    <a:pt x="98" y="12"/>
                    <a:pt x="108" y="19"/>
                  </a:cubicBezTo>
                  <a:lnTo>
                    <a:pt x="123" y="0"/>
                  </a:lnTo>
                  <a:lnTo>
                    <a:pt x="144" y="20"/>
                  </a:lnTo>
                  <a:lnTo>
                    <a:pt x="125" y="34"/>
                  </a:lnTo>
                  <a:cubicBezTo>
                    <a:pt x="133" y="44"/>
                    <a:pt x="137" y="58"/>
                    <a:pt x="137" y="74"/>
                  </a:cubicBezTo>
                  <a:cubicBezTo>
                    <a:pt x="137" y="92"/>
                    <a:pt x="131" y="107"/>
                    <a:pt x="120" y="119"/>
                  </a:cubicBezTo>
                  <a:cubicBezTo>
                    <a:pt x="109" y="131"/>
                    <a:pt x="95" y="138"/>
                    <a:pt x="77" y="140"/>
                  </a:cubicBezTo>
                  <a:lnTo>
                    <a:pt x="51" y="142"/>
                  </a:lnTo>
                  <a:cubicBezTo>
                    <a:pt x="48" y="143"/>
                    <a:pt x="44" y="144"/>
                    <a:pt x="39" y="146"/>
                  </a:cubicBezTo>
                  <a:cubicBezTo>
                    <a:pt x="33" y="148"/>
                    <a:pt x="31" y="151"/>
                    <a:pt x="31" y="154"/>
                  </a:cubicBezTo>
                  <a:cubicBezTo>
                    <a:pt x="31" y="158"/>
                    <a:pt x="36" y="161"/>
                    <a:pt x="47" y="161"/>
                  </a:cubicBezTo>
                  <a:cubicBezTo>
                    <a:pt x="52" y="161"/>
                    <a:pt x="59" y="160"/>
                    <a:pt x="69" y="158"/>
                  </a:cubicBezTo>
                  <a:cubicBezTo>
                    <a:pt x="79" y="156"/>
                    <a:pt x="86" y="156"/>
                    <a:pt x="91" y="156"/>
                  </a:cubicBezTo>
                  <a:cubicBezTo>
                    <a:pt x="108" y="156"/>
                    <a:pt x="122" y="160"/>
                    <a:pt x="132" y="168"/>
                  </a:cubicBezTo>
                  <a:cubicBezTo>
                    <a:pt x="141" y="176"/>
                    <a:pt x="146" y="188"/>
                    <a:pt x="146" y="202"/>
                  </a:cubicBezTo>
                  <a:cubicBezTo>
                    <a:pt x="146" y="219"/>
                    <a:pt x="139" y="232"/>
                    <a:pt x="124" y="242"/>
                  </a:cubicBezTo>
                  <a:cubicBezTo>
                    <a:pt x="110" y="252"/>
                    <a:pt x="92" y="256"/>
                    <a:pt x="69" y="256"/>
                  </a:cubicBezTo>
                  <a:cubicBezTo>
                    <a:pt x="58" y="256"/>
                    <a:pt x="46" y="254"/>
                    <a:pt x="33" y="250"/>
                  </a:cubicBezTo>
                  <a:cubicBezTo>
                    <a:pt x="21" y="246"/>
                    <a:pt x="11" y="241"/>
                    <a:pt x="3" y="236"/>
                  </a:cubicBezTo>
                  <a:close/>
                  <a:moveTo>
                    <a:pt x="69" y="34"/>
                  </a:moveTo>
                  <a:cubicBezTo>
                    <a:pt x="58" y="34"/>
                    <a:pt x="49" y="37"/>
                    <a:pt x="43" y="45"/>
                  </a:cubicBezTo>
                  <a:cubicBezTo>
                    <a:pt x="36" y="53"/>
                    <a:pt x="32" y="62"/>
                    <a:pt x="32" y="73"/>
                  </a:cubicBezTo>
                  <a:cubicBezTo>
                    <a:pt x="32" y="85"/>
                    <a:pt x="36" y="95"/>
                    <a:pt x="42" y="103"/>
                  </a:cubicBezTo>
                  <a:cubicBezTo>
                    <a:pt x="49" y="111"/>
                    <a:pt x="58" y="115"/>
                    <a:pt x="69" y="115"/>
                  </a:cubicBezTo>
                  <a:cubicBezTo>
                    <a:pt x="80" y="115"/>
                    <a:pt x="89" y="112"/>
                    <a:pt x="95" y="104"/>
                  </a:cubicBezTo>
                  <a:cubicBezTo>
                    <a:pt x="101" y="96"/>
                    <a:pt x="104" y="86"/>
                    <a:pt x="104" y="73"/>
                  </a:cubicBezTo>
                  <a:cubicBezTo>
                    <a:pt x="104" y="62"/>
                    <a:pt x="101" y="53"/>
                    <a:pt x="94" y="45"/>
                  </a:cubicBezTo>
                  <a:cubicBezTo>
                    <a:pt x="88" y="37"/>
                    <a:pt x="79" y="34"/>
                    <a:pt x="6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5339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2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0" name="Freeform 121"/>
            <p:cNvSpPr>
              <a:spLocks noEditPoints="1"/>
            </p:cNvSpPr>
            <p:nvPr/>
          </p:nvSpPr>
          <p:spPr bwMode="auto">
            <a:xfrm>
              <a:off x="5366" y="3307"/>
              <a:ext cx="34" cy="43"/>
            </a:xfrm>
            <a:custGeom>
              <a:avLst/>
              <a:gdLst>
                <a:gd name="T0" fmla="*/ 108 w 150"/>
                <a:gd name="T1" fmla="*/ 159 h 183"/>
                <a:gd name="T2" fmla="*/ 51 w 150"/>
                <a:gd name="T3" fmla="*/ 183 h 183"/>
                <a:gd name="T4" fmla="*/ 15 w 150"/>
                <a:gd name="T5" fmla="*/ 168 h 183"/>
                <a:gd name="T6" fmla="*/ 0 w 150"/>
                <a:gd name="T7" fmla="*/ 130 h 183"/>
                <a:gd name="T8" fmla="*/ 23 w 150"/>
                <a:gd name="T9" fmla="*/ 85 h 183"/>
                <a:gd name="T10" fmla="*/ 83 w 150"/>
                <a:gd name="T11" fmla="*/ 67 h 183"/>
                <a:gd name="T12" fmla="*/ 105 w 150"/>
                <a:gd name="T13" fmla="*/ 71 h 183"/>
                <a:gd name="T14" fmla="*/ 67 w 150"/>
                <a:gd name="T15" fmla="*/ 28 h 183"/>
                <a:gd name="T16" fmla="*/ 22 w 150"/>
                <a:gd name="T17" fmla="*/ 44 h 183"/>
                <a:gd name="T18" fmla="*/ 9 w 150"/>
                <a:gd name="T19" fmla="*/ 18 h 183"/>
                <a:gd name="T20" fmla="*/ 34 w 150"/>
                <a:gd name="T21" fmla="*/ 6 h 183"/>
                <a:gd name="T22" fmla="*/ 64 w 150"/>
                <a:gd name="T23" fmla="*/ 0 h 183"/>
                <a:gd name="T24" fmla="*/ 119 w 150"/>
                <a:gd name="T25" fmla="*/ 18 h 183"/>
                <a:gd name="T26" fmla="*/ 137 w 150"/>
                <a:gd name="T27" fmla="*/ 73 h 183"/>
                <a:gd name="T28" fmla="*/ 137 w 150"/>
                <a:gd name="T29" fmla="*/ 136 h 183"/>
                <a:gd name="T30" fmla="*/ 150 w 150"/>
                <a:gd name="T31" fmla="*/ 167 h 183"/>
                <a:gd name="T32" fmla="*/ 150 w 150"/>
                <a:gd name="T33" fmla="*/ 183 h 183"/>
                <a:gd name="T34" fmla="*/ 122 w 150"/>
                <a:gd name="T35" fmla="*/ 177 h 183"/>
                <a:gd name="T36" fmla="*/ 108 w 150"/>
                <a:gd name="T37" fmla="*/ 159 h 183"/>
                <a:gd name="T38" fmla="*/ 105 w 150"/>
                <a:gd name="T39" fmla="*/ 93 h 183"/>
                <a:gd name="T40" fmla="*/ 85 w 150"/>
                <a:gd name="T41" fmla="*/ 90 h 183"/>
                <a:gd name="T42" fmla="*/ 46 w 150"/>
                <a:gd name="T43" fmla="*/ 102 h 183"/>
                <a:gd name="T44" fmla="*/ 31 w 150"/>
                <a:gd name="T45" fmla="*/ 131 h 183"/>
                <a:gd name="T46" fmla="*/ 63 w 150"/>
                <a:gd name="T47" fmla="*/ 158 h 183"/>
                <a:gd name="T48" fmla="*/ 105 w 150"/>
                <a:gd name="T49" fmla="*/ 136 h 183"/>
                <a:gd name="T50" fmla="*/ 105 w 150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83">
                  <a:moveTo>
                    <a:pt x="108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3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5" y="71"/>
                  </a:cubicBezTo>
                  <a:cubicBezTo>
                    <a:pt x="105" y="43"/>
                    <a:pt x="93" y="28"/>
                    <a:pt x="67" y="28"/>
                  </a:cubicBezTo>
                  <a:cubicBezTo>
                    <a:pt x="48" y="28"/>
                    <a:pt x="33" y="34"/>
                    <a:pt x="22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0" y="167"/>
                  </a:cubicBezTo>
                  <a:lnTo>
                    <a:pt x="150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8" y="159"/>
                  </a:cubicBezTo>
                  <a:close/>
                  <a:moveTo>
                    <a:pt x="105" y="93"/>
                  </a:moveTo>
                  <a:cubicBezTo>
                    <a:pt x="95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3" y="158"/>
                  </a:cubicBezTo>
                  <a:cubicBezTo>
                    <a:pt x="79" y="158"/>
                    <a:pt x="93" y="151"/>
                    <a:pt x="105" y="136"/>
                  </a:cubicBezTo>
                  <a:lnTo>
                    <a:pt x="105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5408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6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6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5490" y="3293"/>
              <a:ext cx="44" cy="57"/>
            </a:xfrm>
            <a:custGeom>
              <a:avLst/>
              <a:gdLst>
                <a:gd name="T0" fmla="*/ 106 w 193"/>
                <a:gd name="T1" fmla="*/ 244 h 244"/>
                <a:gd name="T2" fmla="*/ 90 w 193"/>
                <a:gd name="T3" fmla="*/ 244 h 244"/>
                <a:gd name="T4" fmla="*/ 0 w 193"/>
                <a:gd name="T5" fmla="*/ 0 h 244"/>
                <a:gd name="T6" fmla="*/ 37 w 193"/>
                <a:gd name="T7" fmla="*/ 0 h 244"/>
                <a:gd name="T8" fmla="*/ 98 w 193"/>
                <a:gd name="T9" fmla="*/ 177 h 244"/>
                <a:gd name="T10" fmla="*/ 158 w 193"/>
                <a:gd name="T11" fmla="*/ 0 h 244"/>
                <a:gd name="T12" fmla="*/ 193 w 193"/>
                <a:gd name="T13" fmla="*/ 0 h 244"/>
                <a:gd name="T14" fmla="*/ 106 w 19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44">
                  <a:moveTo>
                    <a:pt x="106" y="244"/>
                  </a:moveTo>
                  <a:lnTo>
                    <a:pt x="90" y="244"/>
                  </a:lnTo>
                  <a:lnTo>
                    <a:pt x="0" y="0"/>
                  </a:lnTo>
                  <a:lnTo>
                    <a:pt x="37" y="0"/>
                  </a:lnTo>
                  <a:lnTo>
                    <a:pt x="98" y="177"/>
                  </a:lnTo>
                  <a:lnTo>
                    <a:pt x="158" y="0"/>
                  </a:lnTo>
                  <a:lnTo>
                    <a:pt x="193" y="0"/>
                  </a:lnTo>
                  <a:lnTo>
                    <a:pt x="106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5534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3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3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3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5573" y="3308"/>
              <a:ext cx="34" cy="41"/>
            </a:xfrm>
            <a:custGeom>
              <a:avLst/>
              <a:gdLst>
                <a:gd name="T0" fmla="*/ 49 w 146"/>
                <a:gd name="T1" fmla="*/ 148 h 176"/>
                <a:gd name="T2" fmla="*/ 146 w 146"/>
                <a:gd name="T3" fmla="*/ 148 h 176"/>
                <a:gd name="T4" fmla="*/ 146 w 146"/>
                <a:gd name="T5" fmla="*/ 176 h 176"/>
                <a:gd name="T6" fmla="*/ 0 w 146"/>
                <a:gd name="T7" fmla="*/ 176 h 176"/>
                <a:gd name="T8" fmla="*/ 0 w 146"/>
                <a:gd name="T9" fmla="*/ 167 h 176"/>
                <a:gd name="T10" fmla="*/ 100 w 146"/>
                <a:gd name="T11" fmla="*/ 28 h 176"/>
                <a:gd name="T12" fmla="*/ 2 w 146"/>
                <a:gd name="T13" fmla="*/ 28 h 176"/>
                <a:gd name="T14" fmla="*/ 2 w 146"/>
                <a:gd name="T15" fmla="*/ 0 h 176"/>
                <a:gd name="T16" fmla="*/ 145 w 146"/>
                <a:gd name="T17" fmla="*/ 0 h 176"/>
                <a:gd name="T18" fmla="*/ 145 w 146"/>
                <a:gd name="T19" fmla="*/ 9 h 176"/>
                <a:gd name="T20" fmla="*/ 49 w 146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76">
                  <a:moveTo>
                    <a:pt x="49" y="148"/>
                  </a:moveTo>
                  <a:lnTo>
                    <a:pt x="146" y="148"/>
                  </a:lnTo>
                  <a:lnTo>
                    <a:pt x="146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5" y="0"/>
                  </a:lnTo>
                  <a:lnTo>
                    <a:pt x="145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5613" y="3291"/>
              <a:ext cx="34" cy="58"/>
            </a:xfrm>
            <a:custGeom>
              <a:avLst/>
              <a:gdLst>
                <a:gd name="T0" fmla="*/ 114 w 148"/>
                <a:gd name="T1" fmla="*/ 248 h 248"/>
                <a:gd name="T2" fmla="*/ 59 w 148"/>
                <a:gd name="T3" fmla="*/ 160 h 248"/>
                <a:gd name="T4" fmla="*/ 31 w 148"/>
                <a:gd name="T5" fmla="*/ 188 h 248"/>
                <a:gd name="T6" fmla="*/ 31 w 148"/>
                <a:gd name="T7" fmla="*/ 248 h 248"/>
                <a:gd name="T8" fmla="*/ 0 w 148"/>
                <a:gd name="T9" fmla="*/ 248 h 248"/>
                <a:gd name="T10" fmla="*/ 0 w 148"/>
                <a:gd name="T11" fmla="*/ 0 h 248"/>
                <a:gd name="T12" fmla="*/ 31 w 148"/>
                <a:gd name="T13" fmla="*/ 0 h 248"/>
                <a:gd name="T14" fmla="*/ 31 w 148"/>
                <a:gd name="T15" fmla="*/ 153 h 248"/>
                <a:gd name="T16" fmla="*/ 99 w 148"/>
                <a:gd name="T17" fmla="*/ 72 h 248"/>
                <a:gd name="T18" fmla="*/ 135 w 148"/>
                <a:gd name="T19" fmla="*/ 72 h 248"/>
                <a:gd name="T20" fmla="*/ 79 w 148"/>
                <a:gd name="T21" fmla="*/ 139 h 248"/>
                <a:gd name="T22" fmla="*/ 148 w 148"/>
                <a:gd name="T23" fmla="*/ 248 h 248"/>
                <a:gd name="T24" fmla="*/ 114 w 148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48">
                  <a:moveTo>
                    <a:pt x="114" y="248"/>
                  </a:moveTo>
                  <a:lnTo>
                    <a:pt x="59" y="160"/>
                  </a:lnTo>
                  <a:lnTo>
                    <a:pt x="31" y="188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3"/>
                  </a:lnTo>
                  <a:lnTo>
                    <a:pt x="99" y="72"/>
                  </a:lnTo>
                  <a:lnTo>
                    <a:pt x="135" y="72"/>
                  </a:lnTo>
                  <a:lnTo>
                    <a:pt x="79" y="139"/>
                  </a:lnTo>
                  <a:lnTo>
                    <a:pt x="148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5651" y="3308"/>
              <a:ext cx="32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3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6 h 179"/>
                <a:gd name="T16" fmla="*/ 112 w 143"/>
                <a:gd name="T17" fmla="*/ 176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6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3"/>
                    <a:pt x="67" y="153"/>
                  </a:cubicBezTo>
                  <a:cubicBezTo>
                    <a:pt x="77" y="153"/>
                    <a:pt x="86" y="150"/>
                    <a:pt x="95" y="144"/>
                  </a:cubicBezTo>
                  <a:cubicBezTo>
                    <a:pt x="104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6"/>
                  </a:lnTo>
                  <a:lnTo>
                    <a:pt x="112" y="176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1" y="179"/>
                    <a:pt x="26" y="173"/>
                    <a:pt x="16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5693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5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5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5758" y="3339"/>
              <a:ext cx="13" cy="24"/>
            </a:xfrm>
            <a:custGeom>
              <a:avLst/>
              <a:gdLst>
                <a:gd name="T0" fmla="*/ 8 w 56"/>
                <a:gd name="T1" fmla="*/ 105 h 105"/>
                <a:gd name="T2" fmla="*/ 0 w 56"/>
                <a:gd name="T3" fmla="*/ 93 h 105"/>
                <a:gd name="T4" fmla="*/ 28 w 56"/>
                <a:gd name="T5" fmla="*/ 54 h 105"/>
                <a:gd name="T6" fmla="*/ 23 w 56"/>
                <a:gd name="T7" fmla="*/ 39 h 105"/>
                <a:gd name="T8" fmla="*/ 9 w 56"/>
                <a:gd name="T9" fmla="*/ 20 h 105"/>
                <a:gd name="T10" fmla="*/ 16 w 56"/>
                <a:gd name="T11" fmla="*/ 6 h 105"/>
                <a:gd name="T12" fmla="*/ 33 w 56"/>
                <a:gd name="T13" fmla="*/ 0 h 105"/>
                <a:gd name="T14" fmla="*/ 49 w 56"/>
                <a:gd name="T15" fmla="*/ 8 h 105"/>
                <a:gd name="T16" fmla="*/ 56 w 56"/>
                <a:gd name="T17" fmla="*/ 26 h 105"/>
                <a:gd name="T18" fmla="*/ 47 w 56"/>
                <a:gd name="T19" fmla="*/ 66 h 105"/>
                <a:gd name="T20" fmla="*/ 8 w 56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5">
                  <a:moveTo>
                    <a:pt x="8" y="105"/>
                  </a:moveTo>
                  <a:lnTo>
                    <a:pt x="0" y="93"/>
                  </a:lnTo>
                  <a:cubicBezTo>
                    <a:pt x="19" y="78"/>
                    <a:pt x="28" y="65"/>
                    <a:pt x="28" y="54"/>
                  </a:cubicBezTo>
                  <a:cubicBezTo>
                    <a:pt x="28" y="49"/>
                    <a:pt x="27" y="44"/>
                    <a:pt x="23" y="39"/>
                  </a:cubicBezTo>
                  <a:cubicBezTo>
                    <a:pt x="14" y="35"/>
                    <a:pt x="9" y="28"/>
                    <a:pt x="9" y="20"/>
                  </a:cubicBezTo>
                  <a:cubicBezTo>
                    <a:pt x="9" y="14"/>
                    <a:pt x="11" y="9"/>
                    <a:pt x="16" y="6"/>
                  </a:cubicBezTo>
                  <a:cubicBezTo>
                    <a:pt x="20" y="2"/>
                    <a:pt x="26" y="0"/>
                    <a:pt x="33" y="0"/>
                  </a:cubicBezTo>
                  <a:cubicBezTo>
                    <a:pt x="39" y="0"/>
                    <a:pt x="44" y="3"/>
                    <a:pt x="49" y="8"/>
                  </a:cubicBezTo>
                  <a:cubicBezTo>
                    <a:pt x="54" y="13"/>
                    <a:pt x="56" y="19"/>
                    <a:pt x="56" y="26"/>
                  </a:cubicBezTo>
                  <a:cubicBezTo>
                    <a:pt x="56" y="41"/>
                    <a:pt x="53" y="54"/>
                    <a:pt x="47" y="66"/>
                  </a:cubicBezTo>
                  <a:cubicBezTo>
                    <a:pt x="41" y="77"/>
                    <a:pt x="28" y="90"/>
                    <a:pt x="8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5790" y="3308"/>
              <a:ext cx="37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0" name="Freeform 131"/>
            <p:cNvSpPr>
              <a:spLocks noEditPoints="1"/>
            </p:cNvSpPr>
            <p:nvPr/>
          </p:nvSpPr>
          <p:spPr bwMode="auto">
            <a:xfrm>
              <a:off x="5828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2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2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2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5865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2" name="Freeform 133"/>
            <p:cNvSpPr>
              <a:spLocks noEditPoints="1"/>
            </p:cNvSpPr>
            <p:nvPr/>
          </p:nvSpPr>
          <p:spPr bwMode="auto">
            <a:xfrm>
              <a:off x="5905" y="3307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79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7 w 159"/>
                <a:gd name="T11" fmla="*/ 158 h 183"/>
                <a:gd name="T12" fmla="*/ 79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2 w 159"/>
                <a:gd name="T19" fmla="*/ 91 h 183"/>
                <a:gd name="T20" fmla="*/ 79 w 159"/>
                <a:gd name="T21" fmla="*/ 157 h 183"/>
                <a:gd name="T22" fmla="*/ 113 w 159"/>
                <a:gd name="T23" fmla="*/ 140 h 183"/>
                <a:gd name="T24" fmla="*/ 126 w 159"/>
                <a:gd name="T25" fmla="*/ 91 h 183"/>
                <a:gd name="T26" fmla="*/ 79 w 159"/>
                <a:gd name="T27" fmla="*/ 26 h 183"/>
                <a:gd name="T28" fmla="*/ 45 w 159"/>
                <a:gd name="T29" fmla="*/ 43 h 183"/>
                <a:gd name="T30" fmla="*/ 32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5" y="0"/>
                    <a:pt x="79" y="0"/>
                  </a:cubicBezTo>
                  <a:cubicBezTo>
                    <a:pt x="104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7" y="158"/>
                  </a:cubicBezTo>
                  <a:cubicBezTo>
                    <a:pt x="123" y="175"/>
                    <a:pt x="104" y="183"/>
                    <a:pt x="79" y="183"/>
                  </a:cubicBezTo>
                  <a:cubicBezTo>
                    <a:pt x="54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2" y="91"/>
                  </a:moveTo>
                  <a:cubicBezTo>
                    <a:pt x="32" y="135"/>
                    <a:pt x="48" y="157"/>
                    <a:pt x="79" y="157"/>
                  </a:cubicBezTo>
                  <a:cubicBezTo>
                    <a:pt x="94" y="157"/>
                    <a:pt x="105" y="151"/>
                    <a:pt x="113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0" y="26"/>
                    <a:pt x="79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2" y="71"/>
                    <a:pt x="32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3" name="Freeform 134"/>
            <p:cNvSpPr>
              <a:spLocks noEditPoints="1"/>
            </p:cNvSpPr>
            <p:nvPr/>
          </p:nvSpPr>
          <p:spPr bwMode="auto">
            <a:xfrm>
              <a:off x="5943" y="3292"/>
              <a:ext cx="21" cy="73"/>
            </a:xfrm>
            <a:custGeom>
              <a:avLst/>
              <a:gdLst>
                <a:gd name="T0" fmla="*/ 68 w 88"/>
                <a:gd name="T1" fmla="*/ 0 h 311"/>
                <a:gd name="T2" fmla="*/ 81 w 88"/>
                <a:gd name="T3" fmla="*/ 6 h 311"/>
                <a:gd name="T4" fmla="*/ 87 w 88"/>
                <a:gd name="T5" fmla="*/ 19 h 311"/>
                <a:gd name="T6" fmla="*/ 81 w 88"/>
                <a:gd name="T7" fmla="*/ 33 h 311"/>
                <a:gd name="T8" fmla="*/ 68 w 88"/>
                <a:gd name="T9" fmla="*/ 39 h 311"/>
                <a:gd name="T10" fmla="*/ 54 w 88"/>
                <a:gd name="T11" fmla="*/ 33 h 311"/>
                <a:gd name="T12" fmla="*/ 49 w 88"/>
                <a:gd name="T13" fmla="*/ 19 h 311"/>
                <a:gd name="T14" fmla="*/ 54 w 88"/>
                <a:gd name="T15" fmla="*/ 6 h 311"/>
                <a:gd name="T16" fmla="*/ 68 w 88"/>
                <a:gd name="T17" fmla="*/ 0 h 311"/>
                <a:gd name="T18" fmla="*/ 0 w 88"/>
                <a:gd name="T19" fmla="*/ 311 h 311"/>
                <a:gd name="T20" fmla="*/ 0 w 88"/>
                <a:gd name="T21" fmla="*/ 284 h 311"/>
                <a:gd name="T22" fmla="*/ 44 w 88"/>
                <a:gd name="T23" fmla="*/ 274 h 311"/>
                <a:gd name="T24" fmla="*/ 56 w 88"/>
                <a:gd name="T25" fmla="*/ 242 h 311"/>
                <a:gd name="T26" fmla="*/ 56 w 88"/>
                <a:gd name="T27" fmla="*/ 93 h 311"/>
                <a:gd name="T28" fmla="*/ 21 w 88"/>
                <a:gd name="T29" fmla="*/ 93 h 311"/>
                <a:gd name="T30" fmla="*/ 21 w 88"/>
                <a:gd name="T31" fmla="*/ 67 h 311"/>
                <a:gd name="T32" fmla="*/ 88 w 88"/>
                <a:gd name="T33" fmla="*/ 67 h 311"/>
                <a:gd name="T34" fmla="*/ 88 w 88"/>
                <a:gd name="T35" fmla="*/ 241 h 311"/>
                <a:gd name="T36" fmla="*/ 66 w 88"/>
                <a:gd name="T37" fmla="*/ 294 h 311"/>
                <a:gd name="T38" fmla="*/ 0 w 88"/>
                <a:gd name="T3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311">
                  <a:moveTo>
                    <a:pt x="68" y="0"/>
                  </a:moveTo>
                  <a:cubicBezTo>
                    <a:pt x="73" y="0"/>
                    <a:pt x="78" y="2"/>
                    <a:pt x="81" y="6"/>
                  </a:cubicBezTo>
                  <a:cubicBezTo>
                    <a:pt x="85" y="10"/>
                    <a:pt x="87" y="14"/>
                    <a:pt x="87" y="19"/>
                  </a:cubicBezTo>
                  <a:cubicBezTo>
                    <a:pt x="87" y="25"/>
                    <a:pt x="85" y="29"/>
                    <a:pt x="81" y="33"/>
                  </a:cubicBezTo>
                  <a:cubicBezTo>
                    <a:pt x="78" y="37"/>
                    <a:pt x="73" y="39"/>
                    <a:pt x="68" y="39"/>
                  </a:cubicBezTo>
                  <a:cubicBezTo>
                    <a:pt x="62" y="39"/>
                    <a:pt x="58" y="37"/>
                    <a:pt x="54" y="33"/>
                  </a:cubicBezTo>
                  <a:cubicBezTo>
                    <a:pt x="50" y="29"/>
                    <a:pt x="49" y="25"/>
                    <a:pt x="49" y="19"/>
                  </a:cubicBezTo>
                  <a:cubicBezTo>
                    <a:pt x="49" y="14"/>
                    <a:pt x="50" y="9"/>
                    <a:pt x="54" y="6"/>
                  </a:cubicBezTo>
                  <a:cubicBezTo>
                    <a:pt x="58" y="2"/>
                    <a:pt x="62" y="0"/>
                    <a:pt x="68" y="0"/>
                  </a:cubicBezTo>
                  <a:close/>
                  <a:moveTo>
                    <a:pt x="0" y="311"/>
                  </a:moveTo>
                  <a:lnTo>
                    <a:pt x="0" y="284"/>
                  </a:lnTo>
                  <a:cubicBezTo>
                    <a:pt x="22" y="284"/>
                    <a:pt x="37" y="280"/>
                    <a:pt x="44" y="274"/>
                  </a:cubicBezTo>
                  <a:cubicBezTo>
                    <a:pt x="52" y="267"/>
                    <a:pt x="56" y="257"/>
                    <a:pt x="56" y="242"/>
                  </a:cubicBezTo>
                  <a:lnTo>
                    <a:pt x="56" y="93"/>
                  </a:lnTo>
                  <a:lnTo>
                    <a:pt x="21" y="93"/>
                  </a:lnTo>
                  <a:lnTo>
                    <a:pt x="21" y="67"/>
                  </a:lnTo>
                  <a:lnTo>
                    <a:pt x="88" y="67"/>
                  </a:lnTo>
                  <a:lnTo>
                    <a:pt x="88" y="241"/>
                  </a:lnTo>
                  <a:cubicBezTo>
                    <a:pt x="88" y="265"/>
                    <a:pt x="80" y="283"/>
                    <a:pt x="66" y="294"/>
                  </a:cubicBezTo>
                  <a:cubicBezTo>
                    <a:pt x="52" y="306"/>
                    <a:pt x="30" y="311"/>
                    <a:pt x="0" y="3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4" name="Freeform 135"/>
            <p:cNvSpPr>
              <a:spLocks noEditPoints="1"/>
            </p:cNvSpPr>
            <p:nvPr/>
          </p:nvSpPr>
          <p:spPr bwMode="auto">
            <a:xfrm>
              <a:off x="5986" y="3307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19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79" y="158"/>
                    <a:pt x="93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6047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5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6085" y="3308"/>
              <a:ext cx="34" cy="41"/>
            </a:xfrm>
            <a:custGeom>
              <a:avLst/>
              <a:gdLst>
                <a:gd name="T0" fmla="*/ 49 w 147"/>
                <a:gd name="T1" fmla="*/ 148 h 176"/>
                <a:gd name="T2" fmla="*/ 147 w 147"/>
                <a:gd name="T3" fmla="*/ 148 h 176"/>
                <a:gd name="T4" fmla="*/ 147 w 147"/>
                <a:gd name="T5" fmla="*/ 176 h 176"/>
                <a:gd name="T6" fmla="*/ 0 w 147"/>
                <a:gd name="T7" fmla="*/ 176 h 176"/>
                <a:gd name="T8" fmla="*/ 0 w 147"/>
                <a:gd name="T9" fmla="*/ 167 h 176"/>
                <a:gd name="T10" fmla="*/ 100 w 147"/>
                <a:gd name="T11" fmla="*/ 28 h 176"/>
                <a:gd name="T12" fmla="*/ 2 w 147"/>
                <a:gd name="T13" fmla="*/ 28 h 176"/>
                <a:gd name="T14" fmla="*/ 2 w 147"/>
                <a:gd name="T15" fmla="*/ 0 h 176"/>
                <a:gd name="T16" fmla="*/ 146 w 147"/>
                <a:gd name="T17" fmla="*/ 0 h 176"/>
                <a:gd name="T18" fmla="*/ 146 w 147"/>
                <a:gd name="T19" fmla="*/ 9 h 176"/>
                <a:gd name="T20" fmla="*/ 49 w 147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76">
                  <a:moveTo>
                    <a:pt x="49" y="148"/>
                  </a:moveTo>
                  <a:lnTo>
                    <a:pt x="147" y="148"/>
                  </a:lnTo>
                  <a:lnTo>
                    <a:pt x="147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6" y="0"/>
                  </a:lnTo>
                  <a:lnTo>
                    <a:pt x="146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7" name="Freeform 138"/>
            <p:cNvSpPr>
              <a:spLocks noEditPoints="1"/>
            </p:cNvSpPr>
            <p:nvPr/>
          </p:nvSpPr>
          <p:spPr bwMode="auto">
            <a:xfrm>
              <a:off x="6123" y="3291"/>
              <a:ext cx="34" cy="59"/>
            </a:xfrm>
            <a:custGeom>
              <a:avLst/>
              <a:gdLst>
                <a:gd name="T0" fmla="*/ 121 w 152"/>
                <a:gd name="T1" fmla="*/ 247 h 251"/>
                <a:gd name="T2" fmla="*/ 121 w 152"/>
                <a:gd name="T3" fmla="*/ 234 h 251"/>
                <a:gd name="T4" fmla="*/ 74 w 152"/>
                <a:gd name="T5" fmla="*/ 251 h 251"/>
                <a:gd name="T6" fmla="*/ 20 w 152"/>
                <a:gd name="T7" fmla="*/ 227 h 251"/>
                <a:gd name="T8" fmla="*/ 0 w 152"/>
                <a:gd name="T9" fmla="*/ 164 h 251"/>
                <a:gd name="T10" fmla="*/ 23 w 152"/>
                <a:gd name="T11" fmla="*/ 96 h 251"/>
                <a:gd name="T12" fmla="*/ 80 w 152"/>
                <a:gd name="T13" fmla="*/ 68 h 251"/>
                <a:gd name="T14" fmla="*/ 121 w 152"/>
                <a:gd name="T15" fmla="*/ 81 h 251"/>
                <a:gd name="T16" fmla="*/ 121 w 152"/>
                <a:gd name="T17" fmla="*/ 0 h 251"/>
                <a:gd name="T18" fmla="*/ 152 w 152"/>
                <a:gd name="T19" fmla="*/ 0 h 251"/>
                <a:gd name="T20" fmla="*/ 152 w 152"/>
                <a:gd name="T21" fmla="*/ 247 h 251"/>
                <a:gd name="T22" fmla="*/ 121 w 152"/>
                <a:gd name="T23" fmla="*/ 247 h 251"/>
                <a:gd name="T24" fmla="*/ 121 w 152"/>
                <a:gd name="T25" fmla="*/ 112 h 251"/>
                <a:gd name="T26" fmla="*/ 89 w 152"/>
                <a:gd name="T27" fmla="*/ 95 h 251"/>
                <a:gd name="T28" fmla="*/ 48 w 152"/>
                <a:gd name="T29" fmla="*/ 113 h 251"/>
                <a:gd name="T30" fmla="*/ 33 w 152"/>
                <a:gd name="T31" fmla="*/ 161 h 251"/>
                <a:gd name="T32" fmla="*/ 90 w 152"/>
                <a:gd name="T33" fmla="*/ 225 h 251"/>
                <a:gd name="T34" fmla="*/ 108 w 152"/>
                <a:gd name="T35" fmla="*/ 220 h 251"/>
                <a:gd name="T36" fmla="*/ 121 w 152"/>
                <a:gd name="T37" fmla="*/ 210 h 251"/>
                <a:gd name="T38" fmla="*/ 121 w 152"/>
                <a:gd name="T39" fmla="*/ 11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251">
                  <a:moveTo>
                    <a:pt x="121" y="247"/>
                  </a:moveTo>
                  <a:lnTo>
                    <a:pt x="121" y="234"/>
                  </a:lnTo>
                  <a:cubicBezTo>
                    <a:pt x="110" y="245"/>
                    <a:pt x="95" y="251"/>
                    <a:pt x="74" y="251"/>
                  </a:cubicBezTo>
                  <a:cubicBezTo>
                    <a:pt x="52" y="251"/>
                    <a:pt x="34" y="243"/>
                    <a:pt x="20" y="227"/>
                  </a:cubicBezTo>
                  <a:cubicBezTo>
                    <a:pt x="7" y="211"/>
                    <a:pt x="0" y="190"/>
                    <a:pt x="0" y="164"/>
                  </a:cubicBezTo>
                  <a:cubicBezTo>
                    <a:pt x="0" y="138"/>
                    <a:pt x="8" y="115"/>
                    <a:pt x="23" y="96"/>
                  </a:cubicBezTo>
                  <a:cubicBezTo>
                    <a:pt x="39" y="78"/>
                    <a:pt x="58" y="68"/>
                    <a:pt x="80" y="68"/>
                  </a:cubicBezTo>
                  <a:cubicBezTo>
                    <a:pt x="98" y="68"/>
                    <a:pt x="112" y="73"/>
                    <a:pt x="121" y="81"/>
                  </a:cubicBezTo>
                  <a:lnTo>
                    <a:pt x="121" y="0"/>
                  </a:lnTo>
                  <a:lnTo>
                    <a:pt x="152" y="0"/>
                  </a:lnTo>
                  <a:lnTo>
                    <a:pt x="152" y="247"/>
                  </a:lnTo>
                  <a:lnTo>
                    <a:pt x="121" y="247"/>
                  </a:lnTo>
                  <a:close/>
                  <a:moveTo>
                    <a:pt x="121" y="112"/>
                  </a:moveTo>
                  <a:cubicBezTo>
                    <a:pt x="113" y="101"/>
                    <a:pt x="102" y="95"/>
                    <a:pt x="89" y="95"/>
                  </a:cubicBezTo>
                  <a:cubicBezTo>
                    <a:pt x="72" y="95"/>
                    <a:pt x="58" y="101"/>
                    <a:pt x="48" y="113"/>
                  </a:cubicBezTo>
                  <a:cubicBezTo>
                    <a:pt x="38" y="126"/>
                    <a:pt x="33" y="142"/>
                    <a:pt x="33" y="161"/>
                  </a:cubicBezTo>
                  <a:cubicBezTo>
                    <a:pt x="33" y="203"/>
                    <a:pt x="52" y="225"/>
                    <a:pt x="90" y="225"/>
                  </a:cubicBezTo>
                  <a:cubicBezTo>
                    <a:pt x="95" y="225"/>
                    <a:pt x="101" y="223"/>
                    <a:pt x="108" y="220"/>
                  </a:cubicBezTo>
                  <a:cubicBezTo>
                    <a:pt x="115" y="217"/>
                    <a:pt x="119" y="213"/>
                    <a:pt x="121" y="210"/>
                  </a:cubicBezTo>
                  <a:lnTo>
                    <a:pt x="121" y="1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8" name="Freeform 139"/>
            <p:cNvSpPr>
              <a:spLocks noEditPoints="1"/>
            </p:cNvSpPr>
            <p:nvPr/>
          </p:nvSpPr>
          <p:spPr bwMode="auto">
            <a:xfrm>
              <a:off x="6164" y="3287"/>
              <a:ext cx="38" cy="63"/>
            </a:xfrm>
            <a:custGeom>
              <a:avLst/>
              <a:gdLst>
                <a:gd name="T0" fmla="*/ 160 w 163"/>
                <a:gd name="T1" fmla="*/ 182 h 270"/>
                <a:gd name="T2" fmla="*/ 33 w 163"/>
                <a:gd name="T3" fmla="*/ 182 h 270"/>
                <a:gd name="T4" fmla="*/ 50 w 163"/>
                <a:gd name="T5" fmla="*/ 229 h 270"/>
                <a:gd name="T6" fmla="*/ 89 w 163"/>
                <a:gd name="T7" fmla="*/ 244 h 270"/>
                <a:gd name="T8" fmla="*/ 133 w 163"/>
                <a:gd name="T9" fmla="*/ 228 h 270"/>
                <a:gd name="T10" fmla="*/ 147 w 163"/>
                <a:gd name="T11" fmla="*/ 250 h 270"/>
                <a:gd name="T12" fmla="*/ 124 w 163"/>
                <a:gd name="T13" fmla="*/ 263 h 270"/>
                <a:gd name="T14" fmla="*/ 83 w 163"/>
                <a:gd name="T15" fmla="*/ 270 h 270"/>
                <a:gd name="T16" fmla="*/ 26 w 163"/>
                <a:gd name="T17" fmla="*/ 247 h 270"/>
                <a:gd name="T18" fmla="*/ 0 w 163"/>
                <a:gd name="T19" fmla="*/ 181 h 270"/>
                <a:gd name="T20" fmla="*/ 27 w 163"/>
                <a:gd name="T21" fmla="*/ 111 h 270"/>
                <a:gd name="T22" fmla="*/ 83 w 163"/>
                <a:gd name="T23" fmla="*/ 87 h 270"/>
                <a:gd name="T24" fmla="*/ 142 w 163"/>
                <a:gd name="T25" fmla="*/ 109 h 270"/>
                <a:gd name="T26" fmla="*/ 163 w 163"/>
                <a:gd name="T27" fmla="*/ 163 h 270"/>
                <a:gd name="T28" fmla="*/ 160 w 163"/>
                <a:gd name="T29" fmla="*/ 182 h 270"/>
                <a:gd name="T30" fmla="*/ 84 w 163"/>
                <a:gd name="T31" fmla="*/ 114 h 270"/>
                <a:gd name="T32" fmla="*/ 49 w 163"/>
                <a:gd name="T33" fmla="*/ 127 h 270"/>
                <a:gd name="T34" fmla="*/ 34 w 163"/>
                <a:gd name="T35" fmla="*/ 159 h 270"/>
                <a:gd name="T36" fmla="*/ 132 w 163"/>
                <a:gd name="T37" fmla="*/ 159 h 270"/>
                <a:gd name="T38" fmla="*/ 120 w 163"/>
                <a:gd name="T39" fmla="*/ 127 h 270"/>
                <a:gd name="T40" fmla="*/ 84 w 163"/>
                <a:gd name="T41" fmla="*/ 114 h 270"/>
                <a:gd name="T42" fmla="*/ 139 w 163"/>
                <a:gd name="T43" fmla="*/ 1 h 270"/>
                <a:gd name="T44" fmla="*/ 89 w 163"/>
                <a:gd name="T45" fmla="*/ 56 h 270"/>
                <a:gd name="T46" fmla="*/ 71 w 163"/>
                <a:gd name="T47" fmla="*/ 56 h 270"/>
                <a:gd name="T48" fmla="*/ 23 w 163"/>
                <a:gd name="T49" fmla="*/ 0 h 270"/>
                <a:gd name="T50" fmla="*/ 51 w 163"/>
                <a:gd name="T51" fmla="*/ 0 h 270"/>
                <a:gd name="T52" fmla="*/ 80 w 163"/>
                <a:gd name="T53" fmla="*/ 32 h 270"/>
                <a:gd name="T54" fmla="*/ 107 w 163"/>
                <a:gd name="T55" fmla="*/ 1 h 270"/>
                <a:gd name="T56" fmla="*/ 139 w 163"/>
                <a:gd name="T57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" h="270">
                  <a:moveTo>
                    <a:pt x="160" y="182"/>
                  </a:moveTo>
                  <a:lnTo>
                    <a:pt x="33" y="182"/>
                  </a:lnTo>
                  <a:cubicBezTo>
                    <a:pt x="33" y="202"/>
                    <a:pt x="39" y="218"/>
                    <a:pt x="50" y="229"/>
                  </a:cubicBezTo>
                  <a:cubicBezTo>
                    <a:pt x="60" y="239"/>
                    <a:pt x="73" y="244"/>
                    <a:pt x="89" y="244"/>
                  </a:cubicBezTo>
                  <a:cubicBezTo>
                    <a:pt x="107" y="244"/>
                    <a:pt x="121" y="238"/>
                    <a:pt x="133" y="228"/>
                  </a:cubicBezTo>
                  <a:lnTo>
                    <a:pt x="147" y="250"/>
                  </a:lnTo>
                  <a:cubicBezTo>
                    <a:pt x="142" y="255"/>
                    <a:pt x="134" y="259"/>
                    <a:pt x="124" y="263"/>
                  </a:cubicBezTo>
                  <a:cubicBezTo>
                    <a:pt x="112" y="268"/>
                    <a:pt x="98" y="270"/>
                    <a:pt x="83" y="270"/>
                  </a:cubicBezTo>
                  <a:cubicBezTo>
                    <a:pt x="60" y="270"/>
                    <a:pt x="42" y="262"/>
                    <a:pt x="26" y="247"/>
                  </a:cubicBezTo>
                  <a:cubicBezTo>
                    <a:pt x="9" y="231"/>
                    <a:pt x="0" y="209"/>
                    <a:pt x="0" y="181"/>
                  </a:cubicBezTo>
                  <a:cubicBezTo>
                    <a:pt x="0" y="152"/>
                    <a:pt x="9" y="128"/>
                    <a:pt x="27" y="111"/>
                  </a:cubicBezTo>
                  <a:cubicBezTo>
                    <a:pt x="43" y="95"/>
                    <a:pt x="61" y="87"/>
                    <a:pt x="83" y="87"/>
                  </a:cubicBezTo>
                  <a:cubicBezTo>
                    <a:pt x="108" y="87"/>
                    <a:pt x="128" y="94"/>
                    <a:pt x="142" y="109"/>
                  </a:cubicBezTo>
                  <a:cubicBezTo>
                    <a:pt x="156" y="122"/>
                    <a:pt x="163" y="140"/>
                    <a:pt x="163" y="163"/>
                  </a:cubicBezTo>
                  <a:cubicBezTo>
                    <a:pt x="163" y="170"/>
                    <a:pt x="162" y="176"/>
                    <a:pt x="160" y="182"/>
                  </a:cubicBezTo>
                  <a:close/>
                  <a:moveTo>
                    <a:pt x="84" y="114"/>
                  </a:moveTo>
                  <a:cubicBezTo>
                    <a:pt x="71" y="114"/>
                    <a:pt x="59" y="118"/>
                    <a:pt x="49" y="127"/>
                  </a:cubicBezTo>
                  <a:cubicBezTo>
                    <a:pt x="40" y="136"/>
                    <a:pt x="35" y="146"/>
                    <a:pt x="34" y="159"/>
                  </a:cubicBezTo>
                  <a:lnTo>
                    <a:pt x="132" y="159"/>
                  </a:lnTo>
                  <a:cubicBezTo>
                    <a:pt x="132" y="146"/>
                    <a:pt x="128" y="136"/>
                    <a:pt x="120" y="127"/>
                  </a:cubicBezTo>
                  <a:cubicBezTo>
                    <a:pt x="111" y="118"/>
                    <a:pt x="99" y="114"/>
                    <a:pt x="84" y="114"/>
                  </a:cubicBezTo>
                  <a:close/>
                  <a:moveTo>
                    <a:pt x="139" y="1"/>
                  </a:moveTo>
                  <a:lnTo>
                    <a:pt x="89" y="56"/>
                  </a:lnTo>
                  <a:lnTo>
                    <a:pt x="71" y="56"/>
                  </a:lnTo>
                  <a:lnTo>
                    <a:pt x="23" y="0"/>
                  </a:lnTo>
                  <a:lnTo>
                    <a:pt x="51" y="0"/>
                  </a:lnTo>
                  <a:lnTo>
                    <a:pt x="80" y="32"/>
                  </a:lnTo>
                  <a:lnTo>
                    <a:pt x="107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6209" y="3291"/>
              <a:ext cx="14" cy="59"/>
            </a:xfrm>
            <a:custGeom>
              <a:avLst/>
              <a:gdLst>
                <a:gd name="T0" fmla="*/ 0 w 61"/>
                <a:gd name="T1" fmla="*/ 198 h 251"/>
                <a:gd name="T2" fmla="*/ 0 w 61"/>
                <a:gd name="T3" fmla="*/ 0 h 251"/>
                <a:gd name="T4" fmla="*/ 31 w 61"/>
                <a:gd name="T5" fmla="*/ 0 h 251"/>
                <a:gd name="T6" fmla="*/ 31 w 61"/>
                <a:gd name="T7" fmla="*/ 193 h 251"/>
                <a:gd name="T8" fmla="*/ 39 w 61"/>
                <a:gd name="T9" fmla="*/ 215 h 251"/>
                <a:gd name="T10" fmla="*/ 61 w 61"/>
                <a:gd name="T11" fmla="*/ 223 h 251"/>
                <a:gd name="T12" fmla="*/ 61 w 61"/>
                <a:gd name="T13" fmla="*/ 251 h 251"/>
                <a:gd name="T14" fmla="*/ 0 w 61"/>
                <a:gd name="T15" fmla="*/ 1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1">
                  <a:moveTo>
                    <a:pt x="0" y="198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2"/>
                    <a:pt x="34" y="209"/>
                    <a:pt x="39" y="215"/>
                  </a:cubicBezTo>
                  <a:cubicBezTo>
                    <a:pt x="45" y="220"/>
                    <a:pt x="52" y="223"/>
                    <a:pt x="61" y="223"/>
                  </a:cubicBezTo>
                  <a:lnTo>
                    <a:pt x="61" y="251"/>
                  </a:lnTo>
                  <a:cubicBezTo>
                    <a:pt x="20" y="251"/>
                    <a:pt x="0" y="233"/>
                    <a:pt x="0" y="1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0" name="Freeform 141"/>
            <p:cNvSpPr>
              <a:spLocks noEditPoints="1"/>
            </p:cNvSpPr>
            <p:nvPr/>
          </p:nvSpPr>
          <p:spPr bwMode="auto">
            <a:xfrm>
              <a:off x="6229" y="3287"/>
              <a:ext cx="34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3 w 150"/>
                <a:gd name="T21" fmla="*/ 92 h 269"/>
                <a:gd name="T22" fmla="*/ 63 w 150"/>
                <a:gd name="T23" fmla="*/ 86 h 269"/>
                <a:gd name="T24" fmla="*/ 119 w 150"/>
                <a:gd name="T25" fmla="*/ 104 h 269"/>
                <a:gd name="T26" fmla="*/ 136 w 150"/>
                <a:gd name="T27" fmla="*/ 159 h 269"/>
                <a:gd name="T28" fmla="*/ 136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4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3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2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2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6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7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89" y="153"/>
                    <a:pt x="97" y="154"/>
                    <a:pt x="105" y="157"/>
                  </a:cubicBezTo>
                  <a:cubicBezTo>
                    <a:pt x="105" y="129"/>
                    <a:pt x="92" y="114"/>
                    <a:pt x="67" y="114"/>
                  </a:cubicBezTo>
                  <a:cubicBezTo>
                    <a:pt x="47" y="114"/>
                    <a:pt x="32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3" y="92"/>
                  </a:cubicBezTo>
                  <a:cubicBezTo>
                    <a:pt x="44" y="88"/>
                    <a:pt x="54" y="86"/>
                    <a:pt x="63" y="86"/>
                  </a:cubicBezTo>
                  <a:cubicBezTo>
                    <a:pt x="89" y="86"/>
                    <a:pt x="107" y="92"/>
                    <a:pt x="119" y="104"/>
                  </a:cubicBezTo>
                  <a:cubicBezTo>
                    <a:pt x="131" y="115"/>
                    <a:pt x="136" y="134"/>
                    <a:pt x="136" y="159"/>
                  </a:cubicBezTo>
                  <a:lnTo>
                    <a:pt x="136" y="222"/>
                  </a:lnTo>
                  <a:cubicBezTo>
                    <a:pt x="136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7" y="269"/>
                    <a:pt x="128" y="267"/>
                    <a:pt x="122" y="263"/>
                  </a:cubicBezTo>
                  <a:cubicBezTo>
                    <a:pt x="115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5" y="177"/>
                    <a:pt x="88" y="176"/>
                    <a:pt x="84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3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2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6266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2" name="Freeform 143"/>
            <p:cNvSpPr>
              <a:spLocks noEditPoints="1"/>
            </p:cNvSpPr>
            <p:nvPr/>
          </p:nvSpPr>
          <p:spPr bwMode="auto">
            <a:xfrm>
              <a:off x="6306" y="3287"/>
              <a:ext cx="35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4 w 150"/>
                <a:gd name="T21" fmla="*/ 92 h 269"/>
                <a:gd name="T22" fmla="*/ 64 w 150"/>
                <a:gd name="T23" fmla="*/ 86 h 269"/>
                <a:gd name="T24" fmla="*/ 119 w 150"/>
                <a:gd name="T25" fmla="*/ 104 h 269"/>
                <a:gd name="T26" fmla="*/ 137 w 150"/>
                <a:gd name="T27" fmla="*/ 159 h 269"/>
                <a:gd name="T28" fmla="*/ 137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5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4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3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3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5" y="157"/>
                  </a:cubicBezTo>
                  <a:cubicBezTo>
                    <a:pt x="105" y="129"/>
                    <a:pt x="93" y="114"/>
                    <a:pt x="67" y="114"/>
                  </a:cubicBezTo>
                  <a:cubicBezTo>
                    <a:pt x="48" y="114"/>
                    <a:pt x="33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4" y="92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19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3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6348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100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4" name="Freeform 145"/>
            <p:cNvSpPr>
              <a:spLocks noEditPoints="1"/>
            </p:cNvSpPr>
            <p:nvPr/>
          </p:nvSpPr>
          <p:spPr bwMode="auto">
            <a:xfrm>
              <a:off x="6388" y="3287"/>
              <a:ext cx="17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26931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5248550" cy="757130"/>
          </a:xfrm>
        </p:spPr>
        <p:txBody>
          <a:bodyPr/>
          <a:lstStyle/>
          <a:p>
            <a:r>
              <a:rPr lang="cs-CZ" sz="4800" dirty="0" smtClean="0">
                <a:latin typeface="Calibri" panose="020F0502020204030204" pitchFamily="34" charset="0"/>
              </a:rPr>
              <a:t>Výrobky s aspikem</a:t>
            </a:r>
            <a:endParaRPr lang="cs-CZ" sz="4800" dirty="0">
              <a:latin typeface="Calibri" panose="020F0502020204030204" pitchFamily="34" charset="0"/>
            </a:endParaRPr>
          </a:p>
        </p:txBody>
      </p:sp>
      <p:pic>
        <p:nvPicPr>
          <p:cNvPr id="3" name="Obrázek 2" descr="C:\Users\Martina\Desktop\fotky na studenou\100NIKON\DSCN0721.JPG"/>
          <p:cNvPicPr/>
          <p:nvPr/>
        </p:nvPicPr>
        <p:blipFill rotWithShape="1">
          <a:blip r:embed="rId2" cstate="print"/>
          <a:srcRect r="9375" b="12871"/>
          <a:stretch/>
        </p:blipFill>
        <p:spPr bwMode="auto">
          <a:xfrm>
            <a:off x="5975648" y="679004"/>
            <a:ext cx="12097344" cy="914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Želatina je průmyslově vyráběná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19064" y="2214542"/>
            <a:ext cx="17137904" cy="727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cs-CZ" sz="4000" dirty="0" smtClean="0"/>
          </a:p>
          <a:p>
            <a:r>
              <a:rPr lang="cs-CZ" sz="4000" dirty="0" smtClean="0">
                <a:latin typeface="Calibri" panose="020F0502020204030204" pitchFamily="34" charset="0"/>
              </a:rPr>
              <a:t>Želatina je beztvárná hmota, bez pachu, která nabobtná ve vodě, když je smíchána s horkou vodou vytvoří hmotu, která se po vychladnutí změní na aspik. 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Je to živočišná bílkovina se schopností "želírovat„. 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Získává </a:t>
            </a:r>
            <a:r>
              <a:rPr lang="cs-CZ" sz="4000" dirty="0">
                <a:latin typeface="Calibri" panose="020F0502020204030204" pitchFamily="34" charset="0"/>
              </a:rPr>
              <a:t>se z kolagenu, bílkoviny obsažené v kůži a kostech živočichů,</a:t>
            </a:r>
          </a:p>
          <a:p>
            <a:r>
              <a:rPr lang="cs-CZ" sz="4000" dirty="0">
                <a:latin typeface="Calibri" panose="020F0502020204030204" pitchFamily="34" charset="0"/>
              </a:rPr>
              <a:t>ze kterých se dlouhým vařením extrahuje.</a:t>
            </a:r>
          </a:p>
          <a:p>
            <a:endParaRPr lang="cs-CZ" sz="4000" dirty="0">
              <a:latin typeface="Calibri" panose="020F0502020204030204" pitchFamily="34" charset="0"/>
            </a:endParaRPr>
          </a:p>
          <a:p>
            <a:r>
              <a:rPr lang="cs-CZ" sz="4000" dirty="0">
                <a:latin typeface="Calibri" panose="020F0502020204030204" pitchFamily="34" charset="0"/>
              </a:rPr>
              <a:t>Na trh se dodává ve formě plátků nebo  prášků.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Šunka v aspiku</a:t>
            </a:r>
            <a:endParaRPr lang="cs-CZ" sz="6000" dirty="0"/>
          </a:p>
        </p:txBody>
      </p:sp>
      <p:pic>
        <p:nvPicPr>
          <p:cNvPr id="4" name="Obrázek 3" descr="C:\Users\Martina\Desktop\fotky na studenou\IMG_20181024_0734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064" y="1975148"/>
            <a:ext cx="6480720" cy="777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C:\Users\Martina\Desktop\fotky na studenou\atrium\IMG_20181024_073051.jpg"/>
          <p:cNvPicPr/>
          <p:nvPr/>
        </p:nvPicPr>
        <p:blipFill rotWithShape="1">
          <a:blip r:embed="rId3" cstate="print"/>
          <a:srcRect t="14990"/>
          <a:stretch/>
        </p:blipFill>
        <p:spPr bwMode="auto">
          <a:xfrm>
            <a:off x="7919864" y="3271292"/>
            <a:ext cx="10172801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Krevety v aspiku</a:t>
            </a:r>
            <a:endParaRPr lang="cs-CZ" sz="6000" dirty="0"/>
          </a:p>
        </p:txBody>
      </p:sp>
      <p:pic>
        <p:nvPicPr>
          <p:cNvPr id="1026" name="Picture 2" descr="C:\Users\OEM\Desktop\Modul Laďa\05. Ústřice, ryby, mořské plody\Ryby 0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5917" y="1687117"/>
            <a:ext cx="12543059" cy="834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019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 </a:t>
            </a:r>
            <a:r>
              <a:rPr lang="cs-CZ" sz="6000" dirty="0" smtClean="0">
                <a:latin typeface="Calibri" panose="020F0502020204030204" pitchFamily="34" charset="0"/>
              </a:rPr>
              <a:t>Rosol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1759124"/>
            <a:ext cx="17209912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40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připravuje se z vepřových kůží a nožiček, které uvaříme a vývar necháme ztuhnout.</a:t>
            </a:r>
          </a:p>
          <a:p>
            <a:r>
              <a:rPr lang="cs-CZ" sz="4000" dirty="0" smtClean="0">
                <a:latin typeface="Calibri" panose="020F0502020204030204" pitchFamily="34" charset="0"/>
              </a:rPr>
              <a:t>Podle použití vývar dochutíme.</a:t>
            </a:r>
          </a:p>
          <a:p>
            <a:pPr>
              <a:buFont typeface="Arial" pitchFamily="34" charset="0"/>
              <a:buChar char="•"/>
            </a:pPr>
            <a:endParaRPr lang="cs-CZ" sz="4000" dirty="0" smtClean="0">
              <a:latin typeface="Calibri" panose="020F0502020204030204" pitchFamily="34" charset="0"/>
            </a:endParaRP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Použití – huspeniny, tlačenky.</a:t>
            </a: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17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 </a:t>
            </a:r>
            <a:r>
              <a:rPr lang="cs-CZ" sz="6000" dirty="0" smtClean="0">
                <a:latin typeface="Calibri" panose="020F0502020204030204" pitchFamily="34" charset="0"/>
              </a:rPr>
              <a:t>Rosol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1759124"/>
            <a:ext cx="17209912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4000" dirty="0" smtClean="0">
              <a:solidFill>
                <a:schemeClr val="bg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cs-CZ" sz="4000" dirty="0" smtClean="0">
              <a:latin typeface="Calibri" panose="020F0502020204030204" pitchFamily="34" charset="0"/>
            </a:endParaRP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924" t="11374" b="27464"/>
          <a:stretch/>
        </p:blipFill>
        <p:spPr bwMode="auto">
          <a:xfrm>
            <a:off x="3599384" y="1543100"/>
            <a:ext cx="14099843" cy="8214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74932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63080" y="823020"/>
            <a:ext cx="16370696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Huspenina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1831132"/>
            <a:ext cx="1735392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lidově – sulc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cs-CZ" sz="4000" dirty="0" smtClean="0">
                <a:latin typeface="Calibri" panose="020F0502020204030204" pitchFamily="34" charset="0"/>
              </a:rPr>
              <a:t>kolena, hlavy, nožičky uvaříme s divokým kořením, zvlášť uvaříme kůže. Uvařené maso zbavíme kostí nakrájíme na kostičky, kůže pomeleme nebo nakrájíme na kostičky, vše smícháme a dáme zpět do vývaru, dochutíme soli, mletým pepřem, zavaříme.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cs-CZ" sz="4000" dirty="0" smtClean="0">
                <a:latin typeface="Calibri" panose="020F0502020204030204" pitchFamily="34" charset="0"/>
              </a:rPr>
              <a:t>První způsob: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cs-CZ" sz="4000" dirty="0" smtClean="0">
                <a:latin typeface="Calibri" panose="020F0502020204030204" pitchFamily="34" charset="0"/>
              </a:rPr>
              <a:t>přidáme vařenou kořenovou zeleninu, sterilované okurky nakrájené na kostičky, můžeme přidat i uvařené vejce. Plníme do formiček a necháme ztuhnout.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Huspenina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1975148"/>
            <a:ext cx="17353928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cs-CZ" sz="4000" dirty="0" smtClean="0">
                <a:latin typeface="Calibri" panose="020F0502020204030204" pitchFamily="34" charset="0"/>
              </a:rPr>
              <a:t>Druhý způsob: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cs-CZ" sz="4000" dirty="0" smtClean="0">
                <a:latin typeface="Calibri" panose="020F0502020204030204" pitchFamily="34" charset="0"/>
              </a:rPr>
              <a:t>Do </a:t>
            </a:r>
            <a:r>
              <a:rPr lang="cs-CZ" sz="4000" dirty="0">
                <a:latin typeface="Calibri" panose="020F0502020204030204" pitchFamily="34" charset="0"/>
              </a:rPr>
              <a:t>formičky dáme </a:t>
            </a:r>
            <a:r>
              <a:rPr lang="cs-CZ" sz="4000" dirty="0" smtClean="0">
                <a:latin typeface="Calibri" panose="020F0502020204030204" pitchFamily="34" charset="0"/>
              </a:rPr>
              <a:t>na dno plátky vařeného vejce, vařenou </a:t>
            </a:r>
            <a:r>
              <a:rPr lang="cs-CZ" sz="4000" dirty="0">
                <a:latin typeface="Calibri" panose="020F0502020204030204" pitchFamily="34" charset="0"/>
              </a:rPr>
              <a:t>kořenovou </a:t>
            </a:r>
            <a:r>
              <a:rPr lang="cs-CZ" sz="4000" dirty="0" smtClean="0">
                <a:latin typeface="Calibri" panose="020F0502020204030204" pitchFamily="34" charset="0"/>
              </a:rPr>
              <a:t>zeleninu, zalijeme rosolem, necháme ztuhnout, přidáme </a:t>
            </a:r>
            <a:r>
              <a:rPr lang="cs-CZ" sz="4000" dirty="0">
                <a:latin typeface="Calibri" panose="020F0502020204030204" pitchFamily="34" charset="0"/>
              </a:rPr>
              <a:t>sterilované okurky nakrájené na </a:t>
            </a:r>
            <a:r>
              <a:rPr lang="cs-CZ" sz="4000" dirty="0" smtClean="0">
                <a:latin typeface="Calibri" panose="020F0502020204030204" pitchFamily="34" charset="0"/>
              </a:rPr>
              <a:t>kostičky, necháme ztuhnout, přidáme uvařené nakrájené maso, zalijeme rosolem, necháme ztuhnout.  </a:t>
            </a: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940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Majonéza</a:t>
            </a:r>
            <a:endParaRPr lang="cs-CZ" sz="60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647056" y="2214542"/>
            <a:ext cx="17640944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4000" dirty="0" smtClean="0">
                <a:latin typeface="Calibri" panose="020F0502020204030204" pitchFamily="34" charset="0"/>
              </a:rPr>
              <a:t>Majonéza – žloutky a olej šleháme do zhoustnutí, dochutíme, solí a octem.</a:t>
            </a:r>
          </a:p>
          <a:p>
            <a:endParaRPr lang="cs-CZ" alt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Při přípravě majonézy:</a:t>
            </a:r>
          </a:p>
          <a:p>
            <a:r>
              <a:rPr lang="cs-CZ" sz="4000" dirty="0">
                <a:latin typeface="Calibri" panose="020F0502020204030204" pitchFamily="34" charset="0"/>
              </a:rPr>
              <a:t>dbáme na </a:t>
            </a:r>
            <a:r>
              <a:rPr lang="cs-CZ" sz="4000" dirty="0" smtClean="0">
                <a:latin typeface="Calibri" panose="020F0502020204030204" pitchFamily="34" charset="0"/>
              </a:rPr>
              <a:t>teplotu oleje a žloutků, pokud je teplota rozdílná, majonéza se srazí</a:t>
            </a:r>
          </a:p>
          <a:p>
            <a:r>
              <a:rPr lang="cs-CZ" sz="4000" dirty="0" smtClean="0">
                <a:latin typeface="Calibri" panose="020F0502020204030204" pitchFamily="34" charset="0"/>
              </a:rPr>
              <a:t>dáváme pozor na správný poměr žloutků a oleje.</a:t>
            </a:r>
          </a:p>
          <a:p>
            <a:r>
              <a:rPr lang="cs-CZ" sz="4000" dirty="0" smtClean="0">
                <a:latin typeface="Calibri" panose="020F0502020204030204" pitchFamily="34" charset="0"/>
              </a:rPr>
              <a:t>Dodržujeme hygienické zásady. 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>
                <a:latin typeface="Calibri" panose="020F0502020204030204" pitchFamily="34" charset="0"/>
              </a:rPr>
              <a:t>Použití: studené omáčky, na spojení salátů, </a:t>
            </a:r>
            <a:r>
              <a:rPr lang="cs-CZ" sz="4000" dirty="0" smtClean="0">
                <a:latin typeface="Calibri" panose="020F0502020204030204" pitchFamily="34" charset="0"/>
              </a:rPr>
              <a:t>zdobení.</a:t>
            </a:r>
            <a:endParaRPr lang="cs-CZ" sz="4000" dirty="0">
              <a:latin typeface="Calibri" panose="020F0502020204030204" pitchFamily="34" charset="0"/>
            </a:endParaRPr>
          </a:p>
          <a:p>
            <a:endParaRPr lang="cs-CZ" sz="4000" dirty="0" smtClean="0"/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63080" y="460216"/>
            <a:ext cx="6832726" cy="1754326"/>
          </a:xfrm>
        </p:spPr>
        <p:txBody>
          <a:bodyPr/>
          <a:lstStyle/>
          <a:p>
            <a:pPr algn="ctr"/>
            <a:r>
              <a:rPr lang="cs-CZ" sz="6000" dirty="0" smtClean="0"/>
              <a:t>Majonéza</a:t>
            </a:r>
            <a:br>
              <a:rPr lang="cs-CZ" sz="6000" dirty="0" smtClean="0"/>
            </a:br>
            <a:r>
              <a:rPr lang="cs-CZ" sz="6000" dirty="0" smtClean="0"/>
              <a:t>využití</a:t>
            </a:r>
            <a:endParaRPr lang="cs-CZ" sz="60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359024" y="2214542"/>
            <a:ext cx="1792897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4000" dirty="0" smtClean="0"/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OEM\Desktop\seřazené foto\15studená\DSCF12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72" t="2931" r="21205"/>
          <a:stretch/>
        </p:blipFill>
        <p:spPr bwMode="auto">
          <a:xfrm>
            <a:off x="8423920" y="359893"/>
            <a:ext cx="9276896" cy="953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817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0400" y="4162842"/>
            <a:ext cx="1188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8800" b="1" dirty="0" smtClean="0">
                <a:solidFill>
                  <a:srgbClr val="2BC3E1"/>
                </a:solidFill>
                <a:latin typeface="Calibri" panose="020F050202020403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Studená kuchyně</a:t>
            </a:r>
            <a:endParaRPr lang="en-US" sz="8800" b="1" dirty="0">
              <a:solidFill>
                <a:srgbClr val="2BC3E1"/>
              </a:solidFill>
              <a:latin typeface="Calibri" panose="020F050202020403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14800" y="3848100"/>
            <a:ext cx="685800" cy="685800"/>
            <a:chOff x="6324600" y="4114799"/>
            <a:chExt cx="685800" cy="68580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rot="10800000">
            <a:off x="13335000" y="5829300"/>
            <a:ext cx="685800" cy="685800"/>
            <a:chOff x="6324600" y="4114799"/>
            <a:chExt cx="685800" cy="68580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ovéPole 10"/>
          <p:cNvSpPr txBox="1"/>
          <p:nvPr/>
        </p:nvSpPr>
        <p:spPr>
          <a:xfrm>
            <a:off x="4429092" y="7643830"/>
            <a:ext cx="122158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alibri" panose="020F0502020204030204" pitchFamily="34" charset="0"/>
              </a:rPr>
              <a:t>vypracovala: Mgr. Martina Čermáková</a:t>
            </a:r>
          </a:p>
        </p:txBody>
      </p:sp>
    </p:spTree>
    <p:extLst>
      <p:ext uri="{BB962C8B-B14F-4D97-AF65-F5344CB8AC3E}">
        <p14:creationId xmlns:p14="http://schemas.microsoft.com/office/powerpoint/2010/main" xmlns="" val="518851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Pochoutková másla</a:t>
            </a:r>
            <a:endParaRPr lang="cs-CZ" sz="6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647056" y="1903140"/>
            <a:ext cx="1735392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máslo, do kterého přidáme nějakou surovinu, kterou máslo dochutíme a  zbarvíme.</a:t>
            </a:r>
          </a:p>
          <a:p>
            <a:pPr>
              <a:lnSpc>
                <a:spcPct val="150000"/>
              </a:lnSpc>
            </a:pPr>
            <a:r>
              <a:rPr lang="cs-CZ" sz="4000" b="1" dirty="0" smtClean="0">
                <a:latin typeface="Calibri" panose="020F0502020204030204" pitchFamily="34" charset="0"/>
              </a:rPr>
              <a:t>Příprava: 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máslo vyšleháme do pěny, přidáme suroviny, koření, sardelovou pastu, zelené natě, šunku, žampióny atd.</a:t>
            </a:r>
          </a:p>
          <a:p>
            <a:pPr>
              <a:lnSpc>
                <a:spcPct val="150000"/>
              </a:lnSpc>
            </a:pPr>
            <a:r>
              <a:rPr lang="cs-CZ" sz="4000" b="1" dirty="0" smtClean="0">
                <a:latin typeface="Calibri" panose="020F0502020204030204" pitchFamily="34" charset="0"/>
              </a:rPr>
              <a:t>Uchování:</a:t>
            </a:r>
            <a:r>
              <a:rPr lang="cs-CZ" sz="4000" dirty="0" smtClean="0">
                <a:latin typeface="Calibri" panose="020F0502020204030204" pitchFamily="34" charset="0"/>
              </a:rPr>
              <a:t/>
            </a:r>
            <a:br>
              <a:rPr lang="cs-CZ" sz="4000" dirty="0" smtClean="0">
                <a:latin typeface="Calibri" panose="020F0502020204030204" pitchFamily="34" charset="0"/>
              </a:rPr>
            </a:br>
            <a:r>
              <a:rPr lang="cs-CZ" sz="4000" b="1" dirty="0" smtClean="0">
                <a:latin typeface="Calibri" panose="020F0502020204030204" pitchFamily="34" charset="0"/>
              </a:rPr>
              <a:t>váleček</a:t>
            </a:r>
            <a:r>
              <a:rPr lang="cs-CZ" sz="4000" dirty="0" smtClean="0">
                <a:latin typeface="Calibri" panose="020F0502020204030204" pitchFamily="34" charset="0"/>
              </a:rPr>
              <a:t>, který zabalíme do  potravinářské folie nebo alobalu po vychladnutí krájíme vroubkovaným nožem. </a:t>
            </a:r>
            <a:br>
              <a:rPr lang="cs-CZ" sz="4000" dirty="0" smtClean="0">
                <a:latin typeface="Calibri" panose="020F0502020204030204" pitchFamily="34" charset="0"/>
              </a:rPr>
            </a:br>
            <a:r>
              <a:rPr lang="cs-CZ" sz="4000" b="1" dirty="0" smtClean="0">
                <a:latin typeface="Calibri" panose="020F0502020204030204" pitchFamily="34" charset="0"/>
              </a:rPr>
              <a:t>pusinky</a:t>
            </a:r>
            <a:r>
              <a:rPr lang="cs-CZ" sz="4000" dirty="0" smtClean="0">
                <a:latin typeface="Calibri" panose="020F0502020204030204" pitchFamily="34" charset="0"/>
              </a:rPr>
              <a:t> – na papír nebo mikroten nestříkáme pusinky a necháme vychladnout.</a:t>
            </a:r>
            <a:endParaRPr lang="cs-CZ" sz="4000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Pochoutková másla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19064" y="1975148"/>
            <a:ext cx="164307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cs-CZ" sz="4000" b="1" dirty="0" smtClean="0">
                <a:latin typeface="Calibri" panose="020F0502020204030204" pitchFamily="34" charset="0"/>
              </a:rPr>
              <a:t>POUŽÍTÍ: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chlebíčky,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chuťovky,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plněná vejce,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náplň do sýrových rolád, sýrových dezertů,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zdobení výrobků studené kuchyně.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Pochoutková másla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719064" y="1831132"/>
            <a:ext cx="16430740" cy="697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cs-CZ" sz="4000" b="1" dirty="0" smtClean="0">
                <a:latin typeface="Calibri" panose="020F0502020204030204" pitchFamily="34" charset="0"/>
              </a:rPr>
              <a:t>Druhy:</a:t>
            </a:r>
          </a:p>
          <a:p>
            <a:pPr>
              <a:lnSpc>
                <a:spcPct val="150000"/>
              </a:lnSpc>
              <a:defRPr/>
            </a:pPr>
            <a:r>
              <a:rPr lang="cs-CZ" sz="4000" b="1" dirty="0" smtClean="0">
                <a:latin typeface="Calibri" panose="020F0502020204030204" pitchFamily="34" charset="0"/>
              </a:rPr>
              <a:t>petrželové</a:t>
            </a:r>
            <a:r>
              <a:rPr lang="cs-CZ" sz="4000" dirty="0" smtClean="0">
                <a:latin typeface="Calibri" panose="020F0502020204030204" pitchFamily="34" charset="0"/>
              </a:rPr>
              <a:t> –vyšleháme máslo, přidáme nasekanou petrželku – promícháme,</a:t>
            </a:r>
          </a:p>
          <a:p>
            <a:pPr>
              <a:lnSpc>
                <a:spcPct val="150000"/>
              </a:lnSpc>
              <a:defRPr/>
            </a:pPr>
            <a:r>
              <a:rPr lang="cs-CZ" sz="4000" b="1" dirty="0" smtClean="0">
                <a:latin typeface="Calibri" panose="020F0502020204030204" pitchFamily="34" charset="0"/>
              </a:rPr>
              <a:t>pažitkové</a:t>
            </a:r>
            <a:r>
              <a:rPr lang="cs-CZ" sz="4000" dirty="0" smtClean="0">
                <a:latin typeface="Calibri" panose="020F0502020204030204" pitchFamily="34" charset="0"/>
              </a:rPr>
              <a:t> – vyšlehané máslo + nakrájená pažitka,</a:t>
            </a:r>
          </a:p>
          <a:p>
            <a:pPr>
              <a:lnSpc>
                <a:spcPct val="150000"/>
              </a:lnSpc>
              <a:defRPr/>
            </a:pPr>
            <a:r>
              <a:rPr lang="cs-CZ" sz="4000" b="1" dirty="0" smtClean="0">
                <a:latin typeface="Calibri" panose="020F0502020204030204" pitchFamily="34" charset="0"/>
              </a:rPr>
              <a:t>křenové </a:t>
            </a:r>
            <a:r>
              <a:rPr lang="cs-CZ" sz="4000" dirty="0">
                <a:latin typeface="Calibri" panose="020F0502020204030204" pitchFamily="34" charset="0"/>
              </a:rPr>
              <a:t>– vyšlehané máslo </a:t>
            </a:r>
            <a:r>
              <a:rPr lang="cs-CZ" sz="4000" dirty="0" smtClean="0">
                <a:latin typeface="Calibri" panose="020F0502020204030204" pitchFamily="34" charset="0"/>
              </a:rPr>
              <a:t>+ strouhaný křen,</a:t>
            </a:r>
          </a:p>
          <a:p>
            <a:pPr>
              <a:lnSpc>
                <a:spcPct val="150000"/>
              </a:lnSpc>
              <a:defRPr/>
            </a:pPr>
            <a:r>
              <a:rPr lang="cs-CZ" sz="4000" b="1" dirty="0" smtClean="0">
                <a:latin typeface="Calibri" panose="020F0502020204030204" pitchFamily="34" charset="0"/>
              </a:rPr>
              <a:t>kaparové </a:t>
            </a:r>
            <a:r>
              <a:rPr lang="cs-CZ" sz="4000" dirty="0">
                <a:latin typeface="Calibri" panose="020F0502020204030204" pitchFamily="34" charset="0"/>
              </a:rPr>
              <a:t>– vyšlehané máslo </a:t>
            </a:r>
            <a:r>
              <a:rPr lang="cs-CZ" sz="4000" dirty="0" smtClean="0">
                <a:latin typeface="Calibri" panose="020F0502020204030204" pitchFamily="34" charset="0"/>
              </a:rPr>
              <a:t>+ sekané kapary,</a:t>
            </a:r>
          </a:p>
          <a:p>
            <a:pPr>
              <a:lnSpc>
                <a:spcPct val="150000"/>
              </a:lnSpc>
              <a:defRPr/>
            </a:pPr>
            <a:r>
              <a:rPr lang="cs-CZ" sz="4000" b="1" dirty="0" smtClean="0">
                <a:latin typeface="Calibri" panose="020F0502020204030204" pitchFamily="34" charset="0"/>
              </a:rPr>
              <a:t>kečupové </a:t>
            </a:r>
            <a:r>
              <a:rPr lang="cs-CZ" sz="4000" dirty="0">
                <a:latin typeface="Calibri" panose="020F0502020204030204" pitchFamily="34" charset="0"/>
              </a:rPr>
              <a:t>– vyšlehané máslo </a:t>
            </a:r>
            <a:r>
              <a:rPr lang="cs-CZ" sz="4000" dirty="0" smtClean="0">
                <a:latin typeface="Calibri" panose="020F0502020204030204" pitchFamily="34" charset="0"/>
              </a:rPr>
              <a:t>+ kečup,</a:t>
            </a:r>
          </a:p>
          <a:p>
            <a:pPr>
              <a:lnSpc>
                <a:spcPct val="150000"/>
              </a:lnSpc>
              <a:defRPr/>
            </a:pPr>
            <a:r>
              <a:rPr lang="cs-CZ" sz="4000" b="1" dirty="0" smtClean="0">
                <a:latin typeface="Calibri" panose="020F0502020204030204" pitchFamily="34" charset="0"/>
              </a:rPr>
              <a:t>kaviárové </a:t>
            </a:r>
            <a:r>
              <a:rPr lang="cs-CZ" sz="4000" dirty="0">
                <a:latin typeface="Calibri" panose="020F0502020204030204" pitchFamily="34" charset="0"/>
              </a:rPr>
              <a:t>– vyšlehané</a:t>
            </a:r>
            <a:r>
              <a:rPr lang="cs-CZ" sz="4000" b="1" dirty="0" smtClean="0">
                <a:latin typeface="Calibri" panose="020F0502020204030204" pitchFamily="34" charset="0"/>
              </a:rPr>
              <a:t> </a:t>
            </a:r>
            <a:r>
              <a:rPr lang="cs-CZ" sz="4000" dirty="0" smtClean="0">
                <a:latin typeface="Calibri" panose="020F0502020204030204" pitchFamily="34" charset="0"/>
              </a:rPr>
              <a:t>máslo + kaviár + citronová šťáva.</a:t>
            </a:r>
            <a:endParaRPr lang="cs-CZ" sz="4000" b="1" dirty="0" smtClean="0">
              <a:latin typeface="Calibri" panose="020F0502020204030204" pitchFamily="34" charset="0"/>
            </a:endParaRP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Pěny, krémy, pomazánky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47056" y="1975148"/>
            <a:ext cx="17077102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4000" b="1" dirty="0" smtClean="0">
                <a:latin typeface="Calibri" panose="020F0502020204030204" pitchFamily="34" charset="0"/>
              </a:rPr>
              <a:t>PĚNA</a:t>
            </a:r>
            <a:r>
              <a:rPr lang="cs-CZ" altLang="cs-CZ" sz="4000" dirty="0" smtClean="0">
                <a:latin typeface="Calibri" panose="020F0502020204030204" pitchFamily="34" charset="0"/>
              </a:rPr>
              <a:t> – všechny použité potraviny musí být jemně pomleté, mezi základní složky patří vyšlehané máslo, které můžeme nahradit – taveným sýrem, žervé atd. </a:t>
            </a:r>
          </a:p>
          <a:p>
            <a:r>
              <a:rPr lang="cs-CZ" altLang="cs-CZ" sz="4000" dirty="0" smtClean="0">
                <a:latin typeface="Calibri" panose="020F0502020204030204" pitchFamily="34" charset="0"/>
              </a:rPr>
              <a:t>(pro snížení tučnosti)</a:t>
            </a:r>
          </a:p>
          <a:p>
            <a:endParaRPr lang="cs-CZ" altLang="cs-CZ" sz="4000" dirty="0" smtClean="0">
              <a:latin typeface="Calibri" panose="020F0502020204030204" pitchFamily="34" charset="0"/>
            </a:endParaRPr>
          </a:p>
          <a:p>
            <a:r>
              <a:rPr lang="cs-CZ" altLang="cs-CZ" sz="4000" b="1" dirty="0" smtClean="0">
                <a:latin typeface="Calibri" panose="020F0502020204030204" pitchFamily="34" charset="0"/>
              </a:rPr>
              <a:t>KRÉM</a:t>
            </a:r>
            <a:r>
              <a:rPr lang="cs-CZ" altLang="cs-CZ" sz="4000" dirty="0" smtClean="0">
                <a:latin typeface="Calibri" panose="020F0502020204030204" pitchFamily="34" charset="0"/>
              </a:rPr>
              <a:t> – všechny použité potraviny musí být jemně pomleté, mezi základní složky patří vyšlehané máslo, které můžeme nahradit – taveným sýrem, žervé atd. </a:t>
            </a:r>
          </a:p>
          <a:p>
            <a:r>
              <a:rPr lang="cs-CZ" altLang="cs-CZ" sz="4000" dirty="0" smtClean="0">
                <a:latin typeface="Calibri" panose="020F0502020204030204" pitchFamily="34" charset="0"/>
              </a:rPr>
              <a:t>(pro snížení tučnosti).</a:t>
            </a:r>
          </a:p>
          <a:p>
            <a:endParaRPr lang="cs-CZ" altLang="cs-CZ" sz="4000" dirty="0" smtClean="0">
              <a:latin typeface="Calibri" panose="020F0502020204030204" pitchFamily="34" charset="0"/>
            </a:endParaRPr>
          </a:p>
          <a:p>
            <a:r>
              <a:rPr lang="cs-CZ" altLang="cs-CZ" sz="4000" b="1" dirty="0" smtClean="0">
                <a:latin typeface="Calibri" panose="020F0502020204030204" pitchFamily="34" charset="0"/>
              </a:rPr>
              <a:t>POMAZÁNKA</a:t>
            </a:r>
            <a:r>
              <a:rPr lang="cs-CZ" altLang="cs-CZ" sz="4000" dirty="0" smtClean="0">
                <a:latin typeface="Calibri" panose="020F0502020204030204" pitchFamily="34" charset="0"/>
              </a:rPr>
              <a:t> – potraviny jsou krájené, některé složky mohou být pomleté.</a:t>
            </a: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1072" y="462980"/>
            <a:ext cx="5184576" cy="1754326"/>
          </a:xfrm>
        </p:spPr>
        <p:txBody>
          <a:bodyPr/>
          <a:lstStyle/>
          <a:p>
            <a:pPr algn="ctr"/>
            <a:r>
              <a:rPr lang="cs-CZ" sz="6000" dirty="0" smtClean="0">
                <a:latin typeface="Calibri" panose="020F0502020204030204" pitchFamily="34" charset="0"/>
              </a:rPr>
              <a:t>Pomazánka </a:t>
            </a:r>
            <a:br>
              <a:rPr lang="cs-CZ" sz="6000" dirty="0" smtClean="0">
                <a:latin typeface="Calibri" panose="020F0502020204030204" pitchFamily="34" charset="0"/>
              </a:rPr>
            </a:br>
            <a:r>
              <a:rPr lang="cs-CZ" sz="6000" dirty="0" smtClean="0">
                <a:latin typeface="Calibri" panose="020F0502020204030204" pitchFamily="34" charset="0"/>
              </a:rPr>
              <a:t>z oliv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5" name="Obrázek 4" descr="F:\Den evropských kuchyní\17.JPG"/>
          <p:cNvPicPr/>
          <p:nvPr/>
        </p:nvPicPr>
        <p:blipFill rotWithShape="1">
          <a:blip r:embed="rId2" cstate="print"/>
          <a:srcRect l="7297" t="49620" r="60659" b="11000"/>
          <a:stretch/>
        </p:blipFill>
        <p:spPr bwMode="auto">
          <a:xfrm>
            <a:off x="5975648" y="318964"/>
            <a:ext cx="12025336" cy="950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altLang="cs-CZ" sz="6000" dirty="0" smtClean="0">
                <a:latin typeface="Calibri" panose="020F0502020204030204" pitchFamily="34" charset="0"/>
              </a:rPr>
              <a:t>Zásada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285820" y="2143104"/>
            <a:ext cx="1650217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cs-CZ" sz="4000" dirty="0" smtClean="0"/>
          </a:p>
          <a:p>
            <a:pPr algn="ctr"/>
            <a:endParaRPr lang="cs-CZ" sz="4000" dirty="0" smtClean="0"/>
          </a:p>
          <a:p>
            <a:pPr algn="ctr">
              <a:lnSpc>
                <a:spcPct val="150000"/>
              </a:lnSpc>
            </a:pPr>
            <a:r>
              <a:rPr lang="cs-CZ" sz="4000" b="1" dirty="0" smtClean="0">
                <a:latin typeface="Calibri" panose="020F0502020204030204" pitchFamily="34" charset="0"/>
              </a:rPr>
              <a:t>MÁSLO NIKDY NENÍ HLAVNÍ POTRAVINA POMAZÁNEK</a:t>
            </a:r>
          </a:p>
          <a:p>
            <a:pPr algn="ctr">
              <a:lnSpc>
                <a:spcPct val="150000"/>
              </a:lnSpc>
            </a:pPr>
            <a:endParaRPr lang="cs-CZ" sz="4000" b="1" dirty="0" smtClean="0">
              <a:latin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cs-CZ" sz="4000" b="1" dirty="0" smtClean="0">
                <a:latin typeface="Calibri" panose="020F0502020204030204" pitchFamily="34" charset="0"/>
              </a:rPr>
              <a:t>MÁSLO POUZE DOPLŇUJE POMAZÁNKY</a:t>
            </a: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Pažitkový krém, pěna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000068" y="2285980"/>
            <a:ext cx="16859368" cy="697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1. varianta: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2/3 tvarohu vyšleháme s 1/3 másla, přidáme smetanu, nakrájenou pažitku, dochutíme solí.</a:t>
            </a:r>
          </a:p>
          <a:p>
            <a:pPr>
              <a:lnSpc>
                <a:spcPct val="150000"/>
              </a:lnSpc>
            </a:pPr>
            <a:endParaRPr lang="cs-CZ" sz="4000" dirty="0" smtClean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2. varianta: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tvaroh, žervé, tavený sýr a smetanu smícháme, dochutíme solí, přidáme nakrájenou smetanu.</a:t>
            </a:r>
          </a:p>
          <a:p>
            <a:r>
              <a:rPr lang="cs-CZ" dirty="0" smtClean="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Pažitkový krém, pěna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6146" name="Picture 2" descr="C:\Users\OEM\Desktop\seřazené foto\15studená\DSCF13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58" t="4836" r="5419" b="9834"/>
          <a:stretch/>
        </p:blipFill>
        <p:spPr bwMode="auto">
          <a:xfrm>
            <a:off x="4823520" y="1749250"/>
            <a:ext cx="13211516" cy="828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5852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Pěny, krémy, pomazánky</a:t>
            </a:r>
            <a:endParaRPr lang="cs-CZ" sz="60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647056" y="1975148"/>
            <a:ext cx="171379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cs-CZ" sz="4000" dirty="0" smtClean="0"/>
          </a:p>
          <a:p>
            <a:pPr>
              <a:defRPr/>
            </a:pP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Sýrový krém </a:t>
            </a:r>
            <a:r>
              <a:rPr lang="cs-CZ" sz="4000" dirty="0" smtClean="0">
                <a:latin typeface="Calibri" panose="020F0502020204030204" pitchFamily="34" charset="0"/>
              </a:rPr>
              <a:t>– tvaroh a máslo vyšleháme, přidáme tavený sýr, nastrouhaný tvrdý sýr a smetanu smícháme, dochutíme solí.</a:t>
            </a:r>
          </a:p>
          <a:p>
            <a:pPr>
              <a:defRPr/>
            </a:pPr>
            <a:endParaRPr lang="cs-CZ" sz="40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cs-CZ" sz="4000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Budapešťská pomazánka </a:t>
            </a:r>
            <a:r>
              <a:rPr lang="cs-CZ" sz="4000" dirty="0" smtClean="0">
                <a:latin typeface="Calibri" panose="020F0502020204030204" pitchFamily="34" charset="0"/>
              </a:rPr>
              <a:t>– 2/3 tvarohu vyšleháme s 1/3 másla, přidáme sterilovanou nakrájenou kapii, nakrájenou cibuli, mletou papriku, dochutíme solí.</a:t>
            </a:r>
          </a:p>
          <a:p>
            <a:pPr>
              <a:defRPr/>
            </a:pPr>
            <a:endParaRPr lang="cs-CZ" sz="4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5752606" cy="1754326"/>
          </a:xfrm>
        </p:spPr>
        <p:txBody>
          <a:bodyPr/>
          <a:lstStyle/>
          <a:p>
            <a:pPr algn="ctr"/>
            <a:r>
              <a:rPr lang="cs-CZ" sz="6000" dirty="0" smtClean="0">
                <a:latin typeface="Calibri" panose="020F0502020204030204" pitchFamily="34" charset="0"/>
              </a:rPr>
              <a:t>Tuňáková pomazánky</a:t>
            </a:r>
            <a:endParaRPr lang="cs-CZ" sz="6000" dirty="0"/>
          </a:p>
        </p:txBody>
      </p:sp>
      <p:pic>
        <p:nvPicPr>
          <p:cNvPr id="10242" name="Picture 2" descr="C:\Users\OEM\Desktop\seřazené foto\101_FUJI\DSCF116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27" t="3303" r="12947" b="7913"/>
          <a:stretch/>
        </p:blipFill>
        <p:spPr bwMode="auto">
          <a:xfrm>
            <a:off x="6839744" y="225562"/>
            <a:ext cx="11193475" cy="9713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6568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C:\Users\Martina\Desktop\fotky na studenou\100NIKON\DSCN07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016" y="246956"/>
            <a:ext cx="10801200" cy="792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ek 3" descr="https://lh3.googleusercontent.com/V2RQZAI0PRFcuNnKU4SiOB2wgrKDvS3GdINuLPzRKyT0mLcV82kDJK-42ihgBxgDugZ_fTkZHCpgcq7OE8Fqha64IK8gtjJ95m20cp1Lf-hNa74Zo5o4qN0G6cdkL6kdXqmvJWkj6A=w493-h657-n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04240" y="2191172"/>
            <a:ext cx="6716124" cy="769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>
                <a:latin typeface="Calibri" panose="020F0502020204030204" pitchFamily="34" charset="0"/>
              </a:rPr>
              <a:t>Pěny, krémy, pomazánky</a:t>
            </a:r>
            <a:endParaRPr lang="cs-CZ" sz="60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791072" y="2714608"/>
            <a:ext cx="17065896" cy="5332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Krém z nivy </a:t>
            </a:r>
            <a:r>
              <a:rPr lang="cs-CZ" sz="4000" dirty="0" smtClean="0">
                <a:latin typeface="Calibri" panose="020F0502020204030204" pitchFamily="34" charset="0"/>
              </a:rPr>
              <a:t>– vyšleháme máslo s taveným sýrem nebo tvarohem, přidáme nastrouhanou nivu a podle potřeby dochutíme solí.</a:t>
            </a:r>
          </a:p>
          <a:p>
            <a:pPr>
              <a:lnSpc>
                <a:spcPct val="150000"/>
              </a:lnSpc>
            </a:pPr>
            <a:endParaRPr lang="cs-CZ" sz="4000" dirty="0" smtClean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Česneková pomazánka </a:t>
            </a:r>
            <a:r>
              <a:rPr lang="cs-CZ" sz="4000" dirty="0" smtClean="0">
                <a:latin typeface="Calibri" panose="020F0502020204030204" pitchFamily="34" charset="0"/>
              </a:rPr>
              <a:t>– tvaroh smícháme s taveným sýrem, přidáme vyšlehané máslo a nastrouhaný česnek, dochutíme solí.</a:t>
            </a:r>
          </a:p>
          <a:p>
            <a:pPr>
              <a:lnSpc>
                <a:spcPct val="150000"/>
              </a:lnSpc>
            </a:pPr>
            <a:endParaRPr lang="cs-CZ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err="1" smtClean="0">
                <a:latin typeface="Calibri" panose="020F0502020204030204" pitchFamily="34" charset="0"/>
              </a:rPr>
              <a:t>Quacamole</a:t>
            </a:r>
            <a:r>
              <a:rPr lang="cs-CZ" sz="6000" dirty="0" smtClean="0">
                <a:latin typeface="Calibri" panose="020F0502020204030204" pitchFamily="34" charset="0"/>
              </a:rPr>
              <a:t> 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3074" name="Picture 2" descr="D:\fotky kurz Mezinárodní kuchyně\Fotky = zkouška pokrmů\DSC063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511" t="34692" r="46621" b="24753"/>
          <a:stretch/>
        </p:blipFill>
        <p:spPr bwMode="auto">
          <a:xfrm>
            <a:off x="1118818" y="4495428"/>
            <a:ext cx="5119042" cy="473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fotky kurz Mezinárodní kuchyně\projekt  příprava i realizace 7.3\DSC0656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0"/>
          <a:stretch/>
        </p:blipFill>
        <p:spPr bwMode="auto">
          <a:xfrm>
            <a:off x="7608207" y="2335188"/>
            <a:ext cx="10385319" cy="6923546"/>
          </a:xfrm>
          <a:prstGeom prst="snip2SameRect">
            <a:avLst>
              <a:gd name="adj1" fmla="val 417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074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Pěny 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285820" y="2285980"/>
            <a:ext cx="16073550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4000" dirty="0" smtClean="0"/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připravujeme z tepelně upraveného jatečného masa, ryb, drůbeže, uzenin, sýrů a jater. Tyto suroviny jemně pomeleme, přidáme vyšlehané máslo, </a:t>
            </a:r>
            <a:br>
              <a:rPr lang="cs-CZ" sz="4000" dirty="0" smtClean="0">
                <a:latin typeface="Calibri" panose="020F0502020204030204" pitchFamily="34" charset="0"/>
              </a:rPr>
            </a:br>
            <a:r>
              <a:rPr lang="cs-CZ" sz="4000" dirty="0" smtClean="0">
                <a:latin typeface="Calibri" panose="020F0502020204030204" pitchFamily="34" charset="0"/>
              </a:rPr>
              <a:t>na zjemnění přidáme smetanu a dochutíme.</a:t>
            </a: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Pěny , </a:t>
            </a:r>
            <a:r>
              <a:rPr lang="cs-CZ" sz="6000" dirty="0" err="1" smtClean="0">
                <a:latin typeface="Calibri" panose="020F0502020204030204" pitchFamily="34" charset="0"/>
              </a:rPr>
              <a:t>fáše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19064" y="1759124"/>
            <a:ext cx="17209912" cy="617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Šunková pěna </a:t>
            </a:r>
            <a:r>
              <a:rPr lang="cs-CZ" sz="4000" dirty="0" smtClean="0">
                <a:latin typeface="Calibri" panose="020F0502020204030204" pitchFamily="34" charset="0"/>
              </a:rPr>
              <a:t>– vyšleháme máslo, přidáme jemně pomletou šunku, zjemníme smetanou a dochutíme solí.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Lososová pěna </a:t>
            </a:r>
            <a:r>
              <a:rPr lang="cs-CZ" sz="4000" dirty="0" smtClean="0">
                <a:latin typeface="Calibri" panose="020F0502020204030204" pitchFamily="34" charset="0"/>
              </a:rPr>
              <a:t>– vyšleháme  máslo, přidáme pomletého uzeného lososa, zjemníme smetanou a dochutíme solí a citronovou šťávou.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Žloutková </a:t>
            </a:r>
            <a:r>
              <a:rPr lang="cs-CZ" sz="4000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fáš</a:t>
            </a: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cs-CZ" sz="4000" dirty="0" smtClean="0">
                <a:latin typeface="Calibri" panose="020F0502020204030204" pitchFamily="34" charset="0"/>
              </a:rPr>
              <a:t>– uvařené vejce rozkrojíme, vyndáme žloutek a prolisujeme ho, přidáme do vyšlehaného másla, dochutíme solí, sardelovou pastou a hořčicí.</a:t>
            </a:r>
          </a:p>
          <a:p>
            <a:pPr>
              <a:lnSpc>
                <a:spcPct val="150000"/>
              </a:lnSpc>
            </a:pPr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5608590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Využití </a:t>
            </a:r>
            <a:r>
              <a:rPr lang="cs-CZ" sz="6000" dirty="0" err="1" smtClean="0">
                <a:latin typeface="Calibri" panose="020F0502020204030204" pitchFamily="34" charset="0"/>
              </a:rPr>
              <a:t>fáše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7170" name="Picture 2" descr="C:\Users\OEM\Desktop\seřazené foto\15studená\Seminář studená kuchyně 0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25" t="18809" r="18305"/>
          <a:stretch/>
        </p:blipFill>
        <p:spPr bwMode="auto">
          <a:xfrm rot="5400000">
            <a:off x="8712949" y="822022"/>
            <a:ext cx="9503253" cy="878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119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Saláty - rozdělení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2285980"/>
            <a:ext cx="173539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4000" dirty="0" smtClean="0"/>
          </a:p>
          <a:p>
            <a:r>
              <a:rPr lang="cs-CZ" sz="4000" b="1" dirty="0" smtClean="0">
                <a:latin typeface="Calibri" panose="020F0502020204030204" pitchFamily="34" charset="0"/>
              </a:rPr>
              <a:t>jednoduché </a:t>
            </a:r>
            <a:r>
              <a:rPr lang="cs-CZ" sz="4000" dirty="0" smtClean="0">
                <a:latin typeface="Calibri" panose="020F0502020204030204" pitchFamily="34" charset="0"/>
              </a:rPr>
              <a:t>– podáváme jako doplněk hlavního pokrmu,</a:t>
            </a:r>
          </a:p>
          <a:p>
            <a:endParaRPr lang="cs-CZ" sz="4000" dirty="0">
              <a:latin typeface="Calibri" panose="020F0502020204030204" pitchFamily="34" charset="0"/>
            </a:endParaRP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b="1" dirty="0" smtClean="0">
                <a:latin typeface="Calibri" panose="020F0502020204030204" pitchFamily="34" charset="0"/>
              </a:rPr>
              <a:t>složité</a:t>
            </a:r>
            <a:r>
              <a:rPr lang="cs-CZ" sz="4000" dirty="0" smtClean="0">
                <a:latin typeface="Calibri" panose="020F0502020204030204" pitchFamily="34" charset="0"/>
              </a:rPr>
              <a:t> – podáváme jako přílohu nebo zpracováváme ve studené kuchyni,</a:t>
            </a:r>
          </a:p>
          <a:p>
            <a:pPr>
              <a:buFont typeface="Arial" pitchFamily="34" charset="0"/>
              <a:buChar char="•"/>
            </a:pPr>
            <a:endParaRPr lang="cs-CZ" sz="4000" dirty="0" smtClean="0">
              <a:latin typeface="Calibri" panose="020F0502020204030204" pitchFamily="34" charset="0"/>
            </a:endParaRP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b="1" dirty="0" smtClean="0">
                <a:latin typeface="Calibri" panose="020F0502020204030204" pitchFamily="34" charset="0"/>
              </a:rPr>
              <a:t>kombinované</a:t>
            </a:r>
            <a:r>
              <a:rPr lang="cs-CZ" sz="4000" dirty="0" smtClean="0">
                <a:latin typeface="Calibri" panose="020F0502020204030204" pitchFamily="34" charset="0"/>
              </a:rPr>
              <a:t> – obědové – podáváme jako hlavní pokrm.</a:t>
            </a:r>
          </a:p>
          <a:p>
            <a:endParaRPr lang="cs-CZ" sz="4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altLang="cs-CZ" sz="6000" dirty="0" smtClean="0">
                <a:latin typeface="Calibri" panose="020F0502020204030204" pitchFamily="34" charset="0"/>
              </a:rPr>
              <a:t>Saláty jednoduché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1759124"/>
            <a:ext cx="17353928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4000" dirty="0" smtClean="0">
                <a:latin typeface="Calibri" panose="020F0502020204030204" pitchFamily="34" charset="0"/>
              </a:rPr>
              <a:t>Saláty jednoduché připravujeme z jednoho a více druhů zeleniny. </a:t>
            </a:r>
          </a:p>
          <a:p>
            <a:pPr>
              <a:lnSpc>
                <a:spcPct val="150000"/>
              </a:lnSpc>
            </a:pPr>
            <a:r>
              <a:rPr lang="cs-CZ" altLang="cs-CZ" sz="4000" dirty="0" smtClean="0">
                <a:latin typeface="Calibri" panose="020F0502020204030204" pitchFamily="34" charset="0"/>
              </a:rPr>
              <a:t>K salátům si může host zvolit různé dresinky nebo zálivky.</a:t>
            </a:r>
          </a:p>
          <a:p>
            <a:pPr marL="19431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rajčatový salát,</a:t>
            </a:r>
          </a:p>
          <a:p>
            <a:pPr marL="19431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okurkový salát,</a:t>
            </a:r>
          </a:p>
          <a:p>
            <a:pPr marL="19431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ředkvičkový salát,</a:t>
            </a:r>
          </a:p>
          <a:p>
            <a:pPr marL="19431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mrkvový salát s jablky,</a:t>
            </a:r>
          </a:p>
          <a:p>
            <a:pPr marL="19431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zelný salát,</a:t>
            </a:r>
          </a:p>
          <a:p>
            <a:pPr marL="19431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míchaný salát,</a:t>
            </a:r>
          </a:p>
          <a:p>
            <a:pPr marL="19431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hlávkový salát s jogurtem.</a:t>
            </a:r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altLang="cs-CZ" sz="6000" dirty="0" smtClean="0">
                <a:latin typeface="Calibri" panose="020F0502020204030204" pitchFamily="34" charset="0"/>
              </a:rPr>
              <a:t>Saláty jednoduché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1026" name="Picture 2" descr="C:\Users\OEM\Desktop\SK-Martina\Vánoční pohár foto\20181203_15495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35" r="22478"/>
          <a:stretch/>
        </p:blipFill>
        <p:spPr bwMode="auto">
          <a:xfrm>
            <a:off x="7127776" y="263795"/>
            <a:ext cx="10601001" cy="966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4408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4851367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Obědový salát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2050" name="Picture 2" descr="E:\svratka\IMG_11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4489" y="246956"/>
            <a:ext cx="12188361" cy="977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56872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Složité saláty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2285980"/>
            <a:ext cx="16712314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>
                <a:latin typeface="Calibri" panose="020F0502020204030204" pitchFamily="34" charset="0"/>
              </a:rPr>
              <a:t>připravujeme z různých druhů vařené zeleniny, brambor, vajec, masa, ryb, sýrů, suroviny můžeme navzájem kombinovat.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Krájíme na kostičky, nudličky, plátky.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Vážeme majonézou, jogurtem, zakysanou smetanou.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Dochucujeme a zvýrazníme chuť – worcester, hořčice, kečup ….</a:t>
            </a: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Studená kuchyně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47056" y="2428856"/>
            <a:ext cx="17353928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je mnohostranná,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cs-CZ" sz="4000" dirty="0" smtClean="0">
              <a:latin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je oblíbená a rozmanitá,</a:t>
            </a:r>
            <a:br>
              <a:rPr lang="cs-CZ" sz="4000" dirty="0" smtClean="0">
                <a:latin typeface="Calibri" panose="020F0502020204030204" pitchFamily="34" charset="0"/>
              </a:rPr>
            </a:br>
            <a:endParaRPr lang="cs-CZ" sz="4000" dirty="0" smtClean="0">
              <a:latin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používáme čerstvé suroviny, velké množství zeleniny a ovoce.</a:t>
            </a:r>
            <a:br>
              <a:rPr lang="cs-CZ" sz="4000" dirty="0" smtClean="0">
                <a:latin typeface="Calibri" panose="020F0502020204030204" pitchFamily="34" charset="0"/>
              </a:rPr>
            </a:br>
            <a:endParaRPr lang="cs-CZ" sz="4000" dirty="0" smtClean="0">
              <a:latin typeface="Calibri" panose="020F0502020204030204" pitchFamily="34" charset="0"/>
            </a:endParaRPr>
          </a:p>
          <a:p>
            <a:pPr>
              <a:buFont typeface="Arial" pitchFamily="34" charset="0"/>
              <a:buChar char="•"/>
            </a:pPr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Složité saláty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54271" y="1759124"/>
            <a:ext cx="17153033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Bramborový salát</a:t>
            </a:r>
            <a:r>
              <a:rPr lang="cs-CZ" sz="4000" dirty="0" smtClean="0">
                <a:latin typeface="Calibri" panose="020F0502020204030204" pitchFamily="34" charset="0"/>
              </a:rPr>
              <a:t> s olejem nebo s majonézou – podáváme jako přílohu </a:t>
            </a:r>
            <a:br>
              <a:rPr lang="cs-CZ" sz="4000" dirty="0" smtClean="0">
                <a:latin typeface="Calibri" panose="020F0502020204030204" pitchFamily="34" charset="0"/>
              </a:rPr>
            </a:br>
            <a:r>
              <a:rPr lang="cs-CZ" sz="4000" dirty="0" smtClean="0">
                <a:latin typeface="Calibri" panose="020F0502020204030204" pitchFamily="34" charset="0"/>
              </a:rPr>
              <a:t>k hlavním pokrmům.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Francouzský salát </a:t>
            </a:r>
            <a:r>
              <a:rPr lang="cs-CZ" sz="4000" dirty="0" smtClean="0">
                <a:latin typeface="Calibri" panose="020F0502020204030204" pitchFamily="34" charset="0"/>
              </a:rPr>
              <a:t>– všechno krájíme na </a:t>
            </a: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kostičky, </a:t>
            </a:r>
            <a:r>
              <a:rPr lang="cs-CZ" sz="4000" dirty="0" smtClean="0">
                <a:latin typeface="Calibri" panose="020F0502020204030204" pitchFamily="34" charset="0"/>
              </a:rPr>
              <a:t>brambory uvaříme ve slupce oloupeme nakrájíme na kostičky, přidáme nakrájenou, uvařenou kořenovou zeleninu, sterilované okurky, hrášek, spojíme majonézou, dochutíme solí, cukrem, mletým pepřem, worcesterem, hořčicí.</a:t>
            </a:r>
          </a:p>
          <a:p>
            <a:endParaRPr lang="cs-CZ" sz="400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Vlašský salát </a:t>
            </a:r>
            <a:r>
              <a:rPr lang="cs-CZ" sz="4000" dirty="0" smtClean="0">
                <a:latin typeface="Calibri" panose="020F0502020204030204" pitchFamily="34" charset="0"/>
              </a:rPr>
              <a:t>– všechno krájíme na </a:t>
            </a: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nudličky – </a:t>
            </a:r>
            <a:r>
              <a:rPr lang="cs-CZ" sz="4000" dirty="0" smtClean="0">
                <a:latin typeface="Calibri" panose="020F0502020204030204" pitchFamily="34" charset="0"/>
              </a:rPr>
              <a:t>brambory uvaříme </a:t>
            </a:r>
            <a:r>
              <a:rPr lang="cs-CZ" sz="4000" dirty="0">
                <a:latin typeface="Calibri" panose="020F0502020204030204" pitchFamily="34" charset="0"/>
              </a:rPr>
              <a:t>ve slupce oloupeme nakrájíme na </a:t>
            </a:r>
            <a:r>
              <a:rPr lang="cs-CZ" sz="4000" dirty="0" smtClean="0">
                <a:latin typeface="Calibri" panose="020F0502020204030204" pitchFamily="34" charset="0"/>
              </a:rPr>
              <a:t>nudličky, přidáme nakrájenou, uvařenou kořenovou zeleninu, sterilované okurky, hrášek, </a:t>
            </a:r>
            <a:r>
              <a:rPr lang="cs-CZ" sz="4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měkký salám,</a:t>
            </a:r>
            <a:r>
              <a:rPr lang="cs-CZ" sz="4000" dirty="0" smtClean="0">
                <a:latin typeface="Calibri" panose="020F0502020204030204" pitchFamily="34" charset="0"/>
              </a:rPr>
              <a:t> spojíme majonézou, </a:t>
            </a:r>
            <a:r>
              <a:rPr lang="cs-CZ" sz="4000" dirty="0">
                <a:latin typeface="Calibri" panose="020F0502020204030204" pitchFamily="34" charset="0"/>
              </a:rPr>
              <a:t>dochutíme solí, cukrem, mletým pepřem, worcesterem, </a:t>
            </a:r>
            <a:r>
              <a:rPr lang="cs-CZ" sz="4000" dirty="0" smtClean="0">
                <a:latin typeface="Calibri" panose="020F0502020204030204" pitchFamily="34" charset="0"/>
              </a:rPr>
              <a:t>hořčicí.</a:t>
            </a:r>
            <a:endParaRPr lang="cs-CZ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Kombinované saláty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27242" y="1903140"/>
            <a:ext cx="17273741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4000" dirty="0" smtClean="0">
                <a:latin typeface="Calibri" panose="020F0502020204030204" pitchFamily="34" charset="0"/>
              </a:rPr>
              <a:t>skládají se ze zeleniny, vařeného nebo pečeného masa, uzeniny, vajec, sýrů </a:t>
            </a:r>
            <a:br>
              <a:rPr lang="cs-CZ" altLang="cs-CZ" sz="4000" dirty="0" smtClean="0">
                <a:latin typeface="Calibri" panose="020F0502020204030204" pitchFamily="34" charset="0"/>
              </a:rPr>
            </a:br>
            <a:r>
              <a:rPr lang="cs-CZ" altLang="cs-CZ" sz="4000" dirty="0" smtClean="0">
                <a:latin typeface="Calibri" panose="020F0502020204030204" pitchFamily="34" charset="0"/>
              </a:rPr>
              <a:t>a různých dresinků. Tyto saláty podáváme jako hlavní pokrm.</a:t>
            </a:r>
          </a:p>
          <a:p>
            <a:endParaRPr lang="cs-CZ" altLang="cs-CZ" sz="4000" dirty="0" smtClean="0">
              <a:latin typeface="Calibri" panose="020F0502020204030204" pitchFamily="34" charset="0"/>
            </a:endParaRPr>
          </a:p>
          <a:p>
            <a:r>
              <a:rPr lang="cs-CZ" altLang="cs-CZ" sz="4000" dirty="0" err="1" smtClean="0">
                <a:latin typeface="Calibri" panose="020F0502020204030204" pitchFamily="34" charset="0"/>
              </a:rPr>
              <a:t>Ceasar</a:t>
            </a:r>
            <a:r>
              <a:rPr lang="cs-CZ" altLang="cs-CZ" sz="4000" dirty="0" smtClean="0">
                <a:latin typeface="Calibri" panose="020F0502020204030204" pitchFamily="34" charset="0"/>
              </a:rPr>
              <a:t> salát</a:t>
            </a:r>
          </a:p>
          <a:p>
            <a:endParaRPr lang="cs-CZ" altLang="cs-CZ" sz="4000" dirty="0" smtClean="0">
              <a:latin typeface="Calibri" panose="020F0502020204030204" pitchFamily="34" charset="0"/>
            </a:endParaRPr>
          </a:p>
          <a:p>
            <a:r>
              <a:rPr lang="cs-CZ" altLang="cs-CZ" sz="4000" dirty="0" smtClean="0">
                <a:latin typeface="Calibri" panose="020F0502020204030204" pitchFamily="34" charset="0"/>
              </a:rPr>
              <a:t>Těstovinové saláty – s tuňákem, s kuřecím masem, s variací sýrů</a:t>
            </a:r>
          </a:p>
          <a:p>
            <a:endParaRPr lang="cs-CZ" altLang="cs-CZ" sz="4000" dirty="0" smtClean="0">
              <a:latin typeface="Calibri" panose="020F0502020204030204" pitchFamily="34" charset="0"/>
            </a:endParaRPr>
          </a:p>
          <a:p>
            <a:r>
              <a:rPr lang="cs-CZ" altLang="cs-CZ" sz="4000" dirty="0" smtClean="0">
                <a:latin typeface="Calibri" panose="020F0502020204030204" pitchFamily="34" charset="0"/>
              </a:rPr>
              <a:t>Zeleninový salát s kuřecími </a:t>
            </a:r>
            <a:r>
              <a:rPr lang="cs-CZ" altLang="cs-CZ" sz="4000" dirty="0" err="1" smtClean="0">
                <a:latin typeface="Calibri" panose="020F0502020204030204" pitchFamily="34" charset="0"/>
              </a:rPr>
              <a:t>nugetkami</a:t>
            </a:r>
            <a:endParaRPr lang="cs-CZ" altLang="cs-CZ" sz="4000" dirty="0" smtClean="0">
              <a:latin typeface="Calibri" panose="020F0502020204030204" pitchFamily="34" charset="0"/>
            </a:endParaRPr>
          </a:p>
          <a:p>
            <a:endParaRPr lang="cs-CZ" altLang="cs-CZ" sz="4000" dirty="0" smtClean="0">
              <a:latin typeface="Calibri" panose="020F0502020204030204" pitchFamily="34" charset="0"/>
            </a:endParaRPr>
          </a:p>
          <a:p>
            <a:r>
              <a:rPr lang="cs-CZ" altLang="cs-CZ" sz="4000" dirty="0" smtClean="0">
                <a:latin typeface="Calibri" panose="020F0502020204030204" pitchFamily="34" charset="0"/>
              </a:rPr>
              <a:t>Ledový salát s grilovaným hovězím masem, slaninou, rajčaty a zakysanou smetanou</a:t>
            </a:r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164" y="771810"/>
            <a:ext cx="5176542" cy="1754326"/>
          </a:xfrm>
        </p:spPr>
        <p:txBody>
          <a:bodyPr/>
          <a:lstStyle/>
          <a:p>
            <a:pPr algn="ctr"/>
            <a:r>
              <a:rPr lang="cs-CZ" sz="6000" dirty="0" smtClean="0">
                <a:latin typeface="Calibri" panose="020F0502020204030204" pitchFamily="34" charset="0"/>
              </a:rPr>
              <a:t>Těstovinový salát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8194" name="Picture 2" descr="C:\Users\OEM\Desktop\seřazené foto\101_FUJI\DSCF11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75" r="5670"/>
          <a:stretch/>
        </p:blipFill>
        <p:spPr bwMode="auto">
          <a:xfrm>
            <a:off x="5399584" y="806194"/>
            <a:ext cx="12457116" cy="90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891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164" y="771810"/>
            <a:ext cx="5176542" cy="1754326"/>
          </a:xfrm>
        </p:spPr>
        <p:txBody>
          <a:bodyPr/>
          <a:lstStyle/>
          <a:p>
            <a:pPr algn="ctr"/>
            <a:r>
              <a:rPr lang="cs-CZ" sz="6000" dirty="0" smtClean="0">
                <a:latin typeface="Calibri" panose="020F0502020204030204" pitchFamily="34" charset="0"/>
              </a:rPr>
              <a:t>Těstovinový salát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3074" name="Picture 2" descr="C:\Users\OEM\Desktop\SK-Martina\Berlín Foto\20181025_1106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1832" y="421648"/>
            <a:ext cx="10186355" cy="948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0086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Zálivky, dresinky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1759124"/>
            <a:ext cx="17209912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4000" b="1" dirty="0" smtClean="0">
                <a:latin typeface="Calibri" panose="020F0502020204030204" pitchFamily="34" charset="0"/>
              </a:rPr>
              <a:t>zálivka octová – </a:t>
            </a:r>
            <a:r>
              <a:rPr lang="cs-CZ" altLang="cs-CZ" sz="4000" dirty="0" smtClean="0">
                <a:latin typeface="Calibri" panose="020F0502020204030204" pitchFamily="34" charset="0"/>
              </a:rPr>
              <a:t>voda, ocet, sůl, cukr,</a:t>
            </a:r>
            <a:endParaRPr lang="cs-CZ" sz="4000" dirty="0" smtClean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4000" b="1" dirty="0" smtClean="0">
                <a:latin typeface="Calibri" panose="020F0502020204030204" pitchFamily="34" charset="0"/>
              </a:rPr>
              <a:t>zálivka </a:t>
            </a:r>
            <a:r>
              <a:rPr lang="cs-CZ" altLang="cs-CZ" sz="4000" b="1" dirty="0" smtClean="0">
                <a:latin typeface="Calibri" panose="020F0502020204030204" pitchFamily="34" charset="0"/>
              </a:rPr>
              <a:t>olejová – </a:t>
            </a:r>
            <a:r>
              <a:rPr lang="cs-CZ" altLang="cs-CZ" sz="4000" dirty="0" smtClean="0">
                <a:latin typeface="Calibri" panose="020F0502020204030204" pitchFamily="34" charset="0"/>
              </a:rPr>
              <a:t>octová s přidáním oleje.</a:t>
            </a:r>
          </a:p>
          <a:p>
            <a:pPr>
              <a:buNone/>
            </a:pPr>
            <a:endParaRPr lang="cs-CZ" altLang="cs-CZ" sz="4000" b="1" dirty="0" smtClean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cs-CZ" altLang="cs-CZ" sz="4000" b="1" dirty="0" smtClean="0">
                <a:latin typeface="Calibri" panose="020F0502020204030204" pitchFamily="34" charset="0"/>
              </a:rPr>
              <a:t>Francouzský dresink – základní </a:t>
            </a:r>
          </a:p>
          <a:p>
            <a:pPr>
              <a:lnSpc>
                <a:spcPct val="150000"/>
              </a:lnSpc>
              <a:buNone/>
            </a:pPr>
            <a:r>
              <a:rPr lang="cs-CZ" altLang="cs-CZ" sz="4000" dirty="0" smtClean="0">
                <a:latin typeface="Calibri" panose="020F0502020204030204" pitchFamily="34" charset="0"/>
              </a:rPr>
              <a:t>hořčici šleháme spolu s olejem, přidáme citrón a dochutíme solí a mletým pepřem.</a:t>
            </a:r>
          </a:p>
          <a:p>
            <a:pPr>
              <a:lnSpc>
                <a:spcPct val="150000"/>
              </a:lnSpc>
              <a:buNone/>
            </a:pPr>
            <a:r>
              <a:rPr lang="cs-CZ" altLang="cs-CZ" sz="4000" b="1" dirty="0" smtClean="0">
                <a:latin typeface="Calibri" panose="020F0502020204030204" pitchFamily="34" charset="0"/>
              </a:rPr>
              <a:t>Anglický </a:t>
            </a:r>
            <a:r>
              <a:rPr lang="cs-CZ" altLang="cs-CZ" sz="4000" b="1" dirty="0" err="1" smtClean="0">
                <a:latin typeface="Calibri" panose="020F0502020204030204" pitchFamily="34" charset="0"/>
              </a:rPr>
              <a:t>dressink</a:t>
            </a:r>
            <a:r>
              <a:rPr lang="cs-CZ" altLang="cs-CZ" sz="4000" b="1" dirty="0" smtClean="0">
                <a:latin typeface="Calibri" panose="020F0502020204030204" pitchFamily="34" charset="0"/>
              </a:rPr>
              <a:t> </a:t>
            </a:r>
            <a:r>
              <a:rPr lang="cs-CZ" altLang="cs-CZ" sz="4000" dirty="0" smtClean="0">
                <a:latin typeface="Calibri" panose="020F0502020204030204" pitchFamily="34" charset="0"/>
              </a:rPr>
              <a:t>– základní a přidáme nakrájenou pažitku,</a:t>
            </a:r>
          </a:p>
          <a:p>
            <a:pPr>
              <a:lnSpc>
                <a:spcPct val="150000"/>
              </a:lnSpc>
              <a:buNone/>
            </a:pPr>
            <a:r>
              <a:rPr lang="cs-CZ" altLang="cs-CZ" sz="4000" b="1" dirty="0" smtClean="0">
                <a:latin typeface="Calibri" panose="020F0502020204030204" pitchFamily="34" charset="0"/>
              </a:rPr>
              <a:t>Český </a:t>
            </a:r>
            <a:r>
              <a:rPr lang="cs-CZ" altLang="cs-CZ" sz="4000" b="1" dirty="0" err="1" smtClean="0">
                <a:latin typeface="Calibri" panose="020F0502020204030204" pitchFamily="34" charset="0"/>
              </a:rPr>
              <a:t>dressink</a:t>
            </a:r>
            <a:r>
              <a:rPr lang="cs-CZ" altLang="cs-CZ" sz="4000" dirty="0" smtClean="0">
                <a:latin typeface="Calibri" panose="020F0502020204030204" pitchFamily="34" charset="0"/>
              </a:rPr>
              <a:t> – základní a roztavená na kostičky nakrájená slanina,</a:t>
            </a:r>
          </a:p>
          <a:p>
            <a:pPr>
              <a:lnSpc>
                <a:spcPct val="150000"/>
              </a:lnSpc>
              <a:buNone/>
            </a:pPr>
            <a:r>
              <a:rPr lang="cs-CZ" altLang="cs-CZ" sz="4000" b="1" dirty="0" smtClean="0">
                <a:latin typeface="Calibri" panose="020F0502020204030204" pitchFamily="34" charset="0"/>
              </a:rPr>
              <a:t>Křenový </a:t>
            </a:r>
            <a:r>
              <a:rPr lang="cs-CZ" altLang="cs-CZ" sz="4000" b="1" dirty="0" err="1" smtClean="0">
                <a:latin typeface="Calibri" panose="020F0502020204030204" pitchFamily="34" charset="0"/>
              </a:rPr>
              <a:t>dressink</a:t>
            </a:r>
            <a:r>
              <a:rPr lang="cs-CZ" altLang="cs-CZ" sz="4000" dirty="0" smtClean="0">
                <a:latin typeface="Calibri" panose="020F0502020204030204" pitchFamily="34" charset="0"/>
              </a:rPr>
              <a:t> – základní a nastrouhaný křen a smetana.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err="1" smtClean="0">
                <a:latin typeface="Calibri" panose="020F0502020204030204" pitchFamily="34" charset="0"/>
              </a:rPr>
              <a:t>Dipy</a:t>
            </a:r>
            <a:r>
              <a:rPr lang="cs-CZ" sz="6000" dirty="0" smtClean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– anglicky namočit</a:t>
            </a:r>
            <a:endParaRPr lang="cs-CZ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1759124"/>
            <a:ext cx="1728192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b="1" dirty="0" err="1" smtClean="0">
                <a:latin typeface="Calibri" panose="020F0502020204030204" pitchFamily="34" charset="0"/>
              </a:rPr>
              <a:t>Dip</a:t>
            </a:r>
            <a:r>
              <a:rPr lang="cs-CZ" sz="4000" b="1" dirty="0" smtClean="0">
                <a:latin typeface="Calibri" panose="020F0502020204030204" pitchFamily="34" charset="0"/>
              </a:rPr>
              <a:t> </a:t>
            </a:r>
            <a:r>
              <a:rPr lang="cs-CZ" sz="4000" dirty="0" smtClean="0">
                <a:latin typeface="Calibri" panose="020F0502020204030204" pitchFamily="34" charset="0"/>
              </a:rPr>
              <a:t>– je omáčka podávaná samostatně, do které se během konzumace namáčí kousky jídla, např. sýr, </a:t>
            </a:r>
            <a:r>
              <a:rPr lang="cs-CZ" sz="4000" dirty="0" err="1" smtClean="0">
                <a:latin typeface="Calibri" panose="020F0502020204030204" pitchFamily="34" charset="0"/>
              </a:rPr>
              <a:t>falafel</a:t>
            </a:r>
            <a:r>
              <a:rPr lang="cs-CZ" sz="4000" dirty="0" smtClean="0">
                <a:latin typeface="Calibri" panose="020F0502020204030204" pitchFamily="34" charset="0"/>
              </a:rPr>
              <a:t>, bramborové či tortillové </a:t>
            </a:r>
            <a:r>
              <a:rPr lang="cs-CZ" sz="4000" dirty="0" err="1" smtClean="0">
                <a:latin typeface="Calibri" panose="020F0502020204030204" pitchFamily="34" charset="0"/>
              </a:rPr>
              <a:t>chipsy</a:t>
            </a:r>
            <a:r>
              <a:rPr lang="cs-CZ" sz="4000" dirty="0" smtClean="0">
                <a:latin typeface="Calibri" panose="020F0502020204030204" pitchFamily="34" charset="0"/>
              </a:rPr>
              <a:t> nebo zelenina. 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Klasická omáčka se proti tomu podává již přelitá přes pokrm. 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Základ </a:t>
            </a:r>
            <a:r>
              <a:rPr lang="cs-CZ" sz="4000" dirty="0" err="1" smtClean="0">
                <a:latin typeface="Calibri" panose="020F0502020204030204" pitchFamily="34" charset="0"/>
              </a:rPr>
              <a:t>dipu</a:t>
            </a:r>
            <a:r>
              <a:rPr lang="cs-CZ" sz="4000" dirty="0" smtClean="0">
                <a:latin typeface="Calibri" panose="020F0502020204030204" pitchFamily="34" charset="0"/>
              </a:rPr>
              <a:t> tvoří většinou jogurt, zakysaná smetana nebo majonéza.</a:t>
            </a:r>
          </a:p>
          <a:p>
            <a:pPr>
              <a:lnSpc>
                <a:spcPct val="150000"/>
              </a:lnSpc>
            </a:pPr>
            <a:r>
              <a:rPr lang="cs-CZ" sz="4000" dirty="0" err="1" smtClean="0">
                <a:latin typeface="Calibri" panose="020F0502020204030204" pitchFamily="34" charset="0"/>
              </a:rPr>
              <a:t>Dip</a:t>
            </a:r>
            <a:r>
              <a:rPr lang="cs-CZ" sz="4000" dirty="0" smtClean="0">
                <a:latin typeface="Calibri" panose="020F0502020204030204" pitchFamily="34" charset="0"/>
              </a:rPr>
              <a:t> jogurtový s bylinkami,</a:t>
            </a:r>
          </a:p>
          <a:p>
            <a:pPr>
              <a:lnSpc>
                <a:spcPct val="150000"/>
              </a:lnSpc>
            </a:pPr>
            <a:r>
              <a:rPr lang="cs-CZ" sz="4000" dirty="0" err="1" smtClean="0">
                <a:latin typeface="Calibri" panose="020F0502020204030204" pitchFamily="34" charset="0"/>
              </a:rPr>
              <a:t>dip</a:t>
            </a:r>
            <a:r>
              <a:rPr lang="cs-CZ" sz="4000" dirty="0" smtClean="0">
                <a:latin typeface="Calibri" panose="020F0502020204030204" pitchFamily="34" charset="0"/>
              </a:rPr>
              <a:t> z červené řepy,</a:t>
            </a:r>
          </a:p>
          <a:p>
            <a:pPr>
              <a:lnSpc>
                <a:spcPct val="150000"/>
              </a:lnSpc>
            </a:pPr>
            <a:r>
              <a:rPr lang="cs-CZ" sz="4000" dirty="0" err="1" smtClean="0">
                <a:latin typeface="Calibri" panose="020F0502020204030204" pitchFamily="34" charset="0"/>
              </a:rPr>
              <a:t>dip</a:t>
            </a:r>
            <a:r>
              <a:rPr lang="cs-CZ" sz="4000" dirty="0" smtClean="0">
                <a:latin typeface="Calibri" panose="020F0502020204030204" pitchFamily="34" charset="0"/>
              </a:rPr>
              <a:t> sýrový,</a:t>
            </a:r>
          </a:p>
          <a:p>
            <a:pPr>
              <a:lnSpc>
                <a:spcPct val="150000"/>
              </a:lnSpc>
            </a:pPr>
            <a:r>
              <a:rPr lang="cs-CZ" sz="4000" dirty="0" err="1" smtClean="0">
                <a:latin typeface="Calibri" panose="020F0502020204030204" pitchFamily="34" charset="0"/>
              </a:rPr>
              <a:t>dip</a:t>
            </a:r>
            <a:r>
              <a:rPr lang="cs-CZ" sz="4000" dirty="0" smtClean="0">
                <a:latin typeface="Calibri" panose="020F0502020204030204" pitchFamily="34" charset="0"/>
              </a:rPr>
              <a:t> s </a:t>
            </a:r>
            <a:r>
              <a:rPr lang="cs-CZ" sz="4000" dirty="0" err="1" smtClean="0">
                <a:latin typeface="Calibri" panose="020F0502020204030204" pitchFamily="34" charset="0"/>
              </a:rPr>
              <a:t>ricottou</a:t>
            </a:r>
            <a:r>
              <a:rPr lang="cs-CZ" sz="4000" dirty="0" smtClean="0">
                <a:latin typeface="Calibri" panose="020F0502020204030204" pitchFamily="34" charset="0"/>
              </a:rPr>
              <a:t> a česnekem.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63080" y="679004"/>
            <a:ext cx="5824614" cy="1754326"/>
          </a:xfrm>
        </p:spPr>
        <p:txBody>
          <a:bodyPr/>
          <a:lstStyle/>
          <a:p>
            <a:pPr algn="ctr"/>
            <a:r>
              <a:rPr lang="cs-CZ" sz="6000" dirty="0" err="1" smtClean="0">
                <a:latin typeface="Calibri" panose="020F0502020204030204" pitchFamily="34" charset="0"/>
              </a:rPr>
              <a:t>Dip</a:t>
            </a:r>
            <a:r>
              <a:rPr lang="cs-CZ" sz="6000" dirty="0" smtClean="0">
                <a:latin typeface="Calibri" panose="020F0502020204030204" pitchFamily="34" charset="0"/>
              </a:rPr>
              <a:t> z červené řepy</a:t>
            </a:r>
            <a:endParaRPr lang="cs-CZ" dirty="0">
              <a:latin typeface="Calibri" panose="020F0502020204030204" pitchFamily="34" charset="0"/>
            </a:endParaRPr>
          </a:p>
        </p:txBody>
      </p:sp>
      <p:pic>
        <p:nvPicPr>
          <p:cNvPr id="9218" name="Picture 2" descr="C:\Users\OEM\Desktop\seřazené foto\101_FUJI\DSCF115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68" t="4498" r="15745" b="13689"/>
          <a:stretch/>
        </p:blipFill>
        <p:spPr bwMode="auto">
          <a:xfrm>
            <a:off x="6983760" y="175550"/>
            <a:ext cx="10971304" cy="966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380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Chlebíčky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19064" y="2143104"/>
            <a:ext cx="17209912" cy="727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Chlebíčky připravujeme z veky, krájíme na plátky</a:t>
            </a:r>
            <a:r>
              <a:rPr lang="cs-CZ" sz="4000" dirty="0">
                <a:latin typeface="Calibri" panose="020F0502020204030204" pitchFamily="34" charset="0"/>
              </a:rPr>
              <a:t>.</a:t>
            </a:r>
            <a:endParaRPr lang="cs-CZ" sz="4000" dirty="0" smtClean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Chlebíčky se složitým salátem – vlašský, pařížský</a:t>
            </a:r>
            <a:r>
              <a:rPr lang="cs-CZ" sz="4000" dirty="0">
                <a:latin typeface="Calibri" panose="020F0502020204030204" pitchFamily="34" charset="0"/>
              </a:rPr>
              <a:t> </a:t>
            </a:r>
            <a:r>
              <a:rPr lang="cs-CZ" sz="4000" dirty="0" smtClean="0">
                <a:latin typeface="Calibri" panose="020F0502020204030204" pitchFamily="34" charset="0"/>
              </a:rPr>
              <a:t>atd.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Chlebíčky s máslem.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Chlebíčky s pomazánkou.</a:t>
            </a:r>
          </a:p>
          <a:p>
            <a:endParaRPr lang="cs-CZ" sz="4000" dirty="0">
              <a:latin typeface="Calibri" panose="020F0502020204030204" pitchFamily="34" charset="0"/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Zdobíme různými surovinami – šunka, sýr, debrecínská pečeně, </a:t>
            </a:r>
            <a:r>
              <a:rPr lang="cs-CZ" sz="4000" dirty="0" err="1" smtClean="0">
                <a:latin typeface="Calibri" panose="020F0502020204030204" pitchFamily="34" charset="0"/>
              </a:rPr>
              <a:t>herkules</a:t>
            </a:r>
            <a:r>
              <a:rPr lang="cs-CZ" sz="4000" dirty="0" smtClean="0">
                <a:latin typeface="Calibri" panose="020F0502020204030204" pitchFamily="34" charset="0"/>
              </a:rPr>
              <a:t>, </a:t>
            </a:r>
            <a:r>
              <a:rPr lang="cs-CZ" sz="4000" dirty="0" err="1" smtClean="0">
                <a:latin typeface="Calibri" panose="020F0502020204030204" pitchFamily="34" charset="0"/>
              </a:rPr>
              <a:t>poličan</a:t>
            </a:r>
            <a:r>
              <a:rPr lang="cs-CZ" sz="4000" dirty="0" smtClean="0">
                <a:latin typeface="Calibri" panose="020F0502020204030204" pitchFamily="34" charset="0"/>
              </a:rPr>
              <a:t>, tvrdý sýr</a:t>
            </a:r>
            <a:r>
              <a:rPr lang="cs-CZ" sz="4000" dirty="0">
                <a:latin typeface="Calibri" panose="020F0502020204030204" pitchFamily="34" charset="0"/>
              </a:rPr>
              <a:t> </a:t>
            </a:r>
            <a:r>
              <a:rPr lang="cs-CZ" sz="4000" dirty="0" smtClean="0">
                <a:latin typeface="Calibri" panose="020F0502020204030204" pitchFamily="34" charset="0"/>
              </a:rPr>
              <a:t>atd. 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dirty="0" smtClean="0">
                <a:latin typeface="Calibri" panose="020F0502020204030204" pitchFamily="34" charset="0"/>
              </a:rPr>
              <a:t>Doplňujeme vařeným vejce, sterilovaným okurkem, rajčetem, petrželovou natí atd.</a:t>
            </a:r>
          </a:p>
          <a:p>
            <a:endParaRPr lang="cs-CZ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err="1" smtClean="0">
                <a:latin typeface="Calibri" panose="020F0502020204030204" pitchFamily="34" charset="0"/>
              </a:rPr>
              <a:t>Kanapky</a:t>
            </a:r>
            <a:r>
              <a:rPr lang="cs-CZ" sz="6000" dirty="0" smtClean="0">
                <a:latin typeface="Calibri" panose="020F0502020204030204" pitchFamily="34" charset="0"/>
              </a:rPr>
              <a:t>, chuťovky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7056" y="2214542"/>
            <a:ext cx="1728192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00B0F0"/>
                </a:solidFill>
                <a:latin typeface="Calibri" panose="020F0502020204030204" pitchFamily="34" charset="0"/>
              </a:rPr>
              <a:t>Kanapky</a:t>
            </a:r>
            <a:r>
              <a:rPr lang="cs-CZ" sz="4000" dirty="0" smtClean="0">
                <a:latin typeface="Calibri" panose="020F0502020204030204" pitchFamily="34" charset="0"/>
              </a:rPr>
              <a:t> – jsou malé chlebíčky – připravené z nakrájené bagety, podkladem jsou pomazánky, pěny, krémy,</a:t>
            </a:r>
          </a:p>
          <a:p>
            <a:r>
              <a:rPr lang="cs-CZ" sz="4000" dirty="0" smtClean="0">
                <a:latin typeface="Calibri" panose="020F0502020204030204" pitchFamily="34" charset="0"/>
              </a:rPr>
              <a:t>zdobíme různými surovinami – šunka, sýr, debrecínská pečeně, </a:t>
            </a:r>
            <a:r>
              <a:rPr lang="cs-CZ" sz="4000" dirty="0" err="1" smtClean="0">
                <a:latin typeface="Calibri" panose="020F0502020204030204" pitchFamily="34" charset="0"/>
              </a:rPr>
              <a:t>herkules</a:t>
            </a:r>
            <a:r>
              <a:rPr lang="cs-CZ" sz="4000" dirty="0" smtClean="0">
                <a:latin typeface="Calibri" panose="020F0502020204030204" pitchFamily="34" charset="0"/>
              </a:rPr>
              <a:t>, </a:t>
            </a:r>
            <a:r>
              <a:rPr lang="cs-CZ" sz="4000" dirty="0" err="1" smtClean="0">
                <a:latin typeface="Calibri" panose="020F0502020204030204" pitchFamily="34" charset="0"/>
              </a:rPr>
              <a:t>poličan</a:t>
            </a:r>
            <a:r>
              <a:rPr lang="cs-CZ" sz="4000" dirty="0" smtClean="0">
                <a:latin typeface="Calibri" panose="020F0502020204030204" pitchFamily="34" charset="0"/>
              </a:rPr>
              <a:t>, tvrdý sýr atd.</a:t>
            </a:r>
          </a:p>
          <a:p>
            <a:r>
              <a:rPr lang="cs-CZ" sz="4000" dirty="0">
                <a:latin typeface="Calibri" panose="020F0502020204030204" pitchFamily="34" charset="0"/>
              </a:rPr>
              <a:t>doplňujeme různými surovinami – </a:t>
            </a:r>
            <a:r>
              <a:rPr lang="cs-CZ" sz="4000" dirty="0" smtClean="0">
                <a:latin typeface="Calibri" panose="020F0502020204030204" pitchFamily="34" charset="0"/>
              </a:rPr>
              <a:t>okurek, rajče, petrželová nať atd.</a:t>
            </a:r>
          </a:p>
          <a:p>
            <a:endParaRPr lang="cs-CZ" sz="4000" dirty="0" smtClean="0">
              <a:latin typeface="Calibri" panose="020F0502020204030204" pitchFamily="34" charset="0"/>
            </a:endParaRPr>
          </a:p>
          <a:p>
            <a:r>
              <a:rPr lang="cs-CZ" sz="4000" b="1" dirty="0" smtClean="0">
                <a:solidFill>
                  <a:srgbClr val="00B0F0"/>
                </a:solidFill>
                <a:latin typeface="Calibri" panose="020F0502020204030204" pitchFamily="34" charset="0"/>
              </a:rPr>
              <a:t>Chuťovky</a:t>
            </a:r>
            <a:r>
              <a:rPr lang="cs-CZ" sz="4000" dirty="0" smtClean="0">
                <a:latin typeface="Calibri" panose="020F0502020204030204" pitchFamily="34" charset="0"/>
              </a:rPr>
              <a:t> – připravujeme  z chleba nebo veky, vykrajujeme různé tvary, nejčastěji kolečka, podkladem jsou různé pomazánky, pěny.</a:t>
            </a:r>
          </a:p>
          <a:p>
            <a:r>
              <a:rPr lang="cs-CZ" sz="4000" dirty="0" smtClean="0">
                <a:latin typeface="Calibri" panose="020F0502020204030204" pitchFamily="34" charset="0"/>
              </a:rPr>
              <a:t>Zdobíme </a:t>
            </a:r>
            <a:r>
              <a:rPr lang="cs-CZ" sz="4000" dirty="0">
                <a:latin typeface="Calibri" panose="020F0502020204030204" pitchFamily="34" charset="0"/>
              </a:rPr>
              <a:t>různými surovinami – šunka, sýr</a:t>
            </a:r>
            <a:r>
              <a:rPr lang="cs-CZ" sz="4000" dirty="0" smtClean="0">
                <a:latin typeface="Calibri" panose="020F0502020204030204" pitchFamily="34" charset="0"/>
              </a:rPr>
              <a:t>, </a:t>
            </a:r>
            <a:r>
              <a:rPr lang="cs-CZ" sz="4000" dirty="0" err="1" smtClean="0">
                <a:latin typeface="Calibri" panose="020F0502020204030204" pitchFamily="34" charset="0"/>
              </a:rPr>
              <a:t>poličan</a:t>
            </a:r>
            <a:r>
              <a:rPr lang="cs-CZ" sz="4000" dirty="0" smtClean="0">
                <a:latin typeface="Calibri" panose="020F0502020204030204" pitchFamily="34" charset="0"/>
              </a:rPr>
              <a:t>, losos, čabajka atd.</a:t>
            </a:r>
          </a:p>
          <a:p>
            <a:r>
              <a:rPr lang="cs-CZ" sz="4000" dirty="0" smtClean="0">
                <a:latin typeface="Calibri" panose="020F0502020204030204" pitchFamily="34" charset="0"/>
              </a:rPr>
              <a:t>Doplňujeme </a:t>
            </a:r>
            <a:r>
              <a:rPr lang="cs-CZ" sz="4000" dirty="0">
                <a:latin typeface="Calibri" panose="020F0502020204030204" pitchFamily="34" charset="0"/>
              </a:rPr>
              <a:t>okurek, rajče, petrželová nať atd</a:t>
            </a:r>
            <a:r>
              <a:rPr lang="cs-CZ" sz="4000" dirty="0" smtClean="0">
                <a:latin typeface="Calibri" panose="020F0502020204030204" pitchFamily="34" charset="0"/>
              </a:rPr>
              <a:t>.</a:t>
            </a:r>
            <a:endParaRPr lang="cs-CZ" sz="4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Chlebíčky, kanapky, chuťovky</a:t>
            </a:r>
            <a:endParaRPr lang="cs-CZ" sz="6000" dirty="0"/>
          </a:p>
        </p:txBody>
      </p:sp>
      <p:pic>
        <p:nvPicPr>
          <p:cNvPr id="2050" name="Picture 2" descr="D:\foto-kuchař, číšník, kuchař-číšník\studená\jednohubky 0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11" t="4209" r="15393" b="9619"/>
          <a:stretch/>
        </p:blipFill>
        <p:spPr bwMode="auto">
          <a:xfrm>
            <a:off x="13176448" y="1975148"/>
            <a:ext cx="4389120" cy="788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foto-kuchař, číšník, kuchař-číšník\studená\jednohubky 0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73" t="9649" r="12509" b="13837"/>
          <a:stretch/>
        </p:blipFill>
        <p:spPr bwMode="auto">
          <a:xfrm>
            <a:off x="8207896" y="2051092"/>
            <a:ext cx="4536504" cy="7804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foto-kuchař, číšník, kuchař-číšník\studená\jednohubky 0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40" t="16058" r="7926" b="8170"/>
          <a:stretch/>
        </p:blipFill>
        <p:spPr bwMode="auto">
          <a:xfrm>
            <a:off x="2304075" y="2051092"/>
            <a:ext cx="5399765" cy="780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504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Studená kuchyně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14382" y="2643170"/>
            <a:ext cx="161449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dbáme na dodržování hygienických předpisů,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cs-CZ" altLang="cs-CZ" sz="4000" dirty="0" smtClean="0">
              <a:latin typeface="Calibri" panose="020F0502020204030204" pitchFamily="34" charset="0"/>
            </a:endParaRPr>
          </a:p>
          <a:p>
            <a:pPr algn="just"/>
            <a:endParaRPr lang="cs-CZ" altLang="cs-CZ" sz="4000" dirty="0" smtClean="0">
              <a:latin typeface="Calibri" panose="020F0502020204030204" pitchFamily="34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většina surovin se tepelně neupravuje,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cs-CZ" altLang="cs-CZ" sz="4000" dirty="0" smtClean="0">
              <a:latin typeface="Calibri" panose="020F0502020204030204" pitchFamily="34" charset="0"/>
            </a:endParaRPr>
          </a:p>
          <a:p>
            <a:pPr algn="just"/>
            <a:endParaRPr lang="cs-CZ" altLang="cs-CZ" sz="4000" dirty="0" smtClean="0">
              <a:latin typeface="Calibri" panose="020F0502020204030204" pitchFamily="34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výrobky můžeme podávat v kteroukoli denní dobu. </a:t>
            </a:r>
            <a:endParaRPr lang="cs-CZ" sz="4000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Paštiky, </a:t>
            </a:r>
            <a:r>
              <a:rPr lang="cs-CZ" sz="6000" dirty="0" err="1" smtClean="0"/>
              <a:t>terinky</a:t>
            </a:r>
            <a:endParaRPr lang="cs-CZ" sz="60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647056" y="1759124"/>
            <a:ext cx="1728192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b="1" dirty="0" smtClean="0">
                <a:solidFill>
                  <a:srgbClr val="00B0F0"/>
                </a:solidFill>
                <a:latin typeface="Calibri" panose="020F0502020204030204" pitchFamily="34" charset="0"/>
              </a:rPr>
              <a:t>paštiku</a:t>
            </a:r>
            <a:r>
              <a:rPr lang="cs-CZ" sz="4000" dirty="0" smtClean="0">
                <a:latin typeface="Calibri" panose="020F0502020204030204" pitchFamily="34" charset="0"/>
              </a:rPr>
              <a:t> připravujeme z masa, maso muže být tepelně upravené nebo syrové, 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přidáváme syrová nebo tepelně upravená játra,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vše jemně pomeleme, vyšleháme, 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přidáme žloutky, smetanu, sůl, alkohol – </a:t>
            </a:r>
            <a:r>
              <a:rPr lang="cs-CZ" sz="4000" dirty="0" err="1" smtClean="0">
                <a:latin typeface="Calibri" panose="020F0502020204030204" pitchFamily="34" charset="0"/>
              </a:rPr>
              <a:t>brendy</a:t>
            </a:r>
            <a:r>
              <a:rPr lang="cs-CZ" sz="4000" dirty="0" smtClean="0">
                <a:latin typeface="Calibri" panose="020F0502020204030204" pitchFamily="34" charset="0"/>
              </a:rPr>
              <a:t>, koňak,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doplňujeme </a:t>
            </a:r>
            <a:r>
              <a:rPr lang="cs-CZ" sz="4000" dirty="0">
                <a:latin typeface="Calibri" panose="020F0502020204030204" pitchFamily="34" charset="0"/>
              </a:rPr>
              <a:t>nakrájené </a:t>
            </a:r>
            <a:r>
              <a:rPr lang="cs-CZ" sz="4000" dirty="0" smtClean="0">
                <a:latin typeface="Calibri" panose="020F0502020204030204" pitchFamily="34" charset="0"/>
              </a:rPr>
              <a:t>opečené kousky </a:t>
            </a:r>
            <a:r>
              <a:rPr lang="cs-CZ" sz="4000" dirty="0">
                <a:latin typeface="Calibri" panose="020F0502020204030204" pitchFamily="34" charset="0"/>
              </a:rPr>
              <a:t>masa, </a:t>
            </a:r>
            <a:r>
              <a:rPr lang="cs-CZ" sz="4000" dirty="0" smtClean="0">
                <a:latin typeface="Calibri" panose="020F0502020204030204" pitchFamily="34" charset="0"/>
              </a:rPr>
              <a:t>pistácie, slaninu,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vkládáme do formy může být vyložená slaninou, vaříme nebo pečeme, 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po uvaření krájíme na plátky,</a:t>
            </a:r>
          </a:p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podáváme s brusinkami, zeleným pepřem, mandlemi atd.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3520358" cy="923330"/>
          </a:xfrm>
        </p:spPr>
        <p:txBody>
          <a:bodyPr/>
          <a:lstStyle/>
          <a:p>
            <a:r>
              <a:rPr lang="cs-CZ" sz="6000" dirty="0" smtClean="0"/>
              <a:t>Paštiky </a:t>
            </a:r>
            <a:endParaRPr lang="cs-CZ" sz="6000" dirty="0"/>
          </a:p>
        </p:txBody>
      </p:sp>
      <p:pic>
        <p:nvPicPr>
          <p:cNvPr id="5" name="Obrázek 4" descr="C:\Users\Martina\Desktop\banket\IMG_20190128_164227.jpg"/>
          <p:cNvPicPr/>
          <p:nvPr/>
        </p:nvPicPr>
        <p:blipFill rotWithShape="1">
          <a:blip r:embed="rId2" cstate="print"/>
          <a:srcRect t="15622" b="6824"/>
          <a:stretch/>
        </p:blipFill>
        <p:spPr bwMode="auto">
          <a:xfrm>
            <a:off x="7487816" y="1255068"/>
            <a:ext cx="10369152" cy="881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33686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35088" y="534989"/>
            <a:ext cx="9208990" cy="1296144"/>
          </a:xfrm>
        </p:spPr>
        <p:txBody>
          <a:bodyPr/>
          <a:lstStyle/>
          <a:p>
            <a:r>
              <a:rPr lang="cs-CZ" sz="6000" dirty="0" smtClean="0"/>
              <a:t>Paštiky - huspeniny </a:t>
            </a:r>
            <a:endParaRPr lang="cs-CZ" sz="6000" dirty="0"/>
          </a:p>
        </p:txBody>
      </p:sp>
      <p:pic>
        <p:nvPicPr>
          <p:cNvPr id="2050" name="Picture 2" descr="C:\Users\OEM\Desktop\SK-Martina\Berlín Foto\20181025_1104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10" t="4615" r="21" b="5790"/>
          <a:stretch/>
        </p:blipFill>
        <p:spPr bwMode="auto">
          <a:xfrm rot="17341694">
            <a:off x="6497775" y="-421946"/>
            <a:ext cx="8757235" cy="11918037"/>
          </a:xfrm>
          <a:prstGeom prst="snip2DiagRect">
            <a:avLst>
              <a:gd name="adj1" fmla="val 0"/>
              <a:gd name="adj2" fmla="val 5000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9894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5176542" cy="33239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sz="6000" dirty="0" err="1">
                <a:latin typeface="Calibri" panose="020F0502020204030204" pitchFamily="34" charset="0"/>
              </a:rPr>
              <a:t>Foie</a:t>
            </a:r>
            <a:r>
              <a:rPr lang="cs-CZ" sz="6000" dirty="0">
                <a:latin typeface="Calibri" panose="020F0502020204030204" pitchFamily="34" charset="0"/>
              </a:rPr>
              <a:t> </a:t>
            </a:r>
            <a:r>
              <a:rPr lang="cs-CZ" sz="6000" dirty="0" err="1" smtClean="0">
                <a:latin typeface="Calibri" panose="020F0502020204030204" pitchFamily="34" charset="0"/>
              </a:rPr>
              <a:t>gras</a:t>
            </a:r>
            <a:r>
              <a:rPr lang="cs-CZ" sz="6000" dirty="0" smtClean="0">
                <a:latin typeface="Calibri" panose="020F0502020204030204" pitchFamily="34" charset="0"/>
              </a:rPr>
              <a:t/>
            </a:r>
            <a:br>
              <a:rPr lang="cs-CZ" sz="6000" dirty="0" smtClean="0">
                <a:latin typeface="Calibri" panose="020F0502020204030204" pitchFamily="34" charset="0"/>
              </a:rPr>
            </a:br>
            <a:r>
              <a:rPr lang="cs-CZ" b="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ztučnělá</a:t>
            </a:r>
            <a:r>
              <a:rPr lang="cs-CZ" b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br>
              <a:rPr lang="cs-CZ" b="0" dirty="0" smtClean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cs-CZ" b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kachní nebo husí játra</a:t>
            </a:r>
            <a:endParaRPr lang="cs-CZ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Obrázek 3" descr="C:\Users\Martina\Desktop\fotky na studenou\100NIKON\DSCN0719.JPG"/>
          <p:cNvPicPr/>
          <p:nvPr/>
        </p:nvPicPr>
        <p:blipFill rotWithShape="1">
          <a:blip r:embed="rId2" cstate="print"/>
          <a:srcRect l="19891" t="16371" r="16374"/>
          <a:stretch/>
        </p:blipFill>
        <p:spPr bwMode="auto">
          <a:xfrm>
            <a:off x="6119664" y="318964"/>
            <a:ext cx="11840800" cy="973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Terinky </a:t>
            </a:r>
            <a:endParaRPr lang="cs-CZ" sz="60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647056" y="2214542"/>
            <a:ext cx="17209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dirty="0" smtClean="0">
                <a:latin typeface="Calibri" panose="020F0502020204030204" pitchFamily="34" charset="0"/>
              </a:rPr>
              <a:t>Terinka – je jemně mletá a kořeněná masová paštika. Maso – vepřové, kuřecí, králičí… se jemně pomele nebo rozmixuje, dochutí, naplní do </a:t>
            </a:r>
            <a:r>
              <a:rPr lang="cs-CZ" sz="4000" dirty="0" err="1" smtClean="0">
                <a:latin typeface="Calibri" panose="020F0502020204030204" pitchFamily="34" charset="0"/>
              </a:rPr>
              <a:t>jednoporcových</a:t>
            </a:r>
            <a:r>
              <a:rPr lang="cs-CZ" sz="4000" dirty="0" smtClean="0">
                <a:latin typeface="Calibri" panose="020F0502020204030204" pitchFamily="34" charset="0"/>
              </a:rPr>
              <a:t> nádob a uvaří se v páře nebo se upeče v páře.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Paštiky, </a:t>
            </a:r>
            <a:r>
              <a:rPr lang="cs-CZ" sz="6000" dirty="0" err="1" smtClean="0"/>
              <a:t>terinky</a:t>
            </a:r>
            <a:endParaRPr lang="cs-CZ" sz="60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1214382" y="2214542"/>
            <a:ext cx="728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4000" dirty="0" smtClean="0"/>
          </a:p>
          <a:p>
            <a:endParaRPr lang="cs-CZ" sz="4000" dirty="0" smtClean="0"/>
          </a:p>
          <a:p>
            <a:endParaRPr lang="cs-CZ" sz="4000" dirty="0" smtClean="0"/>
          </a:p>
        </p:txBody>
      </p:sp>
      <p:pic>
        <p:nvPicPr>
          <p:cNvPr id="1026" name="Picture 2" descr="C:\Users\OEM\Desktop\Modul Laďa\05. Ústřice, ryby, mořské plody\Ryby 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9544" y="1694072"/>
            <a:ext cx="12582421" cy="836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027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err="1" smtClean="0">
                <a:latin typeface="Calibri" panose="020F0502020204030204" pitchFamily="34" charset="0"/>
              </a:rPr>
              <a:t>Finger</a:t>
            </a:r>
            <a:r>
              <a:rPr lang="cs-CZ" sz="6000" dirty="0" smtClean="0">
                <a:latin typeface="Calibri" panose="020F0502020204030204" pitchFamily="34" charset="0"/>
              </a:rPr>
              <a:t> </a:t>
            </a:r>
            <a:r>
              <a:rPr lang="cs-CZ" sz="6000" dirty="0" err="1" smtClean="0">
                <a:latin typeface="Calibri" panose="020F0502020204030204" pitchFamily="34" charset="0"/>
              </a:rPr>
              <a:t>food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08372" y="1903140"/>
            <a:ext cx="16711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>
                <a:latin typeface="Calibri" panose="020F0502020204030204" pitchFamily="34" charset="0"/>
              </a:rPr>
              <a:t>Malé jídlo do ruky, nepotřebujeme příbor, bere se mezi prsty a svoji velikostí odpovídají jednomu nebo dvěma soustům.</a:t>
            </a:r>
            <a:endParaRPr lang="cs-CZ" sz="4000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4" name="Obrázek 3" descr="C:\Users\Martina\Desktop\fotky na studenou\100NIKON\DSCN07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4244" y="3343300"/>
            <a:ext cx="8783525" cy="606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5" descr="C:\Users\Martina\Desktop\fotky na studenou\100NIKON\DSCN0713.JPG"/>
          <p:cNvPicPr/>
          <p:nvPr/>
        </p:nvPicPr>
        <p:blipFill>
          <a:blip r:embed="rId3" cstate="print"/>
          <a:srcRect l="9297" t="12547" b="18447"/>
          <a:stretch>
            <a:fillRect/>
          </a:stretch>
        </p:blipFill>
        <p:spPr bwMode="auto">
          <a:xfrm>
            <a:off x="863081" y="3631332"/>
            <a:ext cx="7302586" cy="57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Finger food – krevety 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12290" name="Picture 2" descr="C:\Users\OEM\Desktop\Modul Laďa\05. Ústřice, ryby, mořské plody\Ryby 0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5568" y="1759460"/>
            <a:ext cx="12450058" cy="8280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5058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Finger food</a:t>
            </a:r>
            <a:endParaRPr lang="cs-CZ" sz="6000" dirty="0">
              <a:latin typeface="Calibri" panose="020F0502020204030204" pitchFamily="34" charset="0"/>
            </a:endParaRPr>
          </a:p>
        </p:txBody>
      </p:sp>
      <p:pic>
        <p:nvPicPr>
          <p:cNvPr id="13314" name="Picture 2" descr="C:\Users\OEM\Desktop\seřazené foto\15studená\P62000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924" b="12665"/>
          <a:stretch/>
        </p:blipFill>
        <p:spPr bwMode="auto">
          <a:xfrm>
            <a:off x="3590105" y="1903140"/>
            <a:ext cx="14227251" cy="783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2323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63080" y="679004"/>
            <a:ext cx="16849872" cy="794063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6000" dirty="0" smtClean="0">
                <a:latin typeface="Calibri" panose="020F0502020204030204" pitchFamily="34" charset="0"/>
              </a:rPr>
              <a:t>Zdroje</a:t>
            </a:r>
            <a:br>
              <a:rPr lang="cs-CZ" sz="6000" dirty="0" smtClean="0">
                <a:latin typeface="Calibri" panose="020F0502020204030204" pitchFamily="34" charset="0"/>
              </a:rPr>
            </a:br>
            <a:r>
              <a:rPr lang="cs-CZ" sz="6000" dirty="0" smtClean="0">
                <a:latin typeface="Calibri" panose="020F0502020204030204" pitchFamily="34" charset="0"/>
              </a:rPr>
              <a:t/>
            </a:r>
            <a:br>
              <a:rPr lang="cs-CZ" sz="6000" dirty="0" smtClean="0">
                <a:latin typeface="Calibri" panose="020F0502020204030204" pitchFamily="34" charset="0"/>
              </a:rPr>
            </a:br>
            <a:r>
              <a:rPr lang="cs-CZ" sz="2400" dirty="0" smtClean="0">
                <a:solidFill>
                  <a:schemeClr val="tx1"/>
                </a:solidFill>
              </a:rPr>
              <a:t>SEDLÁČKOVÁ</a:t>
            </a:r>
            <a:r>
              <a:rPr lang="cs-CZ" sz="2400" dirty="0">
                <a:solidFill>
                  <a:schemeClr val="tx1"/>
                </a:solidFill>
              </a:rPr>
              <a:t>, Hana a Pavel OTOUPAL</a:t>
            </a:r>
            <a:r>
              <a:rPr lang="cs-CZ" sz="2400" b="0" dirty="0">
                <a:solidFill>
                  <a:schemeClr val="tx1"/>
                </a:solidFill>
              </a:rPr>
              <a:t>. </a:t>
            </a:r>
            <a:r>
              <a:rPr lang="cs-CZ" sz="2400" b="0" i="1" dirty="0">
                <a:solidFill>
                  <a:schemeClr val="tx1"/>
                </a:solidFill>
              </a:rPr>
              <a:t>Technologie přípravy pokrmů</a:t>
            </a:r>
            <a:r>
              <a:rPr lang="cs-CZ" sz="2400" b="0" dirty="0">
                <a:solidFill>
                  <a:schemeClr val="tx1"/>
                </a:solidFill>
              </a:rPr>
              <a:t>: </a:t>
            </a:r>
            <a:r>
              <a:rPr lang="cs-CZ" sz="2400" b="0" i="1" dirty="0">
                <a:solidFill>
                  <a:schemeClr val="tx1"/>
                </a:solidFill>
              </a:rPr>
              <a:t>učebnice pro střední odborná učiliště, učební obory kuchař-kuchařka, kuchař-číšník, číšník-servírka, a pro hotelové školy</a:t>
            </a:r>
            <a:r>
              <a:rPr lang="cs-CZ" sz="2400" b="0" dirty="0">
                <a:solidFill>
                  <a:schemeClr val="tx1"/>
                </a:solidFill>
              </a:rPr>
              <a:t>. 3., </a:t>
            </a:r>
            <a:r>
              <a:rPr lang="cs-CZ" sz="2400" b="0" dirty="0" err="1">
                <a:solidFill>
                  <a:schemeClr val="tx1"/>
                </a:solidFill>
              </a:rPr>
              <a:t>přeprac</a:t>
            </a:r>
            <a:r>
              <a:rPr lang="cs-CZ" sz="2400" b="0" dirty="0">
                <a:solidFill>
                  <a:schemeClr val="tx1"/>
                </a:solidFill>
              </a:rPr>
              <a:t>. vyd. Praha: Fortuna, 2004. ISBN:80-7168-912-2.</a:t>
            </a:r>
            <a: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  <a:t/>
            </a:r>
            <a:b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cs-CZ" sz="6000" dirty="0">
                <a:latin typeface="Calibri" panose="020F0502020204030204" pitchFamily="34" charset="0"/>
              </a:rPr>
              <a:t/>
            </a:r>
            <a:br>
              <a:rPr lang="cs-CZ" sz="6000" dirty="0">
                <a:latin typeface="Calibri" panose="020F0502020204030204" pitchFamily="34" charset="0"/>
              </a:rPr>
            </a:br>
            <a:r>
              <a:rPr lang="cs-CZ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BITTERMANN</a:t>
            </a: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</a:rPr>
              <a:t>, Josef</a:t>
            </a:r>
            <a: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  <a:r>
              <a:rPr lang="cs-CZ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Kuchařsk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ý </a:t>
            </a:r>
            <a:r>
              <a:rPr lang="en-US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lexikon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. Praha: 3. </a:t>
            </a:r>
            <a:r>
              <a:rPr lang="en-US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vyd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  <a:r>
              <a:rPr lang="en-US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Vydavatelství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obchodu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, 1967. 456 s. 51-841-67.</a:t>
            </a:r>
            <a:b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  <a:t/>
            </a:r>
            <a:b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  <a:t/>
            </a:r>
            <a:b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</a:rPr>
              <a:t>NODL, Ladislav.</a:t>
            </a:r>
            <a: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cs-CZ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Studen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á </a:t>
            </a:r>
            <a:r>
              <a:rPr lang="en-US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kuchyně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na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všední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 a </a:t>
            </a:r>
            <a:r>
              <a:rPr lang="en-US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sváteční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 den. Praha: 1. </a:t>
            </a:r>
            <a:r>
              <a:rPr lang="en-US" sz="2400" b="0" i="1" dirty="0" err="1">
                <a:solidFill>
                  <a:schemeClr val="tx1"/>
                </a:solidFill>
                <a:latin typeface="Calibri" panose="020F0502020204030204" pitchFamily="34" charset="0"/>
              </a:rPr>
              <a:t>vyd</a:t>
            </a:r>
            <a: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  <a:t>. VARIUS. 2000. 162 s. </a:t>
            </a:r>
            <a:br>
              <a:rPr lang="en-US" sz="2400" b="0" i="1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ISBN 80-902850-1-5.</a:t>
            </a:r>
            <a:r>
              <a:rPr lang="cs-CZ" sz="5400" dirty="0"/>
              <a:t/>
            </a:r>
            <a:br>
              <a:rPr lang="cs-CZ" sz="5400" dirty="0"/>
            </a:br>
            <a:r>
              <a:rPr lang="cs-CZ" sz="5400" dirty="0">
                <a:latin typeface="Calibri" panose="020F0502020204030204" pitchFamily="34" charset="0"/>
              </a:rPr>
              <a:t/>
            </a:r>
            <a:br>
              <a:rPr lang="cs-CZ" sz="5400" dirty="0">
                <a:latin typeface="Calibri" panose="020F0502020204030204" pitchFamily="34" charset="0"/>
              </a:rPr>
            </a:br>
            <a: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fotografie: </a:t>
            </a:r>
            <a:b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hotel International </a:t>
            </a:r>
            <a:b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cs-CZ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vlastní zdroje: fotografie zaměstnanců školy</a:t>
            </a:r>
            <a:endParaRPr lang="cs-CZ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695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Rozdělení studené kuchyně</a:t>
            </a:r>
            <a:endParaRPr lang="cs-CZ" sz="6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1214382" y="2643170"/>
            <a:ext cx="161449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restaurační,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cs-CZ" altLang="cs-CZ" sz="4000" dirty="0" smtClean="0">
              <a:latin typeface="Calibri" panose="020F0502020204030204" pitchFamily="34" charset="0"/>
            </a:endParaRPr>
          </a:p>
          <a:p>
            <a:pPr algn="just"/>
            <a:endParaRPr lang="cs-CZ" altLang="cs-CZ" sz="4000" dirty="0" smtClean="0">
              <a:latin typeface="Calibri" panose="020F0502020204030204" pitchFamily="34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hotelová,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cs-CZ" altLang="cs-CZ" sz="4000" dirty="0" smtClean="0">
              <a:latin typeface="Calibri" panose="020F0502020204030204" pitchFamily="34" charset="0"/>
            </a:endParaRPr>
          </a:p>
          <a:p>
            <a:pPr algn="just"/>
            <a:endParaRPr lang="cs-CZ" altLang="cs-CZ" sz="4000" dirty="0" smtClean="0">
              <a:latin typeface="Calibri" panose="020F0502020204030204" pitchFamily="34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cs-CZ" altLang="cs-CZ" sz="4000" dirty="0" smtClean="0">
                <a:latin typeface="Calibri" panose="020F0502020204030204" pitchFamily="34" charset="0"/>
              </a:rPr>
              <a:t>catering – stravování poskytované na vzdáleném místě. </a:t>
            </a:r>
            <a:endParaRPr lang="cs-CZ" sz="4000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785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13258800" y="7924452"/>
            <a:ext cx="4481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Národní ústav pro vzdělávání</a:t>
            </a:r>
            <a:r>
              <a:rPr lang="cs-CZ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 smtClean="0">
                <a:solidFill>
                  <a:schemeClr val="tx2"/>
                </a:solidFill>
                <a:latin typeface="+mj-lt"/>
              </a:rPr>
              <a:t>modernizace </a:t>
            </a:r>
            <a:r>
              <a:rPr lang="cs-CZ" sz="2000" dirty="0">
                <a:solidFill>
                  <a:schemeClr val="tx2"/>
                </a:solidFill>
                <a:latin typeface="+mj-lt"/>
              </a:rPr>
              <a:t>odborného vzdělávání </a:t>
            </a:r>
            <a:endParaRPr lang="cs-CZ" sz="20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cs-CZ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www.projektmov.cz</a:t>
            </a:r>
            <a:endParaRPr lang="cs-CZ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601" y="7353300"/>
            <a:ext cx="2001854" cy="200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9434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2474243" y="4000500"/>
            <a:ext cx="13491914" cy="1804705"/>
            <a:chOff x="4205" y="3032"/>
            <a:chExt cx="3110" cy="41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05" y="3032"/>
              <a:ext cx="3110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6783" y="3049"/>
              <a:ext cx="366" cy="252"/>
            </a:xfrm>
            <a:custGeom>
              <a:avLst/>
              <a:gdLst>
                <a:gd name="T0" fmla="*/ 1108 w 1597"/>
                <a:gd name="T1" fmla="*/ 588 h 1077"/>
                <a:gd name="T2" fmla="*/ 1108 w 1597"/>
                <a:gd name="T3" fmla="*/ 479 h 1077"/>
                <a:gd name="T4" fmla="*/ 992 w 1597"/>
                <a:gd name="T5" fmla="*/ 479 h 1077"/>
                <a:gd name="T6" fmla="*/ 897 w 1597"/>
                <a:gd name="T7" fmla="*/ 603 h 1077"/>
                <a:gd name="T8" fmla="*/ 795 w 1597"/>
                <a:gd name="T9" fmla="*/ 548 h 1077"/>
                <a:gd name="T10" fmla="*/ 747 w 1597"/>
                <a:gd name="T11" fmla="*/ 566 h 1077"/>
                <a:gd name="T12" fmla="*/ 878 w 1597"/>
                <a:gd name="T13" fmla="*/ 626 h 1077"/>
                <a:gd name="T14" fmla="*/ 695 w 1597"/>
                <a:gd name="T15" fmla="*/ 864 h 1077"/>
                <a:gd name="T16" fmla="*/ 692 w 1597"/>
                <a:gd name="T17" fmla="*/ 864 h 1077"/>
                <a:gd name="T18" fmla="*/ 394 w 1597"/>
                <a:gd name="T19" fmla="*/ 484 h 1077"/>
                <a:gd name="T20" fmla="*/ 732 w 1597"/>
                <a:gd name="T21" fmla="*/ 54 h 1077"/>
                <a:gd name="T22" fmla="*/ 732 w 1597"/>
                <a:gd name="T23" fmla="*/ 471 h 1077"/>
                <a:gd name="T24" fmla="*/ 831 w 1597"/>
                <a:gd name="T25" fmla="*/ 471 h 1077"/>
                <a:gd name="T26" fmla="*/ 831 w 1597"/>
                <a:gd name="T27" fmla="*/ 357 h 1077"/>
                <a:gd name="T28" fmla="*/ 1029 w 1597"/>
                <a:gd name="T29" fmla="*/ 408 h 1077"/>
                <a:gd name="T30" fmla="*/ 1169 w 1597"/>
                <a:gd name="T31" fmla="*/ 512 h 1077"/>
                <a:gd name="T32" fmla="*/ 1108 w 1597"/>
                <a:gd name="T33" fmla="*/ 588 h 1077"/>
                <a:gd name="T34" fmla="*/ 1146 w 1597"/>
                <a:gd name="T35" fmla="*/ 615 h 1077"/>
                <a:gd name="T36" fmla="*/ 1277 w 1597"/>
                <a:gd name="T37" fmla="*/ 497 h 1077"/>
                <a:gd name="T38" fmla="*/ 1094 w 1597"/>
                <a:gd name="T39" fmla="*/ 368 h 1077"/>
                <a:gd name="T40" fmla="*/ 855 w 1597"/>
                <a:gd name="T41" fmla="*/ 263 h 1077"/>
                <a:gd name="T42" fmla="*/ 852 w 1597"/>
                <a:gd name="T43" fmla="*/ 245 h 1077"/>
                <a:gd name="T44" fmla="*/ 1020 w 1597"/>
                <a:gd name="T45" fmla="*/ 146 h 1077"/>
                <a:gd name="T46" fmla="*/ 1202 w 1597"/>
                <a:gd name="T47" fmla="*/ 204 h 1077"/>
                <a:gd name="T48" fmla="*/ 1246 w 1597"/>
                <a:gd name="T49" fmla="*/ 190 h 1077"/>
                <a:gd name="T50" fmla="*/ 1020 w 1597"/>
                <a:gd name="T51" fmla="*/ 126 h 1077"/>
                <a:gd name="T52" fmla="*/ 831 w 1597"/>
                <a:gd name="T53" fmla="*/ 162 h 1077"/>
                <a:gd name="T54" fmla="*/ 831 w 1597"/>
                <a:gd name="T55" fmla="*/ 0 h 1077"/>
                <a:gd name="T56" fmla="*/ 715 w 1597"/>
                <a:gd name="T57" fmla="*/ 0 h 1077"/>
                <a:gd name="T58" fmla="*/ 418 w 1597"/>
                <a:gd name="T59" fmla="*/ 385 h 1077"/>
                <a:gd name="T60" fmla="*/ 416 w 1597"/>
                <a:gd name="T61" fmla="*/ 385 h 1077"/>
                <a:gd name="T62" fmla="*/ 113 w 1597"/>
                <a:gd name="T63" fmla="*/ 0 h 1077"/>
                <a:gd name="T64" fmla="*/ 0 w 1597"/>
                <a:gd name="T65" fmla="*/ 0 h 1077"/>
                <a:gd name="T66" fmla="*/ 0 w 1597"/>
                <a:gd name="T67" fmla="*/ 471 h 1077"/>
                <a:gd name="T68" fmla="*/ 55 w 1597"/>
                <a:gd name="T69" fmla="*/ 471 h 1077"/>
                <a:gd name="T70" fmla="*/ 55 w 1597"/>
                <a:gd name="T71" fmla="*/ 60 h 1077"/>
                <a:gd name="T72" fmla="*/ 387 w 1597"/>
                <a:gd name="T73" fmla="*/ 479 h 1077"/>
                <a:gd name="T74" fmla="*/ 285 w 1597"/>
                <a:gd name="T75" fmla="*/ 479 h 1077"/>
                <a:gd name="T76" fmla="*/ 285 w 1597"/>
                <a:gd name="T77" fmla="*/ 951 h 1077"/>
                <a:gd name="T78" fmla="*/ 332 w 1597"/>
                <a:gd name="T79" fmla="*/ 951 h 1077"/>
                <a:gd name="T80" fmla="*/ 332 w 1597"/>
                <a:gd name="T81" fmla="*/ 539 h 1077"/>
                <a:gd name="T82" fmla="*/ 668 w 1597"/>
                <a:gd name="T83" fmla="*/ 964 h 1077"/>
                <a:gd name="T84" fmla="*/ 670 w 1597"/>
                <a:gd name="T85" fmla="*/ 964 h 1077"/>
                <a:gd name="T86" fmla="*/ 1009 w 1597"/>
                <a:gd name="T87" fmla="*/ 533 h 1077"/>
                <a:gd name="T88" fmla="*/ 1009 w 1597"/>
                <a:gd name="T89" fmla="*/ 951 h 1077"/>
                <a:gd name="T90" fmla="*/ 1108 w 1597"/>
                <a:gd name="T91" fmla="*/ 951 h 1077"/>
                <a:gd name="T92" fmla="*/ 1108 w 1597"/>
                <a:gd name="T93" fmla="*/ 637 h 1077"/>
                <a:gd name="T94" fmla="*/ 1284 w 1597"/>
                <a:gd name="T95" fmla="*/ 637 h 1077"/>
                <a:gd name="T96" fmla="*/ 1284 w 1597"/>
                <a:gd name="T97" fmla="*/ 1077 h 1077"/>
                <a:gd name="T98" fmla="*/ 1386 w 1597"/>
                <a:gd name="T99" fmla="*/ 1077 h 1077"/>
                <a:gd name="T100" fmla="*/ 1386 w 1597"/>
                <a:gd name="T101" fmla="*/ 637 h 1077"/>
                <a:gd name="T102" fmla="*/ 1597 w 1597"/>
                <a:gd name="T103" fmla="*/ 637 h 1077"/>
                <a:gd name="T104" fmla="*/ 1597 w 1597"/>
                <a:gd name="T105" fmla="*/ 615 h 1077"/>
                <a:gd name="T106" fmla="*/ 1146 w 1597"/>
                <a:gd name="T107" fmla="*/ 615 h 1077"/>
                <a:gd name="T108" fmla="*/ 1068 w 1597"/>
                <a:gd name="T109" fmla="*/ 96 h 1077"/>
                <a:gd name="T110" fmla="*/ 1229 w 1597"/>
                <a:gd name="T111" fmla="*/ 0 h 1077"/>
                <a:gd name="T112" fmla="*/ 1178 w 1597"/>
                <a:gd name="T113" fmla="*/ 0 h 1077"/>
                <a:gd name="T114" fmla="*/ 1030 w 1597"/>
                <a:gd name="T115" fmla="*/ 67 h 1077"/>
                <a:gd name="T116" fmla="*/ 879 w 1597"/>
                <a:gd name="T117" fmla="*/ 0 h 1077"/>
                <a:gd name="T118" fmla="*/ 831 w 1597"/>
                <a:gd name="T119" fmla="*/ 0 h 1077"/>
                <a:gd name="T120" fmla="*/ 994 w 1597"/>
                <a:gd name="T121" fmla="*/ 96 h 1077"/>
                <a:gd name="T122" fmla="*/ 1068 w 1597"/>
                <a:gd name="T123" fmla="*/ 9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7" h="1077">
                  <a:moveTo>
                    <a:pt x="1108" y="588"/>
                  </a:moveTo>
                  <a:lnTo>
                    <a:pt x="1108" y="479"/>
                  </a:lnTo>
                  <a:lnTo>
                    <a:pt x="992" y="479"/>
                  </a:lnTo>
                  <a:lnTo>
                    <a:pt x="897" y="603"/>
                  </a:lnTo>
                  <a:cubicBezTo>
                    <a:pt x="857" y="593"/>
                    <a:pt x="822" y="575"/>
                    <a:pt x="795" y="548"/>
                  </a:cubicBezTo>
                  <a:lnTo>
                    <a:pt x="747" y="566"/>
                  </a:lnTo>
                  <a:cubicBezTo>
                    <a:pt x="778" y="595"/>
                    <a:pt x="824" y="615"/>
                    <a:pt x="878" y="626"/>
                  </a:cubicBezTo>
                  <a:lnTo>
                    <a:pt x="695" y="864"/>
                  </a:lnTo>
                  <a:lnTo>
                    <a:pt x="692" y="864"/>
                  </a:lnTo>
                  <a:lnTo>
                    <a:pt x="394" y="484"/>
                  </a:lnTo>
                  <a:lnTo>
                    <a:pt x="732" y="54"/>
                  </a:lnTo>
                  <a:lnTo>
                    <a:pt x="732" y="471"/>
                  </a:lnTo>
                  <a:lnTo>
                    <a:pt x="831" y="471"/>
                  </a:lnTo>
                  <a:lnTo>
                    <a:pt x="831" y="357"/>
                  </a:lnTo>
                  <a:cubicBezTo>
                    <a:pt x="884" y="378"/>
                    <a:pt x="956" y="391"/>
                    <a:pt x="1029" y="408"/>
                  </a:cubicBezTo>
                  <a:cubicBezTo>
                    <a:pt x="1137" y="431"/>
                    <a:pt x="1169" y="472"/>
                    <a:pt x="1169" y="512"/>
                  </a:cubicBezTo>
                  <a:cubicBezTo>
                    <a:pt x="1169" y="542"/>
                    <a:pt x="1147" y="569"/>
                    <a:pt x="1108" y="588"/>
                  </a:cubicBezTo>
                  <a:close/>
                  <a:moveTo>
                    <a:pt x="1146" y="615"/>
                  </a:moveTo>
                  <a:cubicBezTo>
                    <a:pt x="1217" y="592"/>
                    <a:pt x="1270" y="552"/>
                    <a:pt x="1277" y="497"/>
                  </a:cubicBezTo>
                  <a:cubicBezTo>
                    <a:pt x="1277" y="418"/>
                    <a:pt x="1185" y="387"/>
                    <a:pt x="1094" y="368"/>
                  </a:cubicBezTo>
                  <a:cubicBezTo>
                    <a:pt x="963" y="342"/>
                    <a:pt x="870" y="320"/>
                    <a:pt x="855" y="263"/>
                  </a:cubicBezTo>
                  <a:cubicBezTo>
                    <a:pt x="852" y="256"/>
                    <a:pt x="852" y="251"/>
                    <a:pt x="852" y="245"/>
                  </a:cubicBezTo>
                  <a:cubicBezTo>
                    <a:pt x="855" y="184"/>
                    <a:pt x="941" y="146"/>
                    <a:pt x="1020" y="146"/>
                  </a:cubicBezTo>
                  <a:cubicBezTo>
                    <a:pt x="1100" y="146"/>
                    <a:pt x="1151" y="156"/>
                    <a:pt x="1202" y="204"/>
                  </a:cubicBezTo>
                  <a:lnTo>
                    <a:pt x="1246" y="190"/>
                  </a:lnTo>
                  <a:cubicBezTo>
                    <a:pt x="1189" y="139"/>
                    <a:pt x="1112" y="126"/>
                    <a:pt x="1020" y="126"/>
                  </a:cubicBezTo>
                  <a:cubicBezTo>
                    <a:pt x="944" y="126"/>
                    <a:pt x="878" y="139"/>
                    <a:pt x="831" y="162"/>
                  </a:cubicBezTo>
                  <a:lnTo>
                    <a:pt x="831" y="0"/>
                  </a:lnTo>
                  <a:lnTo>
                    <a:pt x="715" y="0"/>
                  </a:lnTo>
                  <a:lnTo>
                    <a:pt x="418" y="385"/>
                  </a:lnTo>
                  <a:lnTo>
                    <a:pt x="416" y="385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471"/>
                  </a:lnTo>
                  <a:lnTo>
                    <a:pt x="55" y="471"/>
                  </a:lnTo>
                  <a:lnTo>
                    <a:pt x="55" y="60"/>
                  </a:lnTo>
                  <a:lnTo>
                    <a:pt x="387" y="479"/>
                  </a:lnTo>
                  <a:lnTo>
                    <a:pt x="285" y="479"/>
                  </a:lnTo>
                  <a:lnTo>
                    <a:pt x="285" y="951"/>
                  </a:lnTo>
                  <a:lnTo>
                    <a:pt x="332" y="951"/>
                  </a:lnTo>
                  <a:lnTo>
                    <a:pt x="332" y="539"/>
                  </a:lnTo>
                  <a:lnTo>
                    <a:pt x="668" y="964"/>
                  </a:lnTo>
                  <a:lnTo>
                    <a:pt x="670" y="964"/>
                  </a:lnTo>
                  <a:lnTo>
                    <a:pt x="1009" y="533"/>
                  </a:lnTo>
                  <a:lnTo>
                    <a:pt x="1009" y="951"/>
                  </a:lnTo>
                  <a:lnTo>
                    <a:pt x="1108" y="951"/>
                  </a:lnTo>
                  <a:lnTo>
                    <a:pt x="1108" y="637"/>
                  </a:lnTo>
                  <a:lnTo>
                    <a:pt x="1284" y="637"/>
                  </a:lnTo>
                  <a:lnTo>
                    <a:pt x="1284" y="1077"/>
                  </a:lnTo>
                  <a:lnTo>
                    <a:pt x="1386" y="1077"/>
                  </a:lnTo>
                  <a:lnTo>
                    <a:pt x="1386" y="637"/>
                  </a:lnTo>
                  <a:lnTo>
                    <a:pt x="1597" y="637"/>
                  </a:lnTo>
                  <a:lnTo>
                    <a:pt x="1597" y="615"/>
                  </a:lnTo>
                  <a:lnTo>
                    <a:pt x="1146" y="615"/>
                  </a:lnTo>
                  <a:close/>
                  <a:moveTo>
                    <a:pt x="1068" y="96"/>
                  </a:moveTo>
                  <a:lnTo>
                    <a:pt x="1229" y="0"/>
                  </a:lnTo>
                  <a:lnTo>
                    <a:pt x="1178" y="0"/>
                  </a:lnTo>
                  <a:lnTo>
                    <a:pt x="1030" y="67"/>
                  </a:lnTo>
                  <a:lnTo>
                    <a:pt x="879" y="0"/>
                  </a:lnTo>
                  <a:lnTo>
                    <a:pt x="831" y="0"/>
                  </a:lnTo>
                  <a:lnTo>
                    <a:pt x="994" y="96"/>
                  </a:lnTo>
                  <a:lnTo>
                    <a:pt x="1068" y="96"/>
                  </a:lnTo>
                  <a:close/>
                </a:path>
              </a:pathLst>
            </a:custGeom>
            <a:solidFill>
              <a:srgbClr val="379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588" y="3329"/>
              <a:ext cx="39" cy="35"/>
            </a:xfrm>
            <a:custGeom>
              <a:avLst/>
              <a:gdLst>
                <a:gd name="T0" fmla="*/ 0 w 172"/>
                <a:gd name="T1" fmla="*/ 0 h 149"/>
                <a:gd name="T2" fmla="*/ 23 w 172"/>
                <a:gd name="T3" fmla="*/ 0 h 149"/>
                <a:gd name="T4" fmla="*/ 86 w 172"/>
                <a:gd name="T5" fmla="*/ 135 h 149"/>
                <a:gd name="T6" fmla="*/ 150 w 172"/>
                <a:gd name="T7" fmla="*/ 0 h 149"/>
                <a:gd name="T8" fmla="*/ 172 w 172"/>
                <a:gd name="T9" fmla="*/ 0 h 149"/>
                <a:gd name="T10" fmla="*/ 172 w 172"/>
                <a:gd name="T11" fmla="*/ 149 h 149"/>
                <a:gd name="T12" fmla="*/ 157 w 172"/>
                <a:gd name="T13" fmla="*/ 149 h 149"/>
                <a:gd name="T14" fmla="*/ 158 w 172"/>
                <a:gd name="T15" fmla="*/ 13 h 149"/>
                <a:gd name="T16" fmla="*/ 95 w 172"/>
                <a:gd name="T17" fmla="*/ 149 h 149"/>
                <a:gd name="T18" fmla="*/ 78 w 172"/>
                <a:gd name="T19" fmla="*/ 149 h 149"/>
                <a:gd name="T20" fmla="*/ 13 w 172"/>
                <a:gd name="T21" fmla="*/ 13 h 149"/>
                <a:gd name="T22" fmla="*/ 14 w 172"/>
                <a:gd name="T23" fmla="*/ 149 h 149"/>
                <a:gd name="T24" fmla="*/ 0 w 172"/>
                <a:gd name="T25" fmla="*/ 149 h 149"/>
                <a:gd name="T26" fmla="*/ 0 w 172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49">
                  <a:moveTo>
                    <a:pt x="0" y="0"/>
                  </a:moveTo>
                  <a:lnTo>
                    <a:pt x="23" y="0"/>
                  </a:lnTo>
                  <a:lnTo>
                    <a:pt x="86" y="135"/>
                  </a:lnTo>
                  <a:lnTo>
                    <a:pt x="150" y="0"/>
                  </a:lnTo>
                  <a:lnTo>
                    <a:pt x="172" y="0"/>
                  </a:lnTo>
                  <a:lnTo>
                    <a:pt x="172" y="149"/>
                  </a:lnTo>
                  <a:lnTo>
                    <a:pt x="157" y="149"/>
                  </a:lnTo>
                  <a:lnTo>
                    <a:pt x="158" y="13"/>
                  </a:lnTo>
                  <a:lnTo>
                    <a:pt x="95" y="149"/>
                  </a:lnTo>
                  <a:lnTo>
                    <a:pt x="78" y="149"/>
                  </a:lnTo>
                  <a:lnTo>
                    <a:pt x="13" y="13"/>
                  </a:lnTo>
                  <a:lnTo>
                    <a:pt x="14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6640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657" y="3329"/>
              <a:ext cx="31" cy="35"/>
            </a:xfrm>
            <a:custGeom>
              <a:avLst/>
              <a:gdLst>
                <a:gd name="T0" fmla="*/ 0 w 138"/>
                <a:gd name="T1" fmla="*/ 0 h 149"/>
                <a:gd name="T2" fmla="*/ 19 w 138"/>
                <a:gd name="T3" fmla="*/ 0 h 149"/>
                <a:gd name="T4" fmla="*/ 123 w 138"/>
                <a:gd name="T5" fmla="*/ 134 h 149"/>
                <a:gd name="T6" fmla="*/ 123 w 138"/>
                <a:gd name="T7" fmla="*/ 0 h 149"/>
                <a:gd name="T8" fmla="*/ 138 w 138"/>
                <a:gd name="T9" fmla="*/ 0 h 149"/>
                <a:gd name="T10" fmla="*/ 138 w 138"/>
                <a:gd name="T11" fmla="*/ 149 h 149"/>
                <a:gd name="T12" fmla="*/ 118 w 138"/>
                <a:gd name="T13" fmla="*/ 149 h 149"/>
                <a:gd name="T14" fmla="*/ 15 w 138"/>
                <a:gd name="T15" fmla="*/ 16 h 149"/>
                <a:gd name="T16" fmla="*/ 15 w 138"/>
                <a:gd name="T17" fmla="*/ 149 h 149"/>
                <a:gd name="T18" fmla="*/ 0 w 138"/>
                <a:gd name="T19" fmla="*/ 149 h 149"/>
                <a:gd name="T20" fmla="*/ 0 w 13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49">
                  <a:moveTo>
                    <a:pt x="0" y="0"/>
                  </a:moveTo>
                  <a:lnTo>
                    <a:pt x="19" y="0"/>
                  </a:lnTo>
                  <a:lnTo>
                    <a:pt x="123" y="134"/>
                  </a:lnTo>
                  <a:lnTo>
                    <a:pt x="123" y="0"/>
                  </a:lnTo>
                  <a:lnTo>
                    <a:pt x="138" y="0"/>
                  </a:lnTo>
                  <a:lnTo>
                    <a:pt x="138" y="149"/>
                  </a:lnTo>
                  <a:lnTo>
                    <a:pt x="118" y="149"/>
                  </a:lnTo>
                  <a:lnTo>
                    <a:pt x="15" y="16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6701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16" y="3328"/>
              <a:ext cx="29" cy="37"/>
            </a:xfrm>
            <a:custGeom>
              <a:avLst/>
              <a:gdLst>
                <a:gd name="T0" fmla="*/ 16 w 125"/>
                <a:gd name="T1" fmla="*/ 103 h 156"/>
                <a:gd name="T2" fmla="*/ 16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2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6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6" y="103"/>
                  </a:moveTo>
                  <a:lnTo>
                    <a:pt x="16" y="104"/>
                  </a:lnTo>
                  <a:cubicBezTo>
                    <a:pt x="16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2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6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3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52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791" y="3329"/>
              <a:ext cx="26" cy="35"/>
            </a:xfrm>
            <a:custGeom>
              <a:avLst/>
              <a:gdLst>
                <a:gd name="T0" fmla="*/ 0 w 115"/>
                <a:gd name="T1" fmla="*/ 0 h 149"/>
                <a:gd name="T2" fmla="*/ 115 w 115"/>
                <a:gd name="T3" fmla="*/ 0 h 149"/>
                <a:gd name="T4" fmla="*/ 115 w 115"/>
                <a:gd name="T5" fmla="*/ 14 h 149"/>
                <a:gd name="T6" fmla="*/ 15 w 115"/>
                <a:gd name="T7" fmla="*/ 14 h 149"/>
                <a:gd name="T8" fmla="*/ 15 w 115"/>
                <a:gd name="T9" fmla="*/ 66 h 149"/>
                <a:gd name="T10" fmla="*/ 107 w 115"/>
                <a:gd name="T11" fmla="*/ 66 h 149"/>
                <a:gd name="T12" fmla="*/ 107 w 115"/>
                <a:gd name="T13" fmla="*/ 80 h 149"/>
                <a:gd name="T14" fmla="*/ 15 w 115"/>
                <a:gd name="T15" fmla="*/ 80 h 149"/>
                <a:gd name="T16" fmla="*/ 15 w 115"/>
                <a:gd name="T17" fmla="*/ 135 h 149"/>
                <a:gd name="T18" fmla="*/ 115 w 115"/>
                <a:gd name="T19" fmla="*/ 135 h 149"/>
                <a:gd name="T20" fmla="*/ 115 w 115"/>
                <a:gd name="T21" fmla="*/ 149 h 149"/>
                <a:gd name="T22" fmla="*/ 0 w 115"/>
                <a:gd name="T23" fmla="*/ 149 h 149"/>
                <a:gd name="T24" fmla="*/ 0 w 115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0" y="0"/>
                  </a:moveTo>
                  <a:lnTo>
                    <a:pt x="115" y="0"/>
                  </a:lnTo>
                  <a:lnTo>
                    <a:pt x="115" y="14"/>
                  </a:lnTo>
                  <a:lnTo>
                    <a:pt x="15" y="14"/>
                  </a:lnTo>
                  <a:lnTo>
                    <a:pt x="15" y="66"/>
                  </a:lnTo>
                  <a:lnTo>
                    <a:pt x="107" y="66"/>
                  </a:lnTo>
                  <a:lnTo>
                    <a:pt x="107" y="80"/>
                  </a:lnTo>
                  <a:lnTo>
                    <a:pt x="15" y="80"/>
                  </a:lnTo>
                  <a:lnTo>
                    <a:pt x="15" y="135"/>
                  </a:lnTo>
                  <a:lnTo>
                    <a:pt x="115" y="135"/>
                  </a:lnTo>
                  <a:lnTo>
                    <a:pt x="1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6828" y="3329"/>
              <a:ext cx="30" cy="35"/>
            </a:xfrm>
            <a:custGeom>
              <a:avLst/>
              <a:gdLst>
                <a:gd name="T0" fmla="*/ 15 w 129"/>
                <a:gd name="T1" fmla="*/ 14 h 149"/>
                <a:gd name="T2" fmla="*/ 15 w 129"/>
                <a:gd name="T3" fmla="*/ 71 h 149"/>
                <a:gd name="T4" fmla="*/ 70 w 129"/>
                <a:gd name="T5" fmla="*/ 71 h 149"/>
                <a:gd name="T6" fmla="*/ 110 w 129"/>
                <a:gd name="T7" fmla="*/ 43 h 149"/>
                <a:gd name="T8" fmla="*/ 68 w 129"/>
                <a:gd name="T9" fmla="*/ 14 h 149"/>
                <a:gd name="T10" fmla="*/ 15 w 129"/>
                <a:gd name="T11" fmla="*/ 14 h 149"/>
                <a:gd name="T12" fmla="*/ 0 w 129"/>
                <a:gd name="T13" fmla="*/ 0 h 149"/>
                <a:gd name="T14" fmla="*/ 72 w 129"/>
                <a:gd name="T15" fmla="*/ 0 h 149"/>
                <a:gd name="T16" fmla="*/ 125 w 129"/>
                <a:gd name="T17" fmla="*/ 40 h 149"/>
                <a:gd name="T18" fmla="*/ 99 w 129"/>
                <a:gd name="T19" fmla="*/ 78 h 149"/>
                <a:gd name="T20" fmla="*/ 122 w 129"/>
                <a:gd name="T21" fmla="*/ 106 h 149"/>
                <a:gd name="T22" fmla="*/ 129 w 129"/>
                <a:gd name="T23" fmla="*/ 149 h 149"/>
                <a:gd name="T24" fmla="*/ 112 w 129"/>
                <a:gd name="T25" fmla="*/ 149 h 149"/>
                <a:gd name="T26" fmla="*/ 107 w 129"/>
                <a:gd name="T27" fmla="*/ 106 h 149"/>
                <a:gd name="T28" fmla="*/ 78 w 129"/>
                <a:gd name="T29" fmla="*/ 85 h 149"/>
                <a:gd name="T30" fmla="*/ 15 w 129"/>
                <a:gd name="T31" fmla="*/ 85 h 149"/>
                <a:gd name="T32" fmla="*/ 15 w 129"/>
                <a:gd name="T33" fmla="*/ 149 h 149"/>
                <a:gd name="T34" fmla="*/ 0 w 129"/>
                <a:gd name="T35" fmla="*/ 149 h 149"/>
                <a:gd name="T36" fmla="*/ 0 w 129"/>
                <a:gd name="T3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9">
                  <a:moveTo>
                    <a:pt x="15" y="14"/>
                  </a:moveTo>
                  <a:lnTo>
                    <a:pt x="15" y="71"/>
                  </a:lnTo>
                  <a:lnTo>
                    <a:pt x="70" y="71"/>
                  </a:lnTo>
                  <a:cubicBezTo>
                    <a:pt x="97" y="71"/>
                    <a:pt x="110" y="64"/>
                    <a:pt x="110" y="43"/>
                  </a:cubicBezTo>
                  <a:cubicBezTo>
                    <a:pt x="110" y="21"/>
                    <a:pt x="97" y="14"/>
                    <a:pt x="68" y="14"/>
                  </a:cubicBez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72" y="0"/>
                  </a:lnTo>
                  <a:cubicBezTo>
                    <a:pt x="107" y="0"/>
                    <a:pt x="125" y="14"/>
                    <a:pt x="125" y="40"/>
                  </a:cubicBezTo>
                  <a:cubicBezTo>
                    <a:pt x="125" y="60"/>
                    <a:pt x="117" y="72"/>
                    <a:pt x="99" y="78"/>
                  </a:cubicBezTo>
                  <a:cubicBezTo>
                    <a:pt x="116" y="80"/>
                    <a:pt x="120" y="88"/>
                    <a:pt x="122" y="106"/>
                  </a:cubicBezTo>
                  <a:cubicBezTo>
                    <a:pt x="124" y="126"/>
                    <a:pt x="123" y="141"/>
                    <a:pt x="129" y="149"/>
                  </a:cubicBezTo>
                  <a:lnTo>
                    <a:pt x="112" y="149"/>
                  </a:lnTo>
                  <a:cubicBezTo>
                    <a:pt x="108" y="136"/>
                    <a:pt x="109" y="121"/>
                    <a:pt x="107" y="106"/>
                  </a:cubicBezTo>
                  <a:cubicBezTo>
                    <a:pt x="105" y="90"/>
                    <a:pt x="96" y="85"/>
                    <a:pt x="78" y="85"/>
                  </a:cubicBezTo>
                  <a:lnTo>
                    <a:pt x="15" y="85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6867" y="3328"/>
              <a:ext cx="29" cy="37"/>
            </a:xfrm>
            <a:custGeom>
              <a:avLst/>
              <a:gdLst>
                <a:gd name="T0" fmla="*/ 15 w 125"/>
                <a:gd name="T1" fmla="*/ 103 h 156"/>
                <a:gd name="T2" fmla="*/ 15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1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5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6903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938" y="3329"/>
              <a:ext cx="35" cy="35"/>
            </a:xfrm>
            <a:custGeom>
              <a:avLst/>
              <a:gdLst>
                <a:gd name="T0" fmla="*/ 0 w 152"/>
                <a:gd name="T1" fmla="*/ 0 h 149"/>
                <a:gd name="T2" fmla="*/ 16 w 152"/>
                <a:gd name="T3" fmla="*/ 0 h 149"/>
                <a:gd name="T4" fmla="*/ 76 w 152"/>
                <a:gd name="T5" fmla="*/ 136 h 149"/>
                <a:gd name="T6" fmla="*/ 135 w 152"/>
                <a:gd name="T7" fmla="*/ 0 h 149"/>
                <a:gd name="T8" fmla="*/ 152 w 152"/>
                <a:gd name="T9" fmla="*/ 0 h 149"/>
                <a:gd name="T10" fmla="*/ 85 w 152"/>
                <a:gd name="T11" fmla="*/ 149 h 149"/>
                <a:gd name="T12" fmla="*/ 66 w 152"/>
                <a:gd name="T13" fmla="*/ 149 h 149"/>
                <a:gd name="T14" fmla="*/ 0 w 152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49">
                  <a:moveTo>
                    <a:pt x="0" y="0"/>
                  </a:moveTo>
                  <a:lnTo>
                    <a:pt x="16" y="0"/>
                  </a:lnTo>
                  <a:lnTo>
                    <a:pt x="76" y="136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85" y="149"/>
                  </a:lnTo>
                  <a:lnTo>
                    <a:pt x="6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6979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9" y="14"/>
                    <a:pt x="15" y="38"/>
                    <a:pt x="15" y="78"/>
                  </a:cubicBezTo>
                  <a:cubicBezTo>
                    <a:pt x="15" y="118"/>
                    <a:pt x="39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7045" y="3318"/>
              <a:ext cx="29" cy="47"/>
            </a:xfrm>
            <a:custGeom>
              <a:avLst/>
              <a:gdLst>
                <a:gd name="T0" fmla="*/ 83 w 125"/>
                <a:gd name="T1" fmla="*/ 0 h 198"/>
                <a:gd name="T2" fmla="*/ 99 w 125"/>
                <a:gd name="T3" fmla="*/ 0 h 198"/>
                <a:gd name="T4" fmla="*/ 70 w 125"/>
                <a:gd name="T5" fmla="*/ 30 h 198"/>
                <a:gd name="T6" fmla="*/ 53 w 125"/>
                <a:gd name="T7" fmla="*/ 30 h 198"/>
                <a:gd name="T8" fmla="*/ 25 w 125"/>
                <a:gd name="T9" fmla="*/ 0 h 198"/>
                <a:gd name="T10" fmla="*/ 40 w 125"/>
                <a:gd name="T11" fmla="*/ 0 h 198"/>
                <a:gd name="T12" fmla="*/ 62 w 125"/>
                <a:gd name="T13" fmla="*/ 22 h 198"/>
                <a:gd name="T14" fmla="*/ 83 w 125"/>
                <a:gd name="T15" fmla="*/ 0 h 198"/>
                <a:gd name="T16" fmla="*/ 16 w 125"/>
                <a:gd name="T17" fmla="*/ 145 h 198"/>
                <a:gd name="T18" fmla="*/ 16 w 125"/>
                <a:gd name="T19" fmla="*/ 146 h 198"/>
                <a:gd name="T20" fmla="*/ 63 w 125"/>
                <a:gd name="T21" fmla="*/ 184 h 198"/>
                <a:gd name="T22" fmla="*/ 109 w 125"/>
                <a:gd name="T23" fmla="*/ 153 h 198"/>
                <a:gd name="T24" fmla="*/ 72 w 125"/>
                <a:gd name="T25" fmla="*/ 127 h 198"/>
                <a:gd name="T26" fmla="*/ 40 w 125"/>
                <a:gd name="T27" fmla="*/ 122 h 198"/>
                <a:gd name="T28" fmla="*/ 5 w 125"/>
                <a:gd name="T29" fmla="*/ 85 h 198"/>
                <a:gd name="T30" fmla="*/ 61 w 125"/>
                <a:gd name="T31" fmla="*/ 42 h 198"/>
                <a:gd name="T32" fmla="*/ 120 w 125"/>
                <a:gd name="T33" fmla="*/ 87 h 198"/>
                <a:gd name="T34" fmla="*/ 105 w 125"/>
                <a:gd name="T35" fmla="*/ 87 h 198"/>
                <a:gd name="T36" fmla="*/ 62 w 125"/>
                <a:gd name="T37" fmla="*/ 55 h 198"/>
                <a:gd name="T38" fmla="*/ 20 w 125"/>
                <a:gd name="T39" fmla="*/ 84 h 198"/>
                <a:gd name="T40" fmla="*/ 57 w 125"/>
                <a:gd name="T41" fmla="*/ 109 h 198"/>
                <a:gd name="T42" fmla="*/ 85 w 125"/>
                <a:gd name="T43" fmla="*/ 114 h 198"/>
                <a:gd name="T44" fmla="*/ 125 w 125"/>
                <a:gd name="T45" fmla="*/ 152 h 198"/>
                <a:gd name="T46" fmla="*/ 64 w 125"/>
                <a:gd name="T47" fmla="*/ 198 h 198"/>
                <a:gd name="T48" fmla="*/ 0 w 125"/>
                <a:gd name="T49" fmla="*/ 147 h 198"/>
                <a:gd name="T50" fmla="*/ 0 w 125"/>
                <a:gd name="T51" fmla="*/ 145 h 198"/>
                <a:gd name="T52" fmla="*/ 16 w 125"/>
                <a:gd name="T53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98">
                  <a:moveTo>
                    <a:pt x="83" y="0"/>
                  </a:moveTo>
                  <a:lnTo>
                    <a:pt x="99" y="0"/>
                  </a:lnTo>
                  <a:lnTo>
                    <a:pt x="70" y="30"/>
                  </a:lnTo>
                  <a:lnTo>
                    <a:pt x="53" y="3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2" y="22"/>
                  </a:lnTo>
                  <a:lnTo>
                    <a:pt x="83" y="0"/>
                  </a:lnTo>
                  <a:close/>
                  <a:moveTo>
                    <a:pt x="16" y="145"/>
                  </a:moveTo>
                  <a:lnTo>
                    <a:pt x="16" y="146"/>
                  </a:lnTo>
                  <a:cubicBezTo>
                    <a:pt x="16" y="168"/>
                    <a:pt x="34" y="184"/>
                    <a:pt x="63" y="184"/>
                  </a:cubicBezTo>
                  <a:cubicBezTo>
                    <a:pt x="92" y="184"/>
                    <a:pt x="109" y="171"/>
                    <a:pt x="109" y="153"/>
                  </a:cubicBezTo>
                  <a:cubicBezTo>
                    <a:pt x="109" y="136"/>
                    <a:pt x="97" y="132"/>
                    <a:pt x="72" y="127"/>
                  </a:cubicBezTo>
                  <a:lnTo>
                    <a:pt x="40" y="122"/>
                  </a:lnTo>
                  <a:cubicBezTo>
                    <a:pt x="16" y="118"/>
                    <a:pt x="5" y="105"/>
                    <a:pt x="5" y="85"/>
                  </a:cubicBezTo>
                  <a:cubicBezTo>
                    <a:pt x="5" y="59"/>
                    <a:pt x="26" y="42"/>
                    <a:pt x="61" y="42"/>
                  </a:cubicBezTo>
                  <a:cubicBezTo>
                    <a:pt x="98" y="42"/>
                    <a:pt x="119" y="59"/>
                    <a:pt x="120" y="87"/>
                  </a:cubicBezTo>
                  <a:lnTo>
                    <a:pt x="105" y="87"/>
                  </a:lnTo>
                  <a:cubicBezTo>
                    <a:pt x="103" y="66"/>
                    <a:pt x="89" y="55"/>
                    <a:pt x="62" y="55"/>
                  </a:cubicBezTo>
                  <a:cubicBezTo>
                    <a:pt x="36" y="55"/>
                    <a:pt x="20" y="67"/>
                    <a:pt x="20" y="84"/>
                  </a:cubicBezTo>
                  <a:cubicBezTo>
                    <a:pt x="20" y="99"/>
                    <a:pt x="32" y="105"/>
                    <a:pt x="57" y="109"/>
                  </a:cubicBezTo>
                  <a:lnTo>
                    <a:pt x="85" y="114"/>
                  </a:lnTo>
                  <a:cubicBezTo>
                    <a:pt x="112" y="119"/>
                    <a:pt x="125" y="130"/>
                    <a:pt x="125" y="152"/>
                  </a:cubicBezTo>
                  <a:cubicBezTo>
                    <a:pt x="125" y="181"/>
                    <a:pt x="103" y="198"/>
                    <a:pt x="64" y="198"/>
                  </a:cubicBezTo>
                  <a:cubicBezTo>
                    <a:pt x="24" y="198"/>
                    <a:pt x="0" y="178"/>
                    <a:pt x="0" y="147"/>
                  </a:cubicBezTo>
                  <a:lnTo>
                    <a:pt x="0" y="145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085" y="3329"/>
              <a:ext cx="29" cy="35"/>
            </a:xfrm>
            <a:custGeom>
              <a:avLst/>
              <a:gdLst>
                <a:gd name="T0" fmla="*/ 0 w 127"/>
                <a:gd name="T1" fmla="*/ 0 h 149"/>
                <a:gd name="T2" fmla="*/ 15 w 127"/>
                <a:gd name="T3" fmla="*/ 0 h 149"/>
                <a:gd name="T4" fmla="*/ 15 w 127"/>
                <a:gd name="T5" fmla="*/ 82 h 149"/>
                <a:gd name="T6" fmla="*/ 107 w 127"/>
                <a:gd name="T7" fmla="*/ 0 h 149"/>
                <a:gd name="T8" fmla="*/ 127 w 127"/>
                <a:gd name="T9" fmla="*/ 0 h 149"/>
                <a:gd name="T10" fmla="*/ 57 w 127"/>
                <a:gd name="T11" fmla="*/ 63 h 149"/>
                <a:gd name="T12" fmla="*/ 127 w 127"/>
                <a:gd name="T13" fmla="*/ 149 h 149"/>
                <a:gd name="T14" fmla="*/ 108 w 127"/>
                <a:gd name="T15" fmla="*/ 149 h 149"/>
                <a:gd name="T16" fmla="*/ 46 w 127"/>
                <a:gd name="T17" fmla="*/ 72 h 149"/>
                <a:gd name="T18" fmla="*/ 15 w 127"/>
                <a:gd name="T19" fmla="*/ 100 h 149"/>
                <a:gd name="T20" fmla="*/ 15 w 127"/>
                <a:gd name="T21" fmla="*/ 149 h 149"/>
                <a:gd name="T22" fmla="*/ 0 w 127"/>
                <a:gd name="T23" fmla="*/ 149 h 149"/>
                <a:gd name="T24" fmla="*/ 0 w 127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9">
                  <a:moveTo>
                    <a:pt x="0" y="0"/>
                  </a:moveTo>
                  <a:lnTo>
                    <a:pt x="15" y="0"/>
                  </a:lnTo>
                  <a:lnTo>
                    <a:pt x="15" y="82"/>
                  </a:lnTo>
                  <a:lnTo>
                    <a:pt x="107" y="0"/>
                  </a:lnTo>
                  <a:lnTo>
                    <a:pt x="127" y="0"/>
                  </a:lnTo>
                  <a:lnTo>
                    <a:pt x="57" y="63"/>
                  </a:lnTo>
                  <a:lnTo>
                    <a:pt x="127" y="149"/>
                  </a:lnTo>
                  <a:lnTo>
                    <a:pt x="108" y="149"/>
                  </a:lnTo>
                  <a:lnTo>
                    <a:pt x="46" y="72"/>
                  </a:lnTo>
                  <a:lnTo>
                    <a:pt x="15" y="100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7120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8" y="14"/>
                    <a:pt x="15" y="38"/>
                    <a:pt x="15" y="78"/>
                  </a:cubicBezTo>
                  <a:cubicBezTo>
                    <a:pt x="15" y="118"/>
                    <a:pt x="38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7167" y="3329"/>
              <a:ext cx="25" cy="35"/>
            </a:xfrm>
            <a:custGeom>
              <a:avLst/>
              <a:gdLst>
                <a:gd name="T0" fmla="*/ 0 w 109"/>
                <a:gd name="T1" fmla="*/ 0 h 149"/>
                <a:gd name="T2" fmla="*/ 15 w 109"/>
                <a:gd name="T3" fmla="*/ 0 h 149"/>
                <a:gd name="T4" fmla="*/ 15 w 109"/>
                <a:gd name="T5" fmla="*/ 135 h 149"/>
                <a:gd name="T6" fmla="*/ 109 w 109"/>
                <a:gd name="T7" fmla="*/ 135 h 149"/>
                <a:gd name="T8" fmla="*/ 109 w 109"/>
                <a:gd name="T9" fmla="*/ 149 h 149"/>
                <a:gd name="T10" fmla="*/ 0 w 109"/>
                <a:gd name="T11" fmla="*/ 149 h 149"/>
                <a:gd name="T12" fmla="*/ 0 w 10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9">
                  <a:moveTo>
                    <a:pt x="0" y="0"/>
                  </a:moveTo>
                  <a:lnTo>
                    <a:pt x="15" y="0"/>
                  </a:lnTo>
                  <a:lnTo>
                    <a:pt x="15" y="135"/>
                  </a:lnTo>
                  <a:lnTo>
                    <a:pt x="109" y="135"/>
                  </a:lnTo>
                  <a:lnTo>
                    <a:pt x="10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7200" y="3328"/>
              <a:ext cx="29" cy="37"/>
            </a:xfrm>
            <a:custGeom>
              <a:avLst/>
              <a:gdLst>
                <a:gd name="T0" fmla="*/ 15 w 124"/>
                <a:gd name="T1" fmla="*/ 103 h 156"/>
                <a:gd name="T2" fmla="*/ 15 w 124"/>
                <a:gd name="T3" fmla="*/ 104 h 156"/>
                <a:gd name="T4" fmla="*/ 63 w 124"/>
                <a:gd name="T5" fmla="*/ 142 h 156"/>
                <a:gd name="T6" fmla="*/ 109 w 124"/>
                <a:gd name="T7" fmla="*/ 111 h 156"/>
                <a:gd name="T8" fmla="*/ 72 w 124"/>
                <a:gd name="T9" fmla="*/ 85 h 156"/>
                <a:gd name="T10" fmla="*/ 40 w 124"/>
                <a:gd name="T11" fmla="*/ 80 h 156"/>
                <a:gd name="T12" fmla="*/ 5 w 124"/>
                <a:gd name="T13" fmla="*/ 43 h 156"/>
                <a:gd name="T14" fmla="*/ 61 w 124"/>
                <a:gd name="T15" fmla="*/ 0 h 156"/>
                <a:gd name="T16" fmla="*/ 120 w 124"/>
                <a:gd name="T17" fmla="*/ 45 h 156"/>
                <a:gd name="T18" fmla="*/ 105 w 124"/>
                <a:gd name="T19" fmla="*/ 45 h 156"/>
                <a:gd name="T20" fmla="*/ 62 w 124"/>
                <a:gd name="T21" fmla="*/ 13 h 156"/>
                <a:gd name="T22" fmla="*/ 20 w 124"/>
                <a:gd name="T23" fmla="*/ 42 h 156"/>
                <a:gd name="T24" fmla="*/ 57 w 124"/>
                <a:gd name="T25" fmla="*/ 67 h 156"/>
                <a:gd name="T26" fmla="*/ 85 w 124"/>
                <a:gd name="T27" fmla="*/ 72 h 156"/>
                <a:gd name="T28" fmla="*/ 124 w 124"/>
                <a:gd name="T29" fmla="*/ 110 h 156"/>
                <a:gd name="T30" fmla="*/ 64 w 124"/>
                <a:gd name="T31" fmla="*/ 156 h 156"/>
                <a:gd name="T32" fmla="*/ 0 w 124"/>
                <a:gd name="T33" fmla="*/ 105 h 156"/>
                <a:gd name="T34" fmla="*/ 0 w 124"/>
                <a:gd name="T35" fmla="*/ 103 h 156"/>
                <a:gd name="T36" fmla="*/ 15 w 124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4" y="88"/>
                    <a:pt x="124" y="110"/>
                  </a:cubicBezTo>
                  <a:cubicBezTo>
                    <a:pt x="124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237" y="3329"/>
              <a:ext cx="29" cy="35"/>
            </a:xfrm>
            <a:custGeom>
              <a:avLst/>
              <a:gdLst>
                <a:gd name="T0" fmla="*/ 57 w 129"/>
                <a:gd name="T1" fmla="*/ 14 h 149"/>
                <a:gd name="T2" fmla="*/ 0 w 129"/>
                <a:gd name="T3" fmla="*/ 14 h 149"/>
                <a:gd name="T4" fmla="*/ 0 w 129"/>
                <a:gd name="T5" fmla="*/ 0 h 149"/>
                <a:gd name="T6" fmla="*/ 129 w 129"/>
                <a:gd name="T7" fmla="*/ 0 h 149"/>
                <a:gd name="T8" fmla="*/ 129 w 129"/>
                <a:gd name="T9" fmla="*/ 14 h 149"/>
                <a:gd name="T10" fmla="*/ 72 w 129"/>
                <a:gd name="T11" fmla="*/ 14 h 149"/>
                <a:gd name="T12" fmla="*/ 72 w 129"/>
                <a:gd name="T13" fmla="*/ 149 h 149"/>
                <a:gd name="T14" fmla="*/ 57 w 129"/>
                <a:gd name="T15" fmla="*/ 149 h 149"/>
                <a:gd name="T16" fmla="*/ 57 w 129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71" y="3329"/>
              <a:ext cx="35" cy="35"/>
            </a:xfrm>
            <a:custGeom>
              <a:avLst/>
              <a:gdLst>
                <a:gd name="T0" fmla="*/ 0 w 153"/>
                <a:gd name="T1" fmla="*/ 0 h 149"/>
                <a:gd name="T2" fmla="*/ 17 w 153"/>
                <a:gd name="T3" fmla="*/ 0 h 149"/>
                <a:gd name="T4" fmla="*/ 77 w 153"/>
                <a:gd name="T5" fmla="*/ 136 h 149"/>
                <a:gd name="T6" fmla="*/ 136 w 153"/>
                <a:gd name="T7" fmla="*/ 0 h 149"/>
                <a:gd name="T8" fmla="*/ 153 w 153"/>
                <a:gd name="T9" fmla="*/ 0 h 149"/>
                <a:gd name="T10" fmla="*/ 86 w 153"/>
                <a:gd name="T11" fmla="*/ 149 h 149"/>
                <a:gd name="T12" fmla="*/ 67 w 153"/>
                <a:gd name="T13" fmla="*/ 149 h 149"/>
                <a:gd name="T14" fmla="*/ 0 w 153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49">
                  <a:moveTo>
                    <a:pt x="0" y="0"/>
                  </a:moveTo>
                  <a:lnTo>
                    <a:pt x="17" y="0"/>
                  </a:lnTo>
                  <a:lnTo>
                    <a:pt x="77" y="136"/>
                  </a:lnTo>
                  <a:lnTo>
                    <a:pt x="136" y="0"/>
                  </a:lnTo>
                  <a:lnTo>
                    <a:pt x="153" y="0"/>
                  </a:lnTo>
                  <a:lnTo>
                    <a:pt x="86" y="149"/>
                  </a:lnTo>
                  <a:lnTo>
                    <a:pt x="67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7315" y="3318"/>
              <a:ext cx="9" cy="46"/>
            </a:xfrm>
            <a:custGeom>
              <a:avLst/>
              <a:gdLst>
                <a:gd name="T0" fmla="*/ 19 w 38"/>
                <a:gd name="T1" fmla="*/ 0 h 194"/>
                <a:gd name="T2" fmla="*/ 38 w 38"/>
                <a:gd name="T3" fmla="*/ 0 h 194"/>
                <a:gd name="T4" fmla="*/ 14 w 38"/>
                <a:gd name="T5" fmla="*/ 30 h 194"/>
                <a:gd name="T6" fmla="*/ 1 w 38"/>
                <a:gd name="T7" fmla="*/ 30 h 194"/>
                <a:gd name="T8" fmla="*/ 19 w 38"/>
                <a:gd name="T9" fmla="*/ 0 h 194"/>
                <a:gd name="T10" fmla="*/ 0 w 38"/>
                <a:gd name="T11" fmla="*/ 45 h 194"/>
                <a:gd name="T12" fmla="*/ 15 w 38"/>
                <a:gd name="T13" fmla="*/ 45 h 194"/>
                <a:gd name="T14" fmla="*/ 15 w 38"/>
                <a:gd name="T15" fmla="*/ 194 h 194"/>
                <a:gd name="T16" fmla="*/ 0 w 38"/>
                <a:gd name="T17" fmla="*/ 194 h 194"/>
                <a:gd name="T18" fmla="*/ 0 w 38"/>
                <a:gd name="T19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94">
                  <a:moveTo>
                    <a:pt x="19" y="0"/>
                  </a:moveTo>
                  <a:lnTo>
                    <a:pt x="38" y="0"/>
                  </a:lnTo>
                  <a:lnTo>
                    <a:pt x="14" y="30"/>
                  </a:lnTo>
                  <a:lnTo>
                    <a:pt x="1" y="30"/>
                  </a:lnTo>
                  <a:lnTo>
                    <a:pt x="19" y="0"/>
                  </a:lnTo>
                  <a:close/>
                  <a:moveTo>
                    <a:pt x="0" y="45"/>
                  </a:moveTo>
                  <a:lnTo>
                    <a:pt x="15" y="45"/>
                  </a:lnTo>
                  <a:lnTo>
                    <a:pt x="15" y="194"/>
                  </a:lnTo>
                  <a:lnTo>
                    <a:pt x="0" y="1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7334" y="3359"/>
              <a:ext cx="3" cy="12"/>
            </a:xfrm>
            <a:custGeom>
              <a:avLst/>
              <a:gdLst>
                <a:gd name="T0" fmla="*/ 0 w 17"/>
                <a:gd name="T1" fmla="*/ 0 h 50"/>
                <a:gd name="T2" fmla="*/ 17 w 17"/>
                <a:gd name="T3" fmla="*/ 0 h 50"/>
                <a:gd name="T4" fmla="*/ 17 w 17"/>
                <a:gd name="T5" fmla="*/ 27 h 50"/>
                <a:gd name="T6" fmla="*/ 0 w 17"/>
                <a:gd name="T7" fmla="*/ 50 h 50"/>
                <a:gd name="T8" fmla="*/ 0 w 17"/>
                <a:gd name="T9" fmla="*/ 41 h 50"/>
                <a:gd name="T10" fmla="*/ 7 w 17"/>
                <a:gd name="T11" fmla="*/ 27 h 50"/>
                <a:gd name="T12" fmla="*/ 7 w 17"/>
                <a:gd name="T13" fmla="*/ 18 h 50"/>
                <a:gd name="T14" fmla="*/ 0 w 17"/>
                <a:gd name="T15" fmla="*/ 18 h 50"/>
                <a:gd name="T16" fmla="*/ 0 w 17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0">
                  <a:moveTo>
                    <a:pt x="0" y="0"/>
                  </a:moveTo>
                  <a:lnTo>
                    <a:pt x="17" y="0"/>
                  </a:lnTo>
                  <a:lnTo>
                    <a:pt x="17" y="27"/>
                  </a:lnTo>
                  <a:cubicBezTo>
                    <a:pt x="16" y="39"/>
                    <a:pt x="12" y="46"/>
                    <a:pt x="0" y="50"/>
                  </a:cubicBezTo>
                  <a:lnTo>
                    <a:pt x="0" y="41"/>
                  </a:lnTo>
                  <a:cubicBezTo>
                    <a:pt x="5" y="38"/>
                    <a:pt x="7" y="34"/>
                    <a:pt x="7" y="27"/>
                  </a:cubicBezTo>
                  <a:lnTo>
                    <a:pt x="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646" y="3383"/>
              <a:ext cx="32" cy="29"/>
            </a:xfrm>
            <a:custGeom>
              <a:avLst/>
              <a:gdLst>
                <a:gd name="T0" fmla="*/ 0 w 142"/>
                <a:gd name="T1" fmla="*/ 0 h 123"/>
                <a:gd name="T2" fmla="*/ 19 w 142"/>
                <a:gd name="T3" fmla="*/ 0 h 123"/>
                <a:gd name="T4" fmla="*/ 71 w 142"/>
                <a:gd name="T5" fmla="*/ 112 h 123"/>
                <a:gd name="T6" fmla="*/ 124 w 142"/>
                <a:gd name="T7" fmla="*/ 0 h 123"/>
                <a:gd name="T8" fmla="*/ 142 w 142"/>
                <a:gd name="T9" fmla="*/ 0 h 123"/>
                <a:gd name="T10" fmla="*/ 142 w 142"/>
                <a:gd name="T11" fmla="*/ 123 h 123"/>
                <a:gd name="T12" fmla="*/ 130 w 142"/>
                <a:gd name="T13" fmla="*/ 123 h 123"/>
                <a:gd name="T14" fmla="*/ 131 w 142"/>
                <a:gd name="T15" fmla="*/ 10 h 123"/>
                <a:gd name="T16" fmla="*/ 78 w 142"/>
                <a:gd name="T17" fmla="*/ 123 h 123"/>
                <a:gd name="T18" fmla="*/ 64 w 142"/>
                <a:gd name="T19" fmla="*/ 123 h 123"/>
                <a:gd name="T20" fmla="*/ 10 w 142"/>
                <a:gd name="T21" fmla="*/ 10 h 123"/>
                <a:gd name="T22" fmla="*/ 12 w 142"/>
                <a:gd name="T23" fmla="*/ 123 h 123"/>
                <a:gd name="T24" fmla="*/ 0 w 142"/>
                <a:gd name="T25" fmla="*/ 123 h 123"/>
                <a:gd name="T26" fmla="*/ 0 w 142"/>
                <a:gd name="T2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23">
                  <a:moveTo>
                    <a:pt x="0" y="0"/>
                  </a:moveTo>
                  <a:lnTo>
                    <a:pt x="19" y="0"/>
                  </a:lnTo>
                  <a:lnTo>
                    <a:pt x="71" y="112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130" y="123"/>
                  </a:lnTo>
                  <a:lnTo>
                    <a:pt x="131" y="10"/>
                  </a:lnTo>
                  <a:lnTo>
                    <a:pt x="78" y="123"/>
                  </a:lnTo>
                  <a:lnTo>
                    <a:pt x="64" y="123"/>
                  </a:lnTo>
                  <a:lnTo>
                    <a:pt x="10" y="10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6688" y="3383"/>
              <a:ext cx="21" cy="29"/>
            </a:xfrm>
            <a:custGeom>
              <a:avLst/>
              <a:gdLst>
                <a:gd name="T0" fmla="*/ 0 w 90"/>
                <a:gd name="T1" fmla="*/ 0 h 123"/>
                <a:gd name="T2" fmla="*/ 13 w 90"/>
                <a:gd name="T3" fmla="*/ 0 h 123"/>
                <a:gd name="T4" fmla="*/ 13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3" y="0"/>
                  </a:lnTo>
                  <a:lnTo>
                    <a:pt x="13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6713" y="3374"/>
              <a:ext cx="30" cy="38"/>
            </a:xfrm>
            <a:custGeom>
              <a:avLst/>
              <a:gdLst>
                <a:gd name="T0" fmla="*/ 74 w 128"/>
                <a:gd name="T1" fmla="*/ 0 h 161"/>
                <a:gd name="T2" fmla="*/ 89 w 128"/>
                <a:gd name="T3" fmla="*/ 0 h 161"/>
                <a:gd name="T4" fmla="*/ 69 w 128"/>
                <a:gd name="T5" fmla="*/ 25 h 161"/>
                <a:gd name="T6" fmla="*/ 59 w 128"/>
                <a:gd name="T7" fmla="*/ 25 h 161"/>
                <a:gd name="T8" fmla="*/ 74 w 128"/>
                <a:gd name="T9" fmla="*/ 0 h 161"/>
                <a:gd name="T10" fmla="*/ 92 w 128"/>
                <a:gd name="T11" fmla="*/ 111 h 161"/>
                <a:gd name="T12" fmla="*/ 64 w 128"/>
                <a:gd name="T13" fmla="*/ 48 h 161"/>
                <a:gd name="T14" fmla="*/ 36 w 128"/>
                <a:gd name="T15" fmla="*/ 111 h 161"/>
                <a:gd name="T16" fmla="*/ 92 w 128"/>
                <a:gd name="T17" fmla="*/ 111 h 161"/>
                <a:gd name="T18" fmla="*/ 57 w 128"/>
                <a:gd name="T19" fmla="*/ 38 h 161"/>
                <a:gd name="T20" fmla="*/ 71 w 128"/>
                <a:gd name="T21" fmla="*/ 38 h 161"/>
                <a:gd name="T22" fmla="*/ 128 w 128"/>
                <a:gd name="T23" fmla="*/ 161 h 161"/>
                <a:gd name="T24" fmla="*/ 115 w 128"/>
                <a:gd name="T25" fmla="*/ 161 h 161"/>
                <a:gd name="T26" fmla="*/ 98 w 128"/>
                <a:gd name="T27" fmla="*/ 123 h 161"/>
                <a:gd name="T28" fmla="*/ 30 w 128"/>
                <a:gd name="T29" fmla="*/ 123 h 161"/>
                <a:gd name="T30" fmla="*/ 13 w 128"/>
                <a:gd name="T31" fmla="*/ 161 h 161"/>
                <a:gd name="T32" fmla="*/ 0 w 128"/>
                <a:gd name="T33" fmla="*/ 161 h 161"/>
                <a:gd name="T34" fmla="*/ 57 w 128"/>
                <a:gd name="T35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1">
                  <a:moveTo>
                    <a:pt x="74" y="0"/>
                  </a:moveTo>
                  <a:lnTo>
                    <a:pt x="89" y="0"/>
                  </a:lnTo>
                  <a:lnTo>
                    <a:pt x="69" y="25"/>
                  </a:lnTo>
                  <a:lnTo>
                    <a:pt x="59" y="25"/>
                  </a:lnTo>
                  <a:lnTo>
                    <a:pt x="74" y="0"/>
                  </a:lnTo>
                  <a:close/>
                  <a:moveTo>
                    <a:pt x="92" y="111"/>
                  </a:moveTo>
                  <a:lnTo>
                    <a:pt x="64" y="48"/>
                  </a:lnTo>
                  <a:lnTo>
                    <a:pt x="36" y="111"/>
                  </a:lnTo>
                  <a:lnTo>
                    <a:pt x="92" y="111"/>
                  </a:lnTo>
                  <a:close/>
                  <a:moveTo>
                    <a:pt x="57" y="38"/>
                  </a:moveTo>
                  <a:lnTo>
                    <a:pt x="71" y="38"/>
                  </a:lnTo>
                  <a:lnTo>
                    <a:pt x="128" y="161"/>
                  </a:lnTo>
                  <a:lnTo>
                    <a:pt x="115" y="161"/>
                  </a:lnTo>
                  <a:lnTo>
                    <a:pt x="98" y="123"/>
                  </a:lnTo>
                  <a:lnTo>
                    <a:pt x="30" y="123"/>
                  </a:lnTo>
                  <a:lnTo>
                    <a:pt x="13" y="161"/>
                  </a:lnTo>
                  <a:lnTo>
                    <a:pt x="0" y="161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749" y="3383"/>
              <a:ext cx="27" cy="29"/>
            </a:xfrm>
            <a:custGeom>
              <a:avLst/>
              <a:gdLst>
                <a:gd name="T0" fmla="*/ 13 w 116"/>
                <a:gd name="T1" fmla="*/ 11 h 123"/>
                <a:gd name="T2" fmla="*/ 13 w 116"/>
                <a:gd name="T3" fmla="*/ 111 h 123"/>
                <a:gd name="T4" fmla="*/ 45 w 116"/>
                <a:gd name="T5" fmla="*/ 111 h 123"/>
                <a:gd name="T6" fmla="*/ 86 w 116"/>
                <a:gd name="T7" fmla="*/ 103 h 123"/>
                <a:gd name="T8" fmla="*/ 103 w 116"/>
                <a:gd name="T9" fmla="*/ 60 h 123"/>
                <a:gd name="T10" fmla="*/ 86 w 116"/>
                <a:gd name="T11" fmla="*/ 18 h 123"/>
                <a:gd name="T12" fmla="*/ 43 w 116"/>
                <a:gd name="T13" fmla="*/ 11 h 123"/>
                <a:gd name="T14" fmla="*/ 13 w 116"/>
                <a:gd name="T15" fmla="*/ 11 h 123"/>
                <a:gd name="T16" fmla="*/ 96 w 116"/>
                <a:gd name="T17" fmla="*/ 11 h 123"/>
                <a:gd name="T18" fmla="*/ 116 w 116"/>
                <a:gd name="T19" fmla="*/ 61 h 123"/>
                <a:gd name="T20" fmla="*/ 96 w 116"/>
                <a:gd name="T21" fmla="*/ 112 h 123"/>
                <a:gd name="T22" fmla="*/ 45 w 116"/>
                <a:gd name="T23" fmla="*/ 123 h 123"/>
                <a:gd name="T24" fmla="*/ 0 w 116"/>
                <a:gd name="T25" fmla="*/ 123 h 123"/>
                <a:gd name="T26" fmla="*/ 0 w 116"/>
                <a:gd name="T27" fmla="*/ 0 h 123"/>
                <a:gd name="T28" fmla="*/ 45 w 116"/>
                <a:gd name="T29" fmla="*/ 0 h 123"/>
                <a:gd name="T30" fmla="*/ 96 w 116"/>
                <a:gd name="T31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23">
                  <a:moveTo>
                    <a:pt x="13" y="11"/>
                  </a:moveTo>
                  <a:lnTo>
                    <a:pt x="13" y="111"/>
                  </a:lnTo>
                  <a:lnTo>
                    <a:pt x="45" y="111"/>
                  </a:lnTo>
                  <a:cubicBezTo>
                    <a:pt x="63" y="111"/>
                    <a:pt x="76" y="110"/>
                    <a:pt x="86" y="103"/>
                  </a:cubicBezTo>
                  <a:cubicBezTo>
                    <a:pt x="98" y="95"/>
                    <a:pt x="103" y="82"/>
                    <a:pt x="103" y="60"/>
                  </a:cubicBezTo>
                  <a:cubicBezTo>
                    <a:pt x="103" y="40"/>
                    <a:pt x="98" y="26"/>
                    <a:pt x="86" y="18"/>
                  </a:cubicBezTo>
                  <a:cubicBezTo>
                    <a:pt x="76" y="12"/>
                    <a:pt x="62" y="11"/>
                    <a:pt x="43" y="11"/>
                  </a:cubicBezTo>
                  <a:lnTo>
                    <a:pt x="13" y="11"/>
                  </a:lnTo>
                  <a:close/>
                  <a:moveTo>
                    <a:pt x="96" y="11"/>
                  </a:moveTo>
                  <a:cubicBezTo>
                    <a:pt x="110" y="21"/>
                    <a:pt x="116" y="38"/>
                    <a:pt x="116" y="61"/>
                  </a:cubicBezTo>
                  <a:cubicBezTo>
                    <a:pt x="116" y="85"/>
                    <a:pt x="110" y="101"/>
                    <a:pt x="96" y="112"/>
                  </a:cubicBezTo>
                  <a:cubicBezTo>
                    <a:pt x="83" y="122"/>
                    <a:pt x="67" y="123"/>
                    <a:pt x="45" y="123"/>
                  </a:cubicBezTo>
                  <a:lnTo>
                    <a:pt x="0" y="123"/>
                  </a:lnTo>
                  <a:lnTo>
                    <a:pt x="0" y="0"/>
                  </a:lnTo>
                  <a:lnTo>
                    <a:pt x="45" y="0"/>
                  </a:lnTo>
                  <a:cubicBezTo>
                    <a:pt x="67" y="0"/>
                    <a:pt x="83" y="1"/>
                    <a:pt x="96" y="11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6784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6812" y="3374"/>
              <a:ext cx="25" cy="38"/>
            </a:xfrm>
            <a:custGeom>
              <a:avLst/>
              <a:gdLst>
                <a:gd name="T0" fmla="*/ 78 w 108"/>
                <a:gd name="T1" fmla="*/ 0 h 161"/>
                <a:gd name="T2" fmla="*/ 92 w 108"/>
                <a:gd name="T3" fmla="*/ 0 h 161"/>
                <a:gd name="T4" fmla="*/ 68 w 108"/>
                <a:gd name="T5" fmla="*/ 25 h 161"/>
                <a:gd name="T6" fmla="*/ 54 w 108"/>
                <a:gd name="T7" fmla="*/ 25 h 161"/>
                <a:gd name="T8" fmla="*/ 30 w 108"/>
                <a:gd name="T9" fmla="*/ 0 h 161"/>
                <a:gd name="T10" fmla="*/ 43 w 108"/>
                <a:gd name="T11" fmla="*/ 0 h 161"/>
                <a:gd name="T12" fmla="*/ 61 w 108"/>
                <a:gd name="T13" fmla="*/ 18 h 161"/>
                <a:gd name="T14" fmla="*/ 78 w 108"/>
                <a:gd name="T15" fmla="*/ 0 h 161"/>
                <a:gd name="T16" fmla="*/ 0 w 108"/>
                <a:gd name="T17" fmla="*/ 149 h 161"/>
                <a:gd name="T18" fmla="*/ 91 w 108"/>
                <a:gd name="T19" fmla="*/ 49 h 161"/>
                <a:gd name="T20" fmla="*/ 4 w 108"/>
                <a:gd name="T21" fmla="*/ 49 h 161"/>
                <a:gd name="T22" fmla="*/ 4 w 108"/>
                <a:gd name="T23" fmla="*/ 38 h 161"/>
                <a:gd name="T24" fmla="*/ 108 w 108"/>
                <a:gd name="T25" fmla="*/ 38 h 161"/>
                <a:gd name="T26" fmla="*/ 108 w 108"/>
                <a:gd name="T27" fmla="*/ 49 h 161"/>
                <a:gd name="T28" fmla="*/ 15 w 108"/>
                <a:gd name="T29" fmla="*/ 149 h 161"/>
                <a:gd name="T30" fmla="*/ 108 w 108"/>
                <a:gd name="T31" fmla="*/ 149 h 161"/>
                <a:gd name="T32" fmla="*/ 108 w 108"/>
                <a:gd name="T33" fmla="*/ 161 h 161"/>
                <a:gd name="T34" fmla="*/ 0 w 108"/>
                <a:gd name="T35" fmla="*/ 161 h 161"/>
                <a:gd name="T36" fmla="*/ 0 w 108"/>
                <a:gd name="T37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61">
                  <a:moveTo>
                    <a:pt x="78" y="0"/>
                  </a:moveTo>
                  <a:lnTo>
                    <a:pt x="92" y="0"/>
                  </a:lnTo>
                  <a:lnTo>
                    <a:pt x="68" y="25"/>
                  </a:lnTo>
                  <a:lnTo>
                    <a:pt x="54" y="25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61" y="18"/>
                  </a:lnTo>
                  <a:lnTo>
                    <a:pt x="78" y="0"/>
                  </a:lnTo>
                  <a:close/>
                  <a:moveTo>
                    <a:pt x="0" y="149"/>
                  </a:moveTo>
                  <a:lnTo>
                    <a:pt x="91" y="49"/>
                  </a:lnTo>
                  <a:lnTo>
                    <a:pt x="4" y="49"/>
                  </a:lnTo>
                  <a:lnTo>
                    <a:pt x="4" y="38"/>
                  </a:lnTo>
                  <a:lnTo>
                    <a:pt x="108" y="38"/>
                  </a:lnTo>
                  <a:lnTo>
                    <a:pt x="108" y="49"/>
                  </a:lnTo>
                  <a:lnTo>
                    <a:pt x="15" y="149"/>
                  </a:lnTo>
                  <a:lnTo>
                    <a:pt x="108" y="149"/>
                  </a:lnTo>
                  <a:lnTo>
                    <a:pt x="108" y="161"/>
                  </a:lnTo>
                  <a:lnTo>
                    <a:pt x="0" y="161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6845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6888" y="3383"/>
              <a:ext cx="29" cy="29"/>
            </a:xfrm>
            <a:custGeom>
              <a:avLst/>
              <a:gdLst>
                <a:gd name="T0" fmla="*/ 92 w 127"/>
                <a:gd name="T1" fmla="*/ 73 h 123"/>
                <a:gd name="T2" fmla="*/ 64 w 127"/>
                <a:gd name="T3" fmla="*/ 10 h 123"/>
                <a:gd name="T4" fmla="*/ 35 w 127"/>
                <a:gd name="T5" fmla="*/ 73 h 123"/>
                <a:gd name="T6" fmla="*/ 92 w 127"/>
                <a:gd name="T7" fmla="*/ 73 h 123"/>
                <a:gd name="T8" fmla="*/ 57 w 127"/>
                <a:gd name="T9" fmla="*/ 0 h 123"/>
                <a:gd name="T10" fmla="*/ 71 w 127"/>
                <a:gd name="T11" fmla="*/ 0 h 123"/>
                <a:gd name="T12" fmla="*/ 127 w 127"/>
                <a:gd name="T13" fmla="*/ 123 h 123"/>
                <a:gd name="T14" fmla="*/ 115 w 127"/>
                <a:gd name="T15" fmla="*/ 123 h 123"/>
                <a:gd name="T16" fmla="*/ 98 w 127"/>
                <a:gd name="T17" fmla="*/ 85 h 123"/>
                <a:gd name="T18" fmla="*/ 30 w 127"/>
                <a:gd name="T19" fmla="*/ 85 h 123"/>
                <a:gd name="T20" fmla="*/ 13 w 127"/>
                <a:gd name="T21" fmla="*/ 123 h 123"/>
                <a:gd name="T22" fmla="*/ 0 w 127"/>
                <a:gd name="T23" fmla="*/ 123 h 123"/>
                <a:gd name="T24" fmla="*/ 57 w 127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3">
                  <a:moveTo>
                    <a:pt x="92" y="73"/>
                  </a:moveTo>
                  <a:lnTo>
                    <a:pt x="64" y="10"/>
                  </a:lnTo>
                  <a:lnTo>
                    <a:pt x="35" y="73"/>
                  </a:lnTo>
                  <a:lnTo>
                    <a:pt x="92" y="73"/>
                  </a:lnTo>
                  <a:close/>
                  <a:moveTo>
                    <a:pt x="57" y="0"/>
                  </a:moveTo>
                  <a:lnTo>
                    <a:pt x="71" y="0"/>
                  </a:lnTo>
                  <a:lnTo>
                    <a:pt x="127" y="123"/>
                  </a:lnTo>
                  <a:lnTo>
                    <a:pt x="115" y="123"/>
                  </a:lnTo>
                  <a:lnTo>
                    <a:pt x="98" y="85"/>
                  </a:lnTo>
                  <a:lnTo>
                    <a:pt x="30" y="85"/>
                  </a:lnTo>
                  <a:lnTo>
                    <a:pt x="13" y="123"/>
                  </a:lnTo>
                  <a:lnTo>
                    <a:pt x="0" y="12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6936" y="3383"/>
              <a:ext cx="25" cy="29"/>
            </a:xfrm>
            <a:custGeom>
              <a:avLst/>
              <a:gdLst>
                <a:gd name="T0" fmla="*/ 48 w 108"/>
                <a:gd name="T1" fmla="*/ 11 h 123"/>
                <a:gd name="T2" fmla="*/ 0 w 108"/>
                <a:gd name="T3" fmla="*/ 11 h 123"/>
                <a:gd name="T4" fmla="*/ 0 w 108"/>
                <a:gd name="T5" fmla="*/ 0 h 123"/>
                <a:gd name="T6" fmla="*/ 108 w 108"/>
                <a:gd name="T7" fmla="*/ 0 h 123"/>
                <a:gd name="T8" fmla="*/ 108 w 108"/>
                <a:gd name="T9" fmla="*/ 11 h 123"/>
                <a:gd name="T10" fmla="*/ 60 w 108"/>
                <a:gd name="T11" fmla="*/ 11 h 123"/>
                <a:gd name="T12" fmla="*/ 60 w 108"/>
                <a:gd name="T13" fmla="*/ 123 h 123"/>
                <a:gd name="T14" fmla="*/ 48 w 108"/>
                <a:gd name="T15" fmla="*/ 123 h 123"/>
                <a:gd name="T16" fmla="*/ 48 w 108"/>
                <a:gd name="T17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3">
                  <a:moveTo>
                    <a:pt x="4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1"/>
                  </a:lnTo>
                  <a:lnTo>
                    <a:pt x="60" y="11"/>
                  </a:lnTo>
                  <a:lnTo>
                    <a:pt x="60" y="123"/>
                  </a:lnTo>
                  <a:lnTo>
                    <a:pt x="48" y="123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 36"/>
            <p:cNvSpPr>
              <a:spLocks noEditPoints="1"/>
            </p:cNvSpPr>
            <p:nvPr/>
          </p:nvSpPr>
          <p:spPr bwMode="auto">
            <a:xfrm>
              <a:off x="6967" y="3374"/>
              <a:ext cx="22" cy="38"/>
            </a:xfrm>
            <a:custGeom>
              <a:avLst/>
              <a:gdLst>
                <a:gd name="T0" fmla="*/ 66 w 95"/>
                <a:gd name="T1" fmla="*/ 0 h 161"/>
                <a:gd name="T2" fmla="*/ 80 w 95"/>
                <a:gd name="T3" fmla="*/ 0 h 161"/>
                <a:gd name="T4" fmla="*/ 56 w 95"/>
                <a:gd name="T5" fmla="*/ 25 h 161"/>
                <a:gd name="T6" fmla="*/ 42 w 95"/>
                <a:gd name="T7" fmla="*/ 25 h 161"/>
                <a:gd name="T8" fmla="*/ 18 w 95"/>
                <a:gd name="T9" fmla="*/ 0 h 161"/>
                <a:gd name="T10" fmla="*/ 31 w 95"/>
                <a:gd name="T11" fmla="*/ 0 h 161"/>
                <a:gd name="T12" fmla="*/ 49 w 95"/>
                <a:gd name="T13" fmla="*/ 18 h 161"/>
                <a:gd name="T14" fmla="*/ 66 w 95"/>
                <a:gd name="T15" fmla="*/ 0 h 161"/>
                <a:gd name="T16" fmla="*/ 0 w 95"/>
                <a:gd name="T17" fmla="*/ 38 h 161"/>
                <a:gd name="T18" fmla="*/ 95 w 95"/>
                <a:gd name="T19" fmla="*/ 38 h 161"/>
                <a:gd name="T20" fmla="*/ 95 w 95"/>
                <a:gd name="T21" fmla="*/ 49 h 161"/>
                <a:gd name="T22" fmla="*/ 13 w 95"/>
                <a:gd name="T23" fmla="*/ 49 h 161"/>
                <a:gd name="T24" fmla="*/ 13 w 95"/>
                <a:gd name="T25" fmla="*/ 92 h 161"/>
                <a:gd name="T26" fmla="*/ 89 w 95"/>
                <a:gd name="T27" fmla="*/ 92 h 161"/>
                <a:gd name="T28" fmla="*/ 89 w 95"/>
                <a:gd name="T29" fmla="*/ 104 h 161"/>
                <a:gd name="T30" fmla="*/ 13 w 95"/>
                <a:gd name="T31" fmla="*/ 104 h 161"/>
                <a:gd name="T32" fmla="*/ 13 w 95"/>
                <a:gd name="T33" fmla="*/ 149 h 161"/>
                <a:gd name="T34" fmla="*/ 95 w 95"/>
                <a:gd name="T35" fmla="*/ 149 h 161"/>
                <a:gd name="T36" fmla="*/ 95 w 95"/>
                <a:gd name="T37" fmla="*/ 161 h 161"/>
                <a:gd name="T38" fmla="*/ 0 w 95"/>
                <a:gd name="T39" fmla="*/ 161 h 161"/>
                <a:gd name="T40" fmla="*/ 0 w 95"/>
                <a:gd name="T41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61">
                  <a:moveTo>
                    <a:pt x="66" y="0"/>
                  </a:moveTo>
                  <a:lnTo>
                    <a:pt x="80" y="0"/>
                  </a:lnTo>
                  <a:lnTo>
                    <a:pt x="56" y="25"/>
                  </a:lnTo>
                  <a:lnTo>
                    <a:pt x="42" y="25"/>
                  </a:lnTo>
                  <a:lnTo>
                    <a:pt x="18" y="0"/>
                  </a:lnTo>
                  <a:lnTo>
                    <a:pt x="31" y="0"/>
                  </a:lnTo>
                  <a:lnTo>
                    <a:pt x="49" y="18"/>
                  </a:lnTo>
                  <a:lnTo>
                    <a:pt x="66" y="0"/>
                  </a:lnTo>
                  <a:close/>
                  <a:moveTo>
                    <a:pt x="0" y="38"/>
                  </a:moveTo>
                  <a:lnTo>
                    <a:pt x="95" y="38"/>
                  </a:lnTo>
                  <a:lnTo>
                    <a:pt x="95" y="49"/>
                  </a:lnTo>
                  <a:lnTo>
                    <a:pt x="13" y="49"/>
                  </a:lnTo>
                  <a:lnTo>
                    <a:pt x="13" y="92"/>
                  </a:lnTo>
                  <a:lnTo>
                    <a:pt x="89" y="92"/>
                  </a:lnTo>
                  <a:lnTo>
                    <a:pt x="89" y="104"/>
                  </a:lnTo>
                  <a:lnTo>
                    <a:pt x="13" y="104"/>
                  </a:lnTo>
                  <a:lnTo>
                    <a:pt x="13" y="149"/>
                  </a:lnTo>
                  <a:lnTo>
                    <a:pt x="95" y="149"/>
                  </a:lnTo>
                  <a:lnTo>
                    <a:pt x="95" y="161"/>
                  </a:lnTo>
                  <a:lnTo>
                    <a:pt x="0" y="16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6998" y="3383"/>
              <a:ext cx="20" cy="29"/>
            </a:xfrm>
            <a:custGeom>
              <a:avLst/>
              <a:gdLst>
                <a:gd name="T0" fmla="*/ 0 w 90"/>
                <a:gd name="T1" fmla="*/ 0 h 123"/>
                <a:gd name="T2" fmla="*/ 12 w 90"/>
                <a:gd name="T3" fmla="*/ 0 h 123"/>
                <a:gd name="T4" fmla="*/ 12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2" y="0"/>
                  </a:lnTo>
                  <a:lnTo>
                    <a:pt x="12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7021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056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2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2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40"/>
            <p:cNvSpPr>
              <a:spLocks noEditPoints="1"/>
            </p:cNvSpPr>
            <p:nvPr/>
          </p:nvSpPr>
          <p:spPr bwMode="auto">
            <a:xfrm>
              <a:off x="7088" y="3374"/>
              <a:ext cx="27" cy="38"/>
            </a:xfrm>
            <a:custGeom>
              <a:avLst/>
              <a:gdLst>
                <a:gd name="T0" fmla="*/ 71 w 118"/>
                <a:gd name="T1" fmla="*/ 0 h 161"/>
                <a:gd name="T2" fmla="*/ 86 w 118"/>
                <a:gd name="T3" fmla="*/ 0 h 161"/>
                <a:gd name="T4" fmla="*/ 66 w 118"/>
                <a:gd name="T5" fmla="*/ 25 h 161"/>
                <a:gd name="T6" fmla="*/ 56 w 118"/>
                <a:gd name="T7" fmla="*/ 25 h 161"/>
                <a:gd name="T8" fmla="*/ 71 w 118"/>
                <a:gd name="T9" fmla="*/ 0 h 161"/>
                <a:gd name="T10" fmla="*/ 53 w 118"/>
                <a:gd name="T11" fmla="*/ 108 h 161"/>
                <a:gd name="T12" fmla="*/ 0 w 118"/>
                <a:gd name="T13" fmla="*/ 38 h 161"/>
                <a:gd name="T14" fmla="*/ 15 w 118"/>
                <a:gd name="T15" fmla="*/ 38 h 161"/>
                <a:gd name="T16" fmla="*/ 59 w 118"/>
                <a:gd name="T17" fmla="*/ 98 h 161"/>
                <a:gd name="T18" fmla="*/ 103 w 118"/>
                <a:gd name="T19" fmla="*/ 38 h 161"/>
                <a:gd name="T20" fmla="*/ 118 w 118"/>
                <a:gd name="T21" fmla="*/ 38 h 161"/>
                <a:gd name="T22" fmla="*/ 65 w 118"/>
                <a:gd name="T23" fmla="*/ 108 h 161"/>
                <a:gd name="T24" fmla="*/ 65 w 118"/>
                <a:gd name="T25" fmla="*/ 161 h 161"/>
                <a:gd name="T26" fmla="*/ 53 w 118"/>
                <a:gd name="T27" fmla="*/ 161 h 161"/>
                <a:gd name="T28" fmla="*/ 53 w 118"/>
                <a:gd name="T29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61">
                  <a:moveTo>
                    <a:pt x="71" y="0"/>
                  </a:moveTo>
                  <a:lnTo>
                    <a:pt x="86" y="0"/>
                  </a:lnTo>
                  <a:lnTo>
                    <a:pt x="66" y="25"/>
                  </a:lnTo>
                  <a:lnTo>
                    <a:pt x="56" y="25"/>
                  </a:lnTo>
                  <a:lnTo>
                    <a:pt x="71" y="0"/>
                  </a:lnTo>
                  <a:close/>
                  <a:moveTo>
                    <a:pt x="53" y="108"/>
                  </a:moveTo>
                  <a:lnTo>
                    <a:pt x="0" y="38"/>
                  </a:lnTo>
                  <a:lnTo>
                    <a:pt x="15" y="38"/>
                  </a:lnTo>
                  <a:lnTo>
                    <a:pt x="59" y="98"/>
                  </a:lnTo>
                  <a:lnTo>
                    <a:pt x="103" y="38"/>
                  </a:lnTo>
                  <a:lnTo>
                    <a:pt x="118" y="38"/>
                  </a:lnTo>
                  <a:lnTo>
                    <a:pt x="65" y="108"/>
                  </a:lnTo>
                  <a:lnTo>
                    <a:pt x="65" y="161"/>
                  </a:lnTo>
                  <a:lnTo>
                    <a:pt x="53" y="161"/>
                  </a:lnTo>
                  <a:lnTo>
                    <a:pt x="53" y="10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121" y="3382"/>
              <a:ext cx="29" cy="31"/>
            </a:xfrm>
            <a:custGeom>
              <a:avLst/>
              <a:gdLst>
                <a:gd name="T0" fmla="*/ 64 w 124"/>
                <a:gd name="T1" fmla="*/ 12 h 130"/>
                <a:gd name="T2" fmla="*/ 12 w 124"/>
                <a:gd name="T3" fmla="*/ 65 h 130"/>
                <a:gd name="T4" fmla="*/ 62 w 124"/>
                <a:gd name="T5" fmla="*/ 118 h 130"/>
                <a:gd name="T6" fmla="*/ 111 w 124"/>
                <a:gd name="T7" fmla="*/ 81 h 130"/>
                <a:gd name="T8" fmla="*/ 124 w 124"/>
                <a:gd name="T9" fmla="*/ 81 h 130"/>
                <a:gd name="T10" fmla="*/ 62 w 124"/>
                <a:gd name="T11" fmla="*/ 130 h 130"/>
                <a:gd name="T12" fmla="*/ 0 w 124"/>
                <a:gd name="T13" fmla="*/ 65 h 130"/>
                <a:gd name="T14" fmla="*/ 65 w 124"/>
                <a:gd name="T15" fmla="*/ 0 h 130"/>
                <a:gd name="T16" fmla="*/ 122 w 124"/>
                <a:gd name="T17" fmla="*/ 44 h 130"/>
                <a:gd name="T18" fmla="*/ 109 w 124"/>
                <a:gd name="T19" fmla="*/ 44 h 130"/>
                <a:gd name="T20" fmla="*/ 64 w 124"/>
                <a:gd name="T21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30">
                  <a:moveTo>
                    <a:pt x="64" y="12"/>
                  </a:moveTo>
                  <a:cubicBezTo>
                    <a:pt x="32" y="12"/>
                    <a:pt x="12" y="32"/>
                    <a:pt x="12" y="65"/>
                  </a:cubicBezTo>
                  <a:cubicBezTo>
                    <a:pt x="12" y="98"/>
                    <a:pt x="32" y="118"/>
                    <a:pt x="62" y="118"/>
                  </a:cubicBezTo>
                  <a:cubicBezTo>
                    <a:pt x="87" y="118"/>
                    <a:pt x="106" y="104"/>
                    <a:pt x="111" y="81"/>
                  </a:cubicBezTo>
                  <a:lnTo>
                    <a:pt x="124" y="81"/>
                  </a:lnTo>
                  <a:cubicBezTo>
                    <a:pt x="118" y="111"/>
                    <a:pt x="95" y="130"/>
                    <a:pt x="62" y="130"/>
                  </a:cubicBezTo>
                  <a:cubicBezTo>
                    <a:pt x="25" y="130"/>
                    <a:pt x="0" y="105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97" y="0"/>
                    <a:pt x="118" y="17"/>
                    <a:pt x="122" y="44"/>
                  </a:cubicBezTo>
                  <a:lnTo>
                    <a:pt x="109" y="44"/>
                  </a:lnTo>
                  <a:cubicBezTo>
                    <a:pt x="105" y="24"/>
                    <a:pt x="89" y="12"/>
                    <a:pt x="64" y="12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7157" y="3383"/>
              <a:ext cx="24" cy="29"/>
            </a:xfrm>
            <a:custGeom>
              <a:avLst/>
              <a:gdLst>
                <a:gd name="T0" fmla="*/ 0 w 105"/>
                <a:gd name="T1" fmla="*/ 0 h 123"/>
                <a:gd name="T2" fmla="*/ 12 w 105"/>
                <a:gd name="T3" fmla="*/ 0 h 123"/>
                <a:gd name="T4" fmla="*/ 12 w 105"/>
                <a:gd name="T5" fmla="*/ 51 h 123"/>
                <a:gd name="T6" fmla="*/ 93 w 105"/>
                <a:gd name="T7" fmla="*/ 51 h 123"/>
                <a:gd name="T8" fmla="*/ 93 w 105"/>
                <a:gd name="T9" fmla="*/ 0 h 123"/>
                <a:gd name="T10" fmla="*/ 105 w 105"/>
                <a:gd name="T11" fmla="*/ 0 h 123"/>
                <a:gd name="T12" fmla="*/ 105 w 105"/>
                <a:gd name="T13" fmla="*/ 123 h 123"/>
                <a:gd name="T14" fmla="*/ 93 w 105"/>
                <a:gd name="T15" fmla="*/ 123 h 123"/>
                <a:gd name="T16" fmla="*/ 93 w 105"/>
                <a:gd name="T17" fmla="*/ 63 h 123"/>
                <a:gd name="T18" fmla="*/ 12 w 105"/>
                <a:gd name="T19" fmla="*/ 63 h 123"/>
                <a:gd name="T20" fmla="*/ 12 w 105"/>
                <a:gd name="T21" fmla="*/ 123 h 123"/>
                <a:gd name="T22" fmla="*/ 0 w 105"/>
                <a:gd name="T23" fmla="*/ 123 h 123"/>
                <a:gd name="T24" fmla="*/ 0 w 10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3">
                  <a:moveTo>
                    <a:pt x="0" y="0"/>
                  </a:moveTo>
                  <a:lnTo>
                    <a:pt x="12" y="0"/>
                  </a:lnTo>
                  <a:lnTo>
                    <a:pt x="12" y="51"/>
                  </a:lnTo>
                  <a:lnTo>
                    <a:pt x="93" y="51"/>
                  </a:lnTo>
                  <a:lnTo>
                    <a:pt x="93" y="0"/>
                  </a:lnTo>
                  <a:lnTo>
                    <a:pt x="105" y="0"/>
                  </a:lnTo>
                  <a:lnTo>
                    <a:pt x="105" y="123"/>
                  </a:lnTo>
                  <a:lnTo>
                    <a:pt x="93" y="123"/>
                  </a:lnTo>
                  <a:lnTo>
                    <a:pt x="93" y="63"/>
                  </a:lnTo>
                  <a:lnTo>
                    <a:pt x="12" y="63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7190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7224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3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3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7257" y="3383"/>
              <a:ext cx="27" cy="29"/>
            </a:xfrm>
            <a:custGeom>
              <a:avLst/>
              <a:gdLst>
                <a:gd name="T0" fmla="*/ 53 w 118"/>
                <a:gd name="T1" fmla="*/ 70 h 123"/>
                <a:gd name="T2" fmla="*/ 0 w 118"/>
                <a:gd name="T3" fmla="*/ 0 h 123"/>
                <a:gd name="T4" fmla="*/ 15 w 118"/>
                <a:gd name="T5" fmla="*/ 0 h 123"/>
                <a:gd name="T6" fmla="*/ 59 w 118"/>
                <a:gd name="T7" fmla="*/ 60 h 123"/>
                <a:gd name="T8" fmla="*/ 103 w 118"/>
                <a:gd name="T9" fmla="*/ 0 h 123"/>
                <a:gd name="T10" fmla="*/ 118 w 118"/>
                <a:gd name="T11" fmla="*/ 0 h 123"/>
                <a:gd name="T12" fmla="*/ 65 w 118"/>
                <a:gd name="T13" fmla="*/ 70 h 123"/>
                <a:gd name="T14" fmla="*/ 65 w 118"/>
                <a:gd name="T15" fmla="*/ 123 h 123"/>
                <a:gd name="T16" fmla="*/ 53 w 118"/>
                <a:gd name="T17" fmla="*/ 123 h 123"/>
                <a:gd name="T18" fmla="*/ 53 w 118"/>
                <a:gd name="T19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23">
                  <a:moveTo>
                    <a:pt x="53" y="7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59" y="60"/>
                  </a:lnTo>
                  <a:lnTo>
                    <a:pt x="103" y="0"/>
                  </a:lnTo>
                  <a:lnTo>
                    <a:pt x="118" y="0"/>
                  </a:lnTo>
                  <a:lnTo>
                    <a:pt x="65" y="70"/>
                  </a:lnTo>
                  <a:lnTo>
                    <a:pt x="65" y="123"/>
                  </a:lnTo>
                  <a:lnTo>
                    <a:pt x="53" y="123"/>
                  </a:lnTo>
                  <a:lnTo>
                    <a:pt x="53" y="7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4205" y="3032"/>
              <a:ext cx="604" cy="41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47"/>
            <p:cNvSpPr>
              <a:spLocks noChangeArrowheads="1"/>
            </p:cNvSpPr>
            <p:nvPr/>
          </p:nvSpPr>
          <p:spPr bwMode="auto">
            <a:xfrm>
              <a:off x="4217" y="3043"/>
              <a:ext cx="580" cy="396"/>
            </a:xfrm>
            <a:prstGeom prst="rect">
              <a:avLst/>
            </a:prstGeom>
            <a:solidFill>
              <a:srgbClr val="044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4487" y="3091"/>
              <a:ext cx="40" cy="39"/>
            </a:xfrm>
            <a:custGeom>
              <a:avLst/>
              <a:gdLst>
                <a:gd name="T0" fmla="*/ 33 w 174"/>
                <a:gd name="T1" fmla="*/ 166 h 166"/>
                <a:gd name="T2" fmla="*/ 87 w 174"/>
                <a:gd name="T3" fmla="*/ 127 h 166"/>
                <a:gd name="T4" fmla="*/ 140 w 174"/>
                <a:gd name="T5" fmla="*/ 166 h 166"/>
                <a:gd name="T6" fmla="*/ 120 w 174"/>
                <a:gd name="T7" fmla="*/ 103 h 166"/>
                <a:gd name="T8" fmla="*/ 174 w 174"/>
                <a:gd name="T9" fmla="*/ 64 h 166"/>
                <a:gd name="T10" fmla="*/ 107 w 174"/>
                <a:gd name="T11" fmla="*/ 64 h 166"/>
                <a:gd name="T12" fmla="*/ 87 w 174"/>
                <a:gd name="T13" fmla="*/ 0 h 166"/>
                <a:gd name="T14" fmla="*/ 66 w 174"/>
                <a:gd name="T15" fmla="*/ 64 h 166"/>
                <a:gd name="T16" fmla="*/ 0 w 174"/>
                <a:gd name="T17" fmla="*/ 64 h 166"/>
                <a:gd name="T18" fmla="*/ 54 w 174"/>
                <a:gd name="T19" fmla="*/ 103 h 166"/>
                <a:gd name="T20" fmla="*/ 33 w 174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33" y="166"/>
                  </a:move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3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4423" y="3108"/>
              <a:ext cx="40" cy="39"/>
            </a:xfrm>
            <a:custGeom>
              <a:avLst/>
              <a:gdLst>
                <a:gd name="T0" fmla="*/ 34 w 175"/>
                <a:gd name="T1" fmla="*/ 166 h 166"/>
                <a:gd name="T2" fmla="*/ 87 w 175"/>
                <a:gd name="T3" fmla="*/ 127 h 166"/>
                <a:gd name="T4" fmla="*/ 141 w 175"/>
                <a:gd name="T5" fmla="*/ 166 h 166"/>
                <a:gd name="T6" fmla="*/ 120 w 175"/>
                <a:gd name="T7" fmla="*/ 103 h 166"/>
                <a:gd name="T8" fmla="*/ 175 w 175"/>
                <a:gd name="T9" fmla="*/ 64 h 166"/>
                <a:gd name="T10" fmla="*/ 108 w 175"/>
                <a:gd name="T11" fmla="*/ 64 h 166"/>
                <a:gd name="T12" fmla="*/ 87 w 175"/>
                <a:gd name="T13" fmla="*/ 0 h 166"/>
                <a:gd name="T14" fmla="*/ 67 w 175"/>
                <a:gd name="T15" fmla="*/ 64 h 166"/>
                <a:gd name="T16" fmla="*/ 0 w 175"/>
                <a:gd name="T17" fmla="*/ 64 h 166"/>
                <a:gd name="T18" fmla="*/ 54 w 175"/>
                <a:gd name="T19" fmla="*/ 103 h 166"/>
                <a:gd name="T20" fmla="*/ 34 w 175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34" y="166"/>
                  </a:move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4377" y="3156"/>
              <a:ext cx="40" cy="39"/>
            </a:xfrm>
            <a:custGeom>
              <a:avLst/>
              <a:gdLst>
                <a:gd name="T0" fmla="*/ 88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5 w 175"/>
                <a:gd name="T7" fmla="*/ 103 h 166"/>
                <a:gd name="T8" fmla="*/ 34 w 175"/>
                <a:gd name="T9" fmla="*/ 166 h 166"/>
                <a:gd name="T10" fmla="*/ 88 w 175"/>
                <a:gd name="T11" fmla="*/ 127 h 166"/>
                <a:gd name="T12" fmla="*/ 141 w 175"/>
                <a:gd name="T13" fmla="*/ 166 h 166"/>
                <a:gd name="T14" fmla="*/ 121 w 175"/>
                <a:gd name="T15" fmla="*/ 103 h 166"/>
                <a:gd name="T16" fmla="*/ 175 w 175"/>
                <a:gd name="T17" fmla="*/ 64 h 166"/>
                <a:gd name="T18" fmla="*/ 108 w 175"/>
                <a:gd name="T19" fmla="*/ 64 h 166"/>
                <a:gd name="T20" fmla="*/ 88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4360" y="3221"/>
              <a:ext cx="40" cy="38"/>
            </a:xfrm>
            <a:custGeom>
              <a:avLst/>
              <a:gdLst>
                <a:gd name="T0" fmla="*/ 88 w 175"/>
                <a:gd name="T1" fmla="*/ 127 h 166"/>
                <a:gd name="T2" fmla="*/ 141 w 175"/>
                <a:gd name="T3" fmla="*/ 166 h 166"/>
                <a:gd name="T4" fmla="*/ 121 w 175"/>
                <a:gd name="T5" fmla="*/ 102 h 166"/>
                <a:gd name="T6" fmla="*/ 175 w 175"/>
                <a:gd name="T7" fmla="*/ 63 h 166"/>
                <a:gd name="T8" fmla="*/ 108 w 175"/>
                <a:gd name="T9" fmla="*/ 63 h 166"/>
                <a:gd name="T10" fmla="*/ 88 w 175"/>
                <a:gd name="T11" fmla="*/ 0 h 166"/>
                <a:gd name="T12" fmla="*/ 67 w 175"/>
                <a:gd name="T13" fmla="*/ 64 h 166"/>
                <a:gd name="T14" fmla="*/ 0 w 175"/>
                <a:gd name="T15" fmla="*/ 63 h 166"/>
                <a:gd name="T16" fmla="*/ 54 w 175"/>
                <a:gd name="T17" fmla="*/ 102 h 166"/>
                <a:gd name="T18" fmla="*/ 34 w 175"/>
                <a:gd name="T19" fmla="*/ 166 h 166"/>
                <a:gd name="T20" fmla="*/ 88 w 175"/>
                <a:gd name="T21" fmla="*/ 12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127"/>
                  </a:move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8" y="12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4377" y="3285"/>
              <a:ext cx="40" cy="39"/>
            </a:xfrm>
            <a:custGeom>
              <a:avLst/>
              <a:gdLst>
                <a:gd name="T0" fmla="*/ 108 w 175"/>
                <a:gd name="T1" fmla="*/ 64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4 h 166"/>
                <a:gd name="T8" fmla="*/ 55 w 175"/>
                <a:gd name="T9" fmla="*/ 103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3 h 166"/>
                <a:gd name="T18" fmla="*/ 175 w 175"/>
                <a:gd name="T19" fmla="*/ 64 h 166"/>
                <a:gd name="T20" fmla="*/ 108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4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4423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5 w 175"/>
                <a:gd name="T9" fmla="*/ 102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5" y="102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487" y="3350"/>
              <a:ext cx="40" cy="39"/>
            </a:xfrm>
            <a:custGeom>
              <a:avLst/>
              <a:gdLst>
                <a:gd name="T0" fmla="*/ 107 w 174"/>
                <a:gd name="T1" fmla="*/ 64 h 166"/>
                <a:gd name="T2" fmla="*/ 87 w 174"/>
                <a:gd name="T3" fmla="*/ 0 h 166"/>
                <a:gd name="T4" fmla="*/ 66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0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7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7" y="64"/>
                  </a:move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4550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7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4 w 175"/>
                <a:gd name="T9" fmla="*/ 102 h 166"/>
                <a:gd name="T10" fmla="*/ 34 w 175"/>
                <a:gd name="T11" fmla="*/ 166 h 166"/>
                <a:gd name="T12" fmla="*/ 87 w 175"/>
                <a:gd name="T13" fmla="*/ 127 h 166"/>
                <a:gd name="T14" fmla="*/ 141 w 175"/>
                <a:gd name="T15" fmla="*/ 166 h 166"/>
                <a:gd name="T16" fmla="*/ 120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596" y="3285"/>
              <a:ext cx="40" cy="39"/>
            </a:xfrm>
            <a:custGeom>
              <a:avLst/>
              <a:gdLst>
                <a:gd name="T0" fmla="*/ 108 w 174"/>
                <a:gd name="T1" fmla="*/ 64 h 166"/>
                <a:gd name="T2" fmla="*/ 87 w 174"/>
                <a:gd name="T3" fmla="*/ 0 h 166"/>
                <a:gd name="T4" fmla="*/ 67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1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8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8" y="64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4613" y="3220"/>
              <a:ext cx="40" cy="39"/>
            </a:xfrm>
            <a:custGeom>
              <a:avLst/>
              <a:gdLst>
                <a:gd name="T0" fmla="*/ 175 w 175"/>
                <a:gd name="T1" fmla="*/ 64 h 166"/>
                <a:gd name="T2" fmla="*/ 108 w 175"/>
                <a:gd name="T3" fmla="*/ 64 h 166"/>
                <a:gd name="T4" fmla="*/ 88 w 175"/>
                <a:gd name="T5" fmla="*/ 0 h 166"/>
                <a:gd name="T6" fmla="*/ 67 w 175"/>
                <a:gd name="T7" fmla="*/ 64 h 166"/>
                <a:gd name="T8" fmla="*/ 0 w 175"/>
                <a:gd name="T9" fmla="*/ 64 h 166"/>
                <a:gd name="T10" fmla="*/ 54 w 175"/>
                <a:gd name="T11" fmla="*/ 103 h 166"/>
                <a:gd name="T12" fmla="*/ 34 w 175"/>
                <a:gd name="T13" fmla="*/ 166 h 166"/>
                <a:gd name="T14" fmla="*/ 88 w 175"/>
                <a:gd name="T15" fmla="*/ 127 h 166"/>
                <a:gd name="T16" fmla="*/ 141 w 175"/>
                <a:gd name="T17" fmla="*/ 166 h 166"/>
                <a:gd name="T18" fmla="*/ 121 w 175"/>
                <a:gd name="T19" fmla="*/ 103 h 166"/>
                <a:gd name="T20" fmla="*/ 175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75" y="64"/>
                  </a:moveTo>
                  <a:lnTo>
                    <a:pt x="108" y="64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4596" y="3156"/>
              <a:ext cx="40" cy="38"/>
            </a:xfrm>
            <a:custGeom>
              <a:avLst/>
              <a:gdLst>
                <a:gd name="T0" fmla="*/ 34 w 174"/>
                <a:gd name="T1" fmla="*/ 165 h 165"/>
                <a:gd name="T2" fmla="*/ 87 w 174"/>
                <a:gd name="T3" fmla="*/ 126 h 165"/>
                <a:gd name="T4" fmla="*/ 141 w 174"/>
                <a:gd name="T5" fmla="*/ 165 h 165"/>
                <a:gd name="T6" fmla="*/ 120 w 174"/>
                <a:gd name="T7" fmla="*/ 102 h 165"/>
                <a:gd name="T8" fmla="*/ 174 w 174"/>
                <a:gd name="T9" fmla="*/ 63 h 165"/>
                <a:gd name="T10" fmla="*/ 108 w 174"/>
                <a:gd name="T11" fmla="*/ 63 h 165"/>
                <a:gd name="T12" fmla="*/ 87 w 174"/>
                <a:gd name="T13" fmla="*/ 0 h 165"/>
                <a:gd name="T14" fmla="*/ 67 w 174"/>
                <a:gd name="T15" fmla="*/ 64 h 165"/>
                <a:gd name="T16" fmla="*/ 0 w 174"/>
                <a:gd name="T17" fmla="*/ 63 h 165"/>
                <a:gd name="T18" fmla="*/ 54 w 174"/>
                <a:gd name="T19" fmla="*/ 102 h 165"/>
                <a:gd name="T20" fmla="*/ 34 w 174"/>
                <a:gd name="T21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5">
                  <a:moveTo>
                    <a:pt x="34" y="165"/>
                  </a:moveTo>
                  <a:lnTo>
                    <a:pt x="87" y="126"/>
                  </a:lnTo>
                  <a:lnTo>
                    <a:pt x="141" y="165"/>
                  </a:lnTo>
                  <a:lnTo>
                    <a:pt x="120" y="102"/>
                  </a:lnTo>
                  <a:lnTo>
                    <a:pt x="174" y="63"/>
                  </a:lnTo>
                  <a:lnTo>
                    <a:pt x="108" y="63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4550" y="3108"/>
              <a:ext cx="40" cy="39"/>
            </a:xfrm>
            <a:custGeom>
              <a:avLst/>
              <a:gdLst>
                <a:gd name="T0" fmla="*/ 87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4 w 175"/>
                <a:gd name="T7" fmla="*/ 103 h 166"/>
                <a:gd name="T8" fmla="*/ 34 w 175"/>
                <a:gd name="T9" fmla="*/ 166 h 166"/>
                <a:gd name="T10" fmla="*/ 87 w 175"/>
                <a:gd name="T11" fmla="*/ 127 h 166"/>
                <a:gd name="T12" fmla="*/ 141 w 175"/>
                <a:gd name="T13" fmla="*/ 166 h 166"/>
                <a:gd name="T14" fmla="*/ 120 w 175"/>
                <a:gd name="T15" fmla="*/ 103 h 166"/>
                <a:gd name="T16" fmla="*/ 175 w 175"/>
                <a:gd name="T17" fmla="*/ 64 h 166"/>
                <a:gd name="T18" fmla="*/ 107 w 175"/>
                <a:gd name="T19" fmla="*/ 64 h 166"/>
                <a:gd name="T20" fmla="*/ 87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7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7" y="6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859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30 w 166"/>
                <a:gd name="T5" fmla="*/ 96 h 240"/>
                <a:gd name="T6" fmla="*/ 130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30" y="96"/>
                  </a:lnTo>
                  <a:lnTo>
                    <a:pt x="130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901" y="3103"/>
              <a:ext cx="51" cy="57"/>
            </a:xfrm>
            <a:custGeom>
              <a:avLst/>
              <a:gdLst>
                <a:gd name="T0" fmla="*/ 123 w 223"/>
                <a:gd name="T1" fmla="*/ 244 h 244"/>
                <a:gd name="T2" fmla="*/ 104 w 223"/>
                <a:gd name="T3" fmla="*/ 244 h 244"/>
                <a:gd name="T4" fmla="*/ 0 w 223"/>
                <a:gd name="T5" fmla="*/ 0 h 244"/>
                <a:gd name="T6" fmla="*/ 42 w 223"/>
                <a:gd name="T7" fmla="*/ 0 h 244"/>
                <a:gd name="T8" fmla="*/ 114 w 223"/>
                <a:gd name="T9" fmla="*/ 177 h 244"/>
                <a:gd name="T10" fmla="*/ 183 w 223"/>
                <a:gd name="T11" fmla="*/ 0 h 244"/>
                <a:gd name="T12" fmla="*/ 223 w 223"/>
                <a:gd name="T13" fmla="*/ 0 h 244"/>
                <a:gd name="T14" fmla="*/ 123 w 22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44">
                  <a:moveTo>
                    <a:pt x="123" y="244"/>
                  </a:moveTo>
                  <a:lnTo>
                    <a:pt x="104" y="2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114" y="177"/>
                  </a:lnTo>
                  <a:lnTo>
                    <a:pt x="183" y="0"/>
                  </a:lnTo>
                  <a:lnTo>
                    <a:pt x="223" y="0"/>
                  </a:lnTo>
                  <a:lnTo>
                    <a:pt x="123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4960" y="3102"/>
              <a:ext cx="45" cy="57"/>
            </a:xfrm>
            <a:custGeom>
              <a:avLst/>
              <a:gdLst>
                <a:gd name="T0" fmla="*/ 152 w 196"/>
                <a:gd name="T1" fmla="*/ 243 h 243"/>
                <a:gd name="T2" fmla="*/ 78 w 196"/>
                <a:gd name="T3" fmla="*/ 140 h 243"/>
                <a:gd name="T4" fmla="*/ 38 w 196"/>
                <a:gd name="T5" fmla="*/ 138 h 243"/>
                <a:gd name="T6" fmla="*/ 38 w 196"/>
                <a:gd name="T7" fmla="*/ 243 h 243"/>
                <a:gd name="T8" fmla="*/ 0 w 196"/>
                <a:gd name="T9" fmla="*/ 243 h 243"/>
                <a:gd name="T10" fmla="*/ 0 w 196"/>
                <a:gd name="T11" fmla="*/ 3 h 243"/>
                <a:gd name="T12" fmla="*/ 30 w 196"/>
                <a:gd name="T13" fmla="*/ 2 h 243"/>
                <a:gd name="T14" fmla="*/ 69 w 196"/>
                <a:gd name="T15" fmla="*/ 0 h 243"/>
                <a:gd name="T16" fmla="*/ 169 w 196"/>
                <a:gd name="T17" fmla="*/ 69 h 243"/>
                <a:gd name="T18" fmla="*/ 153 w 196"/>
                <a:gd name="T19" fmla="*/ 110 h 243"/>
                <a:gd name="T20" fmla="*/ 115 w 196"/>
                <a:gd name="T21" fmla="*/ 133 h 243"/>
                <a:gd name="T22" fmla="*/ 196 w 196"/>
                <a:gd name="T23" fmla="*/ 243 h 243"/>
                <a:gd name="T24" fmla="*/ 152 w 196"/>
                <a:gd name="T25" fmla="*/ 243 h 243"/>
                <a:gd name="T26" fmla="*/ 38 w 196"/>
                <a:gd name="T27" fmla="*/ 32 h 243"/>
                <a:gd name="T28" fmla="*/ 38 w 196"/>
                <a:gd name="T29" fmla="*/ 111 h 243"/>
                <a:gd name="T30" fmla="*/ 65 w 196"/>
                <a:gd name="T31" fmla="*/ 112 h 243"/>
                <a:gd name="T32" fmla="*/ 114 w 196"/>
                <a:gd name="T33" fmla="*/ 103 h 243"/>
                <a:gd name="T34" fmla="*/ 130 w 196"/>
                <a:gd name="T35" fmla="*/ 69 h 243"/>
                <a:gd name="T36" fmla="*/ 113 w 196"/>
                <a:gd name="T37" fmla="*/ 40 h 243"/>
                <a:gd name="T38" fmla="*/ 60 w 196"/>
                <a:gd name="T39" fmla="*/ 31 h 243"/>
                <a:gd name="T40" fmla="*/ 38 w 196"/>
                <a:gd name="T4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243">
                  <a:moveTo>
                    <a:pt x="152" y="243"/>
                  </a:moveTo>
                  <a:lnTo>
                    <a:pt x="78" y="140"/>
                  </a:lnTo>
                  <a:cubicBezTo>
                    <a:pt x="70" y="140"/>
                    <a:pt x="56" y="140"/>
                    <a:pt x="38" y="138"/>
                  </a:cubicBezTo>
                  <a:lnTo>
                    <a:pt x="38" y="243"/>
                  </a:lnTo>
                  <a:lnTo>
                    <a:pt x="0" y="243"/>
                  </a:lnTo>
                  <a:lnTo>
                    <a:pt x="0" y="3"/>
                  </a:lnTo>
                  <a:cubicBezTo>
                    <a:pt x="1" y="3"/>
                    <a:pt x="11" y="2"/>
                    <a:pt x="30" y="2"/>
                  </a:cubicBezTo>
                  <a:cubicBezTo>
                    <a:pt x="48" y="1"/>
                    <a:pt x="61" y="0"/>
                    <a:pt x="69" y="0"/>
                  </a:cubicBezTo>
                  <a:cubicBezTo>
                    <a:pt x="136" y="0"/>
                    <a:pt x="169" y="23"/>
                    <a:pt x="169" y="69"/>
                  </a:cubicBezTo>
                  <a:cubicBezTo>
                    <a:pt x="169" y="84"/>
                    <a:pt x="164" y="98"/>
                    <a:pt x="153" y="110"/>
                  </a:cubicBezTo>
                  <a:cubicBezTo>
                    <a:pt x="143" y="122"/>
                    <a:pt x="130" y="130"/>
                    <a:pt x="115" y="133"/>
                  </a:cubicBezTo>
                  <a:lnTo>
                    <a:pt x="196" y="243"/>
                  </a:lnTo>
                  <a:lnTo>
                    <a:pt x="152" y="243"/>
                  </a:lnTo>
                  <a:close/>
                  <a:moveTo>
                    <a:pt x="38" y="32"/>
                  </a:moveTo>
                  <a:lnTo>
                    <a:pt x="38" y="111"/>
                  </a:lnTo>
                  <a:cubicBezTo>
                    <a:pt x="47" y="112"/>
                    <a:pt x="56" y="112"/>
                    <a:pt x="65" y="112"/>
                  </a:cubicBezTo>
                  <a:cubicBezTo>
                    <a:pt x="87" y="112"/>
                    <a:pt x="104" y="109"/>
                    <a:pt x="114" y="103"/>
                  </a:cubicBezTo>
                  <a:cubicBezTo>
                    <a:pt x="125" y="96"/>
                    <a:pt x="130" y="85"/>
                    <a:pt x="130" y="69"/>
                  </a:cubicBezTo>
                  <a:cubicBezTo>
                    <a:pt x="130" y="55"/>
                    <a:pt x="124" y="46"/>
                    <a:pt x="113" y="40"/>
                  </a:cubicBezTo>
                  <a:cubicBezTo>
                    <a:pt x="102" y="34"/>
                    <a:pt x="84" y="31"/>
                    <a:pt x="60" y="31"/>
                  </a:cubicBezTo>
                  <a:cubicBezTo>
                    <a:pt x="57" y="31"/>
                    <a:pt x="49" y="31"/>
                    <a:pt x="3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5008" y="3102"/>
              <a:ext cx="53" cy="58"/>
            </a:xfrm>
            <a:custGeom>
              <a:avLst/>
              <a:gdLst>
                <a:gd name="T0" fmla="*/ 0 w 231"/>
                <a:gd name="T1" fmla="*/ 122 h 248"/>
                <a:gd name="T2" fmla="*/ 30 w 231"/>
                <a:gd name="T3" fmla="*/ 35 h 248"/>
                <a:gd name="T4" fmla="*/ 112 w 231"/>
                <a:gd name="T5" fmla="*/ 0 h 248"/>
                <a:gd name="T6" fmla="*/ 200 w 231"/>
                <a:gd name="T7" fmla="*/ 32 h 248"/>
                <a:gd name="T8" fmla="*/ 231 w 231"/>
                <a:gd name="T9" fmla="*/ 122 h 248"/>
                <a:gd name="T10" fmla="*/ 200 w 231"/>
                <a:gd name="T11" fmla="*/ 215 h 248"/>
                <a:gd name="T12" fmla="*/ 112 w 231"/>
                <a:gd name="T13" fmla="*/ 248 h 248"/>
                <a:gd name="T14" fmla="*/ 29 w 231"/>
                <a:gd name="T15" fmla="*/ 213 h 248"/>
                <a:gd name="T16" fmla="*/ 0 w 231"/>
                <a:gd name="T17" fmla="*/ 122 h 248"/>
                <a:gd name="T18" fmla="*/ 40 w 231"/>
                <a:gd name="T19" fmla="*/ 122 h 248"/>
                <a:gd name="T20" fmla="*/ 58 w 231"/>
                <a:gd name="T21" fmla="*/ 191 h 248"/>
                <a:gd name="T22" fmla="*/ 112 w 231"/>
                <a:gd name="T23" fmla="*/ 219 h 248"/>
                <a:gd name="T24" fmla="*/ 171 w 231"/>
                <a:gd name="T25" fmla="*/ 193 h 248"/>
                <a:gd name="T26" fmla="*/ 191 w 231"/>
                <a:gd name="T27" fmla="*/ 122 h 248"/>
                <a:gd name="T28" fmla="*/ 112 w 231"/>
                <a:gd name="T29" fmla="*/ 29 h 248"/>
                <a:gd name="T30" fmla="*/ 58 w 231"/>
                <a:gd name="T31" fmla="*/ 54 h 248"/>
                <a:gd name="T32" fmla="*/ 40 w 231"/>
                <a:gd name="T33" fmla="*/ 1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248">
                  <a:moveTo>
                    <a:pt x="0" y="122"/>
                  </a:moveTo>
                  <a:cubicBezTo>
                    <a:pt x="0" y="87"/>
                    <a:pt x="10" y="58"/>
                    <a:pt x="30" y="35"/>
                  </a:cubicBezTo>
                  <a:cubicBezTo>
                    <a:pt x="50" y="11"/>
                    <a:pt x="77" y="0"/>
                    <a:pt x="112" y="0"/>
                  </a:cubicBezTo>
                  <a:cubicBezTo>
                    <a:pt x="150" y="0"/>
                    <a:pt x="180" y="10"/>
                    <a:pt x="200" y="32"/>
                  </a:cubicBezTo>
                  <a:cubicBezTo>
                    <a:pt x="221" y="53"/>
                    <a:pt x="231" y="84"/>
                    <a:pt x="231" y="122"/>
                  </a:cubicBezTo>
                  <a:cubicBezTo>
                    <a:pt x="231" y="162"/>
                    <a:pt x="221" y="193"/>
                    <a:pt x="200" y="215"/>
                  </a:cubicBezTo>
                  <a:cubicBezTo>
                    <a:pt x="179" y="237"/>
                    <a:pt x="150" y="248"/>
                    <a:pt x="112" y="248"/>
                  </a:cubicBezTo>
                  <a:cubicBezTo>
                    <a:pt x="77" y="248"/>
                    <a:pt x="49" y="237"/>
                    <a:pt x="29" y="213"/>
                  </a:cubicBezTo>
                  <a:cubicBezTo>
                    <a:pt x="10" y="189"/>
                    <a:pt x="0" y="159"/>
                    <a:pt x="0" y="122"/>
                  </a:cubicBezTo>
                  <a:close/>
                  <a:moveTo>
                    <a:pt x="40" y="122"/>
                  </a:moveTo>
                  <a:cubicBezTo>
                    <a:pt x="40" y="150"/>
                    <a:pt x="46" y="173"/>
                    <a:pt x="58" y="191"/>
                  </a:cubicBezTo>
                  <a:cubicBezTo>
                    <a:pt x="71" y="210"/>
                    <a:pt x="89" y="219"/>
                    <a:pt x="112" y="219"/>
                  </a:cubicBezTo>
                  <a:cubicBezTo>
                    <a:pt x="137" y="219"/>
                    <a:pt x="157" y="210"/>
                    <a:pt x="171" y="193"/>
                  </a:cubicBezTo>
                  <a:cubicBezTo>
                    <a:pt x="184" y="177"/>
                    <a:pt x="191" y="153"/>
                    <a:pt x="191" y="122"/>
                  </a:cubicBezTo>
                  <a:cubicBezTo>
                    <a:pt x="191" y="60"/>
                    <a:pt x="165" y="29"/>
                    <a:pt x="112" y="29"/>
                  </a:cubicBezTo>
                  <a:cubicBezTo>
                    <a:pt x="88" y="29"/>
                    <a:pt x="70" y="37"/>
                    <a:pt x="58" y="54"/>
                  </a:cubicBezTo>
                  <a:cubicBezTo>
                    <a:pt x="46" y="71"/>
                    <a:pt x="40" y="93"/>
                    <a:pt x="40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5071" y="3103"/>
              <a:ext cx="39" cy="56"/>
            </a:xfrm>
            <a:custGeom>
              <a:avLst/>
              <a:gdLst>
                <a:gd name="T0" fmla="*/ 38 w 173"/>
                <a:gd name="T1" fmla="*/ 150 h 242"/>
                <a:gd name="T2" fmla="*/ 38 w 173"/>
                <a:gd name="T3" fmla="*/ 242 h 242"/>
                <a:gd name="T4" fmla="*/ 0 w 173"/>
                <a:gd name="T5" fmla="*/ 242 h 242"/>
                <a:gd name="T6" fmla="*/ 0 w 173"/>
                <a:gd name="T7" fmla="*/ 2 h 242"/>
                <a:gd name="T8" fmla="*/ 52 w 173"/>
                <a:gd name="T9" fmla="*/ 0 h 242"/>
                <a:gd name="T10" fmla="*/ 173 w 173"/>
                <a:gd name="T11" fmla="*/ 70 h 242"/>
                <a:gd name="T12" fmla="*/ 66 w 173"/>
                <a:gd name="T13" fmla="*/ 151 h 242"/>
                <a:gd name="T14" fmla="*/ 38 w 173"/>
                <a:gd name="T15" fmla="*/ 150 h 242"/>
                <a:gd name="T16" fmla="*/ 38 w 173"/>
                <a:gd name="T17" fmla="*/ 31 h 242"/>
                <a:gd name="T18" fmla="*/ 38 w 173"/>
                <a:gd name="T19" fmla="*/ 120 h 242"/>
                <a:gd name="T20" fmla="*/ 64 w 173"/>
                <a:gd name="T21" fmla="*/ 122 h 242"/>
                <a:gd name="T22" fmla="*/ 134 w 173"/>
                <a:gd name="T23" fmla="*/ 74 h 242"/>
                <a:gd name="T24" fmla="*/ 59 w 173"/>
                <a:gd name="T25" fmla="*/ 30 h 242"/>
                <a:gd name="T26" fmla="*/ 38 w 173"/>
                <a:gd name="T27" fmla="*/ 3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42">
                  <a:moveTo>
                    <a:pt x="38" y="150"/>
                  </a:moveTo>
                  <a:lnTo>
                    <a:pt x="38" y="242"/>
                  </a:lnTo>
                  <a:lnTo>
                    <a:pt x="0" y="242"/>
                  </a:lnTo>
                  <a:lnTo>
                    <a:pt x="0" y="2"/>
                  </a:lnTo>
                  <a:cubicBezTo>
                    <a:pt x="29" y="1"/>
                    <a:pt x="46" y="0"/>
                    <a:pt x="52" y="0"/>
                  </a:cubicBezTo>
                  <a:cubicBezTo>
                    <a:pt x="133" y="0"/>
                    <a:pt x="173" y="24"/>
                    <a:pt x="173" y="70"/>
                  </a:cubicBezTo>
                  <a:cubicBezTo>
                    <a:pt x="173" y="124"/>
                    <a:pt x="138" y="151"/>
                    <a:pt x="66" y="151"/>
                  </a:cubicBezTo>
                  <a:cubicBezTo>
                    <a:pt x="62" y="151"/>
                    <a:pt x="53" y="151"/>
                    <a:pt x="38" y="150"/>
                  </a:cubicBezTo>
                  <a:close/>
                  <a:moveTo>
                    <a:pt x="38" y="31"/>
                  </a:moveTo>
                  <a:lnTo>
                    <a:pt x="38" y="120"/>
                  </a:lnTo>
                  <a:cubicBezTo>
                    <a:pt x="54" y="121"/>
                    <a:pt x="63" y="122"/>
                    <a:pt x="64" y="122"/>
                  </a:cubicBezTo>
                  <a:cubicBezTo>
                    <a:pt x="111" y="122"/>
                    <a:pt x="134" y="106"/>
                    <a:pt x="134" y="74"/>
                  </a:cubicBezTo>
                  <a:cubicBezTo>
                    <a:pt x="134" y="44"/>
                    <a:pt x="109" y="30"/>
                    <a:pt x="59" y="30"/>
                  </a:cubicBezTo>
                  <a:cubicBezTo>
                    <a:pt x="54" y="30"/>
                    <a:pt x="47" y="30"/>
                    <a:pt x="38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118" y="3102"/>
              <a:ext cx="35" cy="58"/>
            </a:xfrm>
            <a:custGeom>
              <a:avLst/>
              <a:gdLst>
                <a:gd name="T0" fmla="*/ 0 w 156"/>
                <a:gd name="T1" fmla="*/ 233 h 248"/>
                <a:gd name="T2" fmla="*/ 14 w 156"/>
                <a:gd name="T3" fmla="*/ 203 h 248"/>
                <a:gd name="T4" fmla="*/ 41 w 156"/>
                <a:gd name="T5" fmla="*/ 214 h 248"/>
                <a:gd name="T6" fmla="*/ 69 w 156"/>
                <a:gd name="T7" fmla="*/ 219 h 248"/>
                <a:gd name="T8" fmla="*/ 105 w 156"/>
                <a:gd name="T9" fmla="*/ 208 h 248"/>
                <a:gd name="T10" fmla="*/ 118 w 156"/>
                <a:gd name="T11" fmla="*/ 182 h 248"/>
                <a:gd name="T12" fmla="*/ 111 w 156"/>
                <a:gd name="T13" fmla="*/ 159 h 248"/>
                <a:gd name="T14" fmla="*/ 73 w 156"/>
                <a:gd name="T15" fmla="*/ 136 h 248"/>
                <a:gd name="T16" fmla="*/ 51 w 156"/>
                <a:gd name="T17" fmla="*/ 127 h 248"/>
                <a:gd name="T18" fmla="*/ 11 w 156"/>
                <a:gd name="T19" fmla="*/ 100 h 248"/>
                <a:gd name="T20" fmla="*/ 0 w 156"/>
                <a:gd name="T21" fmla="*/ 62 h 248"/>
                <a:gd name="T22" fmla="*/ 22 w 156"/>
                <a:gd name="T23" fmla="*/ 17 h 248"/>
                <a:gd name="T24" fmla="*/ 78 w 156"/>
                <a:gd name="T25" fmla="*/ 0 h 248"/>
                <a:gd name="T26" fmla="*/ 142 w 156"/>
                <a:gd name="T27" fmla="*/ 13 h 248"/>
                <a:gd name="T28" fmla="*/ 131 w 156"/>
                <a:gd name="T29" fmla="*/ 41 h 248"/>
                <a:gd name="T30" fmla="*/ 108 w 156"/>
                <a:gd name="T31" fmla="*/ 32 h 248"/>
                <a:gd name="T32" fmla="*/ 79 w 156"/>
                <a:gd name="T33" fmla="*/ 28 h 248"/>
                <a:gd name="T34" fmla="*/ 49 w 156"/>
                <a:gd name="T35" fmla="*/ 37 h 248"/>
                <a:gd name="T36" fmla="*/ 37 w 156"/>
                <a:gd name="T37" fmla="*/ 62 h 248"/>
                <a:gd name="T38" fmla="*/ 41 w 156"/>
                <a:gd name="T39" fmla="*/ 78 h 248"/>
                <a:gd name="T40" fmla="*/ 53 w 156"/>
                <a:gd name="T41" fmla="*/ 91 h 248"/>
                <a:gd name="T42" fmla="*/ 82 w 156"/>
                <a:gd name="T43" fmla="*/ 105 h 248"/>
                <a:gd name="T44" fmla="*/ 104 w 156"/>
                <a:gd name="T45" fmla="*/ 115 h 248"/>
                <a:gd name="T46" fmla="*/ 144 w 156"/>
                <a:gd name="T47" fmla="*/ 142 h 248"/>
                <a:gd name="T48" fmla="*/ 156 w 156"/>
                <a:gd name="T49" fmla="*/ 184 h 248"/>
                <a:gd name="T50" fmla="*/ 131 w 156"/>
                <a:gd name="T51" fmla="*/ 230 h 248"/>
                <a:gd name="T52" fmla="*/ 63 w 156"/>
                <a:gd name="T53" fmla="*/ 248 h 248"/>
                <a:gd name="T54" fmla="*/ 0 w 156"/>
                <a:gd name="T55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248">
                  <a:moveTo>
                    <a:pt x="0" y="233"/>
                  </a:moveTo>
                  <a:lnTo>
                    <a:pt x="14" y="203"/>
                  </a:lnTo>
                  <a:cubicBezTo>
                    <a:pt x="21" y="208"/>
                    <a:pt x="30" y="211"/>
                    <a:pt x="41" y="214"/>
                  </a:cubicBezTo>
                  <a:cubicBezTo>
                    <a:pt x="51" y="217"/>
                    <a:pt x="61" y="219"/>
                    <a:pt x="69" y="219"/>
                  </a:cubicBezTo>
                  <a:cubicBezTo>
                    <a:pt x="84" y="219"/>
                    <a:pt x="96" y="215"/>
                    <a:pt x="105" y="208"/>
                  </a:cubicBezTo>
                  <a:cubicBezTo>
                    <a:pt x="114" y="201"/>
                    <a:pt x="118" y="192"/>
                    <a:pt x="118" y="182"/>
                  </a:cubicBezTo>
                  <a:cubicBezTo>
                    <a:pt x="118" y="174"/>
                    <a:pt x="116" y="166"/>
                    <a:pt x="111" y="159"/>
                  </a:cubicBezTo>
                  <a:cubicBezTo>
                    <a:pt x="106" y="152"/>
                    <a:pt x="93" y="145"/>
                    <a:pt x="73" y="136"/>
                  </a:cubicBezTo>
                  <a:lnTo>
                    <a:pt x="51" y="127"/>
                  </a:lnTo>
                  <a:cubicBezTo>
                    <a:pt x="32" y="120"/>
                    <a:pt x="18" y="111"/>
                    <a:pt x="11" y="100"/>
                  </a:cubicBezTo>
                  <a:cubicBezTo>
                    <a:pt x="3" y="90"/>
                    <a:pt x="0" y="77"/>
                    <a:pt x="0" y="62"/>
                  </a:cubicBezTo>
                  <a:cubicBezTo>
                    <a:pt x="0" y="44"/>
                    <a:pt x="7" y="29"/>
                    <a:pt x="22" y="17"/>
                  </a:cubicBezTo>
                  <a:cubicBezTo>
                    <a:pt x="36" y="6"/>
                    <a:pt x="55" y="0"/>
                    <a:pt x="78" y="0"/>
                  </a:cubicBezTo>
                  <a:cubicBezTo>
                    <a:pt x="109" y="0"/>
                    <a:pt x="130" y="4"/>
                    <a:pt x="142" y="13"/>
                  </a:cubicBezTo>
                  <a:lnTo>
                    <a:pt x="131" y="41"/>
                  </a:lnTo>
                  <a:cubicBezTo>
                    <a:pt x="126" y="38"/>
                    <a:pt x="118" y="35"/>
                    <a:pt x="108" y="32"/>
                  </a:cubicBezTo>
                  <a:cubicBezTo>
                    <a:pt x="97" y="29"/>
                    <a:pt x="88" y="28"/>
                    <a:pt x="79" y="28"/>
                  </a:cubicBezTo>
                  <a:cubicBezTo>
                    <a:pt x="66" y="28"/>
                    <a:pt x="56" y="31"/>
                    <a:pt x="49" y="37"/>
                  </a:cubicBezTo>
                  <a:cubicBezTo>
                    <a:pt x="41" y="44"/>
                    <a:pt x="37" y="52"/>
                    <a:pt x="37" y="62"/>
                  </a:cubicBezTo>
                  <a:cubicBezTo>
                    <a:pt x="37" y="68"/>
                    <a:pt x="39" y="73"/>
                    <a:pt x="41" y="78"/>
                  </a:cubicBezTo>
                  <a:cubicBezTo>
                    <a:pt x="44" y="83"/>
                    <a:pt x="48" y="88"/>
                    <a:pt x="53" y="91"/>
                  </a:cubicBezTo>
                  <a:cubicBezTo>
                    <a:pt x="57" y="94"/>
                    <a:pt x="67" y="99"/>
                    <a:pt x="82" y="105"/>
                  </a:cubicBezTo>
                  <a:lnTo>
                    <a:pt x="104" y="115"/>
                  </a:lnTo>
                  <a:cubicBezTo>
                    <a:pt x="123" y="122"/>
                    <a:pt x="137" y="132"/>
                    <a:pt x="144" y="142"/>
                  </a:cubicBezTo>
                  <a:cubicBezTo>
                    <a:pt x="152" y="153"/>
                    <a:pt x="156" y="167"/>
                    <a:pt x="156" y="184"/>
                  </a:cubicBezTo>
                  <a:cubicBezTo>
                    <a:pt x="156" y="202"/>
                    <a:pt x="147" y="217"/>
                    <a:pt x="131" y="230"/>
                  </a:cubicBezTo>
                  <a:cubicBezTo>
                    <a:pt x="114" y="242"/>
                    <a:pt x="91" y="248"/>
                    <a:pt x="63" y="248"/>
                  </a:cubicBezTo>
                  <a:cubicBezTo>
                    <a:pt x="39" y="248"/>
                    <a:pt x="18" y="243"/>
                    <a:pt x="0" y="2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5163" y="3103"/>
              <a:ext cx="45" cy="56"/>
            </a:xfrm>
            <a:custGeom>
              <a:avLst/>
              <a:gdLst>
                <a:gd name="T0" fmla="*/ 154 w 195"/>
                <a:gd name="T1" fmla="*/ 240 h 240"/>
                <a:gd name="T2" fmla="*/ 75 w 195"/>
                <a:gd name="T3" fmla="*/ 130 h 240"/>
                <a:gd name="T4" fmla="*/ 38 w 195"/>
                <a:gd name="T5" fmla="*/ 175 h 240"/>
                <a:gd name="T6" fmla="*/ 38 w 195"/>
                <a:gd name="T7" fmla="*/ 240 h 240"/>
                <a:gd name="T8" fmla="*/ 0 w 195"/>
                <a:gd name="T9" fmla="*/ 240 h 240"/>
                <a:gd name="T10" fmla="*/ 0 w 195"/>
                <a:gd name="T11" fmla="*/ 0 h 240"/>
                <a:gd name="T12" fmla="*/ 38 w 195"/>
                <a:gd name="T13" fmla="*/ 0 h 240"/>
                <a:gd name="T14" fmla="*/ 38 w 195"/>
                <a:gd name="T15" fmla="*/ 131 h 240"/>
                <a:gd name="T16" fmla="*/ 141 w 195"/>
                <a:gd name="T17" fmla="*/ 0 h 240"/>
                <a:gd name="T18" fmla="*/ 184 w 195"/>
                <a:gd name="T19" fmla="*/ 0 h 240"/>
                <a:gd name="T20" fmla="*/ 101 w 195"/>
                <a:gd name="T21" fmla="*/ 104 h 240"/>
                <a:gd name="T22" fmla="*/ 195 w 195"/>
                <a:gd name="T23" fmla="*/ 240 h 240"/>
                <a:gd name="T24" fmla="*/ 154 w 195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240">
                  <a:moveTo>
                    <a:pt x="154" y="240"/>
                  </a:moveTo>
                  <a:lnTo>
                    <a:pt x="75" y="130"/>
                  </a:lnTo>
                  <a:lnTo>
                    <a:pt x="38" y="175"/>
                  </a:lnTo>
                  <a:lnTo>
                    <a:pt x="38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31"/>
                  </a:lnTo>
                  <a:lnTo>
                    <a:pt x="141" y="0"/>
                  </a:lnTo>
                  <a:lnTo>
                    <a:pt x="184" y="0"/>
                  </a:lnTo>
                  <a:lnTo>
                    <a:pt x="101" y="104"/>
                  </a:lnTo>
                  <a:lnTo>
                    <a:pt x="195" y="240"/>
                  </a:lnTo>
                  <a:lnTo>
                    <a:pt x="154" y="2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5208" y="3086"/>
              <a:ext cx="52" cy="73"/>
            </a:xfrm>
            <a:custGeom>
              <a:avLst/>
              <a:gdLst>
                <a:gd name="T0" fmla="*/ 185 w 228"/>
                <a:gd name="T1" fmla="*/ 315 h 315"/>
                <a:gd name="T2" fmla="*/ 166 w 228"/>
                <a:gd name="T3" fmla="*/ 265 h 315"/>
                <a:gd name="T4" fmla="*/ 63 w 228"/>
                <a:gd name="T5" fmla="*/ 265 h 315"/>
                <a:gd name="T6" fmla="*/ 43 w 228"/>
                <a:gd name="T7" fmla="*/ 315 h 315"/>
                <a:gd name="T8" fmla="*/ 0 w 228"/>
                <a:gd name="T9" fmla="*/ 315 h 315"/>
                <a:gd name="T10" fmla="*/ 113 w 228"/>
                <a:gd name="T11" fmla="*/ 72 h 315"/>
                <a:gd name="T12" fmla="*/ 123 w 228"/>
                <a:gd name="T13" fmla="*/ 72 h 315"/>
                <a:gd name="T14" fmla="*/ 228 w 228"/>
                <a:gd name="T15" fmla="*/ 315 h 315"/>
                <a:gd name="T16" fmla="*/ 185 w 228"/>
                <a:gd name="T17" fmla="*/ 315 h 315"/>
                <a:gd name="T18" fmla="*/ 116 w 228"/>
                <a:gd name="T19" fmla="*/ 135 h 315"/>
                <a:gd name="T20" fmla="*/ 73 w 228"/>
                <a:gd name="T21" fmla="*/ 240 h 315"/>
                <a:gd name="T22" fmla="*/ 156 w 228"/>
                <a:gd name="T23" fmla="*/ 240 h 315"/>
                <a:gd name="T24" fmla="*/ 116 w 228"/>
                <a:gd name="T25" fmla="*/ 135 h 315"/>
                <a:gd name="T26" fmla="*/ 162 w 228"/>
                <a:gd name="T27" fmla="*/ 0 h 315"/>
                <a:gd name="T28" fmla="*/ 119 w 228"/>
                <a:gd name="T29" fmla="*/ 55 h 315"/>
                <a:gd name="T30" fmla="*/ 93 w 228"/>
                <a:gd name="T31" fmla="*/ 55 h 315"/>
                <a:gd name="T32" fmla="*/ 125 w 228"/>
                <a:gd name="T33" fmla="*/ 0 h 315"/>
                <a:gd name="T34" fmla="*/ 162 w 228"/>
                <a:gd name="T3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315">
                  <a:moveTo>
                    <a:pt x="185" y="315"/>
                  </a:moveTo>
                  <a:lnTo>
                    <a:pt x="166" y="265"/>
                  </a:lnTo>
                  <a:lnTo>
                    <a:pt x="63" y="265"/>
                  </a:lnTo>
                  <a:lnTo>
                    <a:pt x="43" y="315"/>
                  </a:lnTo>
                  <a:lnTo>
                    <a:pt x="0" y="315"/>
                  </a:lnTo>
                  <a:lnTo>
                    <a:pt x="113" y="72"/>
                  </a:lnTo>
                  <a:lnTo>
                    <a:pt x="123" y="72"/>
                  </a:lnTo>
                  <a:lnTo>
                    <a:pt x="228" y="315"/>
                  </a:lnTo>
                  <a:lnTo>
                    <a:pt x="185" y="315"/>
                  </a:lnTo>
                  <a:close/>
                  <a:moveTo>
                    <a:pt x="116" y="135"/>
                  </a:moveTo>
                  <a:lnTo>
                    <a:pt x="73" y="240"/>
                  </a:lnTo>
                  <a:lnTo>
                    <a:pt x="156" y="240"/>
                  </a:lnTo>
                  <a:lnTo>
                    <a:pt x="116" y="135"/>
                  </a:lnTo>
                  <a:close/>
                  <a:moveTo>
                    <a:pt x="162" y="0"/>
                  </a:moveTo>
                  <a:lnTo>
                    <a:pt x="119" y="55"/>
                  </a:lnTo>
                  <a:lnTo>
                    <a:pt x="93" y="55"/>
                  </a:lnTo>
                  <a:lnTo>
                    <a:pt x="125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5294" y="3103"/>
              <a:ext cx="44" cy="57"/>
            </a:xfrm>
            <a:custGeom>
              <a:avLst/>
              <a:gdLst>
                <a:gd name="T0" fmla="*/ 0 w 194"/>
                <a:gd name="T1" fmla="*/ 0 h 244"/>
                <a:gd name="T2" fmla="*/ 38 w 194"/>
                <a:gd name="T3" fmla="*/ 0 h 244"/>
                <a:gd name="T4" fmla="*/ 38 w 194"/>
                <a:gd name="T5" fmla="*/ 164 h 244"/>
                <a:gd name="T6" fmla="*/ 54 w 194"/>
                <a:gd name="T7" fmla="*/ 201 h 244"/>
                <a:gd name="T8" fmla="*/ 96 w 194"/>
                <a:gd name="T9" fmla="*/ 215 h 244"/>
                <a:gd name="T10" fmla="*/ 140 w 194"/>
                <a:gd name="T11" fmla="*/ 201 h 244"/>
                <a:gd name="T12" fmla="*/ 156 w 194"/>
                <a:gd name="T13" fmla="*/ 164 h 244"/>
                <a:gd name="T14" fmla="*/ 156 w 194"/>
                <a:gd name="T15" fmla="*/ 0 h 244"/>
                <a:gd name="T16" fmla="*/ 194 w 194"/>
                <a:gd name="T17" fmla="*/ 0 h 244"/>
                <a:gd name="T18" fmla="*/ 194 w 194"/>
                <a:gd name="T19" fmla="*/ 167 h 244"/>
                <a:gd name="T20" fmla="*/ 168 w 194"/>
                <a:gd name="T21" fmla="*/ 224 h 244"/>
                <a:gd name="T22" fmla="*/ 97 w 194"/>
                <a:gd name="T23" fmla="*/ 244 h 244"/>
                <a:gd name="T24" fmla="*/ 25 w 194"/>
                <a:gd name="T25" fmla="*/ 224 h 244"/>
                <a:gd name="T26" fmla="*/ 0 w 194"/>
                <a:gd name="T27" fmla="*/ 167 h 244"/>
                <a:gd name="T28" fmla="*/ 0 w 194"/>
                <a:gd name="T2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4" h="244">
                  <a:moveTo>
                    <a:pt x="0" y="0"/>
                  </a:moveTo>
                  <a:lnTo>
                    <a:pt x="38" y="0"/>
                  </a:lnTo>
                  <a:lnTo>
                    <a:pt x="38" y="164"/>
                  </a:lnTo>
                  <a:cubicBezTo>
                    <a:pt x="38" y="179"/>
                    <a:pt x="43" y="191"/>
                    <a:pt x="54" y="201"/>
                  </a:cubicBezTo>
                  <a:cubicBezTo>
                    <a:pt x="64" y="210"/>
                    <a:pt x="79" y="215"/>
                    <a:pt x="96" y="215"/>
                  </a:cubicBezTo>
                  <a:cubicBezTo>
                    <a:pt x="115" y="215"/>
                    <a:pt x="130" y="210"/>
                    <a:pt x="140" y="201"/>
                  </a:cubicBezTo>
                  <a:cubicBezTo>
                    <a:pt x="151" y="192"/>
                    <a:pt x="156" y="179"/>
                    <a:pt x="156" y="164"/>
                  </a:cubicBezTo>
                  <a:lnTo>
                    <a:pt x="156" y="0"/>
                  </a:lnTo>
                  <a:lnTo>
                    <a:pt x="194" y="0"/>
                  </a:lnTo>
                  <a:lnTo>
                    <a:pt x="194" y="167"/>
                  </a:lnTo>
                  <a:cubicBezTo>
                    <a:pt x="194" y="191"/>
                    <a:pt x="186" y="210"/>
                    <a:pt x="168" y="224"/>
                  </a:cubicBezTo>
                  <a:cubicBezTo>
                    <a:pt x="151" y="238"/>
                    <a:pt x="127" y="244"/>
                    <a:pt x="97" y="244"/>
                  </a:cubicBezTo>
                  <a:cubicBezTo>
                    <a:pt x="66" y="244"/>
                    <a:pt x="42" y="238"/>
                    <a:pt x="25" y="224"/>
                  </a:cubicBezTo>
                  <a:cubicBezTo>
                    <a:pt x="8" y="211"/>
                    <a:pt x="0" y="192"/>
                    <a:pt x="0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5351" y="3103"/>
              <a:ext cx="44" cy="57"/>
            </a:xfrm>
            <a:custGeom>
              <a:avLst/>
              <a:gdLst>
                <a:gd name="T0" fmla="*/ 180 w 191"/>
                <a:gd name="T1" fmla="*/ 244 h 244"/>
                <a:gd name="T2" fmla="*/ 36 w 191"/>
                <a:gd name="T3" fmla="*/ 68 h 244"/>
                <a:gd name="T4" fmla="*/ 36 w 191"/>
                <a:gd name="T5" fmla="*/ 240 h 244"/>
                <a:gd name="T6" fmla="*/ 0 w 191"/>
                <a:gd name="T7" fmla="*/ 240 h 244"/>
                <a:gd name="T8" fmla="*/ 0 w 191"/>
                <a:gd name="T9" fmla="*/ 0 h 244"/>
                <a:gd name="T10" fmla="*/ 15 w 191"/>
                <a:gd name="T11" fmla="*/ 0 h 244"/>
                <a:gd name="T12" fmla="*/ 155 w 191"/>
                <a:gd name="T13" fmla="*/ 166 h 244"/>
                <a:gd name="T14" fmla="*/ 155 w 191"/>
                <a:gd name="T15" fmla="*/ 0 h 244"/>
                <a:gd name="T16" fmla="*/ 191 w 191"/>
                <a:gd name="T17" fmla="*/ 0 h 244"/>
                <a:gd name="T18" fmla="*/ 191 w 191"/>
                <a:gd name="T19" fmla="*/ 244 h 244"/>
                <a:gd name="T20" fmla="*/ 180 w 191"/>
                <a:gd name="T2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44">
                  <a:moveTo>
                    <a:pt x="180" y="244"/>
                  </a:moveTo>
                  <a:lnTo>
                    <a:pt x="36" y="68"/>
                  </a:lnTo>
                  <a:lnTo>
                    <a:pt x="36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5" y="166"/>
                  </a:lnTo>
                  <a:lnTo>
                    <a:pt x="155" y="0"/>
                  </a:lnTo>
                  <a:lnTo>
                    <a:pt x="191" y="0"/>
                  </a:lnTo>
                  <a:lnTo>
                    <a:pt x="191" y="244"/>
                  </a:lnTo>
                  <a:lnTo>
                    <a:pt x="180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Rectangle 70"/>
            <p:cNvSpPr>
              <a:spLocks noChangeArrowheads="1"/>
            </p:cNvSpPr>
            <p:nvPr/>
          </p:nvSpPr>
          <p:spPr bwMode="auto">
            <a:xfrm>
              <a:off x="5410" y="3103"/>
              <a:ext cx="8" cy="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5433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29 w 166"/>
                <a:gd name="T5" fmla="*/ 96 h 240"/>
                <a:gd name="T6" fmla="*/ 129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29" y="96"/>
                  </a:lnTo>
                  <a:lnTo>
                    <a:pt x="129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72"/>
            <p:cNvSpPr>
              <a:spLocks/>
            </p:cNvSpPr>
            <p:nvPr/>
          </p:nvSpPr>
          <p:spPr bwMode="auto">
            <a:xfrm>
              <a:off x="4859" y="3198"/>
              <a:ext cx="32" cy="56"/>
            </a:xfrm>
            <a:custGeom>
              <a:avLst/>
              <a:gdLst>
                <a:gd name="T0" fmla="*/ 33 w 143"/>
                <a:gd name="T1" fmla="*/ 29 h 240"/>
                <a:gd name="T2" fmla="*/ 33 w 143"/>
                <a:gd name="T3" fmla="*/ 96 h 240"/>
                <a:gd name="T4" fmla="*/ 112 w 143"/>
                <a:gd name="T5" fmla="*/ 96 h 240"/>
                <a:gd name="T6" fmla="*/ 112 w 143"/>
                <a:gd name="T7" fmla="*/ 124 h 240"/>
                <a:gd name="T8" fmla="*/ 33 w 143"/>
                <a:gd name="T9" fmla="*/ 124 h 240"/>
                <a:gd name="T10" fmla="*/ 33 w 143"/>
                <a:gd name="T11" fmla="*/ 211 h 240"/>
                <a:gd name="T12" fmla="*/ 142 w 143"/>
                <a:gd name="T13" fmla="*/ 211 h 240"/>
                <a:gd name="T14" fmla="*/ 142 w 143"/>
                <a:gd name="T15" fmla="*/ 240 h 240"/>
                <a:gd name="T16" fmla="*/ 0 w 143"/>
                <a:gd name="T17" fmla="*/ 240 h 240"/>
                <a:gd name="T18" fmla="*/ 0 w 143"/>
                <a:gd name="T19" fmla="*/ 0 h 240"/>
                <a:gd name="T20" fmla="*/ 143 w 143"/>
                <a:gd name="T21" fmla="*/ 0 h 240"/>
                <a:gd name="T22" fmla="*/ 143 w 143"/>
                <a:gd name="T23" fmla="*/ 29 h 240"/>
                <a:gd name="T24" fmla="*/ 33 w 143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40">
                  <a:moveTo>
                    <a:pt x="33" y="29"/>
                  </a:moveTo>
                  <a:lnTo>
                    <a:pt x="33" y="96"/>
                  </a:lnTo>
                  <a:lnTo>
                    <a:pt x="112" y="96"/>
                  </a:lnTo>
                  <a:lnTo>
                    <a:pt x="112" y="124"/>
                  </a:lnTo>
                  <a:lnTo>
                    <a:pt x="33" y="124"/>
                  </a:lnTo>
                  <a:lnTo>
                    <a:pt x="33" y="211"/>
                  </a:lnTo>
                  <a:lnTo>
                    <a:pt x="142" y="211"/>
                  </a:lnTo>
                  <a:lnTo>
                    <a:pt x="14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43" y="29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reeform 73"/>
            <p:cNvSpPr>
              <a:spLocks/>
            </p:cNvSpPr>
            <p:nvPr/>
          </p:nvSpPr>
          <p:spPr bwMode="auto">
            <a:xfrm>
              <a:off x="4894" y="3213"/>
              <a:ext cx="36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935" y="3212"/>
              <a:ext cx="24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2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4961" y="3212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6 w 159"/>
                <a:gd name="T25" fmla="*/ 91 h 183"/>
                <a:gd name="T26" fmla="*/ 80 w 159"/>
                <a:gd name="T27" fmla="*/ 26 h 183"/>
                <a:gd name="T28" fmla="*/ 45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6" y="0"/>
                    <a:pt x="80" y="0"/>
                  </a:cubicBezTo>
                  <a:cubicBezTo>
                    <a:pt x="105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3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8" y="157"/>
                    <a:pt x="80" y="157"/>
                  </a:cubicBezTo>
                  <a:cubicBezTo>
                    <a:pt x="94" y="157"/>
                    <a:pt x="106" y="151"/>
                    <a:pt x="114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1" y="26"/>
                    <a:pt x="80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Freeform 76"/>
            <p:cNvSpPr>
              <a:spLocks noEditPoints="1"/>
            </p:cNvSpPr>
            <p:nvPr/>
          </p:nvSpPr>
          <p:spPr bwMode="auto">
            <a:xfrm>
              <a:off x="5003" y="3212"/>
              <a:ext cx="36" cy="58"/>
            </a:xfrm>
            <a:custGeom>
              <a:avLst/>
              <a:gdLst>
                <a:gd name="T0" fmla="*/ 32 w 154"/>
                <a:gd name="T1" fmla="*/ 170 h 248"/>
                <a:gd name="T2" fmla="*/ 32 w 154"/>
                <a:gd name="T3" fmla="*/ 248 h 248"/>
                <a:gd name="T4" fmla="*/ 0 w 154"/>
                <a:gd name="T5" fmla="*/ 248 h 248"/>
                <a:gd name="T6" fmla="*/ 0 w 154"/>
                <a:gd name="T7" fmla="*/ 4 h 248"/>
                <a:gd name="T8" fmla="*/ 32 w 154"/>
                <a:gd name="T9" fmla="*/ 4 h 248"/>
                <a:gd name="T10" fmla="*/ 32 w 154"/>
                <a:gd name="T11" fmla="*/ 18 h 248"/>
                <a:gd name="T12" fmla="*/ 74 w 154"/>
                <a:gd name="T13" fmla="*/ 0 h 248"/>
                <a:gd name="T14" fmla="*/ 133 w 154"/>
                <a:gd name="T15" fmla="*/ 24 h 248"/>
                <a:gd name="T16" fmla="*/ 154 w 154"/>
                <a:gd name="T17" fmla="*/ 92 h 248"/>
                <a:gd name="T18" fmla="*/ 133 w 154"/>
                <a:gd name="T19" fmla="*/ 157 h 248"/>
                <a:gd name="T20" fmla="*/ 72 w 154"/>
                <a:gd name="T21" fmla="*/ 183 h 248"/>
                <a:gd name="T22" fmla="*/ 48 w 154"/>
                <a:gd name="T23" fmla="*/ 179 h 248"/>
                <a:gd name="T24" fmla="*/ 32 w 154"/>
                <a:gd name="T25" fmla="*/ 170 h 248"/>
                <a:gd name="T26" fmla="*/ 32 w 154"/>
                <a:gd name="T27" fmla="*/ 42 h 248"/>
                <a:gd name="T28" fmla="*/ 32 w 154"/>
                <a:gd name="T29" fmla="*/ 144 h 248"/>
                <a:gd name="T30" fmla="*/ 44 w 154"/>
                <a:gd name="T31" fmla="*/ 152 h 248"/>
                <a:gd name="T32" fmla="*/ 63 w 154"/>
                <a:gd name="T33" fmla="*/ 156 h 248"/>
                <a:gd name="T34" fmla="*/ 121 w 154"/>
                <a:gd name="T35" fmla="*/ 91 h 248"/>
                <a:gd name="T36" fmla="*/ 107 w 154"/>
                <a:gd name="T37" fmla="*/ 42 h 248"/>
                <a:gd name="T38" fmla="*/ 63 w 154"/>
                <a:gd name="T39" fmla="*/ 27 h 248"/>
                <a:gd name="T40" fmla="*/ 47 w 154"/>
                <a:gd name="T41" fmla="*/ 31 h 248"/>
                <a:gd name="T42" fmla="*/ 32 w 154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248">
                  <a:moveTo>
                    <a:pt x="32" y="170"/>
                  </a:moveTo>
                  <a:lnTo>
                    <a:pt x="32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18"/>
                  </a:lnTo>
                  <a:cubicBezTo>
                    <a:pt x="43" y="6"/>
                    <a:pt x="58" y="0"/>
                    <a:pt x="74" y="0"/>
                  </a:cubicBezTo>
                  <a:cubicBezTo>
                    <a:pt x="99" y="0"/>
                    <a:pt x="119" y="8"/>
                    <a:pt x="133" y="24"/>
                  </a:cubicBezTo>
                  <a:cubicBezTo>
                    <a:pt x="147" y="39"/>
                    <a:pt x="154" y="62"/>
                    <a:pt x="154" y="92"/>
                  </a:cubicBezTo>
                  <a:cubicBezTo>
                    <a:pt x="154" y="119"/>
                    <a:pt x="147" y="140"/>
                    <a:pt x="133" y="157"/>
                  </a:cubicBezTo>
                  <a:cubicBezTo>
                    <a:pt x="119" y="174"/>
                    <a:pt x="98" y="183"/>
                    <a:pt x="72" y="183"/>
                  </a:cubicBezTo>
                  <a:cubicBezTo>
                    <a:pt x="64" y="183"/>
                    <a:pt x="56" y="181"/>
                    <a:pt x="48" y="179"/>
                  </a:cubicBezTo>
                  <a:cubicBezTo>
                    <a:pt x="39" y="176"/>
                    <a:pt x="34" y="173"/>
                    <a:pt x="32" y="170"/>
                  </a:cubicBezTo>
                  <a:close/>
                  <a:moveTo>
                    <a:pt x="32" y="42"/>
                  </a:moveTo>
                  <a:lnTo>
                    <a:pt x="32" y="144"/>
                  </a:lnTo>
                  <a:cubicBezTo>
                    <a:pt x="34" y="147"/>
                    <a:pt x="38" y="150"/>
                    <a:pt x="44" y="152"/>
                  </a:cubicBezTo>
                  <a:cubicBezTo>
                    <a:pt x="50" y="155"/>
                    <a:pt x="57" y="156"/>
                    <a:pt x="63" y="156"/>
                  </a:cubicBezTo>
                  <a:cubicBezTo>
                    <a:pt x="101" y="156"/>
                    <a:pt x="121" y="135"/>
                    <a:pt x="121" y="91"/>
                  </a:cubicBezTo>
                  <a:cubicBezTo>
                    <a:pt x="121" y="69"/>
                    <a:pt x="116" y="52"/>
                    <a:pt x="107" y="42"/>
                  </a:cubicBezTo>
                  <a:cubicBezTo>
                    <a:pt x="98" y="32"/>
                    <a:pt x="83" y="27"/>
                    <a:pt x="63" y="27"/>
                  </a:cubicBezTo>
                  <a:cubicBezTo>
                    <a:pt x="58" y="27"/>
                    <a:pt x="53" y="28"/>
                    <a:pt x="47" y="31"/>
                  </a:cubicBezTo>
                  <a:cubicBezTo>
                    <a:pt x="40" y="34"/>
                    <a:pt x="35" y="38"/>
                    <a:pt x="32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5042" y="3212"/>
              <a:ext cx="27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6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1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5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6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1" y="32"/>
                  </a:cubicBezTo>
                  <a:cubicBezTo>
                    <a:pt x="36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5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5075" y="3196"/>
              <a:ext cx="34" cy="58"/>
            </a:xfrm>
            <a:custGeom>
              <a:avLst/>
              <a:gdLst>
                <a:gd name="T0" fmla="*/ 114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9 w 147"/>
                <a:gd name="T17" fmla="*/ 73 h 248"/>
                <a:gd name="T18" fmla="*/ 135 w 147"/>
                <a:gd name="T19" fmla="*/ 73 h 248"/>
                <a:gd name="T20" fmla="*/ 79 w 147"/>
                <a:gd name="T21" fmla="*/ 139 h 248"/>
                <a:gd name="T22" fmla="*/ 147 w 147"/>
                <a:gd name="T23" fmla="*/ 248 h 248"/>
                <a:gd name="T24" fmla="*/ 114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4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9" y="73"/>
                  </a:lnTo>
                  <a:lnTo>
                    <a:pt x="135" y="73"/>
                  </a:lnTo>
                  <a:lnTo>
                    <a:pt x="79" y="139"/>
                  </a:lnTo>
                  <a:lnTo>
                    <a:pt x="147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5110" y="3192"/>
              <a:ext cx="37" cy="63"/>
            </a:xfrm>
            <a:custGeom>
              <a:avLst/>
              <a:gdLst>
                <a:gd name="T0" fmla="*/ 159 w 162"/>
                <a:gd name="T1" fmla="*/ 181 h 269"/>
                <a:gd name="T2" fmla="*/ 33 w 162"/>
                <a:gd name="T3" fmla="*/ 181 h 269"/>
                <a:gd name="T4" fmla="*/ 49 w 162"/>
                <a:gd name="T5" fmla="*/ 228 h 269"/>
                <a:gd name="T6" fmla="*/ 88 w 162"/>
                <a:gd name="T7" fmla="*/ 242 h 269"/>
                <a:gd name="T8" fmla="*/ 133 w 162"/>
                <a:gd name="T9" fmla="*/ 227 h 269"/>
                <a:gd name="T10" fmla="*/ 146 w 162"/>
                <a:gd name="T11" fmla="*/ 249 h 269"/>
                <a:gd name="T12" fmla="*/ 124 w 162"/>
                <a:gd name="T13" fmla="*/ 262 h 269"/>
                <a:gd name="T14" fmla="*/ 82 w 162"/>
                <a:gd name="T15" fmla="*/ 269 h 269"/>
                <a:gd name="T16" fmla="*/ 25 w 162"/>
                <a:gd name="T17" fmla="*/ 246 h 269"/>
                <a:gd name="T18" fmla="*/ 0 w 162"/>
                <a:gd name="T19" fmla="*/ 180 h 269"/>
                <a:gd name="T20" fmla="*/ 26 w 162"/>
                <a:gd name="T21" fmla="*/ 110 h 269"/>
                <a:gd name="T22" fmla="*/ 82 w 162"/>
                <a:gd name="T23" fmla="*/ 86 h 269"/>
                <a:gd name="T24" fmla="*/ 141 w 162"/>
                <a:gd name="T25" fmla="*/ 108 h 269"/>
                <a:gd name="T26" fmla="*/ 162 w 162"/>
                <a:gd name="T27" fmla="*/ 161 h 269"/>
                <a:gd name="T28" fmla="*/ 159 w 162"/>
                <a:gd name="T29" fmla="*/ 181 h 269"/>
                <a:gd name="T30" fmla="*/ 84 w 162"/>
                <a:gd name="T31" fmla="*/ 113 h 269"/>
                <a:gd name="T32" fmla="*/ 49 w 162"/>
                <a:gd name="T33" fmla="*/ 126 h 269"/>
                <a:gd name="T34" fmla="*/ 33 w 162"/>
                <a:gd name="T35" fmla="*/ 158 h 269"/>
                <a:gd name="T36" fmla="*/ 131 w 162"/>
                <a:gd name="T37" fmla="*/ 158 h 269"/>
                <a:gd name="T38" fmla="*/ 119 w 162"/>
                <a:gd name="T39" fmla="*/ 126 h 269"/>
                <a:gd name="T40" fmla="*/ 84 w 162"/>
                <a:gd name="T41" fmla="*/ 113 h 269"/>
                <a:gd name="T42" fmla="*/ 124 w 162"/>
                <a:gd name="T43" fmla="*/ 0 h 269"/>
                <a:gd name="T44" fmla="*/ 87 w 162"/>
                <a:gd name="T45" fmla="*/ 54 h 269"/>
                <a:gd name="T46" fmla="*/ 64 w 162"/>
                <a:gd name="T47" fmla="*/ 54 h 269"/>
                <a:gd name="T48" fmla="*/ 92 w 162"/>
                <a:gd name="T49" fmla="*/ 0 h 269"/>
                <a:gd name="T50" fmla="*/ 124 w 162"/>
                <a:gd name="T5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269">
                  <a:moveTo>
                    <a:pt x="159" y="181"/>
                  </a:moveTo>
                  <a:lnTo>
                    <a:pt x="33" y="181"/>
                  </a:lnTo>
                  <a:cubicBezTo>
                    <a:pt x="33" y="201"/>
                    <a:pt x="38" y="217"/>
                    <a:pt x="49" y="228"/>
                  </a:cubicBezTo>
                  <a:cubicBezTo>
                    <a:pt x="59" y="238"/>
                    <a:pt x="72" y="242"/>
                    <a:pt x="88" y="242"/>
                  </a:cubicBezTo>
                  <a:cubicBezTo>
                    <a:pt x="106" y="242"/>
                    <a:pt x="121" y="237"/>
                    <a:pt x="133" y="227"/>
                  </a:cubicBezTo>
                  <a:lnTo>
                    <a:pt x="146" y="249"/>
                  </a:lnTo>
                  <a:cubicBezTo>
                    <a:pt x="141" y="254"/>
                    <a:pt x="133" y="258"/>
                    <a:pt x="124" y="262"/>
                  </a:cubicBezTo>
                  <a:cubicBezTo>
                    <a:pt x="111" y="266"/>
                    <a:pt x="97" y="269"/>
                    <a:pt x="82" y="269"/>
                  </a:cubicBezTo>
                  <a:cubicBezTo>
                    <a:pt x="60" y="269"/>
                    <a:pt x="41" y="261"/>
                    <a:pt x="25" y="246"/>
                  </a:cubicBezTo>
                  <a:cubicBezTo>
                    <a:pt x="8" y="230"/>
                    <a:pt x="0" y="207"/>
                    <a:pt x="0" y="180"/>
                  </a:cubicBezTo>
                  <a:cubicBezTo>
                    <a:pt x="0" y="151"/>
                    <a:pt x="9" y="127"/>
                    <a:pt x="26" y="110"/>
                  </a:cubicBezTo>
                  <a:cubicBezTo>
                    <a:pt x="42" y="94"/>
                    <a:pt x="61" y="86"/>
                    <a:pt x="82" y="86"/>
                  </a:cubicBezTo>
                  <a:cubicBezTo>
                    <a:pt x="107" y="86"/>
                    <a:pt x="127" y="93"/>
                    <a:pt x="141" y="108"/>
                  </a:cubicBezTo>
                  <a:cubicBezTo>
                    <a:pt x="155" y="121"/>
                    <a:pt x="162" y="139"/>
                    <a:pt x="162" y="161"/>
                  </a:cubicBezTo>
                  <a:cubicBezTo>
                    <a:pt x="162" y="168"/>
                    <a:pt x="161" y="175"/>
                    <a:pt x="159" y="181"/>
                  </a:cubicBezTo>
                  <a:close/>
                  <a:moveTo>
                    <a:pt x="84" y="113"/>
                  </a:moveTo>
                  <a:cubicBezTo>
                    <a:pt x="70" y="113"/>
                    <a:pt x="58" y="117"/>
                    <a:pt x="49" y="126"/>
                  </a:cubicBezTo>
                  <a:cubicBezTo>
                    <a:pt x="40" y="135"/>
                    <a:pt x="35" y="145"/>
                    <a:pt x="33" y="158"/>
                  </a:cubicBezTo>
                  <a:lnTo>
                    <a:pt x="131" y="158"/>
                  </a:lnTo>
                  <a:cubicBezTo>
                    <a:pt x="131" y="145"/>
                    <a:pt x="127" y="135"/>
                    <a:pt x="119" y="126"/>
                  </a:cubicBezTo>
                  <a:cubicBezTo>
                    <a:pt x="110" y="117"/>
                    <a:pt x="99" y="113"/>
                    <a:pt x="84" y="113"/>
                  </a:cubicBezTo>
                  <a:close/>
                  <a:moveTo>
                    <a:pt x="124" y="0"/>
                  </a:moveTo>
                  <a:lnTo>
                    <a:pt x="87" y="54"/>
                  </a:lnTo>
                  <a:lnTo>
                    <a:pt x="64" y="54"/>
                  </a:lnTo>
                  <a:lnTo>
                    <a:pt x="92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5174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5204" y="3202"/>
              <a:ext cx="26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2 w 112"/>
                <a:gd name="T11" fmla="*/ 0 h 228"/>
                <a:gd name="T12" fmla="*/ 52 w 112"/>
                <a:gd name="T13" fmla="*/ 49 h 228"/>
                <a:gd name="T14" fmla="*/ 100 w 112"/>
                <a:gd name="T15" fmla="*/ 49 h 228"/>
                <a:gd name="T16" fmla="*/ 100 w 112"/>
                <a:gd name="T17" fmla="*/ 73 h 228"/>
                <a:gd name="T18" fmla="*/ 52 w 112"/>
                <a:gd name="T19" fmla="*/ 73 h 228"/>
                <a:gd name="T20" fmla="*/ 52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8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5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8" y="195"/>
                  </a:cubicBezTo>
                  <a:lnTo>
                    <a:pt x="112" y="223"/>
                  </a:lnTo>
                  <a:cubicBezTo>
                    <a:pt x="100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5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5236" y="3212"/>
              <a:ext cx="25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1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5264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6 w 143"/>
                <a:gd name="T5" fmla="*/ 152 h 179"/>
                <a:gd name="T6" fmla="*/ 94 w 143"/>
                <a:gd name="T7" fmla="*/ 144 h 179"/>
                <a:gd name="T8" fmla="*/ 111 w 143"/>
                <a:gd name="T9" fmla="*/ 123 h 179"/>
                <a:gd name="T10" fmla="*/ 111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1 w 143"/>
                <a:gd name="T17" fmla="*/ 175 h 179"/>
                <a:gd name="T18" fmla="*/ 111 w 143"/>
                <a:gd name="T19" fmla="*/ 151 h 179"/>
                <a:gd name="T20" fmla="*/ 90 w 143"/>
                <a:gd name="T21" fmla="*/ 170 h 179"/>
                <a:gd name="T22" fmla="*/ 59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6" y="152"/>
                  </a:cubicBezTo>
                  <a:cubicBezTo>
                    <a:pt x="76" y="152"/>
                    <a:pt x="86" y="149"/>
                    <a:pt x="94" y="144"/>
                  </a:cubicBezTo>
                  <a:cubicBezTo>
                    <a:pt x="103" y="138"/>
                    <a:pt x="109" y="131"/>
                    <a:pt x="111" y="123"/>
                  </a:cubicBezTo>
                  <a:lnTo>
                    <a:pt x="111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1" y="175"/>
                  </a:lnTo>
                  <a:lnTo>
                    <a:pt x="111" y="151"/>
                  </a:lnTo>
                  <a:cubicBezTo>
                    <a:pt x="108" y="158"/>
                    <a:pt x="101" y="164"/>
                    <a:pt x="90" y="170"/>
                  </a:cubicBezTo>
                  <a:cubicBezTo>
                    <a:pt x="80" y="176"/>
                    <a:pt x="69" y="179"/>
                    <a:pt x="59" y="179"/>
                  </a:cubicBezTo>
                  <a:cubicBezTo>
                    <a:pt x="40" y="179"/>
                    <a:pt x="25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5305" y="3196"/>
              <a:ext cx="34" cy="58"/>
            </a:xfrm>
            <a:custGeom>
              <a:avLst/>
              <a:gdLst>
                <a:gd name="T0" fmla="*/ 113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8 w 147"/>
                <a:gd name="T17" fmla="*/ 73 h 248"/>
                <a:gd name="T18" fmla="*/ 135 w 147"/>
                <a:gd name="T19" fmla="*/ 73 h 248"/>
                <a:gd name="T20" fmla="*/ 78 w 147"/>
                <a:gd name="T21" fmla="*/ 139 h 248"/>
                <a:gd name="T22" fmla="*/ 147 w 147"/>
                <a:gd name="T23" fmla="*/ 248 h 248"/>
                <a:gd name="T24" fmla="*/ 113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3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8" y="73"/>
                  </a:lnTo>
                  <a:lnTo>
                    <a:pt x="135" y="73"/>
                  </a:lnTo>
                  <a:lnTo>
                    <a:pt x="78" y="139"/>
                  </a:lnTo>
                  <a:lnTo>
                    <a:pt x="147" y="248"/>
                  </a:lnTo>
                  <a:lnTo>
                    <a:pt x="113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341" y="3202"/>
              <a:ext cx="25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1 w 112"/>
                <a:gd name="T11" fmla="*/ 0 h 228"/>
                <a:gd name="T12" fmla="*/ 51 w 112"/>
                <a:gd name="T13" fmla="*/ 49 h 228"/>
                <a:gd name="T14" fmla="*/ 99 w 112"/>
                <a:gd name="T15" fmla="*/ 49 h 228"/>
                <a:gd name="T16" fmla="*/ 99 w 112"/>
                <a:gd name="T17" fmla="*/ 73 h 228"/>
                <a:gd name="T18" fmla="*/ 51 w 112"/>
                <a:gd name="T19" fmla="*/ 73 h 228"/>
                <a:gd name="T20" fmla="*/ 51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7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4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1" y="0"/>
                  </a:lnTo>
                  <a:lnTo>
                    <a:pt x="51" y="49"/>
                  </a:lnTo>
                  <a:lnTo>
                    <a:pt x="99" y="49"/>
                  </a:lnTo>
                  <a:lnTo>
                    <a:pt x="99" y="73"/>
                  </a:lnTo>
                  <a:lnTo>
                    <a:pt x="51" y="73"/>
                  </a:lnTo>
                  <a:lnTo>
                    <a:pt x="51" y="161"/>
                  </a:lnTo>
                  <a:cubicBezTo>
                    <a:pt x="51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7" y="195"/>
                  </a:cubicBezTo>
                  <a:lnTo>
                    <a:pt x="112" y="223"/>
                  </a:lnTo>
                  <a:cubicBezTo>
                    <a:pt x="99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4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5372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2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2 w 143"/>
                <a:gd name="T17" fmla="*/ 175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7" y="152"/>
                  </a:cubicBezTo>
                  <a:cubicBezTo>
                    <a:pt x="77" y="152"/>
                    <a:pt x="86" y="149"/>
                    <a:pt x="95" y="144"/>
                  </a:cubicBezTo>
                  <a:cubicBezTo>
                    <a:pt x="103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2" y="175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0" y="179"/>
                    <a:pt x="26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5413" y="3212"/>
              <a:ext cx="25" cy="42"/>
            </a:xfrm>
            <a:custGeom>
              <a:avLst/>
              <a:gdLst>
                <a:gd name="T0" fmla="*/ 94 w 107"/>
                <a:gd name="T1" fmla="*/ 34 h 179"/>
                <a:gd name="T2" fmla="*/ 73 w 107"/>
                <a:gd name="T3" fmla="*/ 27 h 179"/>
                <a:gd name="T4" fmla="*/ 44 w 107"/>
                <a:gd name="T5" fmla="*/ 42 h 179"/>
                <a:gd name="T6" fmla="*/ 32 w 107"/>
                <a:gd name="T7" fmla="*/ 79 h 179"/>
                <a:gd name="T8" fmla="*/ 32 w 107"/>
                <a:gd name="T9" fmla="*/ 179 h 179"/>
                <a:gd name="T10" fmla="*/ 0 w 107"/>
                <a:gd name="T11" fmla="*/ 179 h 179"/>
                <a:gd name="T12" fmla="*/ 0 w 107"/>
                <a:gd name="T13" fmla="*/ 4 h 179"/>
                <a:gd name="T14" fmla="*/ 32 w 107"/>
                <a:gd name="T15" fmla="*/ 4 h 179"/>
                <a:gd name="T16" fmla="*/ 32 w 107"/>
                <a:gd name="T17" fmla="*/ 32 h 179"/>
                <a:gd name="T18" fmla="*/ 82 w 107"/>
                <a:gd name="T19" fmla="*/ 0 h 179"/>
                <a:gd name="T20" fmla="*/ 107 w 107"/>
                <a:gd name="T21" fmla="*/ 3 h 179"/>
                <a:gd name="T22" fmla="*/ 94 w 107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79">
                  <a:moveTo>
                    <a:pt x="94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2" y="64"/>
                    <a:pt x="32" y="79"/>
                  </a:cubicBezTo>
                  <a:lnTo>
                    <a:pt x="32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7" y="3"/>
                  </a:cubicBezTo>
                  <a:lnTo>
                    <a:pt x="9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Freeform 88"/>
            <p:cNvSpPr>
              <a:spLocks noEditPoints="1"/>
            </p:cNvSpPr>
            <p:nvPr/>
          </p:nvSpPr>
          <p:spPr bwMode="auto">
            <a:xfrm>
              <a:off x="5440" y="3192"/>
              <a:ext cx="34" cy="63"/>
            </a:xfrm>
            <a:custGeom>
              <a:avLst/>
              <a:gdLst>
                <a:gd name="T0" fmla="*/ 109 w 151"/>
                <a:gd name="T1" fmla="*/ 245 h 269"/>
                <a:gd name="T2" fmla="*/ 51 w 151"/>
                <a:gd name="T3" fmla="*/ 269 h 269"/>
                <a:gd name="T4" fmla="*/ 15 w 151"/>
                <a:gd name="T5" fmla="*/ 254 h 269"/>
                <a:gd name="T6" fmla="*/ 0 w 151"/>
                <a:gd name="T7" fmla="*/ 216 h 269"/>
                <a:gd name="T8" fmla="*/ 24 w 151"/>
                <a:gd name="T9" fmla="*/ 171 h 269"/>
                <a:gd name="T10" fmla="*/ 83 w 151"/>
                <a:gd name="T11" fmla="*/ 153 h 269"/>
                <a:gd name="T12" fmla="*/ 106 w 151"/>
                <a:gd name="T13" fmla="*/ 157 h 269"/>
                <a:gd name="T14" fmla="*/ 68 w 151"/>
                <a:gd name="T15" fmla="*/ 114 h 269"/>
                <a:gd name="T16" fmla="*/ 23 w 151"/>
                <a:gd name="T17" fmla="*/ 130 h 269"/>
                <a:gd name="T18" fmla="*/ 9 w 151"/>
                <a:gd name="T19" fmla="*/ 104 h 269"/>
                <a:gd name="T20" fmla="*/ 34 w 151"/>
                <a:gd name="T21" fmla="*/ 91 h 269"/>
                <a:gd name="T22" fmla="*/ 64 w 151"/>
                <a:gd name="T23" fmla="*/ 86 h 269"/>
                <a:gd name="T24" fmla="*/ 120 w 151"/>
                <a:gd name="T25" fmla="*/ 104 h 269"/>
                <a:gd name="T26" fmla="*/ 137 w 151"/>
                <a:gd name="T27" fmla="*/ 159 h 269"/>
                <a:gd name="T28" fmla="*/ 137 w 151"/>
                <a:gd name="T29" fmla="*/ 222 h 269"/>
                <a:gd name="T30" fmla="*/ 151 w 151"/>
                <a:gd name="T31" fmla="*/ 253 h 269"/>
                <a:gd name="T32" fmla="*/ 151 w 151"/>
                <a:gd name="T33" fmla="*/ 269 h 269"/>
                <a:gd name="T34" fmla="*/ 122 w 151"/>
                <a:gd name="T35" fmla="*/ 263 h 269"/>
                <a:gd name="T36" fmla="*/ 109 w 151"/>
                <a:gd name="T37" fmla="*/ 245 h 269"/>
                <a:gd name="T38" fmla="*/ 106 w 151"/>
                <a:gd name="T39" fmla="*/ 179 h 269"/>
                <a:gd name="T40" fmla="*/ 85 w 151"/>
                <a:gd name="T41" fmla="*/ 176 h 269"/>
                <a:gd name="T42" fmla="*/ 46 w 151"/>
                <a:gd name="T43" fmla="*/ 188 h 269"/>
                <a:gd name="T44" fmla="*/ 31 w 151"/>
                <a:gd name="T45" fmla="*/ 217 h 269"/>
                <a:gd name="T46" fmla="*/ 64 w 151"/>
                <a:gd name="T47" fmla="*/ 244 h 269"/>
                <a:gd name="T48" fmla="*/ 106 w 151"/>
                <a:gd name="T49" fmla="*/ 222 h 269"/>
                <a:gd name="T50" fmla="*/ 106 w 151"/>
                <a:gd name="T51" fmla="*/ 179 h 269"/>
                <a:gd name="T52" fmla="*/ 113 w 151"/>
                <a:gd name="T53" fmla="*/ 0 h 269"/>
                <a:gd name="T54" fmla="*/ 76 w 151"/>
                <a:gd name="T55" fmla="*/ 54 h 269"/>
                <a:gd name="T56" fmla="*/ 53 w 151"/>
                <a:gd name="T57" fmla="*/ 54 h 269"/>
                <a:gd name="T58" fmla="*/ 80 w 151"/>
                <a:gd name="T59" fmla="*/ 0 h 269"/>
                <a:gd name="T60" fmla="*/ 113 w 151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1" h="269">
                  <a:moveTo>
                    <a:pt x="109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6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3"/>
                    <a:pt x="24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6" y="157"/>
                  </a:cubicBezTo>
                  <a:cubicBezTo>
                    <a:pt x="106" y="128"/>
                    <a:pt x="93" y="114"/>
                    <a:pt x="68" y="114"/>
                  </a:cubicBezTo>
                  <a:cubicBezTo>
                    <a:pt x="48" y="114"/>
                    <a:pt x="33" y="119"/>
                    <a:pt x="23" y="130"/>
                  </a:cubicBezTo>
                  <a:lnTo>
                    <a:pt x="9" y="104"/>
                  </a:lnTo>
                  <a:cubicBezTo>
                    <a:pt x="15" y="99"/>
                    <a:pt x="24" y="95"/>
                    <a:pt x="34" y="91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20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1" y="253"/>
                  </a:cubicBezTo>
                  <a:lnTo>
                    <a:pt x="151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9" y="245"/>
                  </a:cubicBezTo>
                  <a:close/>
                  <a:moveTo>
                    <a:pt x="106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6" y="222"/>
                  </a:cubicBezTo>
                  <a:lnTo>
                    <a:pt x="106" y="179"/>
                  </a:lnTo>
                  <a:close/>
                  <a:moveTo>
                    <a:pt x="113" y="0"/>
                  </a:moveTo>
                  <a:lnTo>
                    <a:pt x="76" y="54"/>
                  </a:lnTo>
                  <a:lnTo>
                    <a:pt x="53" y="54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5481" y="3196"/>
              <a:ext cx="14" cy="59"/>
            </a:xfrm>
            <a:custGeom>
              <a:avLst/>
              <a:gdLst>
                <a:gd name="T0" fmla="*/ 0 w 61"/>
                <a:gd name="T1" fmla="*/ 199 h 252"/>
                <a:gd name="T2" fmla="*/ 0 w 61"/>
                <a:gd name="T3" fmla="*/ 0 h 252"/>
                <a:gd name="T4" fmla="*/ 31 w 61"/>
                <a:gd name="T5" fmla="*/ 0 h 252"/>
                <a:gd name="T6" fmla="*/ 31 w 61"/>
                <a:gd name="T7" fmla="*/ 193 h 252"/>
                <a:gd name="T8" fmla="*/ 39 w 61"/>
                <a:gd name="T9" fmla="*/ 216 h 252"/>
                <a:gd name="T10" fmla="*/ 61 w 61"/>
                <a:gd name="T11" fmla="*/ 224 h 252"/>
                <a:gd name="T12" fmla="*/ 61 w 61"/>
                <a:gd name="T13" fmla="*/ 252 h 252"/>
                <a:gd name="T14" fmla="*/ 0 w 61"/>
                <a:gd name="T15" fmla="*/ 19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2">
                  <a:moveTo>
                    <a:pt x="0" y="19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3"/>
                    <a:pt x="34" y="210"/>
                    <a:pt x="39" y="216"/>
                  </a:cubicBezTo>
                  <a:cubicBezTo>
                    <a:pt x="45" y="221"/>
                    <a:pt x="52" y="224"/>
                    <a:pt x="61" y="224"/>
                  </a:cubicBezTo>
                  <a:lnTo>
                    <a:pt x="61" y="252"/>
                  </a:lnTo>
                  <a:cubicBezTo>
                    <a:pt x="20" y="252"/>
                    <a:pt x="0" y="234"/>
                    <a:pt x="0" y="1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5502" y="3212"/>
              <a:ext cx="32" cy="42"/>
            </a:xfrm>
            <a:custGeom>
              <a:avLst/>
              <a:gdLst>
                <a:gd name="T0" fmla="*/ 108 w 140"/>
                <a:gd name="T1" fmla="*/ 179 h 179"/>
                <a:gd name="T2" fmla="*/ 108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8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5541" y="3192"/>
              <a:ext cx="17" cy="62"/>
            </a:xfrm>
            <a:custGeom>
              <a:avLst/>
              <a:gdLst>
                <a:gd name="T0" fmla="*/ 25 w 76"/>
                <a:gd name="T1" fmla="*/ 265 h 265"/>
                <a:gd name="T2" fmla="*/ 25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5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4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5" y="265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5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5585" y="3212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5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7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2"/>
                    <a:pt x="93" y="28"/>
                    <a:pt x="68" y="28"/>
                  </a:cubicBezTo>
                  <a:cubicBezTo>
                    <a:pt x="48" y="28"/>
                    <a:pt x="33" y="33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4" y="9"/>
                    <a:pt x="34" y="5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Freeform 93"/>
            <p:cNvSpPr>
              <a:spLocks noEditPoints="1"/>
            </p:cNvSpPr>
            <p:nvPr/>
          </p:nvSpPr>
          <p:spPr bwMode="auto">
            <a:xfrm>
              <a:off x="5648" y="3198"/>
              <a:ext cx="13" cy="56"/>
            </a:xfrm>
            <a:custGeom>
              <a:avLst/>
              <a:gdLst>
                <a:gd name="T0" fmla="*/ 41 w 60"/>
                <a:gd name="T1" fmla="*/ 0 h 242"/>
                <a:gd name="T2" fmla="*/ 55 w 60"/>
                <a:gd name="T3" fmla="*/ 6 h 242"/>
                <a:gd name="T4" fmla="*/ 60 w 60"/>
                <a:gd name="T5" fmla="*/ 19 h 242"/>
                <a:gd name="T6" fmla="*/ 55 w 60"/>
                <a:gd name="T7" fmla="*/ 33 h 242"/>
                <a:gd name="T8" fmla="*/ 41 w 60"/>
                <a:gd name="T9" fmla="*/ 39 h 242"/>
                <a:gd name="T10" fmla="*/ 27 w 60"/>
                <a:gd name="T11" fmla="*/ 33 h 242"/>
                <a:gd name="T12" fmla="*/ 22 w 60"/>
                <a:gd name="T13" fmla="*/ 19 h 242"/>
                <a:gd name="T14" fmla="*/ 27 w 60"/>
                <a:gd name="T15" fmla="*/ 6 h 242"/>
                <a:gd name="T16" fmla="*/ 41 w 60"/>
                <a:gd name="T17" fmla="*/ 0 h 242"/>
                <a:gd name="T18" fmla="*/ 24 w 60"/>
                <a:gd name="T19" fmla="*/ 242 h 242"/>
                <a:gd name="T20" fmla="*/ 24 w 60"/>
                <a:gd name="T21" fmla="*/ 93 h 242"/>
                <a:gd name="T22" fmla="*/ 0 w 60"/>
                <a:gd name="T23" fmla="*/ 93 h 242"/>
                <a:gd name="T24" fmla="*/ 0 w 60"/>
                <a:gd name="T25" fmla="*/ 67 h 242"/>
                <a:gd name="T26" fmla="*/ 55 w 60"/>
                <a:gd name="T27" fmla="*/ 67 h 242"/>
                <a:gd name="T28" fmla="*/ 55 w 60"/>
                <a:gd name="T29" fmla="*/ 242 h 242"/>
                <a:gd name="T30" fmla="*/ 24 w 60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42">
                  <a:moveTo>
                    <a:pt x="41" y="0"/>
                  </a:moveTo>
                  <a:cubicBezTo>
                    <a:pt x="46" y="0"/>
                    <a:pt x="51" y="2"/>
                    <a:pt x="55" y="6"/>
                  </a:cubicBezTo>
                  <a:cubicBezTo>
                    <a:pt x="59" y="10"/>
                    <a:pt x="60" y="14"/>
                    <a:pt x="60" y="19"/>
                  </a:cubicBezTo>
                  <a:cubicBezTo>
                    <a:pt x="60" y="25"/>
                    <a:pt x="59" y="29"/>
                    <a:pt x="55" y="33"/>
                  </a:cubicBezTo>
                  <a:cubicBezTo>
                    <a:pt x="51" y="37"/>
                    <a:pt x="46" y="39"/>
                    <a:pt x="41" y="39"/>
                  </a:cubicBezTo>
                  <a:cubicBezTo>
                    <a:pt x="36" y="39"/>
                    <a:pt x="31" y="37"/>
                    <a:pt x="27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7" y="6"/>
                  </a:cubicBezTo>
                  <a:cubicBezTo>
                    <a:pt x="31" y="2"/>
                    <a:pt x="36" y="0"/>
                    <a:pt x="41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5" y="67"/>
                  </a:lnTo>
                  <a:lnTo>
                    <a:pt x="55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Freeform 94"/>
            <p:cNvSpPr>
              <a:spLocks/>
            </p:cNvSpPr>
            <p:nvPr/>
          </p:nvSpPr>
          <p:spPr bwMode="auto">
            <a:xfrm>
              <a:off x="5670" y="3212"/>
              <a:ext cx="32" cy="42"/>
            </a:xfrm>
            <a:custGeom>
              <a:avLst/>
              <a:gdLst>
                <a:gd name="T0" fmla="*/ 109 w 140"/>
                <a:gd name="T1" fmla="*/ 179 h 179"/>
                <a:gd name="T2" fmla="*/ 109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9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9" y="179"/>
                  </a:moveTo>
                  <a:lnTo>
                    <a:pt x="109" y="77"/>
                  </a:lnTo>
                  <a:cubicBezTo>
                    <a:pt x="109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9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reeform 95"/>
            <p:cNvSpPr>
              <a:spLocks/>
            </p:cNvSpPr>
            <p:nvPr/>
          </p:nvSpPr>
          <p:spPr bwMode="auto">
            <a:xfrm>
              <a:off x="5706" y="3213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5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5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Freeform 96"/>
            <p:cNvSpPr>
              <a:spLocks noEditPoints="1"/>
            </p:cNvSpPr>
            <p:nvPr/>
          </p:nvSpPr>
          <p:spPr bwMode="auto">
            <a:xfrm>
              <a:off x="5745" y="3212"/>
              <a:ext cx="37" cy="43"/>
            </a:xfrm>
            <a:custGeom>
              <a:avLst/>
              <a:gdLst>
                <a:gd name="T0" fmla="*/ 160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6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7 w 162"/>
                <a:gd name="T21" fmla="*/ 24 h 183"/>
                <a:gd name="T22" fmla="*/ 83 w 162"/>
                <a:gd name="T23" fmla="*/ 0 h 183"/>
                <a:gd name="T24" fmla="*/ 142 w 162"/>
                <a:gd name="T25" fmla="*/ 22 h 183"/>
                <a:gd name="T26" fmla="*/ 162 w 162"/>
                <a:gd name="T27" fmla="*/ 75 h 183"/>
                <a:gd name="T28" fmla="*/ 160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4 w 162"/>
                <a:gd name="T35" fmla="*/ 72 h 183"/>
                <a:gd name="T36" fmla="*/ 131 w 162"/>
                <a:gd name="T37" fmla="*/ 72 h 183"/>
                <a:gd name="T38" fmla="*/ 120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60" y="95"/>
                  </a:moveTo>
                  <a:lnTo>
                    <a:pt x="33" y="95"/>
                  </a:lnTo>
                  <a:cubicBezTo>
                    <a:pt x="33" y="115"/>
                    <a:pt x="39" y="131"/>
                    <a:pt x="50" y="142"/>
                  </a:cubicBezTo>
                  <a:cubicBezTo>
                    <a:pt x="60" y="152"/>
                    <a:pt x="73" y="156"/>
                    <a:pt x="88" y="156"/>
                  </a:cubicBezTo>
                  <a:cubicBezTo>
                    <a:pt x="106" y="156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2" y="180"/>
                    <a:pt x="98" y="183"/>
                    <a:pt x="82" y="183"/>
                  </a:cubicBezTo>
                  <a:cubicBezTo>
                    <a:pt x="60" y="183"/>
                    <a:pt x="42" y="175"/>
                    <a:pt x="26" y="160"/>
                  </a:cubicBezTo>
                  <a:cubicBezTo>
                    <a:pt x="9" y="144"/>
                    <a:pt x="0" y="121"/>
                    <a:pt x="0" y="94"/>
                  </a:cubicBezTo>
                  <a:cubicBezTo>
                    <a:pt x="0" y="65"/>
                    <a:pt x="9" y="41"/>
                    <a:pt x="27" y="24"/>
                  </a:cubicBezTo>
                  <a:cubicBezTo>
                    <a:pt x="42" y="8"/>
                    <a:pt x="61" y="0"/>
                    <a:pt x="83" y="0"/>
                  </a:cubicBezTo>
                  <a:cubicBezTo>
                    <a:pt x="108" y="0"/>
                    <a:pt x="127" y="7"/>
                    <a:pt x="142" y="22"/>
                  </a:cubicBezTo>
                  <a:cubicBezTo>
                    <a:pt x="155" y="35"/>
                    <a:pt x="162" y="53"/>
                    <a:pt x="162" y="75"/>
                  </a:cubicBezTo>
                  <a:cubicBezTo>
                    <a:pt x="162" y="82"/>
                    <a:pt x="162" y="89"/>
                    <a:pt x="160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9" y="31"/>
                    <a:pt x="49" y="40"/>
                  </a:cubicBezTo>
                  <a:cubicBezTo>
                    <a:pt x="40" y="49"/>
                    <a:pt x="35" y="59"/>
                    <a:pt x="34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20" y="40"/>
                  </a:cubicBezTo>
                  <a:cubicBezTo>
                    <a:pt x="111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Freeform 97"/>
            <p:cNvSpPr>
              <a:spLocks/>
            </p:cNvSpPr>
            <p:nvPr/>
          </p:nvSpPr>
          <p:spPr bwMode="auto">
            <a:xfrm>
              <a:off x="5786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1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6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9" y="151"/>
                    <a:pt x="43" y="156"/>
                    <a:pt x="53" y="156"/>
                  </a:cubicBezTo>
                  <a:cubicBezTo>
                    <a:pt x="73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9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7" y="21"/>
                    <a:pt x="17" y="12"/>
                  </a:cubicBezTo>
                  <a:cubicBezTo>
                    <a:pt x="28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6" y="31"/>
                    <a:pt x="73" y="27"/>
                    <a:pt x="61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1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6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10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7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Freeform 98"/>
            <p:cNvSpPr>
              <a:spLocks/>
            </p:cNvSpPr>
            <p:nvPr/>
          </p:nvSpPr>
          <p:spPr bwMode="auto">
            <a:xfrm>
              <a:off x="5816" y="3202"/>
              <a:ext cx="26" cy="53"/>
            </a:xfrm>
            <a:custGeom>
              <a:avLst/>
              <a:gdLst>
                <a:gd name="T0" fmla="*/ 21 w 113"/>
                <a:gd name="T1" fmla="*/ 73 h 228"/>
                <a:gd name="T2" fmla="*/ 0 w 113"/>
                <a:gd name="T3" fmla="*/ 73 h 228"/>
                <a:gd name="T4" fmla="*/ 0 w 113"/>
                <a:gd name="T5" fmla="*/ 49 h 228"/>
                <a:gd name="T6" fmla="*/ 21 w 113"/>
                <a:gd name="T7" fmla="*/ 49 h 228"/>
                <a:gd name="T8" fmla="*/ 21 w 113"/>
                <a:gd name="T9" fmla="*/ 12 h 228"/>
                <a:gd name="T10" fmla="*/ 52 w 113"/>
                <a:gd name="T11" fmla="*/ 0 h 228"/>
                <a:gd name="T12" fmla="*/ 52 w 113"/>
                <a:gd name="T13" fmla="*/ 49 h 228"/>
                <a:gd name="T14" fmla="*/ 100 w 113"/>
                <a:gd name="T15" fmla="*/ 49 h 228"/>
                <a:gd name="T16" fmla="*/ 100 w 113"/>
                <a:gd name="T17" fmla="*/ 73 h 228"/>
                <a:gd name="T18" fmla="*/ 52 w 113"/>
                <a:gd name="T19" fmla="*/ 73 h 228"/>
                <a:gd name="T20" fmla="*/ 52 w 113"/>
                <a:gd name="T21" fmla="*/ 161 h 228"/>
                <a:gd name="T22" fmla="*/ 59 w 113"/>
                <a:gd name="T23" fmla="*/ 192 h 228"/>
                <a:gd name="T24" fmla="*/ 83 w 113"/>
                <a:gd name="T25" fmla="*/ 201 h 228"/>
                <a:gd name="T26" fmla="*/ 108 w 113"/>
                <a:gd name="T27" fmla="*/ 195 h 228"/>
                <a:gd name="T28" fmla="*/ 113 w 113"/>
                <a:gd name="T29" fmla="*/ 223 h 228"/>
                <a:gd name="T30" fmla="*/ 70 w 113"/>
                <a:gd name="T31" fmla="*/ 228 h 228"/>
                <a:gd name="T32" fmla="*/ 35 w 113"/>
                <a:gd name="T33" fmla="*/ 212 h 228"/>
                <a:gd name="T34" fmla="*/ 21 w 113"/>
                <a:gd name="T35" fmla="*/ 173 h 228"/>
                <a:gd name="T36" fmla="*/ 21 w 113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228">
                  <a:moveTo>
                    <a:pt x="21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1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100" y="199"/>
                    <a:pt x="108" y="195"/>
                  </a:cubicBezTo>
                  <a:lnTo>
                    <a:pt x="113" y="223"/>
                  </a:lnTo>
                  <a:cubicBezTo>
                    <a:pt x="100" y="226"/>
                    <a:pt x="86" y="228"/>
                    <a:pt x="70" y="228"/>
                  </a:cubicBezTo>
                  <a:cubicBezTo>
                    <a:pt x="56" y="228"/>
                    <a:pt x="45" y="223"/>
                    <a:pt x="35" y="212"/>
                  </a:cubicBezTo>
                  <a:cubicBezTo>
                    <a:pt x="25" y="202"/>
                    <a:pt x="21" y="189"/>
                    <a:pt x="21" y="173"/>
                  </a:cubicBezTo>
                  <a:lnTo>
                    <a:pt x="21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Freeform 99"/>
            <p:cNvSpPr>
              <a:spLocks noEditPoints="1"/>
            </p:cNvSpPr>
            <p:nvPr/>
          </p:nvSpPr>
          <p:spPr bwMode="auto">
            <a:xfrm>
              <a:off x="5845" y="3198"/>
              <a:ext cx="14" cy="56"/>
            </a:xfrm>
            <a:custGeom>
              <a:avLst/>
              <a:gdLst>
                <a:gd name="T0" fmla="*/ 42 w 61"/>
                <a:gd name="T1" fmla="*/ 0 h 242"/>
                <a:gd name="T2" fmla="*/ 55 w 61"/>
                <a:gd name="T3" fmla="*/ 6 h 242"/>
                <a:gd name="T4" fmla="*/ 61 w 61"/>
                <a:gd name="T5" fmla="*/ 19 h 242"/>
                <a:gd name="T6" fmla="*/ 55 w 61"/>
                <a:gd name="T7" fmla="*/ 33 h 242"/>
                <a:gd name="T8" fmla="*/ 42 w 61"/>
                <a:gd name="T9" fmla="*/ 39 h 242"/>
                <a:gd name="T10" fmla="*/ 28 w 61"/>
                <a:gd name="T11" fmla="*/ 33 h 242"/>
                <a:gd name="T12" fmla="*/ 22 w 61"/>
                <a:gd name="T13" fmla="*/ 19 h 242"/>
                <a:gd name="T14" fmla="*/ 28 w 61"/>
                <a:gd name="T15" fmla="*/ 6 h 242"/>
                <a:gd name="T16" fmla="*/ 42 w 61"/>
                <a:gd name="T17" fmla="*/ 0 h 242"/>
                <a:gd name="T18" fmla="*/ 24 w 61"/>
                <a:gd name="T19" fmla="*/ 242 h 242"/>
                <a:gd name="T20" fmla="*/ 24 w 61"/>
                <a:gd name="T21" fmla="*/ 93 h 242"/>
                <a:gd name="T22" fmla="*/ 0 w 61"/>
                <a:gd name="T23" fmla="*/ 93 h 242"/>
                <a:gd name="T24" fmla="*/ 0 w 61"/>
                <a:gd name="T25" fmla="*/ 67 h 242"/>
                <a:gd name="T26" fmla="*/ 56 w 61"/>
                <a:gd name="T27" fmla="*/ 67 h 242"/>
                <a:gd name="T28" fmla="*/ 56 w 61"/>
                <a:gd name="T29" fmla="*/ 242 h 242"/>
                <a:gd name="T30" fmla="*/ 24 w 61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242">
                  <a:moveTo>
                    <a:pt x="42" y="0"/>
                  </a:moveTo>
                  <a:cubicBezTo>
                    <a:pt x="47" y="0"/>
                    <a:pt x="51" y="2"/>
                    <a:pt x="55" y="6"/>
                  </a:cubicBezTo>
                  <a:cubicBezTo>
                    <a:pt x="59" y="10"/>
                    <a:pt x="61" y="14"/>
                    <a:pt x="61" y="19"/>
                  </a:cubicBezTo>
                  <a:cubicBezTo>
                    <a:pt x="61" y="25"/>
                    <a:pt x="59" y="29"/>
                    <a:pt x="55" y="33"/>
                  </a:cubicBezTo>
                  <a:cubicBezTo>
                    <a:pt x="51" y="37"/>
                    <a:pt x="47" y="39"/>
                    <a:pt x="42" y="39"/>
                  </a:cubicBezTo>
                  <a:cubicBezTo>
                    <a:pt x="36" y="39"/>
                    <a:pt x="32" y="37"/>
                    <a:pt x="28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8" y="6"/>
                  </a:cubicBezTo>
                  <a:cubicBezTo>
                    <a:pt x="32" y="2"/>
                    <a:pt x="36" y="0"/>
                    <a:pt x="42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6" y="67"/>
                  </a:lnTo>
                  <a:lnTo>
                    <a:pt x="56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Freeform 100"/>
            <p:cNvSpPr>
              <a:spLocks noEditPoints="1"/>
            </p:cNvSpPr>
            <p:nvPr/>
          </p:nvSpPr>
          <p:spPr bwMode="auto">
            <a:xfrm>
              <a:off x="5866" y="3192"/>
              <a:ext cx="33" cy="63"/>
            </a:xfrm>
            <a:custGeom>
              <a:avLst/>
              <a:gdLst>
                <a:gd name="T0" fmla="*/ 145 w 145"/>
                <a:gd name="T1" fmla="*/ 105 h 270"/>
                <a:gd name="T2" fmla="*/ 129 w 145"/>
                <a:gd name="T3" fmla="*/ 127 h 270"/>
                <a:gd name="T4" fmla="*/ 112 w 145"/>
                <a:gd name="T5" fmla="*/ 118 h 270"/>
                <a:gd name="T6" fmla="*/ 89 w 145"/>
                <a:gd name="T7" fmla="*/ 114 h 270"/>
                <a:gd name="T8" fmla="*/ 48 w 145"/>
                <a:gd name="T9" fmla="*/ 131 h 270"/>
                <a:gd name="T10" fmla="*/ 33 w 145"/>
                <a:gd name="T11" fmla="*/ 180 h 270"/>
                <a:gd name="T12" fmla="*/ 48 w 145"/>
                <a:gd name="T13" fmla="*/ 227 h 270"/>
                <a:gd name="T14" fmla="*/ 91 w 145"/>
                <a:gd name="T15" fmla="*/ 243 h 270"/>
                <a:gd name="T16" fmla="*/ 133 w 145"/>
                <a:gd name="T17" fmla="*/ 227 h 270"/>
                <a:gd name="T18" fmla="*/ 145 w 145"/>
                <a:gd name="T19" fmla="*/ 253 h 270"/>
                <a:gd name="T20" fmla="*/ 83 w 145"/>
                <a:gd name="T21" fmla="*/ 270 h 270"/>
                <a:gd name="T22" fmla="*/ 24 w 145"/>
                <a:gd name="T23" fmla="*/ 246 h 270"/>
                <a:gd name="T24" fmla="*/ 0 w 145"/>
                <a:gd name="T25" fmla="*/ 180 h 270"/>
                <a:gd name="T26" fmla="*/ 25 w 145"/>
                <a:gd name="T27" fmla="*/ 113 h 270"/>
                <a:gd name="T28" fmla="*/ 91 w 145"/>
                <a:gd name="T29" fmla="*/ 87 h 270"/>
                <a:gd name="T30" fmla="*/ 121 w 145"/>
                <a:gd name="T31" fmla="*/ 93 h 270"/>
                <a:gd name="T32" fmla="*/ 145 w 145"/>
                <a:gd name="T33" fmla="*/ 105 h 270"/>
                <a:gd name="T34" fmla="*/ 141 w 145"/>
                <a:gd name="T35" fmla="*/ 1 h 270"/>
                <a:gd name="T36" fmla="*/ 90 w 145"/>
                <a:gd name="T37" fmla="*/ 55 h 270"/>
                <a:gd name="T38" fmla="*/ 73 w 145"/>
                <a:gd name="T39" fmla="*/ 55 h 270"/>
                <a:gd name="T40" fmla="*/ 24 w 145"/>
                <a:gd name="T41" fmla="*/ 0 h 270"/>
                <a:gd name="T42" fmla="*/ 52 w 145"/>
                <a:gd name="T43" fmla="*/ 0 h 270"/>
                <a:gd name="T44" fmla="*/ 81 w 145"/>
                <a:gd name="T45" fmla="*/ 31 h 270"/>
                <a:gd name="T46" fmla="*/ 108 w 145"/>
                <a:gd name="T47" fmla="*/ 1 h 270"/>
                <a:gd name="T48" fmla="*/ 141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5" y="105"/>
                  </a:moveTo>
                  <a:lnTo>
                    <a:pt x="129" y="127"/>
                  </a:lnTo>
                  <a:cubicBezTo>
                    <a:pt x="126" y="124"/>
                    <a:pt x="120" y="121"/>
                    <a:pt x="112" y="118"/>
                  </a:cubicBezTo>
                  <a:cubicBezTo>
                    <a:pt x="104" y="115"/>
                    <a:pt x="96" y="114"/>
                    <a:pt x="89" y="114"/>
                  </a:cubicBezTo>
                  <a:cubicBezTo>
                    <a:pt x="72" y="114"/>
                    <a:pt x="58" y="119"/>
                    <a:pt x="48" y="131"/>
                  </a:cubicBezTo>
                  <a:cubicBezTo>
                    <a:pt x="38" y="143"/>
                    <a:pt x="33" y="160"/>
                    <a:pt x="33" y="180"/>
                  </a:cubicBezTo>
                  <a:cubicBezTo>
                    <a:pt x="33" y="201"/>
                    <a:pt x="38" y="217"/>
                    <a:pt x="48" y="227"/>
                  </a:cubicBezTo>
                  <a:cubicBezTo>
                    <a:pt x="59" y="238"/>
                    <a:pt x="73" y="243"/>
                    <a:pt x="91" y="243"/>
                  </a:cubicBezTo>
                  <a:cubicBezTo>
                    <a:pt x="105" y="243"/>
                    <a:pt x="119" y="238"/>
                    <a:pt x="133" y="227"/>
                  </a:cubicBezTo>
                  <a:lnTo>
                    <a:pt x="145" y="253"/>
                  </a:lnTo>
                  <a:cubicBezTo>
                    <a:pt x="129" y="264"/>
                    <a:pt x="108" y="270"/>
                    <a:pt x="83" y="270"/>
                  </a:cubicBezTo>
                  <a:cubicBezTo>
                    <a:pt x="59" y="270"/>
                    <a:pt x="39" y="262"/>
                    <a:pt x="24" y="246"/>
                  </a:cubicBezTo>
                  <a:cubicBezTo>
                    <a:pt x="8" y="230"/>
                    <a:pt x="0" y="208"/>
                    <a:pt x="0" y="180"/>
                  </a:cubicBezTo>
                  <a:cubicBezTo>
                    <a:pt x="0" y="152"/>
                    <a:pt x="8" y="130"/>
                    <a:pt x="25" y="113"/>
                  </a:cubicBezTo>
                  <a:cubicBezTo>
                    <a:pt x="41" y="96"/>
                    <a:pt x="63" y="87"/>
                    <a:pt x="91" y="87"/>
                  </a:cubicBezTo>
                  <a:cubicBezTo>
                    <a:pt x="101" y="87"/>
                    <a:pt x="110" y="89"/>
                    <a:pt x="121" y="93"/>
                  </a:cubicBezTo>
                  <a:cubicBezTo>
                    <a:pt x="132" y="97"/>
                    <a:pt x="139" y="101"/>
                    <a:pt x="145" y="105"/>
                  </a:cubicBezTo>
                  <a:close/>
                  <a:moveTo>
                    <a:pt x="141" y="1"/>
                  </a:moveTo>
                  <a:lnTo>
                    <a:pt x="90" y="55"/>
                  </a:lnTo>
                  <a:lnTo>
                    <a:pt x="73" y="55"/>
                  </a:lnTo>
                  <a:lnTo>
                    <a:pt x="24" y="0"/>
                  </a:lnTo>
                  <a:lnTo>
                    <a:pt x="52" y="0"/>
                  </a:lnTo>
                  <a:lnTo>
                    <a:pt x="81" y="31"/>
                  </a:lnTo>
                  <a:lnTo>
                    <a:pt x="108" y="1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Freeform 101"/>
            <p:cNvSpPr>
              <a:spLocks/>
            </p:cNvSpPr>
            <p:nvPr/>
          </p:nvSpPr>
          <p:spPr bwMode="auto">
            <a:xfrm>
              <a:off x="5905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5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Freeform 102"/>
            <p:cNvSpPr>
              <a:spLocks noEditPoints="1"/>
            </p:cNvSpPr>
            <p:nvPr/>
          </p:nvSpPr>
          <p:spPr bwMode="auto">
            <a:xfrm>
              <a:off x="5944" y="3192"/>
              <a:ext cx="17" cy="62"/>
            </a:xfrm>
            <a:custGeom>
              <a:avLst/>
              <a:gdLst>
                <a:gd name="T0" fmla="*/ 24 w 76"/>
                <a:gd name="T1" fmla="*/ 265 h 265"/>
                <a:gd name="T2" fmla="*/ 24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4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3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4" y="265"/>
                  </a:moveTo>
                  <a:lnTo>
                    <a:pt x="24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4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3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Freeform 103"/>
            <p:cNvSpPr>
              <a:spLocks/>
            </p:cNvSpPr>
            <p:nvPr/>
          </p:nvSpPr>
          <p:spPr bwMode="auto">
            <a:xfrm>
              <a:off x="5987" y="3196"/>
              <a:ext cx="27" cy="58"/>
            </a:xfrm>
            <a:custGeom>
              <a:avLst/>
              <a:gdLst>
                <a:gd name="T0" fmla="*/ 107 w 116"/>
                <a:gd name="T1" fmla="*/ 28 h 248"/>
                <a:gd name="T2" fmla="*/ 89 w 116"/>
                <a:gd name="T3" fmla="*/ 25 h 248"/>
                <a:gd name="T4" fmla="*/ 66 w 116"/>
                <a:gd name="T5" fmla="*/ 36 h 248"/>
                <a:gd name="T6" fmla="*/ 56 w 116"/>
                <a:gd name="T7" fmla="*/ 63 h 248"/>
                <a:gd name="T8" fmla="*/ 57 w 116"/>
                <a:gd name="T9" fmla="*/ 73 h 248"/>
                <a:gd name="T10" fmla="*/ 93 w 116"/>
                <a:gd name="T11" fmla="*/ 73 h 248"/>
                <a:gd name="T12" fmla="*/ 93 w 116"/>
                <a:gd name="T13" fmla="*/ 99 h 248"/>
                <a:gd name="T14" fmla="*/ 57 w 116"/>
                <a:gd name="T15" fmla="*/ 99 h 248"/>
                <a:gd name="T16" fmla="*/ 57 w 116"/>
                <a:gd name="T17" fmla="*/ 248 h 248"/>
                <a:gd name="T18" fmla="*/ 26 w 116"/>
                <a:gd name="T19" fmla="*/ 248 h 248"/>
                <a:gd name="T20" fmla="*/ 26 w 116"/>
                <a:gd name="T21" fmla="*/ 99 h 248"/>
                <a:gd name="T22" fmla="*/ 0 w 116"/>
                <a:gd name="T23" fmla="*/ 99 h 248"/>
                <a:gd name="T24" fmla="*/ 0 w 116"/>
                <a:gd name="T25" fmla="*/ 73 h 248"/>
                <a:gd name="T26" fmla="*/ 26 w 116"/>
                <a:gd name="T27" fmla="*/ 73 h 248"/>
                <a:gd name="T28" fmla="*/ 43 w 116"/>
                <a:gd name="T29" fmla="*/ 20 h 248"/>
                <a:gd name="T30" fmla="*/ 87 w 116"/>
                <a:gd name="T31" fmla="*/ 0 h 248"/>
                <a:gd name="T32" fmla="*/ 116 w 116"/>
                <a:gd name="T33" fmla="*/ 5 h 248"/>
                <a:gd name="T34" fmla="*/ 107 w 116"/>
                <a:gd name="T35" fmla="*/ 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48">
                  <a:moveTo>
                    <a:pt x="107" y="28"/>
                  </a:moveTo>
                  <a:cubicBezTo>
                    <a:pt x="101" y="26"/>
                    <a:pt x="95" y="25"/>
                    <a:pt x="89" y="25"/>
                  </a:cubicBezTo>
                  <a:cubicBezTo>
                    <a:pt x="80" y="25"/>
                    <a:pt x="72" y="29"/>
                    <a:pt x="66" y="36"/>
                  </a:cubicBezTo>
                  <a:cubicBezTo>
                    <a:pt x="60" y="43"/>
                    <a:pt x="56" y="52"/>
                    <a:pt x="56" y="63"/>
                  </a:cubicBezTo>
                  <a:cubicBezTo>
                    <a:pt x="56" y="66"/>
                    <a:pt x="57" y="69"/>
                    <a:pt x="57" y="73"/>
                  </a:cubicBezTo>
                  <a:lnTo>
                    <a:pt x="93" y="73"/>
                  </a:lnTo>
                  <a:lnTo>
                    <a:pt x="93" y="99"/>
                  </a:lnTo>
                  <a:lnTo>
                    <a:pt x="57" y="99"/>
                  </a:lnTo>
                  <a:lnTo>
                    <a:pt x="57" y="248"/>
                  </a:lnTo>
                  <a:lnTo>
                    <a:pt x="26" y="248"/>
                  </a:lnTo>
                  <a:lnTo>
                    <a:pt x="26" y="99"/>
                  </a:lnTo>
                  <a:lnTo>
                    <a:pt x="0" y="99"/>
                  </a:lnTo>
                  <a:lnTo>
                    <a:pt x="0" y="73"/>
                  </a:lnTo>
                  <a:lnTo>
                    <a:pt x="26" y="73"/>
                  </a:lnTo>
                  <a:cubicBezTo>
                    <a:pt x="26" y="50"/>
                    <a:pt x="32" y="32"/>
                    <a:pt x="43" y="20"/>
                  </a:cubicBezTo>
                  <a:cubicBezTo>
                    <a:pt x="54" y="7"/>
                    <a:pt x="68" y="0"/>
                    <a:pt x="87" y="0"/>
                  </a:cubicBezTo>
                  <a:cubicBezTo>
                    <a:pt x="96" y="0"/>
                    <a:pt x="105" y="2"/>
                    <a:pt x="116" y="5"/>
                  </a:cubicBezTo>
                  <a:lnTo>
                    <a:pt x="10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Freeform 104"/>
            <p:cNvSpPr>
              <a:spLocks noEditPoints="1"/>
            </p:cNvSpPr>
            <p:nvPr/>
          </p:nvSpPr>
          <p:spPr bwMode="auto">
            <a:xfrm>
              <a:off x="6014" y="3212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4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2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Freeform 105"/>
            <p:cNvSpPr>
              <a:spLocks/>
            </p:cNvSpPr>
            <p:nvPr/>
          </p:nvSpPr>
          <p:spPr bwMode="auto">
            <a:xfrm>
              <a:off x="6057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Freeform 106"/>
            <p:cNvSpPr>
              <a:spLocks noEditPoints="1"/>
            </p:cNvSpPr>
            <p:nvPr/>
          </p:nvSpPr>
          <p:spPr bwMode="auto">
            <a:xfrm>
              <a:off x="6096" y="3196"/>
              <a:ext cx="35" cy="59"/>
            </a:xfrm>
            <a:custGeom>
              <a:avLst/>
              <a:gdLst>
                <a:gd name="T0" fmla="*/ 122 w 153"/>
                <a:gd name="T1" fmla="*/ 248 h 252"/>
                <a:gd name="T2" fmla="*/ 122 w 153"/>
                <a:gd name="T3" fmla="*/ 235 h 252"/>
                <a:gd name="T4" fmla="*/ 74 w 153"/>
                <a:gd name="T5" fmla="*/ 252 h 252"/>
                <a:gd name="T6" fmla="*/ 21 w 153"/>
                <a:gd name="T7" fmla="*/ 228 h 252"/>
                <a:gd name="T8" fmla="*/ 0 w 153"/>
                <a:gd name="T9" fmla="*/ 165 h 252"/>
                <a:gd name="T10" fmla="*/ 24 w 153"/>
                <a:gd name="T11" fmla="*/ 97 h 252"/>
                <a:gd name="T12" fmla="*/ 80 w 153"/>
                <a:gd name="T13" fmla="*/ 69 h 252"/>
                <a:gd name="T14" fmla="*/ 122 w 153"/>
                <a:gd name="T15" fmla="*/ 82 h 252"/>
                <a:gd name="T16" fmla="*/ 122 w 153"/>
                <a:gd name="T17" fmla="*/ 0 h 252"/>
                <a:gd name="T18" fmla="*/ 153 w 153"/>
                <a:gd name="T19" fmla="*/ 0 h 252"/>
                <a:gd name="T20" fmla="*/ 153 w 153"/>
                <a:gd name="T21" fmla="*/ 248 h 252"/>
                <a:gd name="T22" fmla="*/ 122 w 153"/>
                <a:gd name="T23" fmla="*/ 248 h 252"/>
                <a:gd name="T24" fmla="*/ 122 w 153"/>
                <a:gd name="T25" fmla="*/ 113 h 252"/>
                <a:gd name="T26" fmla="*/ 89 w 153"/>
                <a:gd name="T27" fmla="*/ 96 h 252"/>
                <a:gd name="T28" fmla="*/ 49 w 153"/>
                <a:gd name="T29" fmla="*/ 114 h 252"/>
                <a:gd name="T30" fmla="*/ 33 w 153"/>
                <a:gd name="T31" fmla="*/ 162 h 252"/>
                <a:gd name="T32" fmla="*/ 91 w 153"/>
                <a:gd name="T33" fmla="*/ 225 h 252"/>
                <a:gd name="T34" fmla="*/ 109 w 153"/>
                <a:gd name="T35" fmla="*/ 221 h 252"/>
                <a:gd name="T36" fmla="*/ 122 w 153"/>
                <a:gd name="T37" fmla="*/ 211 h 252"/>
                <a:gd name="T38" fmla="*/ 122 w 153"/>
                <a:gd name="T39" fmla="*/ 11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52">
                  <a:moveTo>
                    <a:pt x="122" y="248"/>
                  </a:moveTo>
                  <a:lnTo>
                    <a:pt x="122" y="235"/>
                  </a:lnTo>
                  <a:cubicBezTo>
                    <a:pt x="111" y="246"/>
                    <a:pt x="95" y="252"/>
                    <a:pt x="74" y="252"/>
                  </a:cubicBezTo>
                  <a:cubicBezTo>
                    <a:pt x="52" y="252"/>
                    <a:pt x="34" y="244"/>
                    <a:pt x="21" y="228"/>
                  </a:cubicBezTo>
                  <a:cubicBezTo>
                    <a:pt x="7" y="212"/>
                    <a:pt x="0" y="191"/>
                    <a:pt x="0" y="165"/>
                  </a:cubicBezTo>
                  <a:cubicBezTo>
                    <a:pt x="0" y="138"/>
                    <a:pt x="8" y="116"/>
                    <a:pt x="24" y="97"/>
                  </a:cubicBezTo>
                  <a:cubicBezTo>
                    <a:pt x="40" y="79"/>
                    <a:pt x="58" y="69"/>
                    <a:pt x="80" y="69"/>
                  </a:cubicBezTo>
                  <a:cubicBezTo>
                    <a:pt x="98" y="69"/>
                    <a:pt x="112" y="74"/>
                    <a:pt x="122" y="82"/>
                  </a:cubicBezTo>
                  <a:lnTo>
                    <a:pt x="122" y="0"/>
                  </a:lnTo>
                  <a:lnTo>
                    <a:pt x="153" y="0"/>
                  </a:lnTo>
                  <a:lnTo>
                    <a:pt x="153" y="248"/>
                  </a:lnTo>
                  <a:lnTo>
                    <a:pt x="122" y="248"/>
                  </a:lnTo>
                  <a:close/>
                  <a:moveTo>
                    <a:pt x="122" y="113"/>
                  </a:moveTo>
                  <a:cubicBezTo>
                    <a:pt x="114" y="101"/>
                    <a:pt x="103" y="96"/>
                    <a:pt x="89" y="96"/>
                  </a:cubicBezTo>
                  <a:cubicBezTo>
                    <a:pt x="73" y="96"/>
                    <a:pt x="59" y="102"/>
                    <a:pt x="49" y="114"/>
                  </a:cubicBezTo>
                  <a:cubicBezTo>
                    <a:pt x="38" y="127"/>
                    <a:pt x="33" y="143"/>
                    <a:pt x="33" y="162"/>
                  </a:cubicBezTo>
                  <a:cubicBezTo>
                    <a:pt x="33" y="204"/>
                    <a:pt x="52" y="225"/>
                    <a:pt x="91" y="225"/>
                  </a:cubicBezTo>
                  <a:cubicBezTo>
                    <a:pt x="96" y="225"/>
                    <a:pt x="102" y="224"/>
                    <a:pt x="109" y="221"/>
                  </a:cubicBezTo>
                  <a:cubicBezTo>
                    <a:pt x="116" y="218"/>
                    <a:pt x="120" y="214"/>
                    <a:pt x="122" y="211"/>
                  </a:cubicBezTo>
                  <a:lnTo>
                    <a:pt x="122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Freeform 107"/>
            <p:cNvSpPr>
              <a:spLocks/>
            </p:cNvSpPr>
            <p:nvPr/>
          </p:nvSpPr>
          <p:spPr bwMode="auto">
            <a:xfrm>
              <a:off x="6135" y="3213"/>
              <a:ext cx="37" cy="57"/>
            </a:xfrm>
            <a:custGeom>
              <a:avLst/>
              <a:gdLst>
                <a:gd name="T0" fmla="*/ 87 w 162"/>
                <a:gd name="T1" fmla="*/ 205 h 244"/>
                <a:gd name="T2" fmla="*/ 62 w 162"/>
                <a:gd name="T3" fmla="*/ 233 h 244"/>
                <a:gd name="T4" fmla="*/ 18 w 162"/>
                <a:gd name="T5" fmla="*/ 244 h 244"/>
                <a:gd name="T6" fmla="*/ 18 w 162"/>
                <a:gd name="T7" fmla="*/ 216 h 244"/>
                <a:gd name="T8" fmla="*/ 52 w 162"/>
                <a:gd name="T9" fmla="*/ 207 h 244"/>
                <a:gd name="T10" fmla="*/ 66 w 162"/>
                <a:gd name="T11" fmla="*/ 185 h 244"/>
                <a:gd name="T12" fmla="*/ 61 w 162"/>
                <a:gd name="T13" fmla="*/ 157 h 244"/>
                <a:gd name="T14" fmla="*/ 47 w 162"/>
                <a:gd name="T15" fmla="*/ 122 h 244"/>
                <a:gd name="T16" fmla="*/ 0 w 162"/>
                <a:gd name="T17" fmla="*/ 0 h 244"/>
                <a:gd name="T18" fmla="*/ 32 w 162"/>
                <a:gd name="T19" fmla="*/ 0 h 244"/>
                <a:gd name="T20" fmla="*/ 83 w 162"/>
                <a:gd name="T21" fmla="*/ 136 h 244"/>
                <a:gd name="T22" fmla="*/ 130 w 162"/>
                <a:gd name="T23" fmla="*/ 0 h 244"/>
                <a:gd name="T24" fmla="*/ 162 w 162"/>
                <a:gd name="T25" fmla="*/ 0 h 244"/>
                <a:gd name="T26" fmla="*/ 87 w 162"/>
                <a:gd name="T2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244">
                  <a:moveTo>
                    <a:pt x="87" y="205"/>
                  </a:moveTo>
                  <a:cubicBezTo>
                    <a:pt x="83" y="216"/>
                    <a:pt x="75" y="226"/>
                    <a:pt x="62" y="233"/>
                  </a:cubicBezTo>
                  <a:cubicBezTo>
                    <a:pt x="49" y="241"/>
                    <a:pt x="34" y="244"/>
                    <a:pt x="18" y="244"/>
                  </a:cubicBezTo>
                  <a:lnTo>
                    <a:pt x="18" y="216"/>
                  </a:lnTo>
                  <a:cubicBezTo>
                    <a:pt x="31" y="216"/>
                    <a:pt x="42" y="213"/>
                    <a:pt x="52" y="207"/>
                  </a:cubicBezTo>
                  <a:cubicBezTo>
                    <a:pt x="61" y="201"/>
                    <a:pt x="66" y="194"/>
                    <a:pt x="66" y="185"/>
                  </a:cubicBezTo>
                  <a:cubicBezTo>
                    <a:pt x="66" y="176"/>
                    <a:pt x="64" y="166"/>
                    <a:pt x="61" y="157"/>
                  </a:cubicBezTo>
                  <a:cubicBezTo>
                    <a:pt x="57" y="147"/>
                    <a:pt x="53" y="136"/>
                    <a:pt x="47" y="122"/>
                  </a:cubicBezTo>
                  <a:lnTo>
                    <a:pt x="0" y="0"/>
                  </a:lnTo>
                  <a:lnTo>
                    <a:pt x="32" y="0"/>
                  </a:lnTo>
                  <a:lnTo>
                    <a:pt x="83" y="136"/>
                  </a:lnTo>
                  <a:lnTo>
                    <a:pt x="130" y="0"/>
                  </a:lnTo>
                  <a:lnTo>
                    <a:pt x="162" y="0"/>
                  </a:lnTo>
                  <a:lnTo>
                    <a:pt x="87" y="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4856" y="3292"/>
              <a:ext cx="46" cy="58"/>
            </a:xfrm>
            <a:custGeom>
              <a:avLst/>
              <a:gdLst>
                <a:gd name="T0" fmla="*/ 0 w 201"/>
                <a:gd name="T1" fmla="*/ 122 h 249"/>
                <a:gd name="T2" fmla="*/ 26 w 201"/>
                <a:gd name="T3" fmla="*/ 35 h 249"/>
                <a:gd name="T4" fmla="*/ 97 w 201"/>
                <a:gd name="T5" fmla="*/ 0 h 249"/>
                <a:gd name="T6" fmla="*/ 174 w 201"/>
                <a:gd name="T7" fmla="*/ 32 h 249"/>
                <a:gd name="T8" fmla="*/ 201 w 201"/>
                <a:gd name="T9" fmla="*/ 122 h 249"/>
                <a:gd name="T10" fmla="*/ 174 w 201"/>
                <a:gd name="T11" fmla="*/ 215 h 249"/>
                <a:gd name="T12" fmla="*/ 97 w 201"/>
                <a:gd name="T13" fmla="*/ 249 h 249"/>
                <a:gd name="T14" fmla="*/ 26 w 201"/>
                <a:gd name="T15" fmla="*/ 213 h 249"/>
                <a:gd name="T16" fmla="*/ 0 w 201"/>
                <a:gd name="T17" fmla="*/ 122 h 249"/>
                <a:gd name="T18" fmla="*/ 35 w 201"/>
                <a:gd name="T19" fmla="*/ 122 h 249"/>
                <a:gd name="T20" fmla="*/ 51 w 201"/>
                <a:gd name="T21" fmla="*/ 191 h 249"/>
                <a:gd name="T22" fmla="*/ 97 w 201"/>
                <a:gd name="T23" fmla="*/ 219 h 249"/>
                <a:gd name="T24" fmla="*/ 148 w 201"/>
                <a:gd name="T25" fmla="*/ 194 h 249"/>
                <a:gd name="T26" fmla="*/ 166 w 201"/>
                <a:gd name="T27" fmla="*/ 122 h 249"/>
                <a:gd name="T28" fmla="*/ 97 w 201"/>
                <a:gd name="T29" fmla="*/ 29 h 249"/>
                <a:gd name="T30" fmla="*/ 51 w 201"/>
                <a:gd name="T31" fmla="*/ 54 h 249"/>
                <a:gd name="T32" fmla="*/ 35 w 201"/>
                <a:gd name="T33" fmla="*/ 1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249">
                  <a:moveTo>
                    <a:pt x="0" y="122"/>
                  </a:moveTo>
                  <a:cubicBezTo>
                    <a:pt x="0" y="87"/>
                    <a:pt x="9" y="58"/>
                    <a:pt x="26" y="35"/>
                  </a:cubicBezTo>
                  <a:cubicBezTo>
                    <a:pt x="44" y="11"/>
                    <a:pt x="67" y="0"/>
                    <a:pt x="97" y="0"/>
                  </a:cubicBezTo>
                  <a:cubicBezTo>
                    <a:pt x="131" y="0"/>
                    <a:pt x="156" y="10"/>
                    <a:pt x="174" y="32"/>
                  </a:cubicBezTo>
                  <a:cubicBezTo>
                    <a:pt x="192" y="54"/>
                    <a:pt x="201" y="84"/>
                    <a:pt x="201" y="122"/>
                  </a:cubicBezTo>
                  <a:cubicBezTo>
                    <a:pt x="201" y="162"/>
                    <a:pt x="192" y="193"/>
                    <a:pt x="174" y="215"/>
                  </a:cubicBezTo>
                  <a:cubicBezTo>
                    <a:pt x="156" y="237"/>
                    <a:pt x="130" y="249"/>
                    <a:pt x="97" y="249"/>
                  </a:cubicBezTo>
                  <a:cubicBezTo>
                    <a:pt x="67" y="249"/>
                    <a:pt x="43" y="237"/>
                    <a:pt x="26" y="213"/>
                  </a:cubicBezTo>
                  <a:cubicBezTo>
                    <a:pt x="9" y="190"/>
                    <a:pt x="0" y="159"/>
                    <a:pt x="0" y="122"/>
                  </a:cubicBezTo>
                  <a:close/>
                  <a:moveTo>
                    <a:pt x="35" y="122"/>
                  </a:moveTo>
                  <a:cubicBezTo>
                    <a:pt x="35" y="150"/>
                    <a:pt x="40" y="173"/>
                    <a:pt x="51" y="191"/>
                  </a:cubicBezTo>
                  <a:cubicBezTo>
                    <a:pt x="62" y="210"/>
                    <a:pt x="77" y="219"/>
                    <a:pt x="97" y="219"/>
                  </a:cubicBezTo>
                  <a:cubicBezTo>
                    <a:pt x="119" y="219"/>
                    <a:pt x="137" y="211"/>
                    <a:pt x="148" y="194"/>
                  </a:cubicBezTo>
                  <a:cubicBezTo>
                    <a:pt x="160" y="177"/>
                    <a:pt x="166" y="153"/>
                    <a:pt x="166" y="122"/>
                  </a:cubicBezTo>
                  <a:cubicBezTo>
                    <a:pt x="166" y="60"/>
                    <a:pt x="143" y="29"/>
                    <a:pt x="97" y="29"/>
                  </a:cubicBezTo>
                  <a:cubicBezTo>
                    <a:pt x="77" y="29"/>
                    <a:pt x="61" y="38"/>
                    <a:pt x="51" y="54"/>
                  </a:cubicBezTo>
                  <a:cubicBezTo>
                    <a:pt x="40" y="71"/>
                    <a:pt x="35" y="94"/>
                    <a:pt x="35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Freeform 109"/>
            <p:cNvSpPr>
              <a:spLocks noEditPoints="1"/>
            </p:cNvSpPr>
            <p:nvPr/>
          </p:nvSpPr>
          <p:spPr bwMode="auto">
            <a:xfrm>
              <a:off x="4910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4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4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6" y="52"/>
                    <a:pt x="106" y="42"/>
                  </a:cubicBezTo>
                  <a:cubicBezTo>
                    <a:pt x="97" y="32"/>
                    <a:pt x="83" y="27"/>
                    <a:pt x="62" y="27"/>
                  </a:cubicBezTo>
                  <a:cubicBezTo>
                    <a:pt x="58" y="27"/>
                    <a:pt x="53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Freeform 110"/>
            <p:cNvSpPr>
              <a:spLocks noEditPoints="1"/>
            </p:cNvSpPr>
            <p:nvPr/>
          </p:nvSpPr>
          <p:spPr bwMode="auto">
            <a:xfrm>
              <a:off x="4949" y="3307"/>
              <a:ext cx="38" cy="43"/>
            </a:xfrm>
            <a:custGeom>
              <a:avLst/>
              <a:gdLst>
                <a:gd name="T0" fmla="*/ 159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7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6 w 162"/>
                <a:gd name="T21" fmla="*/ 24 h 183"/>
                <a:gd name="T22" fmla="*/ 82 w 162"/>
                <a:gd name="T23" fmla="*/ 0 h 183"/>
                <a:gd name="T24" fmla="*/ 141 w 162"/>
                <a:gd name="T25" fmla="*/ 22 h 183"/>
                <a:gd name="T26" fmla="*/ 162 w 162"/>
                <a:gd name="T27" fmla="*/ 76 h 183"/>
                <a:gd name="T28" fmla="*/ 159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3 w 162"/>
                <a:gd name="T35" fmla="*/ 72 h 183"/>
                <a:gd name="T36" fmla="*/ 131 w 162"/>
                <a:gd name="T37" fmla="*/ 72 h 183"/>
                <a:gd name="T38" fmla="*/ 119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59" y="95"/>
                  </a:moveTo>
                  <a:lnTo>
                    <a:pt x="33" y="95"/>
                  </a:lnTo>
                  <a:cubicBezTo>
                    <a:pt x="33" y="115"/>
                    <a:pt x="38" y="131"/>
                    <a:pt x="50" y="142"/>
                  </a:cubicBezTo>
                  <a:cubicBezTo>
                    <a:pt x="60" y="152"/>
                    <a:pt x="72" y="157"/>
                    <a:pt x="88" y="157"/>
                  </a:cubicBezTo>
                  <a:cubicBezTo>
                    <a:pt x="106" y="157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1" y="181"/>
                    <a:pt x="97" y="183"/>
                    <a:pt x="82" y="183"/>
                  </a:cubicBezTo>
                  <a:cubicBezTo>
                    <a:pt x="60" y="183"/>
                    <a:pt x="41" y="175"/>
                    <a:pt x="26" y="160"/>
                  </a:cubicBezTo>
                  <a:cubicBezTo>
                    <a:pt x="8" y="144"/>
                    <a:pt x="0" y="122"/>
                    <a:pt x="0" y="94"/>
                  </a:cubicBezTo>
                  <a:cubicBezTo>
                    <a:pt x="0" y="65"/>
                    <a:pt x="9" y="41"/>
                    <a:pt x="26" y="24"/>
                  </a:cubicBezTo>
                  <a:cubicBezTo>
                    <a:pt x="42" y="8"/>
                    <a:pt x="61" y="0"/>
                    <a:pt x="82" y="0"/>
                  </a:cubicBezTo>
                  <a:cubicBezTo>
                    <a:pt x="107" y="0"/>
                    <a:pt x="127" y="7"/>
                    <a:pt x="141" y="22"/>
                  </a:cubicBezTo>
                  <a:cubicBezTo>
                    <a:pt x="155" y="35"/>
                    <a:pt x="162" y="53"/>
                    <a:pt x="162" y="76"/>
                  </a:cubicBezTo>
                  <a:cubicBezTo>
                    <a:pt x="162" y="83"/>
                    <a:pt x="161" y="89"/>
                    <a:pt x="159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8" y="31"/>
                    <a:pt x="49" y="40"/>
                  </a:cubicBezTo>
                  <a:cubicBezTo>
                    <a:pt x="40" y="49"/>
                    <a:pt x="35" y="59"/>
                    <a:pt x="33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19" y="40"/>
                  </a:cubicBezTo>
                  <a:cubicBezTo>
                    <a:pt x="110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Freeform 111"/>
            <p:cNvSpPr>
              <a:spLocks/>
            </p:cNvSpPr>
            <p:nvPr/>
          </p:nvSpPr>
          <p:spPr bwMode="auto">
            <a:xfrm>
              <a:off x="4994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3 w 106"/>
                <a:gd name="T3" fmla="*/ 27 h 180"/>
                <a:gd name="T4" fmla="*/ 44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Freeform 112"/>
            <p:cNvSpPr>
              <a:spLocks noEditPoints="1"/>
            </p:cNvSpPr>
            <p:nvPr/>
          </p:nvSpPr>
          <p:spPr bwMode="auto">
            <a:xfrm>
              <a:off x="5021" y="3307"/>
              <a:ext cx="34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6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10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7 w 151"/>
                <a:gd name="T43" fmla="*/ 102 h 183"/>
                <a:gd name="T44" fmla="*/ 32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6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8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10" y="18"/>
                  </a:lnTo>
                  <a:cubicBezTo>
                    <a:pt x="16" y="13"/>
                    <a:pt x="24" y="9"/>
                    <a:pt x="34" y="6"/>
                  </a:cubicBezTo>
                  <a:cubicBezTo>
                    <a:pt x="45" y="2"/>
                    <a:pt x="55" y="0"/>
                    <a:pt x="64" y="0"/>
                  </a:cubicBezTo>
                  <a:cubicBezTo>
                    <a:pt x="90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2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9" y="181"/>
                    <a:pt x="122" y="177"/>
                  </a:cubicBezTo>
                  <a:cubicBezTo>
                    <a:pt x="116" y="174"/>
                    <a:pt x="112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7" y="102"/>
                  </a:cubicBezTo>
                  <a:cubicBezTo>
                    <a:pt x="37" y="110"/>
                    <a:pt x="32" y="120"/>
                    <a:pt x="32" y="131"/>
                  </a:cubicBezTo>
                  <a:cubicBezTo>
                    <a:pt x="32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Freeform 113"/>
            <p:cNvSpPr>
              <a:spLocks noEditPoints="1"/>
            </p:cNvSpPr>
            <p:nvPr/>
          </p:nvSpPr>
          <p:spPr bwMode="auto">
            <a:xfrm>
              <a:off x="5060" y="3287"/>
              <a:ext cx="34" cy="63"/>
            </a:xfrm>
            <a:custGeom>
              <a:avLst/>
              <a:gdLst>
                <a:gd name="T0" fmla="*/ 144 w 145"/>
                <a:gd name="T1" fmla="*/ 105 h 270"/>
                <a:gd name="T2" fmla="*/ 128 w 145"/>
                <a:gd name="T3" fmla="*/ 127 h 270"/>
                <a:gd name="T4" fmla="*/ 112 w 145"/>
                <a:gd name="T5" fmla="*/ 118 h 270"/>
                <a:gd name="T6" fmla="*/ 88 w 145"/>
                <a:gd name="T7" fmla="*/ 114 h 270"/>
                <a:gd name="T8" fmla="*/ 47 w 145"/>
                <a:gd name="T9" fmla="*/ 131 h 270"/>
                <a:gd name="T10" fmla="*/ 32 w 145"/>
                <a:gd name="T11" fmla="*/ 180 h 270"/>
                <a:gd name="T12" fmla="*/ 48 w 145"/>
                <a:gd name="T13" fmla="*/ 227 h 270"/>
                <a:gd name="T14" fmla="*/ 90 w 145"/>
                <a:gd name="T15" fmla="*/ 244 h 270"/>
                <a:gd name="T16" fmla="*/ 132 w 145"/>
                <a:gd name="T17" fmla="*/ 227 h 270"/>
                <a:gd name="T18" fmla="*/ 145 w 145"/>
                <a:gd name="T19" fmla="*/ 254 h 270"/>
                <a:gd name="T20" fmla="*/ 83 w 145"/>
                <a:gd name="T21" fmla="*/ 270 h 270"/>
                <a:gd name="T22" fmla="*/ 23 w 145"/>
                <a:gd name="T23" fmla="*/ 246 h 270"/>
                <a:gd name="T24" fmla="*/ 0 w 145"/>
                <a:gd name="T25" fmla="*/ 180 h 270"/>
                <a:gd name="T26" fmla="*/ 24 w 145"/>
                <a:gd name="T27" fmla="*/ 113 h 270"/>
                <a:gd name="T28" fmla="*/ 91 w 145"/>
                <a:gd name="T29" fmla="*/ 87 h 270"/>
                <a:gd name="T30" fmla="*/ 120 w 145"/>
                <a:gd name="T31" fmla="*/ 93 h 270"/>
                <a:gd name="T32" fmla="*/ 144 w 145"/>
                <a:gd name="T33" fmla="*/ 105 h 270"/>
                <a:gd name="T34" fmla="*/ 140 w 145"/>
                <a:gd name="T35" fmla="*/ 1 h 270"/>
                <a:gd name="T36" fmla="*/ 90 w 145"/>
                <a:gd name="T37" fmla="*/ 56 h 270"/>
                <a:gd name="T38" fmla="*/ 72 w 145"/>
                <a:gd name="T39" fmla="*/ 56 h 270"/>
                <a:gd name="T40" fmla="*/ 23 w 145"/>
                <a:gd name="T41" fmla="*/ 0 h 270"/>
                <a:gd name="T42" fmla="*/ 52 w 145"/>
                <a:gd name="T43" fmla="*/ 0 h 270"/>
                <a:gd name="T44" fmla="*/ 81 w 145"/>
                <a:gd name="T45" fmla="*/ 32 h 270"/>
                <a:gd name="T46" fmla="*/ 108 w 145"/>
                <a:gd name="T47" fmla="*/ 1 h 270"/>
                <a:gd name="T48" fmla="*/ 140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4" y="105"/>
                  </a:moveTo>
                  <a:lnTo>
                    <a:pt x="128" y="127"/>
                  </a:lnTo>
                  <a:cubicBezTo>
                    <a:pt x="125" y="124"/>
                    <a:pt x="120" y="121"/>
                    <a:pt x="112" y="118"/>
                  </a:cubicBezTo>
                  <a:cubicBezTo>
                    <a:pt x="103" y="115"/>
                    <a:pt x="96" y="114"/>
                    <a:pt x="88" y="114"/>
                  </a:cubicBezTo>
                  <a:cubicBezTo>
                    <a:pt x="71" y="114"/>
                    <a:pt x="57" y="120"/>
                    <a:pt x="47" y="131"/>
                  </a:cubicBezTo>
                  <a:cubicBezTo>
                    <a:pt x="37" y="143"/>
                    <a:pt x="32" y="160"/>
                    <a:pt x="32" y="180"/>
                  </a:cubicBezTo>
                  <a:cubicBezTo>
                    <a:pt x="32" y="201"/>
                    <a:pt x="38" y="217"/>
                    <a:pt x="48" y="227"/>
                  </a:cubicBezTo>
                  <a:cubicBezTo>
                    <a:pt x="58" y="238"/>
                    <a:pt x="72" y="244"/>
                    <a:pt x="90" y="244"/>
                  </a:cubicBezTo>
                  <a:cubicBezTo>
                    <a:pt x="104" y="244"/>
                    <a:pt x="118" y="238"/>
                    <a:pt x="132" y="227"/>
                  </a:cubicBezTo>
                  <a:lnTo>
                    <a:pt x="145" y="254"/>
                  </a:lnTo>
                  <a:cubicBezTo>
                    <a:pt x="128" y="264"/>
                    <a:pt x="107" y="270"/>
                    <a:pt x="83" y="270"/>
                  </a:cubicBezTo>
                  <a:cubicBezTo>
                    <a:pt x="59" y="270"/>
                    <a:pt x="39" y="262"/>
                    <a:pt x="23" y="246"/>
                  </a:cubicBezTo>
                  <a:cubicBezTo>
                    <a:pt x="7" y="230"/>
                    <a:pt x="0" y="208"/>
                    <a:pt x="0" y="180"/>
                  </a:cubicBezTo>
                  <a:cubicBezTo>
                    <a:pt x="0" y="152"/>
                    <a:pt x="8" y="130"/>
                    <a:pt x="24" y="113"/>
                  </a:cubicBezTo>
                  <a:cubicBezTo>
                    <a:pt x="40" y="96"/>
                    <a:pt x="63" y="87"/>
                    <a:pt x="91" y="87"/>
                  </a:cubicBezTo>
                  <a:cubicBezTo>
                    <a:pt x="100" y="87"/>
                    <a:pt x="110" y="89"/>
                    <a:pt x="120" y="93"/>
                  </a:cubicBezTo>
                  <a:cubicBezTo>
                    <a:pt x="131" y="97"/>
                    <a:pt x="139" y="101"/>
                    <a:pt x="144" y="105"/>
                  </a:cubicBezTo>
                  <a:close/>
                  <a:moveTo>
                    <a:pt x="140" y="1"/>
                  </a:moveTo>
                  <a:lnTo>
                    <a:pt x="90" y="56"/>
                  </a:lnTo>
                  <a:lnTo>
                    <a:pt x="72" y="56"/>
                  </a:lnTo>
                  <a:lnTo>
                    <a:pt x="23" y="0"/>
                  </a:lnTo>
                  <a:lnTo>
                    <a:pt x="52" y="0"/>
                  </a:lnTo>
                  <a:lnTo>
                    <a:pt x="81" y="32"/>
                  </a:lnTo>
                  <a:lnTo>
                    <a:pt x="108" y="1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5101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99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99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Freeform 115"/>
            <p:cNvSpPr>
              <a:spLocks noEditPoints="1"/>
            </p:cNvSpPr>
            <p:nvPr/>
          </p:nvSpPr>
          <p:spPr bwMode="auto">
            <a:xfrm>
              <a:off x="5140" y="3287"/>
              <a:ext cx="18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Freeform 116"/>
            <p:cNvSpPr>
              <a:spLocks noEditPoints="1"/>
            </p:cNvSpPr>
            <p:nvPr/>
          </p:nvSpPr>
          <p:spPr bwMode="auto">
            <a:xfrm>
              <a:off x="5187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3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3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5" y="52"/>
                    <a:pt x="106" y="42"/>
                  </a:cubicBezTo>
                  <a:cubicBezTo>
                    <a:pt x="97" y="32"/>
                    <a:pt x="82" y="27"/>
                    <a:pt x="62" y="27"/>
                  </a:cubicBezTo>
                  <a:cubicBezTo>
                    <a:pt x="58" y="27"/>
                    <a:pt x="52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5230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1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118"/>
            <p:cNvSpPr>
              <a:spLocks noEditPoints="1"/>
            </p:cNvSpPr>
            <p:nvPr/>
          </p:nvSpPr>
          <p:spPr bwMode="auto">
            <a:xfrm>
              <a:off x="5256" y="3307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8" y="158"/>
                  </a:cubicBezTo>
                  <a:cubicBezTo>
                    <a:pt x="124" y="175"/>
                    <a:pt x="105" y="183"/>
                    <a:pt x="80" y="183"/>
                  </a:cubicBezTo>
                  <a:cubicBezTo>
                    <a:pt x="55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3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119"/>
            <p:cNvSpPr>
              <a:spLocks noEditPoints="1"/>
            </p:cNvSpPr>
            <p:nvPr/>
          </p:nvSpPr>
          <p:spPr bwMode="auto">
            <a:xfrm>
              <a:off x="5298" y="3305"/>
              <a:ext cx="33" cy="60"/>
            </a:xfrm>
            <a:custGeom>
              <a:avLst/>
              <a:gdLst>
                <a:gd name="T0" fmla="*/ 3 w 146"/>
                <a:gd name="T1" fmla="*/ 236 h 256"/>
                <a:gd name="T2" fmla="*/ 20 w 146"/>
                <a:gd name="T3" fmla="*/ 211 h 256"/>
                <a:gd name="T4" fmla="*/ 70 w 146"/>
                <a:gd name="T5" fmla="*/ 229 h 256"/>
                <a:gd name="T6" fmla="*/ 104 w 146"/>
                <a:gd name="T7" fmla="*/ 222 h 256"/>
                <a:gd name="T8" fmla="*/ 116 w 146"/>
                <a:gd name="T9" fmla="*/ 203 h 256"/>
                <a:gd name="T10" fmla="*/ 85 w 146"/>
                <a:gd name="T11" fmla="*/ 182 h 256"/>
                <a:gd name="T12" fmla="*/ 66 w 146"/>
                <a:gd name="T13" fmla="*/ 185 h 256"/>
                <a:gd name="T14" fmla="*/ 44 w 146"/>
                <a:gd name="T15" fmla="*/ 187 h 256"/>
                <a:gd name="T16" fmla="*/ 7 w 146"/>
                <a:gd name="T17" fmla="*/ 159 h 256"/>
                <a:gd name="T18" fmla="*/ 16 w 146"/>
                <a:gd name="T19" fmla="*/ 143 h 256"/>
                <a:gd name="T20" fmla="*/ 37 w 146"/>
                <a:gd name="T21" fmla="*/ 133 h 256"/>
                <a:gd name="T22" fmla="*/ 0 w 146"/>
                <a:gd name="T23" fmla="*/ 73 h 256"/>
                <a:gd name="T24" fmla="*/ 20 w 146"/>
                <a:gd name="T25" fmla="*/ 27 h 256"/>
                <a:gd name="T26" fmla="*/ 67 w 146"/>
                <a:gd name="T27" fmla="*/ 8 h 256"/>
                <a:gd name="T28" fmla="*/ 108 w 146"/>
                <a:gd name="T29" fmla="*/ 19 h 256"/>
                <a:gd name="T30" fmla="*/ 123 w 146"/>
                <a:gd name="T31" fmla="*/ 0 h 256"/>
                <a:gd name="T32" fmla="*/ 144 w 146"/>
                <a:gd name="T33" fmla="*/ 20 h 256"/>
                <a:gd name="T34" fmla="*/ 125 w 146"/>
                <a:gd name="T35" fmla="*/ 34 h 256"/>
                <a:gd name="T36" fmla="*/ 137 w 146"/>
                <a:gd name="T37" fmla="*/ 74 h 256"/>
                <a:gd name="T38" fmla="*/ 120 w 146"/>
                <a:gd name="T39" fmla="*/ 119 h 256"/>
                <a:gd name="T40" fmla="*/ 77 w 146"/>
                <a:gd name="T41" fmla="*/ 140 h 256"/>
                <a:gd name="T42" fmla="*/ 51 w 146"/>
                <a:gd name="T43" fmla="*/ 142 h 256"/>
                <a:gd name="T44" fmla="*/ 39 w 146"/>
                <a:gd name="T45" fmla="*/ 146 h 256"/>
                <a:gd name="T46" fmla="*/ 31 w 146"/>
                <a:gd name="T47" fmla="*/ 154 h 256"/>
                <a:gd name="T48" fmla="*/ 47 w 146"/>
                <a:gd name="T49" fmla="*/ 161 h 256"/>
                <a:gd name="T50" fmla="*/ 69 w 146"/>
                <a:gd name="T51" fmla="*/ 158 h 256"/>
                <a:gd name="T52" fmla="*/ 91 w 146"/>
                <a:gd name="T53" fmla="*/ 156 h 256"/>
                <a:gd name="T54" fmla="*/ 132 w 146"/>
                <a:gd name="T55" fmla="*/ 168 h 256"/>
                <a:gd name="T56" fmla="*/ 146 w 146"/>
                <a:gd name="T57" fmla="*/ 202 h 256"/>
                <a:gd name="T58" fmla="*/ 124 w 146"/>
                <a:gd name="T59" fmla="*/ 242 h 256"/>
                <a:gd name="T60" fmla="*/ 69 w 146"/>
                <a:gd name="T61" fmla="*/ 256 h 256"/>
                <a:gd name="T62" fmla="*/ 33 w 146"/>
                <a:gd name="T63" fmla="*/ 250 h 256"/>
                <a:gd name="T64" fmla="*/ 3 w 146"/>
                <a:gd name="T65" fmla="*/ 236 h 256"/>
                <a:gd name="T66" fmla="*/ 69 w 146"/>
                <a:gd name="T67" fmla="*/ 34 h 256"/>
                <a:gd name="T68" fmla="*/ 43 w 146"/>
                <a:gd name="T69" fmla="*/ 45 h 256"/>
                <a:gd name="T70" fmla="*/ 32 w 146"/>
                <a:gd name="T71" fmla="*/ 73 h 256"/>
                <a:gd name="T72" fmla="*/ 42 w 146"/>
                <a:gd name="T73" fmla="*/ 103 h 256"/>
                <a:gd name="T74" fmla="*/ 69 w 146"/>
                <a:gd name="T75" fmla="*/ 115 h 256"/>
                <a:gd name="T76" fmla="*/ 95 w 146"/>
                <a:gd name="T77" fmla="*/ 104 h 256"/>
                <a:gd name="T78" fmla="*/ 104 w 146"/>
                <a:gd name="T79" fmla="*/ 73 h 256"/>
                <a:gd name="T80" fmla="*/ 94 w 146"/>
                <a:gd name="T81" fmla="*/ 45 h 256"/>
                <a:gd name="T82" fmla="*/ 69 w 146"/>
                <a:gd name="T83" fmla="*/ 3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256">
                  <a:moveTo>
                    <a:pt x="3" y="236"/>
                  </a:moveTo>
                  <a:lnTo>
                    <a:pt x="20" y="211"/>
                  </a:lnTo>
                  <a:cubicBezTo>
                    <a:pt x="38" y="223"/>
                    <a:pt x="55" y="229"/>
                    <a:pt x="70" y="229"/>
                  </a:cubicBezTo>
                  <a:cubicBezTo>
                    <a:pt x="84" y="229"/>
                    <a:pt x="95" y="226"/>
                    <a:pt x="104" y="222"/>
                  </a:cubicBezTo>
                  <a:cubicBezTo>
                    <a:pt x="112" y="217"/>
                    <a:pt x="116" y="211"/>
                    <a:pt x="116" y="203"/>
                  </a:cubicBezTo>
                  <a:cubicBezTo>
                    <a:pt x="116" y="189"/>
                    <a:pt x="105" y="182"/>
                    <a:pt x="85" y="182"/>
                  </a:cubicBezTo>
                  <a:cubicBezTo>
                    <a:pt x="81" y="182"/>
                    <a:pt x="75" y="183"/>
                    <a:pt x="66" y="185"/>
                  </a:cubicBezTo>
                  <a:cubicBezTo>
                    <a:pt x="57" y="186"/>
                    <a:pt x="49" y="187"/>
                    <a:pt x="44" y="187"/>
                  </a:cubicBezTo>
                  <a:cubicBezTo>
                    <a:pt x="19" y="187"/>
                    <a:pt x="7" y="178"/>
                    <a:pt x="7" y="159"/>
                  </a:cubicBezTo>
                  <a:cubicBezTo>
                    <a:pt x="7" y="153"/>
                    <a:pt x="10" y="148"/>
                    <a:pt x="16" y="143"/>
                  </a:cubicBezTo>
                  <a:cubicBezTo>
                    <a:pt x="22" y="139"/>
                    <a:pt x="29" y="135"/>
                    <a:pt x="37" y="133"/>
                  </a:cubicBezTo>
                  <a:cubicBezTo>
                    <a:pt x="13" y="122"/>
                    <a:pt x="0" y="101"/>
                    <a:pt x="0" y="73"/>
                  </a:cubicBezTo>
                  <a:cubicBezTo>
                    <a:pt x="0" y="54"/>
                    <a:pt x="7" y="39"/>
                    <a:pt x="20" y="27"/>
                  </a:cubicBezTo>
                  <a:cubicBezTo>
                    <a:pt x="32" y="15"/>
                    <a:pt x="48" y="8"/>
                    <a:pt x="67" y="8"/>
                  </a:cubicBezTo>
                  <a:cubicBezTo>
                    <a:pt x="84" y="8"/>
                    <a:pt x="98" y="12"/>
                    <a:pt x="108" y="19"/>
                  </a:cubicBezTo>
                  <a:lnTo>
                    <a:pt x="123" y="0"/>
                  </a:lnTo>
                  <a:lnTo>
                    <a:pt x="144" y="20"/>
                  </a:lnTo>
                  <a:lnTo>
                    <a:pt x="125" y="34"/>
                  </a:lnTo>
                  <a:cubicBezTo>
                    <a:pt x="133" y="44"/>
                    <a:pt x="137" y="58"/>
                    <a:pt x="137" y="74"/>
                  </a:cubicBezTo>
                  <a:cubicBezTo>
                    <a:pt x="137" y="92"/>
                    <a:pt x="131" y="107"/>
                    <a:pt x="120" y="119"/>
                  </a:cubicBezTo>
                  <a:cubicBezTo>
                    <a:pt x="109" y="131"/>
                    <a:pt x="95" y="138"/>
                    <a:pt x="77" y="140"/>
                  </a:cubicBezTo>
                  <a:lnTo>
                    <a:pt x="51" y="142"/>
                  </a:lnTo>
                  <a:cubicBezTo>
                    <a:pt x="48" y="143"/>
                    <a:pt x="44" y="144"/>
                    <a:pt x="39" y="146"/>
                  </a:cubicBezTo>
                  <a:cubicBezTo>
                    <a:pt x="33" y="148"/>
                    <a:pt x="31" y="151"/>
                    <a:pt x="31" y="154"/>
                  </a:cubicBezTo>
                  <a:cubicBezTo>
                    <a:pt x="31" y="158"/>
                    <a:pt x="36" y="161"/>
                    <a:pt x="47" y="161"/>
                  </a:cubicBezTo>
                  <a:cubicBezTo>
                    <a:pt x="52" y="161"/>
                    <a:pt x="59" y="160"/>
                    <a:pt x="69" y="158"/>
                  </a:cubicBezTo>
                  <a:cubicBezTo>
                    <a:pt x="79" y="156"/>
                    <a:pt x="86" y="156"/>
                    <a:pt x="91" y="156"/>
                  </a:cubicBezTo>
                  <a:cubicBezTo>
                    <a:pt x="108" y="156"/>
                    <a:pt x="122" y="160"/>
                    <a:pt x="132" y="168"/>
                  </a:cubicBezTo>
                  <a:cubicBezTo>
                    <a:pt x="141" y="176"/>
                    <a:pt x="146" y="188"/>
                    <a:pt x="146" y="202"/>
                  </a:cubicBezTo>
                  <a:cubicBezTo>
                    <a:pt x="146" y="219"/>
                    <a:pt x="139" y="232"/>
                    <a:pt x="124" y="242"/>
                  </a:cubicBezTo>
                  <a:cubicBezTo>
                    <a:pt x="110" y="252"/>
                    <a:pt x="92" y="256"/>
                    <a:pt x="69" y="256"/>
                  </a:cubicBezTo>
                  <a:cubicBezTo>
                    <a:pt x="58" y="256"/>
                    <a:pt x="46" y="254"/>
                    <a:pt x="33" y="250"/>
                  </a:cubicBezTo>
                  <a:cubicBezTo>
                    <a:pt x="21" y="246"/>
                    <a:pt x="11" y="241"/>
                    <a:pt x="3" y="236"/>
                  </a:cubicBezTo>
                  <a:close/>
                  <a:moveTo>
                    <a:pt x="69" y="34"/>
                  </a:moveTo>
                  <a:cubicBezTo>
                    <a:pt x="58" y="34"/>
                    <a:pt x="49" y="37"/>
                    <a:pt x="43" y="45"/>
                  </a:cubicBezTo>
                  <a:cubicBezTo>
                    <a:pt x="36" y="53"/>
                    <a:pt x="32" y="62"/>
                    <a:pt x="32" y="73"/>
                  </a:cubicBezTo>
                  <a:cubicBezTo>
                    <a:pt x="32" y="85"/>
                    <a:pt x="36" y="95"/>
                    <a:pt x="42" y="103"/>
                  </a:cubicBezTo>
                  <a:cubicBezTo>
                    <a:pt x="49" y="111"/>
                    <a:pt x="58" y="115"/>
                    <a:pt x="69" y="115"/>
                  </a:cubicBezTo>
                  <a:cubicBezTo>
                    <a:pt x="80" y="115"/>
                    <a:pt x="89" y="112"/>
                    <a:pt x="95" y="104"/>
                  </a:cubicBezTo>
                  <a:cubicBezTo>
                    <a:pt x="101" y="96"/>
                    <a:pt x="104" y="86"/>
                    <a:pt x="104" y="73"/>
                  </a:cubicBezTo>
                  <a:cubicBezTo>
                    <a:pt x="104" y="62"/>
                    <a:pt x="101" y="53"/>
                    <a:pt x="94" y="45"/>
                  </a:cubicBezTo>
                  <a:cubicBezTo>
                    <a:pt x="88" y="37"/>
                    <a:pt x="79" y="34"/>
                    <a:pt x="6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5339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2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Freeform 121"/>
            <p:cNvSpPr>
              <a:spLocks noEditPoints="1"/>
            </p:cNvSpPr>
            <p:nvPr/>
          </p:nvSpPr>
          <p:spPr bwMode="auto">
            <a:xfrm>
              <a:off x="5366" y="3307"/>
              <a:ext cx="34" cy="43"/>
            </a:xfrm>
            <a:custGeom>
              <a:avLst/>
              <a:gdLst>
                <a:gd name="T0" fmla="*/ 108 w 150"/>
                <a:gd name="T1" fmla="*/ 159 h 183"/>
                <a:gd name="T2" fmla="*/ 51 w 150"/>
                <a:gd name="T3" fmla="*/ 183 h 183"/>
                <a:gd name="T4" fmla="*/ 15 w 150"/>
                <a:gd name="T5" fmla="*/ 168 h 183"/>
                <a:gd name="T6" fmla="*/ 0 w 150"/>
                <a:gd name="T7" fmla="*/ 130 h 183"/>
                <a:gd name="T8" fmla="*/ 23 w 150"/>
                <a:gd name="T9" fmla="*/ 85 h 183"/>
                <a:gd name="T10" fmla="*/ 83 w 150"/>
                <a:gd name="T11" fmla="*/ 67 h 183"/>
                <a:gd name="T12" fmla="*/ 105 w 150"/>
                <a:gd name="T13" fmla="*/ 71 h 183"/>
                <a:gd name="T14" fmla="*/ 67 w 150"/>
                <a:gd name="T15" fmla="*/ 28 h 183"/>
                <a:gd name="T16" fmla="*/ 22 w 150"/>
                <a:gd name="T17" fmla="*/ 44 h 183"/>
                <a:gd name="T18" fmla="*/ 9 w 150"/>
                <a:gd name="T19" fmla="*/ 18 h 183"/>
                <a:gd name="T20" fmla="*/ 34 w 150"/>
                <a:gd name="T21" fmla="*/ 6 h 183"/>
                <a:gd name="T22" fmla="*/ 64 w 150"/>
                <a:gd name="T23" fmla="*/ 0 h 183"/>
                <a:gd name="T24" fmla="*/ 119 w 150"/>
                <a:gd name="T25" fmla="*/ 18 h 183"/>
                <a:gd name="T26" fmla="*/ 137 w 150"/>
                <a:gd name="T27" fmla="*/ 73 h 183"/>
                <a:gd name="T28" fmla="*/ 137 w 150"/>
                <a:gd name="T29" fmla="*/ 136 h 183"/>
                <a:gd name="T30" fmla="*/ 150 w 150"/>
                <a:gd name="T31" fmla="*/ 167 h 183"/>
                <a:gd name="T32" fmla="*/ 150 w 150"/>
                <a:gd name="T33" fmla="*/ 183 h 183"/>
                <a:gd name="T34" fmla="*/ 122 w 150"/>
                <a:gd name="T35" fmla="*/ 177 h 183"/>
                <a:gd name="T36" fmla="*/ 108 w 150"/>
                <a:gd name="T37" fmla="*/ 159 h 183"/>
                <a:gd name="T38" fmla="*/ 105 w 150"/>
                <a:gd name="T39" fmla="*/ 93 h 183"/>
                <a:gd name="T40" fmla="*/ 85 w 150"/>
                <a:gd name="T41" fmla="*/ 90 h 183"/>
                <a:gd name="T42" fmla="*/ 46 w 150"/>
                <a:gd name="T43" fmla="*/ 102 h 183"/>
                <a:gd name="T44" fmla="*/ 31 w 150"/>
                <a:gd name="T45" fmla="*/ 131 h 183"/>
                <a:gd name="T46" fmla="*/ 63 w 150"/>
                <a:gd name="T47" fmla="*/ 158 h 183"/>
                <a:gd name="T48" fmla="*/ 105 w 150"/>
                <a:gd name="T49" fmla="*/ 136 h 183"/>
                <a:gd name="T50" fmla="*/ 105 w 150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83">
                  <a:moveTo>
                    <a:pt x="108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3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5" y="71"/>
                  </a:cubicBezTo>
                  <a:cubicBezTo>
                    <a:pt x="105" y="43"/>
                    <a:pt x="93" y="28"/>
                    <a:pt x="67" y="28"/>
                  </a:cubicBezTo>
                  <a:cubicBezTo>
                    <a:pt x="48" y="28"/>
                    <a:pt x="33" y="34"/>
                    <a:pt x="22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0" y="167"/>
                  </a:cubicBezTo>
                  <a:lnTo>
                    <a:pt x="150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8" y="159"/>
                  </a:cubicBezTo>
                  <a:close/>
                  <a:moveTo>
                    <a:pt x="105" y="93"/>
                  </a:moveTo>
                  <a:cubicBezTo>
                    <a:pt x="95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3" y="158"/>
                  </a:cubicBezTo>
                  <a:cubicBezTo>
                    <a:pt x="79" y="158"/>
                    <a:pt x="93" y="151"/>
                    <a:pt x="105" y="136"/>
                  </a:cubicBezTo>
                  <a:lnTo>
                    <a:pt x="105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5408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6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6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5490" y="3293"/>
              <a:ext cx="44" cy="57"/>
            </a:xfrm>
            <a:custGeom>
              <a:avLst/>
              <a:gdLst>
                <a:gd name="T0" fmla="*/ 106 w 193"/>
                <a:gd name="T1" fmla="*/ 244 h 244"/>
                <a:gd name="T2" fmla="*/ 90 w 193"/>
                <a:gd name="T3" fmla="*/ 244 h 244"/>
                <a:gd name="T4" fmla="*/ 0 w 193"/>
                <a:gd name="T5" fmla="*/ 0 h 244"/>
                <a:gd name="T6" fmla="*/ 37 w 193"/>
                <a:gd name="T7" fmla="*/ 0 h 244"/>
                <a:gd name="T8" fmla="*/ 98 w 193"/>
                <a:gd name="T9" fmla="*/ 177 h 244"/>
                <a:gd name="T10" fmla="*/ 158 w 193"/>
                <a:gd name="T11" fmla="*/ 0 h 244"/>
                <a:gd name="T12" fmla="*/ 193 w 193"/>
                <a:gd name="T13" fmla="*/ 0 h 244"/>
                <a:gd name="T14" fmla="*/ 106 w 19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44">
                  <a:moveTo>
                    <a:pt x="106" y="244"/>
                  </a:moveTo>
                  <a:lnTo>
                    <a:pt x="90" y="244"/>
                  </a:lnTo>
                  <a:lnTo>
                    <a:pt x="0" y="0"/>
                  </a:lnTo>
                  <a:lnTo>
                    <a:pt x="37" y="0"/>
                  </a:lnTo>
                  <a:lnTo>
                    <a:pt x="98" y="177"/>
                  </a:lnTo>
                  <a:lnTo>
                    <a:pt x="158" y="0"/>
                  </a:lnTo>
                  <a:lnTo>
                    <a:pt x="193" y="0"/>
                  </a:lnTo>
                  <a:lnTo>
                    <a:pt x="106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5534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3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3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3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5573" y="3308"/>
              <a:ext cx="34" cy="41"/>
            </a:xfrm>
            <a:custGeom>
              <a:avLst/>
              <a:gdLst>
                <a:gd name="T0" fmla="*/ 49 w 146"/>
                <a:gd name="T1" fmla="*/ 148 h 176"/>
                <a:gd name="T2" fmla="*/ 146 w 146"/>
                <a:gd name="T3" fmla="*/ 148 h 176"/>
                <a:gd name="T4" fmla="*/ 146 w 146"/>
                <a:gd name="T5" fmla="*/ 176 h 176"/>
                <a:gd name="T6" fmla="*/ 0 w 146"/>
                <a:gd name="T7" fmla="*/ 176 h 176"/>
                <a:gd name="T8" fmla="*/ 0 w 146"/>
                <a:gd name="T9" fmla="*/ 167 h 176"/>
                <a:gd name="T10" fmla="*/ 100 w 146"/>
                <a:gd name="T11" fmla="*/ 28 h 176"/>
                <a:gd name="T12" fmla="*/ 2 w 146"/>
                <a:gd name="T13" fmla="*/ 28 h 176"/>
                <a:gd name="T14" fmla="*/ 2 w 146"/>
                <a:gd name="T15" fmla="*/ 0 h 176"/>
                <a:gd name="T16" fmla="*/ 145 w 146"/>
                <a:gd name="T17" fmla="*/ 0 h 176"/>
                <a:gd name="T18" fmla="*/ 145 w 146"/>
                <a:gd name="T19" fmla="*/ 9 h 176"/>
                <a:gd name="T20" fmla="*/ 49 w 146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76">
                  <a:moveTo>
                    <a:pt x="49" y="148"/>
                  </a:moveTo>
                  <a:lnTo>
                    <a:pt x="146" y="148"/>
                  </a:lnTo>
                  <a:lnTo>
                    <a:pt x="146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5" y="0"/>
                  </a:lnTo>
                  <a:lnTo>
                    <a:pt x="145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5613" y="3291"/>
              <a:ext cx="34" cy="58"/>
            </a:xfrm>
            <a:custGeom>
              <a:avLst/>
              <a:gdLst>
                <a:gd name="T0" fmla="*/ 114 w 148"/>
                <a:gd name="T1" fmla="*/ 248 h 248"/>
                <a:gd name="T2" fmla="*/ 59 w 148"/>
                <a:gd name="T3" fmla="*/ 160 h 248"/>
                <a:gd name="T4" fmla="*/ 31 w 148"/>
                <a:gd name="T5" fmla="*/ 188 h 248"/>
                <a:gd name="T6" fmla="*/ 31 w 148"/>
                <a:gd name="T7" fmla="*/ 248 h 248"/>
                <a:gd name="T8" fmla="*/ 0 w 148"/>
                <a:gd name="T9" fmla="*/ 248 h 248"/>
                <a:gd name="T10" fmla="*/ 0 w 148"/>
                <a:gd name="T11" fmla="*/ 0 h 248"/>
                <a:gd name="T12" fmla="*/ 31 w 148"/>
                <a:gd name="T13" fmla="*/ 0 h 248"/>
                <a:gd name="T14" fmla="*/ 31 w 148"/>
                <a:gd name="T15" fmla="*/ 153 h 248"/>
                <a:gd name="T16" fmla="*/ 99 w 148"/>
                <a:gd name="T17" fmla="*/ 72 h 248"/>
                <a:gd name="T18" fmla="*/ 135 w 148"/>
                <a:gd name="T19" fmla="*/ 72 h 248"/>
                <a:gd name="T20" fmla="*/ 79 w 148"/>
                <a:gd name="T21" fmla="*/ 139 h 248"/>
                <a:gd name="T22" fmla="*/ 148 w 148"/>
                <a:gd name="T23" fmla="*/ 248 h 248"/>
                <a:gd name="T24" fmla="*/ 114 w 148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48">
                  <a:moveTo>
                    <a:pt x="114" y="248"/>
                  </a:moveTo>
                  <a:lnTo>
                    <a:pt x="59" y="160"/>
                  </a:lnTo>
                  <a:lnTo>
                    <a:pt x="31" y="188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3"/>
                  </a:lnTo>
                  <a:lnTo>
                    <a:pt x="99" y="72"/>
                  </a:lnTo>
                  <a:lnTo>
                    <a:pt x="135" y="72"/>
                  </a:lnTo>
                  <a:lnTo>
                    <a:pt x="79" y="139"/>
                  </a:lnTo>
                  <a:lnTo>
                    <a:pt x="148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5651" y="3308"/>
              <a:ext cx="32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3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6 h 179"/>
                <a:gd name="T16" fmla="*/ 112 w 143"/>
                <a:gd name="T17" fmla="*/ 176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6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3"/>
                    <a:pt x="67" y="153"/>
                  </a:cubicBezTo>
                  <a:cubicBezTo>
                    <a:pt x="77" y="153"/>
                    <a:pt x="86" y="150"/>
                    <a:pt x="95" y="144"/>
                  </a:cubicBezTo>
                  <a:cubicBezTo>
                    <a:pt x="104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6"/>
                  </a:lnTo>
                  <a:lnTo>
                    <a:pt x="112" y="176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1" y="179"/>
                    <a:pt x="26" y="173"/>
                    <a:pt x="16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5693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5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5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5758" y="3339"/>
              <a:ext cx="13" cy="24"/>
            </a:xfrm>
            <a:custGeom>
              <a:avLst/>
              <a:gdLst>
                <a:gd name="T0" fmla="*/ 8 w 56"/>
                <a:gd name="T1" fmla="*/ 105 h 105"/>
                <a:gd name="T2" fmla="*/ 0 w 56"/>
                <a:gd name="T3" fmla="*/ 93 h 105"/>
                <a:gd name="T4" fmla="*/ 28 w 56"/>
                <a:gd name="T5" fmla="*/ 54 h 105"/>
                <a:gd name="T6" fmla="*/ 23 w 56"/>
                <a:gd name="T7" fmla="*/ 39 h 105"/>
                <a:gd name="T8" fmla="*/ 9 w 56"/>
                <a:gd name="T9" fmla="*/ 20 h 105"/>
                <a:gd name="T10" fmla="*/ 16 w 56"/>
                <a:gd name="T11" fmla="*/ 6 h 105"/>
                <a:gd name="T12" fmla="*/ 33 w 56"/>
                <a:gd name="T13" fmla="*/ 0 h 105"/>
                <a:gd name="T14" fmla="*/ 49 w 56"/>
                <a:gd name="T15" fmla="*/ 8 h 105"/>
                <a:gd name="T16" fmla="*/ 56 w 56"/>
                <a:gd name="T17" fmla="*/ 26 h 105"/>
                <a:gd name="T18" fmla="*/ 47 w 56"/>
                <a:gd name="T19" fmla="*/ 66 h 105"/>
                <a:gd name="T20" fmla="*/ 8 w 56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5">
                  <a:moveTo>
                    <a:pt x="8" y="105"/>
                  </a:moveTo>
                  <a:lnTo>
                    <a:pt x="0" y="93"/>
                  </a:lnTo>
                  <a:cubicBezTo>
                    <a:pt x="19" y="78"/>
                    <a:pt x="28" y="65"/>
                    <a:pt x="28" y="54"/>
                  </a:cubicBezTo>
                  <a:cubicBezTo>
                    <a:pt x="28" y="49"/>
                    <a:pt x="27" y="44"/>
                    <a:pt x="23" y="39"/>
                  </a:cubicBezTo>
                  <a:cubicBezTo>
                    <a:pt x="14" y="35"/>
                    <a:pt x="9" y="28"/>
                    <a:pt x="9" y="20"/>
                  </a:cubicBezTo>
                  <a:cubicBezTo>
                    <a:pt x="9" y="14"/>
                    <a:pt x="11" y="9"/>
                    <a:pt x="16" y="6"/>
                  </a:cubicBezTo>
                  <a:cubicBezTo>
                    <a:pt x="20" y="2"/>
                    <a:pt x="26" y="0"/>
                    <a:pt x="33" y="0"/>
                  </a:cubicBezTo>
                  <a:cubicBezTo>
                    <a:pt x="39" y="0"/>
                    <a:pt x="44" y="3"/>
                    <a:pt x="49" y="8"/>
                  </a:cubicBezTo>
                  <a:cubicBezTo>
                    <a:pt x="54" y="13"/>
                    <a:pt x="56" y="19"/>
                    <a:pt x="56" y="26"/>
                  </a:cubicBezTo>
                  <a:cubicBezTo>
                    <a:pt x="56" y="41"/>
                    <a:pt x="53" y="54"/>
                    <a:pt x="47" y="66"/>
                  </a:cubicBezTo>
                  <a:cubicBezTo>
                    <a:pt x="41" y="77"/>
                    <a:pt x="28" y="90"/>
                    <a:pt x="8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5790" y="3308"/>
              <a:ext cx="37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131"/>
            <p:cNvSpPr>
              <a:spLocks noEditPoints="1"/>
            </p:cNvSpPr>
            <p:nvPr/>
          </p:nvSpPr>
          <p:spPr bwMode="auto">
            <a:xfrm>
              <a:off x="5828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2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2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2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5865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Freeform 133"/>
            <p:cNvSpPr>
              <a:spLocks noEditPoints="1"/>
            </p:cNvSpPr>
            <p:nvPr/>
          </p:nvSpPr>
          <p:spPr bwMode="auto">
            <a:xfrm>
              <a:off x="5905" y="3307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79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7 w 159"/>
                <a:gd name="T11" fmla="*/ 158 h 183"/>
                <a:gd name="T12" fmla="*/ 79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2 w 159"/>
                <a:gd name="T19" fmla="*/ 91 h 183"/>
                <a:gd name="T20" fmla="*/ 79 w 159"/>
                <a:gd name="T21" fmla="*/ 157 h 183"/>
                <a:gd name="T22" fmla="*/ 113 w 159"/>
                <a:gd name="T23" fmla="*/ 140 h 183"/>
                <a:gd name="T24" fmla="*/ 126 w 159"/>
                <a:gd name="T25" fmla="*/ 91 h 183"/>
                <a:gd name="T26" fmla="*/ 79 w 159"/>
                <a:gd name="T27" fmla="*/ 26 h 183"/>
                <a:gd name="T28" fmla="*/ 45 w 159"/>
                <a:gd name="T29" fmla="*/ 43 h 183"/>
                <a:gd name="T30" fmla="*/ 32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5" y="0"/>
                    <a:pt x="79" y="0"/>
                  </a:cubicBezTo>
                  <a:cubicBezTo>
                    <a:pt x="104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7" y="158"/>
                  </a:cubicBezTo>
                  <a:cubicBezTo>
                    <a:pt x="123" y="175"/>
                    <a:pt x="104" y="183"/>
                    <a:pt x="79" y="183"/>
                  </a:cubicBezTo>
                  <a:cubicBezTo>
                    <a:pt x="54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2" y="91"/>
                  </a:moveTo>
                  <a:cubicBezTo>
                    <a:pt x="32" y="135"/>
                    <a:pt x="48" y="157"/>
                    <a:pt x="79" y="157"/>
                  </a:cubicBezTo>
                  <a:cubicBezTo>
                    <a:pt x="94" y="157"/>
                    <a:pt x="105" y="151"/>
                    <a:pt x="113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0" y="26"/>
                    <a:pt x="79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2" y="71"/>
                    <a:pt x="32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reeform 134"/>
            <p:cNvSpPr>
              <a:spLocks noEditPoints="1"/>
            </p:cNvSpPr>
            <p:nvPr/>
          </p:nvSpPr>
          <p:spPr bwMode="auto">
            <a:xfrm>
              <a:off x="5943" y="3292"/>
              <a:ext cx="21" cy="73"/>
            </a:xfrm>
            <a:custGeom>
              <a:avLst/>
              <a:gdLst>
                <a:gd name="T0" fmla="*/ 68 w 88"/>
                <a:gd name="T1" fmla="*/ 0 h 311"/>
                <a:gd name="T2" fmla="*/ 81 w 88"/>
                <a:gd name="T3" fmla="*/ 6 h 311"/>
                <a:gd name="T4" fmla="*/ 87 w 88"/>
                <a:gd name="T5" fmla="*/ 19 h 311"/>
                <a:gd name="T6" fmla="*/ 81 w 88"/>
                <a:gd name="T7" fmla="*/ 33 h 311"/>
                <a:gd name="T8" fmla="*/ 68 w 88"/>
                <a:gd name="T9" fmla="*/ 39 h 311"/>
                <a:gd name="T10" fmla="*/ 54 w 88"/>
                <a:gd name="T11" fmla="*/ 33 h 311"/>
                <a:gd name="T12" fmla="*/ 49 w 88"/>
                <a:gd name="T13" fmla="*/ 19 h 311"/>
                <a:gd name="T14" fmla="*/ 54 w 88"/>
                <a:gd name="T15" fmla="*/ 6 h 311"/>
                <a:gd name="T16" fmla="*/ 68 w 88"/>
                <a:gd name="T17" fmla="*/ 0 h 311"/>
                <a:gd name="T18" fmla="*/ 0 w 88"/>
                <a:gd name="T19" fmla="*/ 311 h 311"/>
                <a:gd name="T20" fmla="*/ 0 w 88"/>
                <a:gd name="T21" fmla="*/ 284 h 311"/>
                <a:gd name="T22" fmla="*/ 44 w 88"/>
                <a:gd name="T23" fmla="*/ 274 h 311"/>
                <a:gd name="T24" fmla="*/ 56 w 88"/>
                <a:gd name="T25" fmla="*/ 242 h 311"/>
                <a:gd name="T26" fmla="*/ 56 w 88"/>
                <a:gd name="T27" fmla="*/ 93 h 311"/>
                <a:gd name="T28" fmla="*/ 21 w 88"/>
                <a:gd name="T29" fmla="*/ 93 h 311"/>
                <a:gd name="T30" fmla="*/ 21 w 88"/>
                <a:gd name="T31" fmla="*/ 67 h 311"/>
                <a:gd name="T32" fmla="*/ 88 w 88"/>
                <a:gd name="T33" fmla="*/ 67 h 311"/>
                <a:gd name="T34" fmla="*/ 88 w 88"/>
                <a:gd name="T35" fmla="*/ 241 h 311"/>
                <a:gd name="T36" fmla="*/ 66 w 88"/>
                <a:gd name="T37" fmla="*/ 294 h 311"/>
                <a:gd name="T38" fmla="*/ 0 w 88"/>
                <a:gd name="T3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311">
                  <a:moveTo>
                    <a:pt x="68" y="0"/>
                  </a:moveTo>
                  <a:cubicBezTo>
                    <a:pt x="73" y="0"/>
                    <a:pt x="78" y="2"/>
                    <a:pt x="81" y="6"/>
                  </a:cubicBezTo>
                  <a:cubicBezTo>
                    <a:pt x="85" y="10"/>
                    <a:pt x="87" y="14"/>
                    <a:pt x="87" y="19"/>
                  </a:cubicBezTo>
                  <a:cubicBezTo>
                    <a:pt x="87" y="25"/>
                    <a:pt x="85" y="29"/>
                    <a:pt x="81" y="33"/>
                  </a:cubicBezTo>
                  <a:cubicBezTo>
                    <a:pt x="78" y="37"/>
                    <a:pt x="73" y="39"/>
                    <a:pt x="68" y="39"/>
                  </a:cubicBezTo>
                  <a:cubicBezTo>
                    <a:pt x="62" y="39"/>
                    <a:pt x="58" y="37"/>
                    <a:pt x="54" y="33"/>
                  </a:cubicBezTo>
                  <a:cubicBezTo>
                    <a:pt x="50" y="29"/>
                    <a:pt x="49" y="25"/>
                    <a:pt x="49" y="19"/>
                  </a:cubicBezTo>
                  <a:cubicBezTo>
                    <a:pt x="49" y="14"/>
                    <a:pt x="50" y="9"/>
                    <a:pt x="54" y="6"/>
                  </a:cubicBezTo>
                  <a:cubicBezTo>
                    <a:pt x="58" y="2"/>
                    <a:pt x="62" y="0"/>
                    <a:pt x="68" y="0"/>
                  </a:cubicBezTo>
                  <a:close/>
                  <a:moveTo>
                    <a:pt x="0" y="311"/>
                  </a:moveTo>
                  <a:lnTo>
                    <a:pt x="0" y="284"/>
                  </a:lnTo>
                  <a:cubicBezTo>
                    <a:pt x="22" y="284"/>
                    <a:pt x="37" y="280"/>
                    <a:pt x="44" y="274"/>
                  </a:cubicBezTo>
                  <a:cubicBezTo>
                    <a:pt x="52" y="267"/>
                    <a:pt x="56" y="257"/>
                    <a:pt x="56" y="242"/>
                  </a:cubicBezTo>
                  <a:lnTo>
                    <a:pt x="56" y="93"/>
                  </a:lnTo>
                  <a:lnTo>
                    <a:pt x="21" y="93"/>
                  </a:lnTo>
                  <a:lnTo>
                    <a:pt x="21" y="67"/>
                  </a:lnTo>
                  <a:lnTo>
                    <a:pt x="88" y="67"/>
                  </a:lnTo>
                  <a:lnTo>
                    <a:pt x="88" y="241"/>
                  </a:lnTo>
                  <a:cubicBezTo>
                    <a:pt x="88" y="265"/>
                    <a:pt x="80" y="283"/>
                    <a:pt x="66" y="294"/>
                  </a:cubicBezTo>
                  <a:cubicBezTo>
                    <a:pt x="52" y="306"/>
                    <a:pt x="30" y="311"/>
                    <a:pt x="0" y="3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reeform 135"/>
            <p:cNvSpPr>
              <a:spLocks noEditPoints="1"/>
            </p:cNvSpPr>
            <p:nvPr/>
          </p:nvSpPr>
          <p:spPr bwMode="auto">
            <a:xfrm>
              <a:off x="5986" y="3307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19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79" y="158"/>
                    <a:pt x="93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6047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5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6085" y="3308"/>
              <a:ext cx="34" cy="41"/>
            </a:xfrm>
            <a:custGeom>
              <a:avLst/>
              <a:gdLst>
                <a:gd name="T0" fmla="*/ 49 w 147"/>
                <a:gd name="T1" fmla="*/ 148 h 176"/>
                <a:gd name="T2" fmla="*/ 147 w 147"/>
                <a:gd name="T3" fmla="*/ 148 h 176"/>
                <a:gd name="T4" fmla="*/ 147 w 147"/>
                <a:gd name="T5" fmla="*/ 176 h 176"/>
                <a:gd name="T6" fmla="*/ 0 w 147"/>
                <a:gd name="T7" fmla="*/ 176 h 176"/>
                <a:gd name="T8" fmla="*/ 0 w 147"/>
                <a:gd name="T9" fmla="*/ 167 h 176"/>
                <a:gd name="T10" fmla="*/ 100 w 147"/>
                <a:gd name="T11" fmla="*/ 28 h 176"/>
                <a:gd name="T12" fmla="*/ 2 w 147"/>
                <a:gd name="T13" fmla="*/ 28 h 176"/>
                <a:gd name="T14" fmla="*/ 2 w 147"/>
                <a:gd name="T15" fmla="*/ 0 h 176"/>
                <a:gd name="T16" fmla="*/ 146 w 147"/>
                <a:gd name="T17" fmla="*/ 0 h 176"/>
                <a:gd name="T18" fmla="*/ 146 w 147"/>
                <a:gd name="T19" fmla="*/ 9 h 176"/>
                <a:gd name="T20" fmla="*/ 49 w 147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76">
                  <a:moveTo>
                    <a:pt x="49" y="148"/>
                  </a:moveTo>
                  <a:lnTo>
                    <a:pt x="147" y="148"/>
                  </a:lnTo>
                  <a:lnTo>
                    <a:pt x="147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6" y="0"/>
                  </a:lnTo>
                  <a:lnTo>
                    <a:pt x="146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138"/>
            <p:cNvSpPr>
              <a:spLocks noEditPoints="1"/>
            </p:cNvSpPr>
            <p:nvPr/>
          </p:nvSpPr>
          <p:spPr bwMode="auto">
            <a:xfrm>
              <a:off x="6123" y="3291"/>
              <a:ext cx="34" cy="59"/>
            </a:xfrm>
            <a:custGeom>
              <a:avLst/>
              <a:gdLst>
                <a:gd name="T0" fmla="*/ 121 w 152"/>
                <a:gd name="T1" fmla="*/ 247 h 251"/>
                <a:gd name="T2" fmla="*/ 121 w 152"/>
                <a:gd name="T3" fmla="*/ 234 h 251"/>
                <a:gd name="T4" fmla="*/ 74 w 152"/>
                <a:gd name="T5" fmla="*/ 251 h 251"/>
                <a:gd name="T6" fmla="*/ 20 w 152"/>
                <a:gd name="T7" fmla="*/ 227 h 251"/>
                <a:gd name="T8" fmla="*/ 0 w 152"/>
                <a:gd name="T9" fmla="*/ 164 h 251"/>
                <a:gd name="T10" fmla="*/ 23 w 152"/>
                <a:gd name="T11" fmla="*/ 96 h 251"/>
                <a:gd name="T12" fmla="*/ 80 w 152"/>
                <a:gd name="T13" fmla="*/ 68 h 251"/>
                <a:gd name="T14" fmla="*/ 121 w 152"/>
                <a:gd name="T15" fmla="*/ 81 h 251"/>
                <a:gd name="T16" fmla="*/ 121 w 152"/>
                <a:gd name="T17" fmla="*/ 0 h 251"/>
                <a:gd name="T18" fmla="*/ 152 w 152"/>
                <a:gd name="T19" fmla="*/ 0 h 251"/>
                <a:gd name="T20" fmla="*/ 152 w 152"/>
                <a:gd name="T21" fmla="*/ 247 h 251"/>
                <a:gd name="T22" fmla="*/ 121 w 152"/>
                <a:gd name="T23" fmla="*/ 247 h 251"/>
                <a:gd name="T24" fmla="*/ 121 w 152"/>
                <a:gd name="T25" fmla="*/ 112 h 251"/>
                <a:gd name="T26" fmla="*/ 89 w 152"/>
                <a:gd name="T27" fmla="*/ 95 h 251"/>
                <a:gd name="T28" fmla="*/ 48 w 152"/>
                <a:gd name="T29" fmla="*/ 113 h 251"/>
                <a:gd name="T30" fmla="*/ 33 w 152"/>
                <a:gd name="T31" fmla="*/ 161 h 251"/>
                <a:gd name="T32" fmla="*/ 90 w 152"/>
                <a:gd name="T33" fmla="*/ 225 h 251"/>
                <a:gd name="T34" fmla="*/ 108 w 152"/>
                <a:gd name="T35" fmla="*/ 220 h 251"/>
                <a:gd name="T36" fmla="*/ 121 w 152"/>
                <a:gd name="T37" fmla="*/ 210 h 251"/>
                <a:gd name="T38" fmla="*/ 121 w 152"/>
                <a:gd name="T39" fmla="*/ 11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251">
                  <a:moveTo>
                    <a:pt x="121" y="247"/>
                  </a:moveTo>
                  <a:lnTo>
                    <a:pt x="121" y="234"/>
                  </a:lnTo>
                  <a:cubicBezTo>
                    <a:pt x="110" y="245"/>
                    <a:pt x="95" y="251"/>
                    <a:pt x="74" y="251"/>
                  </a:cubicBezTo>
                  <a:cubicBezTo>
                    <a:pt x="52" y="251"/>
                    <a:pt x="34" y="243"/>
                    <a:pt x="20" y="227"/>
                  </a:cubicBezTo>
                  <a:cubicBezTo>
                    <a:pt x="7" y="211"/>
                    <a:pt x="0" y="190"/>
                    <a:pt x="0" y="164"/>
                  </a:cubicBezTo>
                  <a:cubicBezTo>
                    <a:pt x="0" y="138"/>
                    <a:pt x="8" y="115"/>
                    <a:pt x="23" y="96"/>
                  </a:cubicBezTo>
                  <a:cubicBezTo>
                    <a:pt x="39" y="78"/>
                    <a:pt x="58" y="68"/>
                    <a:pt x="80" y="68"/>
                  </a:cubicBezTo>
                  <a:cubicBezTo>
                    <a:pt x="98" y="68"/>
                    <a:pt x="112" y="73"/>
                    <a:pt x="121" y="81"/>
                  </a:cubicBezTo>
                  <a:lnTo>
                    <a:pt x="121" y="0"/>
                  </a:lnTo>
                  <a:lnTo>
                    <a:pt x="152" y="0"/>
                  </a:lnTo>
                  <a:lnTo>
                    <a:pt x="152" y="247"/>
                  </a:lnTo>
                  <a:lnTo>
                    <a:pt x="121" y="247"/>
                  </a:lnTo>
                  <a:close/>
                  <a:moveTo>
                    <a:pt x="121" y="112"/>
                  </a:moveTo>
                  <a:cubicBezTo>
                    <a:pt x="113" y="101"/>
                    <a:pt x="102" y="95"/>
                    <a:pt x="89" y="95"/>
                  </a:cubicBezTo>
                  <a:cubicBezTo>
                    <a:pt x="72" y="95"/>
                    <a:pt x="58" y="101"/>
                    <a:pt x="48" y="113"/>
                  </a:cubicBezTo>
                  <a:cubicBezTo>
                    <a:pt x="38" y="126"/>
                    <a:pt x="33" y="142"/>
                    <a:pt x="33" y="161"/>
                  </a:cubicBezTo>
                  <a:cubicBezTo>
                    <a:pt x="33" y="203"/>
                    <a:pt x="52" y="225"/>
                    <a:pt x="90" y="225"/>
                  </a:cubicBezTo>
                  <a:cubicBezTo>
                    <a:pt x="95" y="225"/>
                    <a:pt x="101" y="223"/>
                    <a:pt x="108" y="220"/>
                  </a:cubicBezTo>
                  <a:cubicBezTo>
                    <a:pt x="115" y="217"/>
                    <a:pt x="119" y="213"/>
                    <a:pt x="121" y="210"/>
                  </a:cubicBezTo>
                  <a:lnTo>
                    <a:pt x="121" y="1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139"/>
            <p:cNvSpPr>
              <a:spLocks noEditPoints="1"/>
            </p:cNvSpPr>
            <p:nvPr/>
          </p:nvSpPr>
          <p:spPr bwMode="auto">
            <a:xfrm>
              <a:off x="6164" y="3287"/>
              <a:ext cx="38" cy="63"/>
            </a:xfrm>
            <a:custGeom>
              <a:avLst/>
              <a:gdLst>
                <a:gd name="T0" fmla="*/ 160 w 163"/>
                <a:gd name="T1" fmla="*/ 182 h 270"/>
                <a:gd name="T2" fmla="*/ 33 w 163"/>
                <a:gd name="T3" fmla="*/ 182 h 270"/>
                <a:gd name="T4" fmla="*/ 50 w 163"/>
                <a:gd name="T5" fmla="*/ 229 h 270"/>
                <a:gd name="T6" fmla="*/ 89 w 163"/>
                <a:gd name="T7" fmla="*/ 244 h 270"/>
                <a:gd name="T8" fmla="*/ 133 w 163"/>
                <a:gd name="T9" fmla="*/ 228 h 270"/>
                <a:gd name="T10" fmla="*/ 147 w 163"/>
                <a:gd name="T11" fmla="*/ 250 h 270"/>
                <a:gd name="T12" fmla="*/ 124 w 163"/>
                <a:gd name="T13" fmla="*/ 263 h 270"/>
                <a:gd name="T14" fmla="*/ 83 w 163"/>
                <a:gd name="T15" fmla="*/ 270 h 270"/>
                <a:gd name="T16" fmla="*/ 26 w 163"/>
                <a:gd name="T17" fmla="*/ 247 h 270"/>
                <a:gd name="T18" fmla="*/ 0 w 163"/>
                <a:gd name="T19" fmla="*/ 181 h 270"/>
                <a:gd name="T20" fmla="*/ 27 w 163"/>
                <a:gd name="T21" fmla="*/ 111 h 270"/>
                <a:gd name="T22" fmla="*/ 83 w 163"/>
                <a:gd name="T23" fmla="*/ 87 h 270"/>
                <a:gd name="T24" fmla="*/ 142 w 163"/>
                <a:gd name="T25" fmla="*/ 109 h 270"/>
                <a:gd name="T26" fmla="*/ 163 w 163"/>
                <a:gd name="T27" fmla="*/ 163 h 270"/>
                <a:gd name="T28" fmla="*/ 160 w 163"/>
                <a:gd name="T29" fmla="*/ 182 h 270"/>
                <a:gd name="T30" fmla="*/ 84 w 163"/>
                <a:gd name="T31" fmla="*/ 114 h 270"/>
                <a:gd name="T32" fmla="*/ 49 w 163"/>
                <a:gd name="T33" fmla="*/ 127 h 270"/>
                <a:gd name="T34" fmla="*/ 34 w 163"/>
                <a:gd name="T35" fmla="*/ 159 h 270"/>
                <a:gd name="T36" fmla="*/ 132 w 163"/>
                <a:gd name="T37" fmla="*/ 159 h 270"/>
                <a:gd name="T38" fmla="*/ 120 w 163"/>
                <a:gd name="T39" fmla="*/ 127 h 270"/>
                <a:gd name="T40" fmla="*/ 84 w 163"/>
                <a:gd name="T41" fmla="*/ 114 h 270"/>
                <a:gd name="T42" fmla="*/ 139 w 163"/>
                <a:gd name="T43" fmla="*/ 1 h 270"/>
                <a:gd name="T44" fmla="*/ 89 w 163"/>
                <a:gd name="T45" fmla="*/ 56 h 270"/>
                <a:gd name="T46" fmla="*/ 71 w 163"/>
                <a:gd name="T47" fmla="*/ 56 h 270"/>
                <a:gd name="T48" fmla="*/ 23 w 163"/>
                <a:gd name="T49" fmla="*/ 0 h 270"/>
                <a:gd name="T50" fmla="*/ 51 w 163"/>
                <a:gd name="T51" fmla="*/ 0 h 270"/>
                <a:gd name="T52" fmla="*/ 80 w 163"/>
                <a:gd name="T53" fmla="*/ 32 h 270"/>
                <a:gd name="T54" fmla="*/ 107 w 163"/>
                <a:gd name="T55" fmla="*/ 1 h 270"/>
                <a:gd name="T56" fmla="*/ 139 w 163"/>
                <a:gd name="T57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" h="270">
                  <a:moveTo>
                    <a:pt x="160" y="182"/>
                  </a:moveTo>
                  <a:lnTo>
                    <a:pt x="33" y="182"/>
                  </a:lnTo>
                  <a:cubicBezTo>
                    <a:pt x="33" y="202"/>
                    <a:pt x="39" y="218"/>
                    <a:pt x="50" y="229"/>
                  </a:cubicBezTo>
                  <a:cubicBezTo>
                    <a:pt x="60" y="239"/>
                    <a:pt x="73" y="244"/>
                    <a:pt x="89" y="244"/>
                  </a:cubicBezTo>
                  <a:cubicBezTo>
                    <a:pt x="107" y="244"/>
                    <a:pt x="121" y="238"/>
                    <a:pt x="133" y="228"/>
                  </a:cubicBezTo>
                  <a:lnTo>
                    <a:pt x="147" y="250"/>
                  </a:lnTo>
                  <a:cubicBezTo>
                    <a:pt x="142" y="255"/>
                    <a:pt x="134" y="259"/>
                    <a:pt x="124" y="263"/>
                  </a:cubicBezTo>
                  <a:cubicBezTo>
                    <a:pt x="112" y="268"/>
                    <a:pt x="98" y="270"/>
                    <a:pt x="83" y="270"/>
                  </a:cubicBezTo>
                  <a:cubicBezTo>
                    <a:pt x="60" y="270"/>
                    <a:pt x="42" y="262"/>
                    <a:pt x="26" y="247"/>
                  </a:cubicBezTo>
                  <a:cubicBezTo>
                    <a:pt x="9" y="231"/>
                    <a:pt x="0" y="209"/>
                    <a:pt x="0" y="181"/>
                  </a:cubicBezTo>
                  <a:cubicBezTo>
                    <a:pt x="0" y="152"/>
                    <a:pt x="9" y="128"/>
                    <a:pt x="27" y="111"/>
                  </a:cubicBezTo>
                  <a:cubicBezTo>
                    <a:pt x="43" y="95"/>
                    <a:pt x="61" y="87"/>
                    <a:pt x="83" y="87"/>
                  </a:cubicBezTo>
                  <a:cubicBezTo>
                    <a:pt x="108" y="87"/>
                    <a:pt x="128" y="94"/>
                    <a:pt x="142" y="109"/>
                  </a:cubicBezTo>
                  <a:cubicBezTo>
                    <a:pt x="156" y="122"/>
                    <a:pt x="163" y="140"/>
                    <a:pt x="163" y="163"/>
                  </a:cubicBezTo>
                  <a:cubicBezTo>
                    <a:pt x="163" y="170"/>
                    <a:pt x="162" y="176"/>
                    <a:pt x="160" y="182"/>
                  </a:cubicBezTo>
                  <a:close/>
                  <a:moveTo>
                    <a:pt x="84" y="114"/>
                  </a:moveTo>
                  <a:cubicBezTo>
                    <a:pt x="71" y="114"/>
                    <a:pt x="59" y="118"/>
                    <a:pt x="49" y="127"/>
                  </a:cubicBezTo>
                  <a:cubicBezTo>
                    <a:pt x="40" y="136"/>
                    <a:pt x="35" y="146"/>
                    <a:pt x="34" y="159"/>
                  </a:cubicBezTo>
                  <a:lnTo>
                    <a:pt x="132" y="159"/>
                  </a:lnTo>
                  <a:cubicBezTo>
                    <a:pt x="132" y="146"/>
                    <a:pt x="128" y="136"/>
                    <a:pt x="120" y="127"/>
                  </a:cubicBezTo>
                  <a:cubicBezTo>
                    <a:pt x="111" y="118"/>
                    <a:pt x="99" y="114"/>
                    <a:pt x="84" y="114"/>
                  </a:cubicBezTo>
                  <a:close/>
                  <a:moveTo>
                    <a:pt x="139" y="1"/>
                  </a:moveTo>
                  <a:lnTo>
                    <a:pt x="89" y="56"/>
                  </a:lnTo>
                  <a:lnTo>
                    <a:pt x="71" y="56"/>
                  </a:lnTo>
                  <a:lnTo>
                    <a:pt x="23" y="0"/>
                  </a:lnTo>
                  <a:lnTo>
                    <a:pt x="51" y="0"/>
                  </a:lnTo>
                  <a:lnTo>
                    <a:pt x="80" y="32"/>
                  </a:lnTo>
                  <a:lnTo>
                    <a:pt x="107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6209" y="3291"/>
              <a:ext cx="14" cy="59"/>
            </a:xfrm>
            <a:custGeom>
              <a:avLst/>
              <a:gdLst>
                <a:gd name="T0" fmla="*/ 0 w 61"/>
                <a:gd name="T1" fmla="*/ 198 h 251"/>
                <a:gd name="T2" fmla="*/ 0 w 61"/>
                <a:gd name="T3" fmla="*/ 0 h 251"/>
                <a:gd name="T4" fmla="*/ 31 w 61"/>
                <a:gd name="T5" fmla="*/ 0 h 251"/>
                <a:gd name="T6" fmla="*/ 31 w 61"/>
                <a:gd name="T7" fmla="*/ 193 h 251"/>
                <a:gd name="T8" fmla="*/ 39 w 61"/>
                <a:gd name="T9" fmla="*/ 215 h 251"/>
                <a:gd name="T10" fmla="*/ 61 w 61"/>
                <a:gd name="T11" fmla="*/ 223 h 251"/>
                <a:gd name="T12" fmla="*/ 61 w 61"/>
                <a:gd name="T13" fmla="*/ 251 h 251"/>
                <a:gd name="T14" fmla="*/ 0 w 61"/>
                <a:gd name="T15" fmla="*/ 1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1">
                  <a:moveTo>
                    <a:pt x="0" y="198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2"/>
                    <a:pt x="34" y="209"/>
                    <a:pt x="39" y="215"/>
                  </a:cubicBezTo>
                  <a:cubicBezTo>
                    <a:pt x="45" y="220"/>
                    <a:pt x="52" y="223"/>
                    <a:pt x="61" y="223"/>
                  </a:cubicBezTo>
                  <a:lnTo>
                    <a:pt x="61" y="251"/>
                  </a:lnTo>
                  <a:cubicBezTo>
                    <a:pt x="20" y="251"/>
                    <a:pt x="0" y="233"/>
                    <a:pt x="0" y="1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141"/>
            <p:cNvSpPr>
              <a:spLocks noEditPoints="1"/>
            </p:cNvSpPr>
            <p:nvPr/>
          </p:nvSpPr>
          <p:spPr bwMode="auto">
            <a:xfrm>
              <a:off x="6229" y="3287"/>
              <a:ext cx="34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3 w 150"/>
                <a:gd name="T21" fmla="*/ 92 h 269"/>
                <a:gd name="T22" fmla="*/ 63 w 150"/>
                <a:gd name="T23" fmla="*/ 86 h 269"/>
                <a:gd name="T24" fmla="*/ 119 w 150"/>
                <a:gd name="T25" fmla="*/ 104 h 269"/>
                <a:gd name="T26" fmla="*/ 136 w 150"/>
                <a:gd name="T27" fmla="*/ 159 h 269"/>
                <a:gd name="T28" fmla="*/ 136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4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3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2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2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6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7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89" y="153"/>
                    <a:pt x="97" y="154"/>
                    <a:pt x="105" y="157"/>
                  </a:cubicBezTo>
                  <a:cubicBezTo>
                    <a:pt x="105" y="129"/>
                    <a:pt x="92" y="114"/>
                    <a:pt x="67" y="114"/>
                  </a:cubicBezTo>
                  <a:cubicBezTo>
                    <a:pt x="47" y="114"/>
                    <a:pt x="32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3" y="92"/>
                  </a:cubicBezTo>
                  <a:cubicBezTo>
                    <a:pt x="44" y="88"/>
                    <a:pt x="54" y="86"/>
                    <a:pt x="63" y="86"/>
                  </a:cubicBezTo>
                  <a:cubicBezTo>
                    <a:pt x="89" y="86"/>
                    <a:pt x="107" y="92"/>
                    <a:pt x="119" y="104"/>
                  </a:cubicBezTo>
                  <a:cubicBezTo>
                    <a:pt x="131" y="115"/>
                    <a:pt x="136" y="134"/>
                    <a:pt x="136" y="159"/>
                  </a:cubicBezTo>
                  <a:lnTo>
                    <a:pt x="136" y="222"/>
                  </a:lnTo>
                  <a:cubicBezTo>
                    <a:pt x="136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7" y="269"/>
                    <a:pt x="128" y="267"/>
                    <a:pt x="122" y="263"/>
                  </a:cubicBezTo>
                  <a:cubicBezTo>
                    <a:pt x="115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5" y="177"/>
                    <a:pt x="88" y="176"/>
                    <a:pt x="84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3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2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6266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143"/>
            <p:cNvSpPr>
              <a:spLocks noEditPoints="1"/>
            </p:cNvSpPr>
            <p:nvPr/>
          </p:nvSpPr>
          <p:spPr bwMode="auto">
            <a:xfrm>
              <a:off x="6306" y="3287"/>
              <a:ext cx="35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4 w 150"/>
                <a:gd name="T21" fmla="*/ 92 h 269"/>
                <a:gd name="T22" fmla="*/ 64 w 150"/>
                <a:gd name="T23" fmla="*/ 86 h 269"/>
                <a:gd name="T24" fmla="*/ 119 w 150"/>
                <a:gd name="T25" fmla="*/ 104 h 269"/>
                <a:gd name="T26" fmla="*/ 137 w 150"/>
                <a:gd name="T27" fmla="*/ 159 h 269"/>
                <a:gd name="T28" fmla="*/ 137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5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4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3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3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5" y="157"/>
                  </a:cubicBezTo>
                  <a:cubicBezTo>
                    <a:pt x="105" y="129"/>
                    <a:pt x="93" y="114"/>
                    <a:pt x="67" y="114"/>
                  </a:cubicBezTo>
                  <a:cubicBezTo>
                    <a:pt x="48" y="114"/>
                    <a:pt x="33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4" y="92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19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3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6348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100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145"/>
            <p:cNvSpPr>
              <a:spLocks noEditPoints="1"/>
            </p:cNvSpPr>
            <p:nvPr/>
          </p:nvSpPr>
          <p:spPr bwMode="auto">
            <a:xfrm>
              <a:off x="6388" y="3287"/>
              <a:ext cx="17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5" name="Obdélník 154"/>
          <p:cNvSpPr/>
          <p:nvPr/>
        </p:nvSpPr>
        <p:spPr>
          <a:xfrm>
            <a:off x="2468022" y="8267700"/>
            <a:ext cx="13593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/>
              <a:t>Projekt Modernizace odborného vzdělávání (MOV) rozvíjí kvalitu odborného vzdělávání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a </a:t>
            </a:r>
            <a:r>
              <a:rPr lang="cs-CZ" sz="2400" dirty="0"/>
              <a:t>podporuje uplatnitelnost absolventů na trhu práce. Je financován z Evropských strukturálních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a </a:t>
            </a:r>
            <a:r>
              <a:rPr lang="cs-CZ" sz="2400" dirty="0"/>
              <a:t>investičních fondů a jeho realizaci zajišťuje Národní ústav pro vzdělávání.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4172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altLang="cs-CZ" sz="6000" dirty="0" smtClean="0">
                <a:latin typeface="Calibri" panose="020F0502020204030204" pitchFamily="34" charset="0"/>
              </a:rPr>
              <a:t>Rozdělení studené kuchyně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14316" y="2000228"/>
            <a:ext cx="17073682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altLang="cs-CZ" sz="4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základní výrobky </a:t>
            </a:r>
            <a:r>
              <a:rPr lang="cs-CZ" altLang="cs-CZ" sz="4000" dirty="0" smtClean="0">
                <a:latin typeface="Calibri" panose="020F0502020204030204" pitchFamily="34" charset="0"/>
              </a:rPr>
              <a:t>– majonéza, aspik, pěny, másla, pomazánky, </a:t>
            </a: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cs-CZ" altLang="cs-CZ" sz="4000" dirty="0" smtClean="0">
              <a:latin typeface="Calibri" panose="020F0502020204030204" pitchFamily="34" charset="0"/>
            </a:endParaRP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altLang="cs-CZ" sz="4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saláty</a:t>
            </a:r>
            <a:r>
              <a:rPr lang="cs-CZ" altLang="cs-CZ" sz="4000" dirty="0" smtClean="0">
                <a:latin typeface="Calibri" panose="020F0502020204030204" pitchFamily="34" charset="0"/>
              </a:rPr>
              <a:t> – jednoduché, složité, kombinované,</a:t>
            </a: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cs-CZ" altLang="cs-CZ" sz="4000" dirty="0" smtClean="0">
              <a:latin typeface="Calibri" panose="020F0502020204030204" pitchFamily="34" charset="0"/>
            </a:endParaRP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altLang="cs-CZ" sz="4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studené předkrmy </a:t>
            </a:r>
            <a:r>
              <a:rPr lang="cs-CZ" altLang="cs-CZ" sz="4000" dirty="0" smtClean="0">
                <a:latin typeface="Calibri" panose="020F0502020204030204" pitchFamily="34" charset="0"/>
              </a:rPr>
              <a:t>–</a:t>
            </a:r>
            <a:r>
              <a:rPr lang="cs-CZ" altLang="cs-CZ" sz="4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cs-CZ" altLang="cs-CZ" sz="4000" dirty="0" smtClean="0">
                <a:latin typeface="Calibri" panose="020F0502020204030204" pitchFamily="34" charset="0"/>
              </a:rPr>
              <a:t>restaurační, hotelové, cateringové,</a:t>
            </a: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cs-CZ" altLang="cs-CZ" sz="4000" dirty="0" smtClean="0">
              <a:latin typeface="Calibri" panose="020F0502020204030204" pitchFamily="34" charset="0"/>
            </a:endParaRP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altLang="cs-CZ" sz="4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omáčky, </a:t>
            </a:r>
            <a:r>
              <a:rPr lang="cs-CZ" altLang="cs-CZ" sz="40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dipy</a:t>
            </a:r>
            <a:r>
              <a:rPr lang="cs-CZ" altLang="cs-CZ" sz="4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, dresinky.</a:t>
            </a: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>
                <a:latin typeface="Calibri" panose="020F0502020204030204" pitchFamily="34" charset="0"/>
              </a:rPr>
              <a:t>Rozdělení výrobků studené kuchyně</a:t>
            </a:r>
            <a:endParaRPr lang="cs-CZ" sz="6000" dirty="0">
              <a:latin typeface="Calibri" panose="020F050202020403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85754" y="1857352"/>
            <a:ext cx="16716492" cy="697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základní výrobky studené kuchyně,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saláty,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studené předkrmy,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koktejly,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studené pokrmy,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chlebíčky, chuťovky, </a:t>
            </a:r>
            <a:r>
              <a:rPr lang="cs-CZ" sz="4000" dirty="0" err="1" smtClean="0">
                <a:latin typeface="Calibri" panose="020F0502020204030204" pitchFamily="34" charset="0"/>
              </a:rPr>
              <a:t>kanapky</a:t>
            </a:r>
            <a:r>
              <a:rPr lang="cs-CZ" sz="4000" dirty="0" smtClean="0">
                <a:latin typeface="Calibri" panose="020F0502020204030204" pitchFamily="34" charset="0"/>
              </a:rPr>
              <a:t>,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Calibri" panose="020F0502020204030204" pitchFamily="34" charset="0"/>
              </a:rPr>
              <a:t>studené mísy, nářezy, galantiny.</a:t>
            </a: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Základní výrobky studené kuchyně</a:t>
            </a:r>
            <a:endParaRPr lang="cs-CZ" sz="6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647056" y="1831132"/>
            <a:ext cx="17353928" cy="727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4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ASPIK </a:t>
            </a:r>
          </a:p>
          <a:p>
            <a:pPr>
              <a:lnSpc>
                <a:spcPct val="150000"/>
              </a:lnSpc>
            </a:pPr>
            <a:r>
              <a:rPr lang="cs-CZ" altLang="cs-CZ" sz="4000" dirty="0" smtClean="0">
                <a:latin typeface="Calibri" panose="020F0502020204030204" pitchFamily="34" charset="0"/>
              </a:rPr>
              <a:t>zahřejeme zeleninový vývar s octem, vychladíme na 60°C, přidáme nabobtnalou  želatinu, zahřejeme, pozor nesmí vařit. Vývar nesmí být dochucený, kalný, mastný.</a:t>
            </a:r>
          </a:p>
          <a:p>
            <a:pPr>
              <a:lnSpc>
                <a:spcPct val="150000"/>
              </a:lnSpc>
            </a:pPr>
            <a:r>
              <a:rPr lang="cs-CZ" altLang="cs-CZ" sz="4000" dirty="0" smtClean="0">
                <a:latin typeface="Calibri" panose="020F0502020204030204" pitchFamily="34" charset="0"/>
              </a:rPr>
              <a:t>použití –studené předkrmy, </a:t>
            </a:r>
            <a:r>
              <a:rPr lang="cs-CZ" altLang="cs-CZ" sz="4000" dirty="0" err="1" smtClean="0">
                <a:latin typeface="Calibri" panose="020F0502020204030204" pitchFamily="34" charset="0"/>
              </a:rPr>
              <a:t>glazírování</a:t>
            </a:r>
            <a:r>
              <a:rPr lang="cs-CZ" altLang="cs-CZ" sz="4000" dirty="0" smtClean="0">
                <a:latin typeface="Calibri" panose="020F0502020204030204" pitchFamily="34" charset="0"/>
              </a:rPr>
              <a:t> (leštění) předkrmů.</a:t>
            </a:r>
          </a:p>
          <a:p>
            <a:endParaRPr lang="cs-CZ" altLang="cs-CZ" sz="4000" dirty="0"/>
          </a:p>
          <a:p>
            <a:endParaRPr lang="cs-CZ" altLang="cs-CZ" sz="4000" dirty="0" smtClean="0"/>
          </a:p>
          <a:p>
            <a:endParaRPr lang="cs-CZ" altLang="cs-CZ" sz="4000" dirty="0"/>
          </a:p>
          <a:p>
            <a:endParaRPr lang="cs-CZ" altLang="cs-CZ" sz="4000" dirty="0" smtClean="0"/>
          </a:p>
          <a:p>
            <a:endParaRPr lang="cs-CZ" altLang="cs-CZ" sz="4000" dirty="0" smtClean="0"/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Obrázek 5" descr="C:\Users\Martina\Desktop\fotky na studenou\100NIKON\DSCN0695.JPG"/>
          <p:cNvPicPr/>
          <p:nvPr/>
        </p:nvPicPr>
        <p:blipFill rotWithShape="1">
          <a:blip r:embed="rId2" cstate="print"/>
          <a:srcRect t="38073" b="25954"/>
          <a:stretch/>
        </p:blipFill>
        <p:spPr bwMode="auto">
          <a:xfrm>
            <a:off x="7319102" y="5647556"/>
            <a:ext cx="10681882" cy="4343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NARAL LAYOUT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Vlastní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2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B631F19279A294EA8B8341AE264EE37" ma:contentTypeVersion="2" ma:contentTypeDescription="Vytvoří nový dokument" ma:contentTypeScope="" ma:versionID="8ab6a0b07efc9904e1d29f9289f683cb">
  <xsd:schema xmlns:xsd="http://www.w3.org/2001/XMLSchema" xmlns:xs="http://www.w3.org/2001/XMLSchema" xmlns:p="http://schemas.microsoft.com/office/2006/metadata/properties" xmlns:ns2="b1ff5d0e-47ee-40fb-a853-5ffd9ea3e57f" targetNamespace="http://schemas.microsoft.com/office/2006/metadata/properties" ma:root="true" ma:fieldsID="32e331118898031e197a825318a723d7" ns2:_="">
    <xsd:import namespace="b1ff5d0e-47ee-40fb-a853-5ffd9ea3e5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ff5d0e-47ee-40fb-a853-5ffd9ea3e5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2E41464-C7C1-494F-AE25-3F560C2EFA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ff5d0e-47ee-40fb-a853-5ffd9ea3e5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8A2162-0A1F-41FB-930A-428B16728F2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F5A736B-F8C7-4F54-AD62-291877EB1D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9079</TotalTime>
  <Words>1579</Words>
  <Application>Microsoft Office PowerPoint</Application>
  <PresentationFormat>Vlastní</PresentationFormat>
  <Paragraphs>258</Paragraphs>
  <Slides>61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61</vt:i4>
      </vt:variant>
    </vt:vector>
  </HeadingPairs>
  <TitlesOfParts>
    <vt:vector size="66" baseType="lpstr">
      <vt:lpstr>Arial</vt:lpstr>
      <vt:lpstr>Calibri</vt:lpstr>
      <vt:lpstr>Roboto Condensed</vt:lpstr>
      <vt:lpstr>Wingdings</vt:lpstr>
      <vt:lpstr>GENARAL LAYOUTS</vt:lpstr>
      <vt:lpstr>Snímek 1</vt:lpstr>
      <vt:lpstr>Snímek 2</vt:lpstr>
      <vt:lpstr>Snímek 3</vt:lpstr>
      <vt:lpstr>Studená kuchyně</vt:lpstr>
      <vt:lpstr>Studená kuchyně</vt:lpstr>
      <vt:lpstr>Rozdělení studené kuchyně</vt:lpstr>
      <vt:lpstr>Rozdělení studené kuchyně</vt:lpstr>
      <vt:lpstr>Rozdělení výrobků studené kuchyně</vt:lpstr>
      <vt:lpstr>Základní výrobky studené kuchyně</vt:lpstr>
      <vt:lpstr>Výrobky s aspikem</vt:lpstr>
      <vt:lpstr>Želatina je průmyslově vyráběná</vt:lpstr>
      <vt:lpstr>Šunka v aspiku</vt:lpstr>
      <vt:lpstr>Krevety v aspiku</vt:lpstr>
      <vt:lpstr> Rosol</vt:lpstr>
      <vt:lpstr> Rosol</vt:lpstr>
      <vt:lpstr>Huspenina</vt:lpstr>
      <vt:lpstr>Huspenina</vt:lpstr>
      <vt:lpstr>Majonéza</vt:lpstr>
      <vt:lpstr>Majonéza využití</vt:lpstr>
      <vt:lpstr>Pochoutková másla</vt:lpstr>
      <vt:lpstr>Pochoutková másla</vt:lpstr>
      <vt:lpstr>Pochoutková másla</vt:lpstr>
      <vt:lpstr>Pěny, krémy, pomazánky</vt:lpstr>
      <vt:lpstr>Pomazánka  z oliv</vt:lpstr>
      <vt:lpstr>Zásada</vt:lpstr>
      <vt:lpstr>Pažitkový krém, pěna</vt:lpstr>
      <vt:lpstr>Pažitkový krém, pěna</vt:lpstr>
      <vt:lpstr>Pěny, krémy, pomazánky</vt:lpstr>
      <vt:lpstr>Tuňáková pomazánky</vt:lpstr>
      <vt:lpstr>Pěny, krémy, pomazánky</vt:lpstr>
      <vt:lpstr>Quacamole </vt:lpstr>
      <vt:lpstr>Pěny </vt:lpstr>
      <vt:lpstr>Pěny , fáše</vt:lpstr>
      <vt:lpstr>Využití fáše</vt:lpstr>
      <vt:lpstr>Saláty - rozdělení</vt:lpstr>
      <vt:lpstr>Saláty jednoduché</vt:lpstr>
      <vt:lpstr>Saláty jednoduché</vt:lpstr>
      <vt:lpstr>Obědový salát</vt:lpstr>
      <vt:lpstr>Složité saláty</vt:lpstr>
      <vt:lpstr>Složité saláty</vt:lpstr>
      <vt:lpstr>Kombinované saláty</vt:lpstr>
      <vt:lpstr>Těstovinový salát</vt:lpstr>
      <vt:lpstr>Těstovinový salát</vt:lpstr>
      <vt:lpstr>Zálivky, dresinky</vt:lpstr>
      <vt:lpstr>Dipy – anglicky namočit</vt:lpstr>
      <vt:lpstr>Dip z červené řepy</vt:lpstr>
      <vt:lpstr>Chlebíčky</vt:lpstr>
      <vt:lpstr>Kanapky, chuťovky</vt:lpstr>
      <vt:lpstr>Chlebíčky, kanapky, chuťovky</vt:lpstr>
      <vt:lpstr>Paštiky, terinky</vt:lpstr>
      <vt:lpstr>Paštiky </vt:lpstr>
      <vt:lpstr>Paštiky - huspeniny </vt:lpstr>
      <vt:lpstr>Foie gras ztučnělá  kachní nebo husí játra</vt:lpstr>
      <vt:lpstr>Terinky </vt:lpstr>
      <vt:lpstr>Paštiky, terinky</vt:lpstr>
      <vt:lpstr>Finger food</vt:lpstr>
      <vt:lpstr>Finger food – krevety </vt:lpstr>
      <vt:lpstr>Finger food</vt:lpstr>
      <vt:lpstr>Zdroje  SEDLÁČKOVÁ, Hana a Pavel OTOUPAL. Technologie přípravy pokrmů: učebnice pro střední odborná učiliště, učební obory kuchař-kuchařka, kuchař-číšník, číšník-servírka, a pro hotelové školy. 3., přeprac. vyd. Praha: Fortuna, 2004. ISBN:80-7168-912-2.  BITTERMANN, Josef. Kuchařský lexikon. Praha: 3. vyd. Vydavatelství obchodu, 1967. 456 s. 51-841-67.   NODL, Ladislav. Studená kuchyně na všední a sváteční den. Praha: 1. vyd. VARIUS. 2000. 162 s.  ISBN 80-902850-1-5.  fotografie:  hotel International  vlastní zdroje: fotografie zaměstnanců školy</vt:lpstr>
      <vt:lpstr>Snímek 60</vt:lpstr>
      <vt:lpstr>Snímek 61</vt:lpstr>
    </vt:vector>
  </TitlesOfParts>
  <Company>NUV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 prezentace</dc:title>
  <dc:creator>Velický Jan</dc:creator>
  <cp:lastModifiedBy>dumy</cp:lastModifiedBy>
  <cp:revision>1234</cp:revision>
  <dcterms:created xsi:type="dcterms:W3CDTF">2015-01-20T11:47:48Z</dcterms:created>
  <dcterms:modified xsi:type="dcterms:W3CDTF">2021-06-02T12:14:47Z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0x0101002B631F19279A294EA8B8341AE264EE37</vt:lpwstr>
  </property>
</Properties>
</file>