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6" r:id="rId4"/>
  </p:sldMasterIdLst>
  <p:notesMasterIdLst>
    <p:notesMasterId r:id="rId42"/>
  </p:notesMasterIdLst>
  <p:sldIdLst>
    <p:sldId id="324" r:id="rId5"/>
    <p:sldId id="269" r:id="rId6"/>
    <p:sldId id="742" r:id="rId7"/>
    <p:sldId id="765" r:id="rId8"/>
    <p:sldId id="698" r:id="rId9"/>
    <p:sldId id="673" r:id="rId10"/>
    <p:sldId id="743" r:id="rId11"/>
    <p:sldId id="766" r:id="rId12"/>
    <p:sldId id="729" r:id="rId13"/>
    <p:sldId id="762" r:id="rId14"/>
    <p:sldId id="764" r:id="rId15"/>
    <p:sldId id="711" r:id="rId16"/>
    <p:sldId id="745" r:id="rId17"/>
    <p:sldId id="744" r:id="rId18"/>
    <p:sldId id="768" r:id="rId19"/>
    <p:sldId id="767" r:id="rId20"/>
    <p:sldId id="746" r:id="rId21"/>
    <p:sldId id="770" r:id="rId22"/>
    <p:sldId id="769" r:id="rId23"/>
    <p:sldId id="757" r:id="rId24"/>
    <p:sldId id="758" r:id="rId25"/>
    <p:sldId id="759" r:id="rId26"/>
    <p:sldId id="760" r:id="rId27"/>
    <p:sldId id="747" r:id="rId28"/>
    <p:sldId id="748" r:id="rId29"/>
    <p:sldId id="749" r:id="rId30"/>
    <p:sldId id="750" r:id="rId31"/>
    <p:sldId id="751" r:id="rId32"/>
    <p:sldId id="752" r:id="rId33"/>
    <p:sldId id="753" r:id="rId34"/>
    <p:sldId id="754" r:id="rId35"/>
    <p:sldId id="761" r:id="rId36"/>
    <p:sldId id="755" r:id="rId37"/>
    <p:sldId id="728" r:id="rId38"/>
    <p:sldId id="741" r:id="rId39"/>
    <p:sldId id="651" r:id="rId40"/>
    <p:sldId id="650" r:id="rId41"/>
  </p:sldIdLst>
  <p:sldSz cx="18288000" cy="10287000"/>
  <p:notesSz cx="6858000" cy="9144000"/>
  <p:embeddedFontLst>
    <p:embeddedFont>
      <p:font typeface="Calibri" pitchFamily="34" charset="0"/>
      <p:regular r:id="rId43"/>
      <p:bold r:id="rId44"/>
      <p:italic r:id="rId45"/>
      <p:boldItalic r:id="rId46"/>
    </p:embeddedFont>
    <p:embeddedFont>
      <p:font typeface="Roboto Condensed" charset="0"/>
      <p:regular r:id="rId47"/>
      <p:bold r:id="rId48"/>
      <p:italic r:id="rId49"/>
      <p:boldItalic r:id="rId50"/>
    </p:embeddedFont>
  </p:embeddedFontLst>
  <p:defaultTextStyle>
    <a:defPPr>
      <a:defRPr lang="uk-UA"/>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240" userDrawn="1">
          <p15:clr>
            <a:srgbClr val="A4A3A4"/>
          </p15:clr>
        </p15:guide>
        <p15:guide id="2" pos="5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CCCE6"/>
    <a:srgbClr val="2BC3E1"/>
    <a:srgbClr val="F2B800"/>
    <a:srgbClr val="4FA7EF"/>
    <a:srgbClr val="F250F2"/>
    <a:srgbClr val="45E33D"/>
    <a:srgbClr val="E642DE"/>
    <a:srgbClr val="64D4EA"/>
    <a:srgbClr val="6CD5EA"/>
    <a:srgbClr val="57CFE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60" autoAdjust="0"/>
    <p:restoredTop sz="96764" autoAdjust="0"/>
  </p:normalViewPr>
  <p:slideViewPr>
    <p:cSldViewPr>
      <p:cViewPr>
        <p:scale>
          <a:sx n="48" d="100"/>
          <a:sy n="48" d="100"/>
        </p:scale>
        <p:origin x="-2010" y="-972"/>
      </p:cViewPr>
      <p:guideLst>
        <p:guide orient="horz" pos="3240"/>
        <p:guide pos="5808"/>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6629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2.fntdata"/><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4.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27185-10FB-4A57-B3F0-45136A811A24}" type="datetimeFigureOut">
              <a:rPr lang="uk-UA" smtClean="0"/>
              <a:pPr/>
              <a:t>02.06.2021</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C3A12-1E0F-412B-B376-8089A55D946C}" type="slidenum">
              <a:rPr lang="uk-UA" smtClean="0"/>
              <a:pPr/>
              <a:t>‹#›</a:t>
            </a:fld>
            <a:endParaRPr lang="uk-UA"/>
          </a:p>
        </p:txBody>
      </p:sp>
    </p:spTree>
    <p:extLst>
      <p:ext uri="{BB962C8B-B14F-4D97-AF65-F5344CB8AC3E}">
        <p14:creationId xmlns:p14="http://schemas.microsoft.com/office/powerpoint/2010/main" xmlns="" val="2567216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AZDNA">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370336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DPIS">
    <p:spTree>
      <p:nvGrpSpPr>
        <p:cNvPr id="1" name=""/>
        <p:cNvGrpSpPr/>
        <p:nvPr/>
      </p:nvGrpSpPr>
      <p:grpSpPr>
        <a:xfrm>
          <a:off x="0" y="0"/>
          <a:ext cx="0" cy="0"/>
          <a:chOff x="0" y="0"/>
          <a:chExt cx="0" cy="0"/>
        </a:xfrm>
      </p:grpSpPr>
      <p:cxnSp>
        <p:nvCxnSpPr>
          <p:cNvPr id="2" name="Straight Connector 1"/>
          <p:cNvCxnSpPr/>
          <p:nvPr userDrawn="1"/>
        </p:nvCxnSpPr>
        <p:spPr>
          <a:xfrm>
            <a:off x="704850" y="647700"/>
            <a:ext cx="0" cy="1028700"/>
          </a:xfrm>
          <a:prstGeom prst="line">
            <a:avLst/>
          </a:prstGeom>
          <a:ln w="63500">
            <a:solidFill>
              <a:srgbClr val="2BC3E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704850" y="9429750"/>
            <a:ext cx="0" cy="590550"/>
          </a:xfrm>
          <a:prstGeom prst="line">
            <a:avLst/>
          </a:prstGeom>
          <a:ln w="63500">
            <a:solidFill>
              <a:schemeClr val="bg2">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943122" y="804259"/>
            <a:ext cx="16506678" cy="646331"/>
          </a:xfrm>
          <a:prstGeom prst="rect">
            <a:avLst/>
          </a:prstGeom>
          <a:noFill/>
        </p:spPr>
        <p:txBody>
          <a:bodyPr wrap="square" rtlCol="0">
            <a:spAutoFit/>
          </a:bodyPr>
          <a:lstStyle>
            <a:lvl1pPr>
              <a:defRPr lang="uk-UA" sz="4000" b="1">
                <a:solidFill>
                  <a:srgbClr val="2BC3E1"/>
                </a:solidFill>
                <a:latin typeface="Arial" panose="020B0604020202020204" pitchFamily="34" charset="0"/>
                <a:ea typeface="Roboto Condensed" panose="02000000000000000000" pitchFamily="2" charset="0"/>
                <a:cs typeface="+mn-cs"/>
              </a:defRPr>
            </a:lvl1pPr>
          </a:lstStyle>
          <a:p>
            <a:pPr marL="0" lvl="0"/>
            <a:r>
              <a:rPr lang="en-US" dirty="0"/>
              <a:t>click to edit master title style</a:t>
            </a:r>
            <a:endParaRPr lang="uk-UA" dirty="0"/>
          </a:p>
        </p:txBody>
      </p:sp>
      <p:sp>
        <p:nvSpPr>
          <p:cNvPr id="10" name="Title 7"/>
          <p:cNvSpPr txBox="1">
            <a:spLocks/>
          </p:cNvSpPr>
          <p:nvPr userDrawn="1"/>
        </p:nvSpPr>
        <p:spPr>
          <a:xfrm>
            <a:off x="952500" y="9540169"/>
            <a:ext cx="16497300" cy="480131"/>
          </a:xfrm>
          <a:prstGeom prst="rect">
            <a:avLst/>
          </a:prstGeom>
          <a:noFill/>
        </p:spPr>
        <p:txBody>
          <a:bodyPr wrap="square" rtlCol="0">
            <a:spAutoFit/>
          </a:bodyPr>
          <a:lstStyle>
            <a:lvl1pPr algn="l" defTabSz="1371600" rtl="0" eaLnBrk="1" latinLnBrk="0" hangingPunct="1">
              <a:lnSpc>
                <a:spcPct val="90000"/>
              </a:lnSpc>
              <a:spcBef>
                <a:spcPct val="0"/>
              </a:spcBef>
              <a:buNone/>
              <a:defRPr lang="uk-UA" sz="4000" b="1" kern="1200">
                <a:solidFill>
                  <a:schemeClr val="tx1"/>
                </a:solidFill>
                <a:latin typeface="+mn-lt"/>
                <a:ea typeface="Roboto Condensed" panose="02000000000000000000" pitchFamily="2" charset="0"/>
                <a:cs typeface="+mn-cs"/>
              </a:defRPr>
            </a:lvl1pPr>
          </a:lstStyle>
          <a:p>
            <a:r>
              <a:rPr lang="cs-CZ" sz="2800" dirty="0" smtClean="0">
                <a:solidFill>
                  <a:schemeClr val="bg2">
                    <a:lumMod val="85000"/>
                  </a:schemeClr>
                </a:solidFill>
                <a:latin typeface="Arial" panose="020B0604020202020204" pitchFamily="34" charset="0"/>
              </a:rPr>
              <a:t>MOV</a:t>
            </a:r>
            <a:endParaRPr lang="en-US" sz="2800" dirty="0">
              <a:solidFill>
                <a:schemeClr val="bg2">
                  <a:lumMod val="85000"/>
                </a:schemeClr>
              </a:solidFill>
              <a:latin typeface="Arial" panose="020B0604020202020204" pitchFamily="34" charset="0"/>
            </a:endParaRPr>
          </a:p>
        </p:txBody>
      </p:sp>
    </p:spTree>
    <p:extLst>
      <p:ext uri="{BB962C8B-B14F-4D97-AF65-F5344CB8AC3E}">
        <p14:creationId xmlns:p14="http://schemas.microsoft.com/office/powerpoint/2010/main" xmlns="" val="4908316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UTOR">
    <p:spTree>
      <p:nvGrpSpPr>
        <p:cNvPr id="1" name=""/>
        <p:cNvGrpSpPr/>
        <p:nvPr/>
      </p:nvGrpSpPr>
      <p:grpSpPr>
        <a:xfrm>
          <a:off x="0" y="0"/>
          <a:ext cx="0" cy="0"/>
          <a:chOff x="0" y="0"/>
          <a:chExt cx="0" cy="0"/>
        </a:xfrm>
      </p:grpSpPr>
      <p:cxnSp>
        <p:nvCxnSpPr>
          <p:cNvPr id="5" name="Straight Connector 4"/>
          <p:cNvCxnSpPr/>
          <p:nvPr userDrawn="1"/>
        </p:nvCxnSpPr>
        <p:spPr>
          <a:xfrm>
            <a:off x="704850" y="9429750"/>
            <a:ext cx="0" cy="590550"/>
          </a:xfrm>
          <a:prstGeom prst="line">
            <a:avLst/>
          </a:prstGeom>
          <a:ln w="63500">
            <a:solidFill>
              <a:schemeClr val="bg2">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 name="Title 7"/>
          <p:cNvSpPr txBox="1">
            <a:spLocks/>
          </p:cNvSpPr>
          <p:nvPr userDrawn="1"/>
        </p:nvSpPr>
        <p:spPr>
          <a:xfrm>
            <a:off x="952500" y="9540169"/>
            <a:ext cx="16497300" cy="480131"/>
          </a:xfrm>
          <a:prstGeom prst="rect">
            <a:avLst/>
          </a:prstGeom>
          <a:noFill/>
        </p:spPr>
        <p:txBody>
          <a:bodyPr wrap="square" rtlCol="0">
            <a:spAutoFit/>
          </a:bodyPr>
          <a:lstStyle>
            <a:lvl1pPr algn="l" defTabSz="1371600" rtl="0" eaLnBrk="1" latinLnBrk="0" hangingPunct="1">
              <a:lnSpc>
                <a:spcPct val="90000"/>
              </a:lnSpc>
              <a:spcBef>
                <a:spcPct val="0"/>
              </a:spcBef>
              <a:buNone/>
              <a:defRPr lang="uk-UA" sz="4000" b="1" kern="1200">
                <a:solidFill>
                  <a:schemeClr val="tx1"/>
                </a:solidFill>
                <a:latin typeface="+mn-lt"/>
                <a:ea typeface="Roboto Condensed" panose="02000000000000000000" pitchFamily="2" charset="0"/>
                <a:cs typeface="+mn-cs"/>
              </a:defRPr>
            </a:lvl1pPr>
          </a:lstStyle>
          <a:p>
            <a:r>
              <a:rPr lang="cs-CZ" sz="2800" dirty="0" smtClean="0">
                <a:solidFill>
                  <a:schemeClr val="bg2">
                    <a:lumMod val="85000"/>
                  </a:schemeClr>
                </a:solidFill>
                <a:latin typeface="Arial" panose="020B0604020202020204" pitchFamily="34" charset="0"/>
              </a:rPr>
              <a:t>MOV</a:t>
            </a:r>
            <a:endParaRPr lang="en-US" sz="2800" dirty="0">
              <a:solidFill>
                <a:schemeClr val="bg2">
                  <a:lumMod val="85000"/>
                </a:schemeClr>
              </a:solidFill>
              <a:latin typeface="Arial" panose="020B0604020202020204" pitchFamily="34" charset="0"/>
            </a:endParaRPr>
          </a:p>
        </p:txBody>
      </p:sp>
      <p:sp>
        <p:nvSpPr>
          <p:cNvPr id="18" name="Picture Placeholder 5"/>
          <p:cNvSpPr>
            <a:spLocks noGrp="1"/>
          </p:cNvSpPr>
          <p:nvPr>
            <p:ph type="pic" sz="quarter" idx="11"/>
          </p:nvPr>
        </p:nvSpPr>
        <p:spPr>
          <a:xfrm>
            <a:off x="7620000" y="2476500"/>
            <a:ext cx="2743200" cy="2743200"/>
          </a:xfrm>
          <a:prstGeom prst="ellipse">
            <a:avLst/>
          </a:prstGeom>
          <a:ln w="25400">
            <a:solidFill>
              <a:schemeClr val="accent1"/>
            </a:solidFill>
          </a:ln>
        </p:spPr>
        <p:txBody>
          <a:bodyPr/>
          <a:lstStyle>
            <a:lvl1pPr>
              <a:defRPr sz="2000">
                <a:latin typeface="Arial" panose="020B0604020202020204" pitchFamily="34" charset="0"/>
              </a:defRPr>
            </a:lvl1pPr>
          </a:lstStyle>
          <a:p>
            <a:r>
              <a:rPr lang="cs-CZ" dirty="0" smtClean="0"/>
              <a:t>Kliknutím na ikonu přidáte obrázek.</a:t>
            </a:r>
            <a:endParaRPr lang="uk-UA" dirty="0"/>
          </a:p>
        </p:txBody>
      </p:sp>
    </p:spTree>
    <p:extLst>
      <p:ext uri="{BB962C8B-B14F-4D97-AF65-F5344CB8AC3E}">
        <p14:creationId xmlns:p14="http://schemas.microsoft.com/office/powerpoint/2010/main" xmlns="" val="9944072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OBRAZEK">
    <p:spTree>
      <p:nvGrpSpPr>
        <p:cNvPr id="1" name=""/>
        <p:cNvGrpSpPr/>
        <p:nvPr/>
      </p:nvGrpSpPr>
      <p:grpSpPr>
        <a:xfrm>
          <a:off x="0" y="0"/>
          <a:ext cx="0" cy="0"/>
          <a:chOff x="0" y="0"/>
          <a:chExt cx="0" cy="0"/>
        </a:xfrm>
      </p:grpSpPr>
      <p:sp>
        <p:nvSpPr>
          <p:cNvPr id="3" name="Picture Placeholder 1"/>
          <p:cNvSpPr>
            <a:spLocks noGrp="1"/>
          </p:cNvSpPr>
          <p:nvPr>
            <p:ph type="pic" sz="quarter" idx="12"/>
          </p:nvPr>
        </p:nvSpPr>
        <p:spPr>
          <a:xfrm>
            <a:off x="-4763" y="0"/>
            <a:ext cx="18288000" cy="10287000"/>
          </a:xfrm>
          <a:prstGeom prst="rect">
            <a:avLst/>
          </a:prstGeom>
        </p:spPr>
      </p:sp>
    </p:spTree>
    <p:extLst>
      <p:ext uri="{BB962C8B-B14F-4D97-AF65-F5344CB8AC3E}">
        <p14:creationId xmlns:p14="http://schemas.microsoft.com/office/powerpoint/2010/main" xmlns="" val="26477229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13871359"/>
      </p:ext>
    </p:extLst>
  </p:cSld>
  <p:clrMap bg1="lt1" tx1="dk1" bg2="lt2" tx2="dk2" accent1="accent1" accent2="accent2" accent3="accent3" accent4="accent4" accent5="accent5" accent6="accent6" hlink="hlink" folHlink="folHlink"/>
  <p:sldLayoutIdLst>
    <p:sldLayoutId id="2147483663" r:id="rId1"/>
    <p:sldLayoutId id="2147483734" r:id="rId2"/>
    <p:sldLayoutId id="2147483735" r:id="rId3"/>
    <p:sldLayoutId id="2147483736" r:id="rId4"/>
  </p:sldLayoutIdLst>
  <mc:AlternateContent xmlns:mc="http://schemas.openxmlformats.org/markup-compatibility/2006">
    <mc:Choice xmlns:p14="http://schemas.microsoft.com/office/powerpoint/2010/main" xmlns="" Requires="p14">
      <p:transition p14:dur="0"/>
    </mc:Choice>
    <mc:Fallback>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Group 4"/>
          <p:cNvGrpSpPr>
            <a:grpSpLocks noChangeAspect="1"/>
          </p:cNvGrpSpPr>
          <p:nvPr/>
        </p:nvGrpSpPr>
        <p:grpSpPr bwMode="auto">
          <a:xfrm>
            <a:off x="2474243" y="4000500"/>
            <a:ext cx="13491914" cy="1804705"/>
            <a:chOff x="4205" y="3032"/>
            <a:chExt cx="3110" cy="416"/>
          </a:xfrm>
        </p:grpSpPr>
        <p:sp>
          <p:nvSpPr>
            <p:cNvPr id="13" name="AutoShape 3"/>
            <p:cNvSpPr>
              <a:spLocks noChangeAspect="1" noChangeArrowheads="1" noTextEdit="1"/>
            </p:cNvSpPr>
            <p:nvPr/>
          </p:nvSpPr>
          <p:spPr bwMode="auto">
            <a:xfrm>
              <a:off x="4205" y="3032"/>
              <a:ext cx="3110" cy="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 name="Freeform 5"/>
            <p:cNvSpPr>
              <a:spLocks noEditPoints="1"/>
            </p:cNvSpPr>
            <p:nvPr/>
          </p:nvSpPr>
          <p:spPr bwMode="auto">
            <a:xfrm>
              <a:off x="6783" y="3049"/>
              <a:ext cx="366" cy="252"/>
            </a:xfrm>
            <a:custGeom>
              <a:avLst/>
              <a:gdLst>
                <a:gd name="T0" fmla="*/ 1108 w 1597"/>
                <a:gd name="T1" fmla="*/ 588 h 1077"/>
                <a:gd name="T2" fmla="*/ 1108 w 1597"/>
                <a:gd name="T3" fmla="*/ 479 h 1077"/>
                <a:gd name="T4" fmla="*/ 992 w 1597"/>
                <a:gd name="T5" fmla="*/ 479 h 1077"/>
                <a:gd name="T6" fmla="*/ 897 w 1597"/>
                <a:gd name="T7" fmla="*/ 603 h 1077"/>
                <a:gd name="T8" fmla="*/ 795 w 1597"/>
                <a:gd name="T9" fmla="*/ 548 h 1077"/>
                <a:gd name="T10" fmla="*/ 747 w 1597"/>
                <a:gd name="T11" fmla="*/ 566 h 1077"/>
                <a:gd name="T12" fmla="*/ 878 w 1597"/>
                <a:gd name="T13" fmla="*/ 626 h 1077"/>
                <a:gd name="T14" fmla="*/ 695 w 1597"/>
                <a:gd name="T15" fmla="*/ 864 h 1077"/>
                <a:gd name="T16" fmla="*/ 692 w 1597"/>
                <a:gd name="T17" fmla="*/ 864 h 1077"/>
                <a:gd name="T18" fmla="*/ 394 w 1597"/>
                <a:gd name="T19" fmla="*/ 484 h 1077"/>
                <a:gd name="T20" fmla="*/ 732 w 1597"/>
                <a:gd name="T21" fmla="*/ 54 h 1077"/>
                <a:gd name="T22" fmla="*/ 732 w 1597"/>
                <a:gd name="T23" fmla="*/ 471 h 1077"/>
                <a:gd name="T24" fmla="*/ 831 w 1597"/>
                <a:gd name="T25" fmla="*/ 471 h 1077"/>
                <a:gd name="T26" fmla="*/ 831 w 1597"/>
                <a:gd name="T27" fmla="*/ 357 h 1077"/>
                <a:gd name="T28" fmla="*/ 1029 w 1597"/>
                <a:gd name="T29" fmla="*/ 408 h 1077"/>
                <a:gd name="T30" fmla="*/ 1169 w 1597"/>
                <a:gd name="T31" fmla="*/ 512 h 1077"/>
                <a:gd name="T32" fmla="*/ 1108 w 1597"/>
                <a:gd name="T33" fmla="*/ 588 h 1077"/>
                <a:gd name="T34" fmla="*/ 1146 w 1597"/>
                <a:gd name="T35" fmla="*/ 615 h 1077"/>
                <a:gd name="T36" fmla="*/ 1277 w 1597"/>
                <a:gd name="T37" fmla="*/ 497 h 1077"/>
                <a:gd name="T38" fmla="*/ 1094 w 1597"/>
                <a:gd name="T39" fmla="*/ 368 h 1077"/>
                <a:gd name="T40" fmla="*/ 855 w 1597"/>
                <a:gd name="T41" fmla="*/ 263 h 1077"/>
                <a:gd name="T42" fmla="*/ 852 w 1597"/>
                <a:gd name="T43" fmla="*/ 245 h 1077"/>
                <a:gd name="T44" fmla="*/ 1020 w 1597"/>
                <a:gd name="T45" fmla="*/ 146 h 1077"/>
                <a:gd name="T46" fmla="*/ 1202 w 1597"/>
                <a:gd name="T47" fmla="*/ 204 h 1077"/>
                <a:gd name="T48" fmla="*/ 1246 w 1597"/>
                <a:gd name="T49" fmla="*/ 190 h 1077"/>
                <a:gd name="T50" fmla="*/ 1020 w 1597"/>
                <a:gd name="T51" fmla="*/ 126 h 1077"/>
                <a:gd name="T52" fmla="*/ 831 w 1597"/>
                <a:gd name="T53" fmla="*/ 162 h 1077"/>
                <a:gd name="T54" fmla="*/ 831 w 1597"/>
                <a:gd name="T55" fmla="*/ 0 h 1077"/>
                <a:gd name="T56" fmla="*/ 715 w 1597"/>
                <a:gd name="T57" fmla="*/ 0 h 1077"/>
                <a:gd name="T58" fmla="*/ 418 w 1597"/>
                <a:gd name="T59" fmla="*/ 385 h 1077"/>
                <a:gd name="T60" fmla="*/ 416 w 1597"/>
                <a:gd name="T61" fmla="*/ 385 h 1077"/>
                <a:gd name="T62" fmla="*/ 113 w 1597"/>
                <a:gd name="T63" fmla="*/ 0 h 1077"/>
                <a:gd name="T64" fmla="*/ 0 w 1597"/>
                <a:gd name="T65" fmla="*/ 0 h 1077"/>
                <a:gd name="T66" fmla="*/ 0 w 1597"/>
                <a:gd name="T67" fmla="*/ 471 h 1077"/>
                <a:gd name="T68" fmla="*/ 55 w 1597"/>
                <a:gd name="T69" fmla="*/ 471 h 1077"/>
                <a:gd name="T70" fmla="*/ 55 w 1597"/>
                <a:gd name="T71" fmla="*/ 60 h 1077"/>
                <a:gd name="T72" fmla="*/ 387 w 1597"/>
                <a:gd name="T73" fmla="*/ 479 h 1077"/>
                <a:gd name="T74" fmla="*/ 285 w 1597"/>
                <a:gd name="T75" fmla="*/ 479 h 1077"/>
                <a:gd name="T76" fmla="*/ 285 w 1597"/>
                <a:gd name="T77" fmla="*/ 951 h 1077"/>
                <a:gd name="T78" fmla="*/ 332 w 1597"/>
                <a:gd name="T79" fmla="*/ 951 h 1077"/>
                <a:gd name="T80" fmla="*/ 332 w 1597"/>
                <a:gd name="T81" fmla="*/ 539 h 1077"/>
                <a:gd name="T82" fmla="*/ 668 w 1597"/>
                <a:gd name="T83" fmla="*/ 964 h 1077"/>
                <a:gd name="T84" fmla="*/ 670 w 1597"/>
                <a:gd name="T85" fmla="*/ 964 h 1077"/>
                <a:gd name="T86" fmla="*/ 1009 w 1597"/>
                <a:gd name="T87" fmla="*/ 533 h 1077"/>
                <a:gd name="T88" fmla="*/ 1009 w 1597"/>
                <a:gd name="T89" fmla="*/ 951 h 1077"/>
                <a:gd name="T90" fmla="*/ 1108 w 1597"/>
                <a:gd name="T91" fmla="*/ 951 h 1077"/>
                <a:gd name="T92" fmla="*/ 1108 w 1597"/>
                <a:gd name="T93" fmla="*/ 637 h 1077"/>
                <a:gd name="T94" fmla="*/ 1284 w 1597"/>
                <a:gd name="T95" fmla="*/ 637 h 1077"/>
                <a:gd name="T96" fmla="*/ 1284 w 1597"/>
                <a:gd name="T97" fmla="*/ 1077 h 1077"/>
                <a:gd name="T98" fmla="*/ 1386 w 1597"/>
                <a:gd name="T99" fmla="*/ 1077 h 1077"/>
                <a:gd name="T100" fmla="*/ 1386 w 1597"/>
                <a:gd name="T101" fmla="*/ 637 h 1077"/>
                <a:gd name="T102" fmla="*/ 1597 w 1597"/>
                <a:gd name="T103" fmla="*/ 637 h 1077"/>
                <a:gd name="T104" fmla="*/ 1597 w 1597"/>
                <a:gd name="T105" fmla="*/ 615 h 1077"/>
                <a:gd name="T106" fmla="*/ 1146 w 1597"/>
                <a:gd name="T107" fmla="*/ 615 h 1077"/>
                <a:gd name="T108" fmla="*/ 1068 w 1597"/>
                <a:gd name="T109" fmla="*/ 96 h 1077"/>
                <a:gd name="T110" fmla="*/ 1229 w 1597"/>
                <a:gd name="T111" fmla="*/ 0 h 1077"/>
                <a:gd name="T112" fmla="*/ 1178 w 1597"/>
                <a:gd name="T113" fmla="*/ 0 h 1077"/>
                <a:gd name="T114" fmla="*/ 1030 w 1597"/>
                <a:gd name="T115" fmla="*/ 67 h 1077"/>
                <a:gd name="T116" fmla="*/ 879 w 1597"/>
                <a:gd name="T117" fmla="*/ 0 h 1077"/>
                <a:gd name="T118" fmla="*/ 831 w 1597"/>
                <a:gd name="T119" fmla="*/ 0 h 1077"/>
                <a:gd name="T120" fmla="*/ 994 w 1597"/>
                <a:gd name="T121" fmla="*/ 96 h 1077"/>
                <a:gd name="T122" fmla="*/ 1068 w 1597"/>
                <a:gd name="T123" fmla="*/ 96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7" h="1077">
                  <a:moveTo>
                    <a:pt x="1108" y="588"/>
                  </a:moveTo>
                  <a:lnTo>
                    <a:pt x="1108" y="479"/>
                  </a:lnTo>
                  <a:lnTo>
                    <a:pt x="992" y="479"/>
                  </a:lnTo>
                  <a:lnTo>
                    <a:pt x="897" y="603"/>
                  </a:lnTo>
                  <a:cubicBezTo>
                    <a:pt x="857" y="593"/>
                    <a:pt x="822" y="575"/>
                    <a:pt x="795" y="548"/>
                  </a:cubicBezTo>
                  <a:lnTo>
                    <a:pt x="747" y="566"/>
                  </a:lnTo>
                  <a:cubicBezTo>
                    <a:pt x="778" y="595"/>
                    <a:pt x="824" y="615"/>
                    <a:pt x="878" y="626"/>
                  </a:cubicBezTo>
                  <a:lnTo>
                    <a:pt x="695" y="864"/>
                  </a:lnTo>
                  <a:lnTo>
                    <a:pt x="692" y="864"/>
                  </a:lnTo>
                  <a:lnTo>
                    <a:pt x="394" y="484"/>
                  </a:lnTo>
                  <a:lnTo>
                    <a:pt x="732" y="54"/>
                  </a:lnTo>
                  <a:lnTo>
                    <a:pt x="732" y="471"/>
                  </a:lnTo>
                  <a:lnTo>
                    <a:pt x="831" y="471"/>
                  </a:lnTo>
                  <a:lnTo>
                    <a:pt x="831" y="357"/>
                  </a:lnTo>
                  <a:cubicBezTo>
                    <a:pt x="884" y="378"/>
                    <a:pt x="956" y="391"/>
                    <a:pt x="1029" y="408"/>
                  </a:cubicBezTo>
                  <a:cubicBezTo>
                    <a:pt x="1137" y="431"/>
                    <a:pt x="1169" y="472"/>
                    <a:pt x="1169" y="512"/>
                  </a:cubicBezTo>
                  <a:cubicBezTo>
                    <a:pt x="1169" y="542"/>
                    <a:pt x="1147" y="569"/>
                    <a:pt x="1108" y="588"/>
                  </a:cubicBezTo>
                  <a:close/>
                  <a:moveTo>
                    <a:pt x="1146" y="615"/>
                  </a:moveTo>
                  <a:cubicBezTo>
                    <a:pt x="1217" y="592"/>
                    <a:pt x="1270" y="552"/>
                    <a:pt x="1277" y="497"/>
                  </a:cubicBezTo>
                  <a:cubicBezTo>
                    <a:pt x="1277" y="418"/>
                    <a:pt x="1185" y="387"/>
                    <a:pt x="1094" y="368"/>
                  </a:cubicBezTo>
                  <a:cubicBezTo>
                    <a:pt x="963" y="342"/>
                    <a:pt x="870" y="320"/>
                    <a:pt x="855" y="263"/>
                  </a:cubicBezTo>
                  <a:cubicBezTo>
                    <a:pt x="852" y="256"/>
                    <a:pt x="852" y="251"/>
                    <a:pt x="852" y="245"/>
                  </a:cubicBezTo>
                  <a:cubicBezTo>
                    <a:pt x="855" y="184"/>
                    <a:pt x="941" y="146"/>
                    <a:pt x="1020" y="146"/>
                  </a:cubicBezTo>
                  <a:cubicBezTo>
                    <a:pt x="1100" y="146"/>
                    <a:pt x="1151" y="156"/>
                    <a:pt x="1202" y="204"/>
                  </a:cubicBezTo>
                  <a:lnTo>
                    <a:pt x="1246" y="190"/>
                  </a:lnTo>
                  <a:cubicBezTo>
                    <a:pt x="1189" y="139"/>
                    <a:pt x="1112" y="126"/>
                    <a:pt x="1020" y="126"/>
                  </a:cubicBezTo>
                  <a:cubicBezTo>
                    <a:pt x="944" y="126"/>
                    <a:pt x="878" y="139"/>
                    <a:pt x="831" y="162"/>
                  </a:cubicBezTo>
                  <a:lnTo>
                    <a:pt x="831" y="0"/>
                  </a:lnTo>
                  <a:lnTo>
                    <a:pt x="715" y="0"/>
                  </a:lnTo>
                  <a:lnTo>
                    <a:pt x="418" y="385"/>
                  </a:lnTo>
                  <a:lnTo>
                    <a:pt x="416" y="385"/>
                  </a:lnTo>
                  <a:lnTo>
                    <a:pt x="113" y="0"/>
                  </a:lnTo>
                  <a:lnTo>
                    <a:pt x="0" y="0"/>
                  </a:lnTo>
                  <a:lnTo>
                    <a:pt x="0" y="471"/>
                  </a:lnTo>
                  <a:lnTo>
                    <a:pt x="55" y="471"/>
                  </a:lnTo>
                  <a:lnTo>
                    <a:pt x="55" y="60"/>
                  </a:lnTo>
                  <a:lnTo>
                    <a:pt x="387" y="479"/>
                  </a:lnTo>
                  <a:lnTo>
                    <a:pt x="285" y="479"/>
                  </a:lnTo>
                  <a:lnTo>
                    <a:pt x="285" y="951"/>
                  </a:lnTo>
                  <a:lnTo>
                    <a:pt x="332" y="951"/>
                  </a:lnTo>
                  <a:lnTo>
                    <a:pt x="332" y="539"/>
                  </a:lnTo>
                  <a:lnTo>
                    <a:pt x="668" y="964"/>
                  </a:lnTo>
                  <a:lnTo>
                    <a:pt x="670" y="964"/>
                  </a:lnTo>
                  <a:lnTo>
                    <a:pt x="1009" y="533"/>
                  </a:lnTo>
                  <a:lnTo>
                    <a:pt x="1009" y="951"/>
                  </a:lnTo>
                  <a:lnTo>
                    <a:pt x="1108" y="951"/>
                  </a:lnTo>
                  <a:lnTo>
                    <a:pt x="1108" y="637"/>
                  </a:lnTo>
                  <a:lnTo>
                    <a:pt x="1284" y="637"/>
                  </a:lnTo>
                  <a:lnTo>
                    <a:pt x="1284" y="1077"/>
                  </a:lnTo>
                  <a:lnTo>
                    <a:pt x="1386" y="1077"/>
                  </a:lnTo>
                  <a:lnTo>
                    <a:pt x="1386" y="637"/>
                  </a:lnTo>
                  <a:lnTo>
                    <a:pt x="1597" y="637"/>
                  </a:lnTo>
                  <a:lnTo>
                    <a:pt x="1597" y="615"/>
                  </a:lnTo>
                  <a:lnTo>
                    <a:pt x="1146" y="615"/>
                  </a:lnTo>
                  <a:close/>
                  <a:moveTo>
                    <a:pt x="1068" y="96"/>
                  </a:moveTo>
                  <a:lnTo>
                    <a:pt x="1229" y="0"/>
                  </a:lnTo>
                  <a:lnTo>
                    <a:pt x="1178" y="0"/>
                  </a:lnTo>
                  <a:lnTo>
                    <a:pt x="1030" y="67"/>
                  </a:lnTo>
                  <a:lnTo>
                    <a:pt x="879" y="0"/>
                  </a:lnTo>
                  <a:lnTo>
                    <a:pt x="831" y="0"/>
                  </a:lnTo>
                  <a:lnTo>
                    <a:pt x="994" y="96"/>
                  </a:lnTo>
                  <a:lnTo>
                    <a:pt x="1068" y="96"/>
                  </a:lnTo>
                  <a:close/>
                </a:path>
              </a:pathLst>
            </a:custGeom>
            <a:solidFill>
              <a:srgbClr val="37939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5" name="Freeform 6"/>
            <p:cNvSpPr>
              <a:spLocks/>
            </p:cNvSpPr>
            <p:nvPr/>
          </p:nvSpPr>
          <p:spPr bwMode="auto">
            <a:xfrm>
              <a:off x="6588" y="3329"/>
              <a:ext cx="39" cy="35"/>
            </a:xfrm>
            <a:custGeom>
              <a:avLst/>
              <a:gdLst>
                <a:gd name="T0" fmla="*/ 0 w 172"/>
                <a:gd name="T1" fmla="*/ 0 h 149"/>
                <a:gd name="T2" fmla="*/ 23 w 172"/>
                <a:gd name="T3" fmla="*/ 0 h 149"/>
                <a:gd name="T4" fmla="*/ 86 w 172"/>
                <a:gd name="T5" fmla="*/ 135 h 149"/>
                <a:gd name="T6" fmla="*/ 150 w 172"/>
                <a:gd name="T7" fmla="*/ 0 h 149"/>
                <a:gd name="T8" fmla="*/ 172 w 172"/>
                <a:gd name="T9" fmla="*/ 0 h 149"/>
                <a:gd name="T10" fmla="*/ 172 w 172"/>
                <a:gd name="T11" fmla="*/ 149 h 149"/>
                <a:gd name="T12" fmla="*/ 157 w 172"/>
                <a:gd name="T13" fmla="*/ 149 h 149"/>
                <a:gd name="T14" fmla="*/ 158 w 172"/>
                <a:gd name="T15" fmla="*/ 13 h 149"/>
                <a:gd name="T16" fmla="*/ 95 w 172"/>
                <a:gd name="T17" fmla="*/ 149 h 149"/>
                <a:gd name="T18" fmla="*/ 78 w 172"/>
                <a:gd name="T19" fmla="*/ 149 h 149"/>
                <a:gd name="T20" fmla="*/ 13 w 172"/>
                <a:gd name="T21" fmla="*/ 13 h 149"/>
                <a:gd name="T22" fmla="*/ 14 w 172"/>
                <a:gd name="T23" fmla="*/ 149 h 149"/>
                <a:gd name="T24" fmla="*/ 0 w 172"/>
                <a:gd name="T25" fmla="*/ 149 h 149"/>
                <a:gd name="T26" fmla="*/ 0 w 172"/>
                <a:gd name="T2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49">
                  <a:moveTo>
                    <a:pt x="0" y="0"/>
                  </a:moveTo>
                  <a:lnTo>
                    <a:pt x="23" y="0"/>
                  </a:lnTo>
                  <a:lnTo>
                    <a:pt x="86" y="135"/>
                  </a:lnTo>
                  <a:lnTo>
                    <a:pt x="150" y="0"/>
                  </a:lnTo>
                  <a:lnTo>
                    <a:pt x="172" y="0"/>
                  </a:lnTo>
                  <a:lnTo>
                    <a:pt x="172" y="149"/>
                  </a:lnTo>
                  <a:lnTo>
                    <a:pt x="157" y="149"/>
                  </a:lnTo>
                  <a:lnTo>
                    <a:pt x="158" y="13"/>
                  </a:lnTo>
                  <a:lnTo>
                    <a:pt x="95" y="149"/>
                  </a:lnTo>
                  <a:lnTo>
                    <a:pt x="78" y="149"/>
                  </a:lnTo>
                  <a:lnTo>
                    <a:pt x="13" y="13"/>
                  </a:lnTo>
                  <a:lnTo>
                    <a:pt x="14"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6" name="Rectangle 7"/>
            <p:cNvSpPr>
              <a:spLocks noChangeArrowheads="1"/>
            </p:cNvSpPr>
            <p:nvPr/>
          </p:nvSpPr>
          <p:spPr bwMode="auto">
            <a:xfrm>
              <a:off x="6640" y="3329"/>
              <a:ext cx="4" cy="35"/>
            </a:xfrm>
            <a:prstGeom prst="rect">
              <a:avLst/>
            </a:prstGeom>
            <a:solidFill>
              <a:srgbClr val="807F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7" name="Freeform 8"/>
            <p:cNvSpPr>
              <a:spLocks/>
            </p:cNvSpPr>
            <p:nvPr/>
          </p:nvSpPr>
          <p:spPr bwMode="auto">
            <a:xfrm>
              <a:off x="6657" y="3329"/>
              <a:ext cx="31" cy="35"/>
            </a:xfrm>
            <a:custGeom>
              <a:avLst/>
              <a:gdLst>
                <a:gd name="T0" fmla="*/ 0 w 138"/>
                <a:gd name="T1" fmla="*/ 0 h 149"/>
                <a:gd name="T2" fmla="*/ 19 w 138"/>
                <a:gd name="T3" fmla="*/ 0 h 149"/>
                <a:gd name="T4" fmla="*/ 123 w 138"/>
                <a:gd name="T5" fmla="*/ 134 h 149"/>
                <a:gd name="T6" fmla="*/ 123 w 138"/>
                <a:gd name="T7" fmla="*/ 0 h 149"/>
                <a:gd name="T8" fmla="*/ 138 w 138"/>
                <a:gd name="T9" fmla="*/ 0 h 149"/>
                <a:gd name="T10" fmla="*/ 138 w 138"/>
                <a:gd name="T11" fmla="*/ 149 h 149"/>
                <a:gd name="T12" fmla="*/ 118 w 138"/>
                <a:gd name="T13" fmla="*/ 149 h 149"/>
                <a:gd name="T14" fmla="*/ 15 w 138"/>
                <a:gd name="T15" fmla="*/ 16 h 149"/>
                <a:gd name="T16" fmla="*/ 15 w 138"/>
                <a:gd name="T17" fmla="*/ 149 h 149"/>
                <a:gd name="T18" fmla="*/ 0 w 138"/>
                <a:gd name="T19" fmla="*/ 149 h 149"/>
                <a:gd name="T20" fmla="*/ 0 w 138"/>
                <a:gd name="T21"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49">
                  <a:moveTo>
                    <a:pt x="0" y="0"/>
                  </a:moveTo>
                  <a:lnTo>
                    <a:pt x="19" y="0"/>
                  </a:lnTo>
                  <a:lnTo>
                    <a:pt x="123" y="134"/>
                  </a:lnTo>
                  <a:lnTo>
                    <a:pt x="123" y="0"/>
                  </a:lnTo>
                  <a:lnTo>
                    <a:pt x="138" y="0"/>
                  </a:lnTo>
                  <a:lnTo>
                    <a:pt x="138" y="149"/>
                  </a:lnTo>
                  <a:lnTo>
                    <a:pt x="118" y="149"/>
                  </a:lnTo>
                  <a:lnTo>
                    <a:pt x="15" y="16"/>
                  </a:lnTo>
                  <a:lnTo>
                    <a:pt x="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8" name="Rectangle 9"/>
            <p:cNvSpPr>
              <a:spLocks noChangeArrowheads="1"/>
            </p:cNvSpPr>
            <p:nvPr/>
          </p:nvSpPr>
          <p:spPr bwMode="auto">
            <a:xfrm>
              <a:off x="6701" y="3329"/>
              <a:ext cx="4" cy="35"/>
            </a:xfrm>
            <a:prstGeom prst="rect">
              <a:avLst/>
            </a:prstGeom>
            <a:solidFill>
              <a:srgbClr val="807F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9" name="Freeform 10"/>
            <p:cNvSpPr>
              <a:spLocks/>
            </p:cNvSpPr>
            <p:nvPr/>
          </p:nvSpPr>
          <p:spPr bwMode="auto">
            <a:xfrm>
              <a:off x="6716" y="3328"/>
              <a:ext cx="29" cy="37"/>
            </a:xfrm>
            <a:custGeom>
              <a:avLst/>
              <a:gdLst>
                <a:gd name="T0" fmla="*/ 16 w 125"/>
                <a:gd name="T1" fmla="*/ 103 h 156"/>
                <a:gd name="T2" fmla="*/ 16 w 125"/>
                <a:gd name="T3" fmla="*/ 104 h 156"/>
                <a:gd name="T4" fmla="*/ 63 w 125"/>
                <a:gd name="T5" fmla="*/ 142 h 156"/>
                <a:gd name="T6" fmla="*/ 109 w 125"/>
                <a:gd name="T7" fmla="*/ 111 h 156"/>
                <a:gd name="T8" fmla="*/ 72 w 125"/>
                <a:gd name="T9" fmla="*/ 85 h 156"/>
                <a:gd name="T10" fmla="*/ 40 w 125"/>
                <a:gd name="T11" fmla="*/ 80 h 156"/>
                <a:gd name="T12" fmla="*/ 5 w 125"/>
                <a:gd name="T13" fmla="*/ 43 h 156"/>
                <a:gd name="T14" fmla="*/ 62 w 125"/>
                <a:gd name="T15" fmla="*/ 0 h 156"/>
                <a:gd name="T16" fmla="*/ 120 w 125"/>
                <a:gd name="T17" fmla="*/ 45 h 156"/>
                <a:gd name="T18" fmla="*/ 105 w 125"/>
                <a:gd name="T19" fmla="*/ 45 h 156"/>
                <a:gd name="T20" fmla="*/ 62 w 125"/>
                <a:gd name="T21" fmla="*/ 13 h 156"/>
                <a:gd name="T22" fmla="*/ 20 w 125"/>
                <a:gd name="T23" fmla="*/ 42 h 156"/>
                <a:gd name="T24" fmla="*/ 57 w 125"/>
                <a:gd name="T25" fmla="*/ 67 h 156"/>
                <a:gd name="T26" fmla="*/ 85 w 125"/>
                <a:gd name="T27" fmla="*/ 72 h 156"/>
                <a:gd name="T28" fmla="*/ 125 w 125"/>
                <a:gd name="T29" fmla="*/ 110 h 156"/>
                <a:gd name="T30" fmla="*/ 64 w 125"/>
                <a:gd name="T31" fmla="*/ 156 h 156"/>
                <a:gd name="T32" fmla="*/ 0 w 125"/>
                <a:gd name="T33" fmla="*/ 105 h 156"/>
                <a:gd name="T34" fmla="*/ 0 w 125"/>
                <a:gd name="T35" fmla="*/ 103 h 156"/>
                <a:gd name="T36" fmla="*/ 16 w 125"/>
                <a:gd name="T37" fmla="*/ 10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56">
                  <a:moveTo>
                    <a:pt x="16" y="103"/>
                  </a:moveTo>
                  <a:lnTo>
                    <a:pt x="16" y="104"/>
                  </a:lnTo>
                  <a:cubicBezTo>
                    <a:pt x="16" y="126"/>
                    <a:pt x="34" y="142"/>
                    <a:pt x="63" y="142"/>
                  </a:cubicBezTo>
                  <a:cubicBezTo>
                    <a:pt x="92" y="142"/>
                    <a:pt x="109" y="129"/>
                    <a:pt x="109" y="111"/>
                  </a:cubicBezTo>
                  <a:cubicBezTo>
                    <a:pt x="109" y="94"/>
                    <a:pt x="97" y="90"/>
                    <a:pt x="72" y="85"/>
                  </a:cubicBezTo>
                  <a:lnTo>
                    <a:pt x="40" y="80"/>
                  </a:lnTo>
                  <a:cubicBezTo>
                    <a:pt x="16" y="76"/>
                    <a:pt x="5" y="63"/>
                    <a:pt x="5" y="43"/>
                  </a:cubicBezTo>
                  <a:cubicBezTo>
                    <a:pt x="5" y="17"/>
                    <a:pt x="26" y="0"/>
                    <a:pt x="62" y="0"/>
                  </a:cubicBezTo>
                  <a:cubicBezTo>
                    <a:pt x="98" y="0"/>
                    <a:pt x="119" y="17"/>
                    <a:pt x="120" y="45"/>
                  </a:cubicBezTo>
                  <a:lnTo>
                    <a:pt x="105" y="45"/>
                  </a:lnTo>
                  <a:cubicBezTo>
                    <a:pt x="103" y="24"/>
                    <a:pt x="88" y="13"/>
                    <a:pt x="62" y="13"/>
                  </a:cubicBezTo>
                  <a:cubicBezTo>
                    <a:pt x="36" y="13"/>
                    <a:pt x="20" y="25"/>
                    <a:pt x="20" y="42"/>
                  </a:cubicBezTo>
                  <a:cubicBezTo>
                    <a:pt x="20" y="57"/>
                    <a:pt x="32" y="63"/>
                    <a:pt x="57" y="67"/>
                  </a:cubicBezTo>
                  <a:lnTo>
                    <a:pt x="85" y="72"/>
                  </a:lnTo>
                  <a:cubicBezTo>
                    <a:pt x="112" y="77"/>
                    <a:pt x="125" y="88"/>
                    <a:pt x="125" y="110"/>
                  </a:cubicBezTo>
                  <a:cubicBezTo>
                    <a:pt x="125" y="139"/>
                    <a:pt x="103" y="156"/>
                    <a:pt x="64" y="156"/>
                  </a:cubicBezTo>
                  <a:cubicBezTo>
                    <a:pt x="24" y="156"/>
                    <a:pt x="0" y="136"/>
                    <a:pt x="0" y="105"/>
                  </a:cubicBezTo>
                  <a:lnTo>
                    <a:pt x="0" y="103"/>
                  </a:lnTo>
                  <a:lnTo>
                    <a:pt x="16" y="103"/>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0" name="Freeform 11"/>
            <p:cNvSpPr>
              <a:spLocks/>
            </p:cNvSpPr>
            <p:nvPr/>
          </p:nvSpPr>
          <p:spPr bwMode="auto">
            <a:xfrm>
              <a:off x="6752" y="3329"/>
              <a:ext cx="30" cy="35"/>
            </a:xfrm>
            <a:custGeom>
              <a:avLst/>
              <a:gdLst>
                <a:gd name="T0" fmla="*/ 57 w 130"/>
                <a:gd name="T1" fmla="*/ 14 h 149"/>
                <a:gd name="T2" fmla="*/ 0 w 130"/>
                <a:gd name="T3" fmla="*/ 14 h 149"/>
                <a:gd name="T4" fmla="*/ 0 w 130"/>
                <a:gd name="T5" fmla="*/ 0 h 149"/>
                <a:gd name="T6" fmla="*/ 130 w 130"/>
                <a:gd name="T7" fmla="*/ 0 h 149"/>
                <a:gd name="T8" fmla="*/ 130 w 130"/>
                <a:gd name="T9" fmla="*/ 14 h 149"/>
                <a:gd name="T10" fmla="*/ 72 w 130"/>
                <a:gd name="T11" fmla="*/ 14 h 149"/>
                <a:gd name="T12" fmla="*/ 72 w 130"/>
                <a:gd name="T13" fmla="*/ 149 h 149"/>
                <a:gd name="T14" fmla="*/ 57 w 130"/>
                <a:gd name="T15" fmla="*/ 149 h 149"/>
                <a:gd name="T16" fmla="*/ 57 w 130"/>
                <a:gd name="T17" fmla="*/ 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49">
                  <a:moveTo>
                    <a:pt x="57" y="14"/>
                  </a:moveTo>
                  <a:lnTo>
                    <a:pt x="0" y="14"/>
                  </a:lnTo>
                  <a:lnTo>
                    <a:pt x="0" y="0"/>
                  </a:lnTo>
                  <a:lnTo>
                    <a:pt x="130" y="0"/>
                  </a:lnTo>
                  <a:lnTo>
                    <a:pt x="130" y="14"/>
                  </a:lnTo>
                  <a:lnTo>
                    <a:pt x="72" y="14"/>
                  </a:lnTo>
                  <a:lnTo>
                    <a:pt x="72" y="149"/>
                  </a:lnTo>
                  <a:lnTo>
                    <a:pt x="57" y="149"/>
                  </a:lnTo>
                  <a:lnTo>
                    <a:pt x="57" y="14"/>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1" name="Freeform 12"/>
            <p:cNvSpPr>
              <a:spLocks/>
            </p:cNvSpPr>
            <p:nvPr/>
          </p:nvSpPr>
          <p:spPr bwMode="auto">
            <a:xfrm>
              <a:off x="6791" y="3329"/>
              <a:ext cx="26" cy="35"/>
            </a:xfrm>
            <a:custGeom>
              <a:avLst/>
              <a:gdLst>
                <a:gd name="T0" fmla="*/ 0 w 115"/>
                <a:gd name="T1" fmla="*/ 0 h 149"/>
                <a:gd name="T2" fmla="*/ 115 w 115"/>
                <a:gd name="T3" fmla="*/ 0 h 149"/>
                <a:gd name="T4" fmla="*/ 115 w 115"/>
                <a:gd name="T5" fmla="*/ 14 h 149"/>
                <a:gd name="T6" fmla="*/ 15 w 115"/>
                <a:gd name="T7" fmla="*/ 14 h 149"/>
                <a:gd name="T8" fmla="*/ 15 w 115"/>
                <a:gd name="T9" fmla="*/ 66 h 149"/>
                <a:gd name="T10" fmla="*/ 107 w 115"/>
                <a:gd name="T11" fmla="*/ 66 h 149"/>
                <a:gd name="T12" fmla="*/ 107 w 115"/>
                <a:gd name="T13" fmla="*/ 80 h 149"/>
                <a:gd name="T14" fmla="*/ 15 w 115"/>
                <a:gd name="T15" fmla="*/ 80 h 149"/>
                <a:gd name="T16" fmla="*/ 15 w 115"/>
                <a:gd name="T17" fmla="*/ 135 h 149"/>
                <a:gd name="T18" fmla="*/ 115 w 115"/>
                <a:gd name="T19" fmla="*/ 135 h 149"/>
                <a:gd name="T20" fmla="*/ 115 w 115"/>
                <a:gd name="T21" fmla="*/ 149 h 149"/>
                <a:gd name="T22" fmla="*/ 0 w 115"/>
                <a:gd name="T23" fmla="*/ 149 h 149"/>
                <a:gd name="T24" fmla="*/ 0 w 115"/>
                <a:gd name="T2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9">
                  <a:moveTo>
                    <a:pt x="0" y="0"/>
                  </a:moveTo>
                  <a:lnTo>
                    <a:pt x="115" y="0"/>
                  </a:lnTo>
                  <a:lnTo>
                    <a:pt x="115" y="14"/>
                  </a:lnTo>
                  <a:lnTo>
                    <a:pt x="15" y="14"/>
                  </a:lnTo>
                  <a:lnTo>
                    <a:pt x="15" y="66"/>
                  </a:lnTo>
                  <a:lnTo>
                    <a:pt x="107" y="66"/>
                  </a:lnTo>
                  <a:lnTo>
                    <a:pt x="107" y="80"/>
                  </a:lnTo>
                  <a:lnTo>
                    <a:pt x="15" y="80"/>
                  </a:lnTo>
                  <a:lnTo>
                    <a:pt x="15" y="135"/>
                  </a:lnTo>
                  <a:lnTo>
                    <a:pt x="115" y="135"/>
                  </a:lnTo>
                  <a:lnTo>
                    <a:pt x="1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2" name="Freeform 13"/>
            <p:cNvSpPr>
              <a:spLocks noEditPoints="1"/>
            </p:cNvSpPr>
            <p:nvPr/>
          </p:nvSpPr>
          <p:spPr bwMode="auto">
            <a:xfrm>
              <a:off x="6828" y="3329"/>
              <a:ext cx="30" cy="35"/>
            </a:xfrm>
            <a:custGeom>
              <a:avLst/>
              <a:gdLst>
                <a:gd name="T0" fmla="*/ 15 w 129"/>
                <a:gd name="T1" fmla="*/ 14 h 149"/>
                <a:gd name="T2" fmla="*/ 15 w 129"/>
                <a:gd name="T3" fmla="*/ 71 h 149"/>
                <a:gd name="T4" fmla="*/ 70 w 129"/>
                <a:gd name="T5" fmla="*/ 71 h 149"/>
                <a:gd name="T6" fmla="*/ 110 w 129"/>
                <a:gd name="T7" fmla="*/ 43 h 149"/>
                <a:gd name="T8" fmla="*/ 68 w 129"/>
                <a:gd name="T9" fmla="*/ 14 h 149"/>
                <a:gd name="T10" fmla="*/ 15 w 129"/>
                <a:gd name="T11" fmla="*/ 14 h 149"/>
                <a:gd name="T12" fmla="*/ 0 w 129"/>
                <a:gd name="T13" fmla="*/ 0 h 149"/>
                <a:gd name="T14" fmla="*/ 72 w 129"/>
                <a:gd name="T15" fmla="*/ 0 h 149"/>
                <a:gd name="T16" fmla="*/ 125 w 129"/>
                <a:gd name="T17" fmla="*/ 40 h 149"/>
                <a:gd name="T18" fmla="*/ 99 w 129"/>
                <a:gd name="T19" fmla="*/ 78 h 149"/>
                <a:gd name="T20" fmla="*/ 122 w 129"/>
                <a:gd name="T21" fmla="*/ 106 h 149"/>
                <a:gd name="T22" fmla="*/ 129 w 129"/>
                <a:gd name="T23" fmla="*/ 149 h 149"/>
                <a:gd name="T24" fmla="*/ 112 w 129"/>
                <a:gd name="T25" fmla="*/ 149 h 149"/>
                <a:gd name="T26" fmla="*/ 107 w 129"/>
                <a:gd name="T27" fmla="*/ 106 h 149"/>
                <a:gd name="T28" fmla="*/ 78 w 129"/>
                <a:gd name="T29" fmla="*/ 85 h 149"/>
                <a:gd name="T30" fmla="*/ 15 w 129"/>
                <a:gd name="T31" fmla="*/ 85 h 149"/>
                <a:gd name="T32" fmla="*/ 15 w 129"/>
                <a:gd name="T33" fmla="*/ 149 h 149"/>
                <a:gd name="T34" fmla="*/ 0 w 129"/>
                <a:gd name="T35" fmla="*/ 149 h 149"/>
                <a:gd name="T36" fmla="*/ 0 w 129"/>
                <a:gd name="T3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149">
                  <a:moveTo>
                    <a:pt x="15" y="14"/>
                  </a:moveTo>
                  <a:lnTo>
                    <a:pt x="15" y="71"/>
                  </a:lnTo>
                  <a:lnTo>
                    <a:pt x="70" y="71"/>
                  </a:lnTo>
                  <a:cubicBezTo>
                    <a:pt x="97" y="71"/>
                    <a:pt x="110" y="64"/>
                    <a:pt x="110" y="43"/>
                  </a:cubicBezTo>
                  <a:cubicBezTo>
                    <a:pt x="110" y="21"/>
                    <a:pt x="97" y="14"/>
                    <a:pt x="68" y="14"/>
                  </a:cubicBezTo>
                  <a:lnTo>
                    <a:pt x="15" y="14"/>
                  </a:lnTo>
                  <a:close/>
                  <a:moveTo>
                    <a:pt x="0" y="0"/>
                  </a:moveTo>
                  <a:lnTo>
                    <a:pt x="72" y="0"/>
                  </a:lnTo>
                  <a:cubicBezTo>
                    <a:pt x="107" y="0"/>
                    <a:pt x="125" y="14"/>
                    <a:pt x="125" y="40"/>
                  </a:cubicBezTo>
                  <a:cubicBezTo>
                    <a:pt x="125" y="60"/>
                    <a:pt x="117" y="72"/>
                    <a:pt x="99" y="78"/>
                  </a:cubicBezTo>
                  <a:cubicBezTo>
                    <a:pt x="116" y="80"/>
                    <a:pt x="120" y="88"/>
                    <a:pt x="122" y="106"/>
                  </a:cubicBezTo>
                  <a:cubicBezTo>
                    <a:pt x="124" y="126"/>
                    <a:pt x="123" y="141"/>
                    <a:pt x="129" y="149"/>
                  </a:cubicBezTo>
                  <a:lnTo>
                    <a:pt x="112" y="149"/>
                  </a:lnTo>
                  <a:cubicBezTo>
                    <a:pt x="108" y="136"/>
                    <a:pt x="109" y="121"/>
                    <a:pt x="107" y="106"/>
                  </a:cubicBezTo>
                  <a:cubicBezTo>
                    <a:pt x="105" y="90"/>
                    <a:pt x="96" y="85"/>
                    <a:pt x="78" y="85"/>
                  </a:cubicBezTo>
                  <a:lnTo>
                    <a:pt x="15" y="85"/>
                  </a:lnTo>
                  <a:lnTo>
                    <a:pt x="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3" name="Freeform 14"/>
            <p:cNvSpPr>
              <a:spLocks/>
            </p:cNvSpPr>
            <p:nvPr/>
          </p:nvSpPr>
          <p:spPr bwMode="auto">
            <a:xfrm>
              <a:off x="6867" y="3328"/>
              <a:ext cx="29" cy="37"/>
            </a:xfrm>
            <a:custGeom>
              <a:avLst/>
              <a:gdLst>
                <a:gd name="T0" fmla="*/ 15 w 125"/>
                <a:gd name="T1" fmla="*/ 103 h 156"/>
                <a:gd name="T2" fmla="*/ 15 w 125"/>
                <a:gd name="T3" fmla="*/ 104 h 156"/>
                <a:gd name="T4" fmla="*/ 63 w 125"/>
                <a:gd name="T5" fmla="*/ 142 h 156"/>
                <a:gd name="T6" fmla="*/ 109 w 125"/>
                <a:gd name="T7" fmla="*/ 111 h 156"/>
                <a:gd name="T8" fmla="*/ 72 w 125"/>
                <a:gd name="T9" fmla="*/ 85 h 156"/>
                <a:gd name="T10" fmla="*/ 40 w 125"/>
                <a:gd name="T11" fmla="*/ 80 h 156"/>
                <a:gd name="T12" fmla="*/ 5 w 125"/>
                <a:gd name="T13" fmla="*/ 43 h 156"/>
                <a:gd name="T14" fmla="*/ 61 w 125"/>
                <a:gd name="T15" fmla="*/ 0 h 156"/>
                <a:gd name="T16" fmla="*/ 120 w 125"/>
                <a:gd name="T17" fmla="*/ 45 h 156"/>
                <a:gd name="T18" fmla="*/ 105 w 125"/>
                <a:gd name="T19" fmla="*/ 45 h 156"/>
                <a:gd name="T20" fmla="*/ 62 w 125"/>
                <a:gd name="T21" fmla="*/ 13 h 156"/>
                <a:gd name="T22" fmla="*/ 20 w 125"/>
                <a:gd name="T23" fmla="*/ 42 h 156"/>
                <a:gd name="T24" fmla="*/ 57 w 125"/>
                <a:gd name="T25" fmla="*/ 67 h 156"/>
                <a:gd name="T26" fmla="*/ 85 w 125"/>
                <a:gd name="T27" fmla="*/ 72 h 156"/>
                <a:gd name="T28" fmla="*/ 125 w 125"/>
                <a:gd name="T29" fmla="*/ 110 h 156"/>
                <a:gd name="T30" fmla="*/ 64 w 125"/>
                <a:gd name="T31" fmla="*/ 156 h 156"/>
                <a:gd name="T32" fmla="*/ 0 w 125"/>
                <a:gd name="T33" fmla="*/ 105 h 156"/>
                <a:gd name="T34" fmla="*/ 0 w 125"/>
                <a:gd name="T35" fmla="*/ 103 h 156"/>
                <a:gd name="T36" fmla="*/ 15 w 125"/>
                <a:gd name="T37" fmla="*/ 10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56">
                  <a:moveTo>
                    <a:pt x="15" y="103"/>
                  </a:moveTo>
                  <a:lnTo>
                    <a:pt x="15" y="104"/>
                  </a:lnTo>
                  <a:cubicBezTo>
                    <a:pt x="15" y="126"/>
                    <a:pt x="34" y="142"/>
                    <a:pt x="63" y="142"/>
                  </a:cubicBezTo>
                  <a:cubicBezTo>
                    <a:pt x="92" y="142"/>
                    <a:pt x="109" y="129"/>
                    <a:pt x="109" y="111"/>
                  </a:cubicBezTo>
                  <a:cubicBezTo>
                    <a:pt x="109" y="94"/>
                    <a:pt x="97" y="90"/>
                    <a:pt x="72" y="85"/>
                  </a:cubicBezTo>
                  <a:lnTo>
                    <a:pt x="40" y="80"/>
                  </a:lnTo>
                  <a:cubicBezTo>
                    <a:pt x="16" y="76"/>
                    <a:pt x="5" y="63"/>
                    <a:pt x="5" y="43"/>
                  </a:cubicBezTo>
                  <a:cubicBezTo>
                    <a:pt x="5" y="17"/>
                    <a:pt x="26" y="0"/>
                    <a:pt x="61" y="0"/>
                  </a:cubicBezTo>
                  <a:cubicBezTo>
                    <a:pt x="98" y="0"/>
                    <a:pt x="119" y="17"/>
                    <a:pt x="120" y="45"/>
                  </a:cubicBezTo>
                  <a:lnTo>
                    <a:pt x="105" y="45"/>
                  </a:lnTo>
                  <a:cubicBezTo>
                    <a:pt x="103" y="24"/>
                    <a:pt x="88" y="13"/>
                    <a:pt x="62" y="13"/>
                  </a:cubicBezTo>
                  <a:cubicBezTo>
                    <a:pt x="35" y="13"/>
                    <a:pt x="20" y="25"/>
                    <a:pt x="20" y="42"/>
                  </a:cubicBezTo>
                  <a:cubicBezTo>
                    <a:pt x="20" y="57"/>
                    <a:pt x="32" y="63"/>
                    <a:pt x="57" y="67"/>
                  </a:cubicBezTo>
                  <a:lnTo>
                    <a:pt x="85" y="72"/>
                  </a:lnTo>
                  <a:cubicBezTo>
                    <a:pt x="112" y="77"/>
                    <a:pt x="125" y="88"/>
                    <a:pt x="125" y="110"/>
                  </a:cubicBezTo>
                  <a:cubicBezTo>
                    <a:pt x="125" y="139"/>
                    <a:pt x="102" y="156"/>
                    <a:pt x="64" y="156"/>
                  </a:cubicBezTo>
                  <a:cubicBezTo>
                    <a:pt x="24" y="156"/>
                    <a:pt x="0" y="136"/>
                    <a:pt x="0" y="105"/>
                  </a:cubicBezTo>
                  <a:lnTo>
                    <a:pt x="0" y="103"/>
                  </a:lnTo>
                  <a:lnTo>
                    <a:pt x="15" y="103"/>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4" name="Freeform 15"/>
            <p:cNvSpPr>
              <a:spLocks/>
            </p:cNvSpPr>
            <p:nvPr/>
          </p:nvSpPr>
          <p:spPr bwMode="auto">
            <a:xfrm>
              <a:off x="6903" y="3329"/>
              <a:ext cx="30" cy="35"/>
            </a:xfrm>
            <a:custGeom>
              <a:avLst/>
              <a:gdLst>
                <a:gd name="T0" fmla="*/ 57 w 130"/>
                <a:gd name="T1" fmla="*/ 14 h 149"/>
                <a:gd name="T2" fmla="*/ 0 w 130"/>
                <a:gd name="T3" fmla="*/ 14 h 149"/>
                <a:gd name="T4" fmla="*/ 0 w 130"/>
                <a:gd name="T5" fmla="*/ 0 h 149"/>
                <a:gd name="T6" fmla="*/ 130 w 130"/>
                <a:gd name="T7" fmla="*/ 0 h 149"/>
                <a:gd name="T8" fmla="*/ 130 w 130"/>
                <a:gd name="T9" fmla="*/ 14 h 149"/>
                <a:gd name="T10" fmla="*/ 72 w 130"/>
                <a:gd name="T11" fmla="*/ 14 h 149"/>
                <a:gd name="T12" fmla="*/ 72 w 130"/>
                <a:gd name="T13" fmla="*/ 149 h 149"/>
                <a:gd name="T14" fmla="*/ 57 w 130"/>
                <a:gd name="T15" fmla="*/ 149 h 149"/>
                <a:gd name="T16" fmla="*/ 57 w 130"/>
                <a:gd name="T17" fmla="*/ 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49">
                  <a:moveTo>
                    <a:pt x="57" y="14"/>
                  </a:moveTo>
                  <a:lnTo>
                    <a:pt x="0" y="14"/>
                  </a:lnTo>
                  <a:lnTo>
                    <a:pt x="0" y="0"/>
                  </a:lnTo>
                  <a:lnTo>
                    <a:pt x="130" y="0"/>
                  </a:lnTo>
                  <a:lnTo>
                    <a:pt x="130" y="14"/>
                  </a:lnTo>
                  <a:lnTo>
                    <a:pt x="72" y="14"/>
                  </a:lnTo>
                  <a:lnTo>
                    <a:pt x="72" y="149"/>
                  </a:lnTo>
                  <a:lnTo>
                    <a:pt x="57" y="149"/>
                  </a:lnTo>
                  <a:lnTo>
                    <a:pt x="57" y="14"/>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5" name="Freeform 16"/>
            <p:cNvSpPr>
              <a:spLocks/>
            </p:cNvSpPr>
            <p:nvPr/>
          </p:nvSpPr>
          <p:spPr bwMode="auto">
            <a:xfrm>
              <a:off x="6938" y="3329"/>
              <a:ext cx="35" cy="35"/>
            </a:xfrm>
            <a:custGeom>
              <a:avLst/>
              <a:gdLst>
                <a:gd name="T0" fmla="*/ 0 w 152"/>
                <a:gd name="T1" fmla="*/ 0 h 149"/>
                <a:gd name="T2" fmla="*/ 16 w 152"/>
                <a:gd name="T3" fmla="*/ 0 h 149"/>
                <a:gd name="T4" fmla="*/ 76 w 152"/>
                <a:gd name="T5" fmla="*/ 136 h 149"/>
                <a:gd name="T6" fmla="*/ 135 w 152"/>
                <a:gd name="T7" fmla="*/ 0 h 149"/>
                <a:gd name="T8" fmla="*/ 152 w 152"/>
                <a:gd name="T9" fmla="*/ 0 h 149"/>
                <a:gd name="T10" fmla="*/ 85 w 152"/>
                <a:gd name="T11" fmla="*/ 149 h 149"/>
                <a:gd name="T12" fmla="*/ 66 w 152"/>
                <a:gd name="T13" fmla="*/ 149 h 149"/>
                <a:gd name="T14" fmla="*/ 0 w 152"/>
                <a:gd name="T15" fmla="*/ 0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49">
                  <a:moveTo>
                    <a:pt x="0" y="0"/>
                  </a:moveTo>
                  <a:lnTo>
                    <a:pt x="16" y="0"/>
                  </a:lnTo>
                  <a:lnTo>
                    <a:pt x="76" y="136"/>
                  </a:lnTo>
                  <a:lnTo>
                    <a:pt x="135" y="0"/>
                  </a:lnTo>
                  <a:lnTo>
                    <a:pt x="152" y="0"/>
                  </a:lnTo>
                  <a:lnTo>
                    <a:pt x="85" y="149"/>
                  </a:lnTo>
                  <a:lnTo>
                    <a:pt x="66"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6" name="Freeform 17"/>
            <p:cNvSpPr>
              <a:spLocks noEditPoints="1"/>
            </p:cNvSpPr>
            <p:nvPr/>
          </p:nvSpPr>
          <p:spPr bwMode="auto">
            <a:xfrm>
              <a:off x="6979" y="3328"/>
              <a:ext cx="36" cy="37"/>
            </a:xfrm>
            <a:custGeom>
              <a:avLst/>
              <a:gdLst>
                <a:gd name="T0" fmla="*/ 141 w 156"/>
                <a:gd name="T1" fmla="*/ 78 h 156"/>
                <a:gd name="T2" fmla="*/ 78 w 156"/>
                <a:gd name="T3" fmla="*/ 14 h 156"/>
                <a:gd name="T4" fmla="*/ 15 w 156"/>
                <a:gd name="T5" fmla="*/ 78 h 156"/>
                <a:gd name="T6" fmla="*/ 78 w 156"/>
                <a:gd name="T7" fmla="*/ 142 h 156"/>
                <a:gd name="T8" fmla="*/ 141 w 156"/>
                <a:gd name="T9" fmla="*/ 78 h 156"/>
                <a:gd name="T10" fmla="*/ 78 w 156"/>
                <a:gd name="T11" fmla="*/ 156 h 156"/>
                <a:gd name="T12" fmla="*/ 0 w 156"/>
                <a:gd name="T13" fmla="*/ 78 h 156"/>
                <a:gd name="T14" fmla="*/ 78 w 156"/>
                <a:gd name="T15" fmla="*/ 0 h 156"/>
                <a:gd name="T16" fmla="*/ 156 w 156"/>
                <a:gd name="T17" fmla="*/ 78 h 156"/>
                <a:gd name="T18" fmla="*/ 78 w 156"/>
                <a:gd name="T1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6">
                  <a:moveTo>
                    <a:pt x="141" y="78"/>
                  </a:moveTo>
                  <a:cubicBezTo>
                    <a:pt x="141" y="38"/>
                    <a:pt x="117" y="14"/>
                    <a:pt x="78" y="14"/>
                  </a:cubicBezTo>
                  <a:cubicBezTo>
                    <a:pt x="39" y="14"/>
                    <a:pt x="15" y="38"/>
                    <a:pt x="15" y="78"/>
                  </a:cubicBezTo>
                  <a:cubicBezTo>
                    <a:pt x="15" y="118"/>
                    <a:pt x="39" y="142"/>
                    <a:pt x="78" y="142"/>
                  </a:cubicBezTo>
                  <a:cubicBezTo>
                    <a:pt x="117" y="142"/>
                    <a:pt x="141" y="118"/>
                    <a:pt x="141" y="78"/>
                  </a:cubicBezTo>
                  <a:close/>
                  <a:moveTo>
                    <a:pt x="78" y="156"/>
                  </a:moveTo>
                  <a:cubicBezTo>
                    <a:pt x="29" y="156"/>
                    <a:pt x="0" y="126"/>
                    <a:pt x="0" y="78"/>
                  </a:cubicBezTo>
                  <a:cubicBezTo>
                    <a:pt x="0" y="29"/>
                    <a:pt x="29" y="0"/>
                    <a:pt x="78" y="0"/>
                  </a:cubicBezTo>
                  <a:cubicBezTo>
                    <a:pt x="127" y="0"/>
                    <a:pt x="156" y="29"/>
                    <a:pt x="156" y="78"/>
                  </a:cubicBezTo>
                  <a:cubicBezTo>
                    <a:pt x="156" y="126"/>
                    <a:pt x="127" y="156"/>
                    <a:pt x="78" y="156"/>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7" name="Freeform 18"/>
            <p:cNvSpPr>
              <a:spLocks noEditPoints="1"/>
            </p:cNvSpPr>
            <p:nvPr/>
          </p:nvSpPr>
          <p:spPr bwMode="auto">
            <a:xfrm>
              <a:off x="7045" y="3318"/>
              <a:ext cx="29" cy="47"/>
            </a:xfrm>
            <a:custGeom>
              <a:avLst/>
              <a:gdLst>
                <a:gd name="T0" fmla="*/ 83 w 125"/>
                <a:gd name="T1" fmla="*/ 0 h 198"/>
                <a:gd name="T2" fmla="*/ 99 w 125"/>
                <a:gd name="T3" fmla="*/ 0 h 198"/>
                <a:gd name="T4" fmla="*/ 70 w 125"/>
                <a:gd name="T5" fmla="*/ 30 h 198"/>
                <a:gd name="T6" fmla="*/ 53 w 125"/>
                <a:gd name="T7" fmla="*/ 30 h 198"/>
                <a:gd name="T8" fmla="*/ 25 w 125"/>
                <a:gd name="T9" fmla="*/ 0 h 198"/>
                <a:gd name="T10" fmla="*/ 40 w 125"/>
                <a:gd name="T11" fmla="*/ 0 h 198"/>
                <a:gd name="T12" fmla="*/ 62 w 125"/>
                <a:gd name="T13" fmla="*/ 22 h 198"/>
                <a:gd name="T14" fmla="*/ 83 w 125"/>
                <a:gd name="T15" fmla="*/ 0 h 198"/>
                <a:gd name="T16" fmla="*/ 16 w 125"/>
                <a:gd name="T17" fmla="*/ 145 h 198"/>
                <a:gd name="T18" fmla="*/ 16 w 125"/>
                <a:gd name="T19" fmla="*/ 146 h 198"/>
                <a:gd name="T20" fmla="*/ 63 w 125"/>
                <a:gd name="T21" fmla="*/ 184 h 198"/>
                <a:gd name="T22" fmla="*/ 109 w 125"/>
                <a:gd name="T23" fmla="*/ 153 h 198"/>
                <a:gd name="T24" fmla="*/ 72 w 125"/>
                <a:gd name="T25" fmla="*/ 127 h 198"/>
                <a:gd name="T26" fmla="*/ 40 w 125"/>
                <a:gd name="T27" fmla="*/ 122 h 198"/>
                <a:gd name="T28" fmla="*/ 5 w 125"/>
                <a:gd name="T29" fmla="*/ 85 h 198"/>
                <a:gd name="T30" fmla="*/ 61 w 125"/>
                <a:gd name="T31" fmla="*/ 42 h 198"/>
                <a:gd name="T32" fmla="*/ 120 w 125"/>
                <a:gd name="T33" fmla="*/ 87 h 198"/>
                <a:gd name="T34" fmla="*/ 105 w 125"/>
                <a:gd name="T35" fmla="*/ 87 h 198"/>
                <a:gd name="T36" fmla="*/ 62 w 125"/>
                <a:gd name="T37" fmla="*/ 55 h 198"/>
                <a:gd name="T38" fmla="*/ 20 w 125"/>
                <a:gd name="T39" fmla="*/ 84 h 198"/>
                <a:gd name="T40" fmla="*/ 57 w 125"/>
                <a:gd name="T41" fmla="*/ 109 h 198"/>
                <a:gd name="T42" fmla="*/ 85 w 125"/>
                <a:gd name="T43" fmla="*/ 114 h 198"/>
                <a:gd name="T44" fmla="*/ 125 w 125"/>
                <a:gd name="T45" fmla="*/ 152 h 198"/>
                <a:gd name="T46" fmla="*/ 64 w 125"/>
                <a:gd name="T47" fmla="*/ 198 h 198"/>
                <a:gd name="T48" fmla="*/ 0 w 125"/>
                <a:gd name="T49" fmla="*/ 147 h 198"/>
                <a:gd name="T50" fmla="*/ 0 w 125"/>
                <a:gd name="T51" fmla="*/ 145 h 198"/>
                <a:gd name="T52" fmla="*/ 16 w 125"/>
                <a:gd name="T53"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98">
                  <a:moveTo>
                    <a:pt x="83" y="0"/>
                  </a:moveTo>
                  <a:lnTo>
                    <a:pt x="99" y="0"/>
                  </a:lnTo>
                  <a:lnTo>
                    <a:pt x="70" y="30"/>
                  </a:lnTo>
                  <a:lnTo>
                    <a:pt x="53" y="30"/>
                  </a:lnTo>
                  <a:lnTo>
                    <a:pt x="25" y="0"/>
                  </a:lnTo>
                  <a:lnTo>
                    <a:pt x="40" y="0"/>
                  </a:lnTo>
                  <a:lnTo>
                    <a:pt x="62" y="22"/>
                  </a:lnTo>
                  <a:lnTo>
                    <a:pt x="83" y="0"/>
                  </a:lnTo>
                  <a:close/>
                  <a:moveTo>
                    <a:pt x="16" y="145"/>
                  </a:moveTo>
                  <a:lnTo>
                    <a:pt x="16" y="146"/>
                  </a:lnTo>
                  <a:cubicBezTo>
                    <a:pt x="16" y="168"/>
                    <a:pt x="34" y="184"/>
                    <a:pt x="63" y="184"/>
                  </a:cubicBezTo>
                  <a:cubicBezTo>
                    <a:pt x="92" y="184"/>
                    <a:pt x="109" y="171"/>
                    <a:pt x="109" y="153"/>
                  </a:cubicBezTo>
                  <a:cubicBezTo>
                    <a:pt x="109" y="136"/>
                    <a:pt x="97" y="132"/>
                    <a:pt x="72" y="127"/>
                  </a:cubicBezTo>
                  <a:lnTo>
                    <a:pt x="40" y="122"/>
                  </a:lnTo>
                  <a:cubicBezTo>
                    <a:pt x="16" y="118"/>
                    <a:pt x="5" y="105"/>
                    <a:pt x="5" y="85"/>
                  </a:cubicBezTo>
                  <a:cubicBezTo>
                    <a:pt x="5" y="59"/>
                    <a:pt x="26" y="42"/>
                    <a:pt x="61" y="42"/>
                  </a:cubicBezTo>
                  <a:cubicBezTo>
                    <a:pt x="98" y="42"/>
                    <a:pt x="119" y="59"/>
                    <a:pt x="120" y="87"/>
                  </a:cubicBezTo>
                  <a:lnTo>
                    <a:pt x="105" y="87"/>
                  </a:lnTo>
                  <a:cubicBezTo>
                    <a:pt x="103" y="66"/>
                    <a:pt x="89" y="55"/>
                    <a:pt x="62" y="55"/>
                  </a:cubicBezTo>
                  <a:cubicBezTo>
                    <a:pt x="36" y="55"/>
                    <a:pt x="20" y="67"/>
                    <a:pt x="20" y="84"/>
                  </a:cubicBezTo>
                  <a:cubicBezTo>
                    <a:pt x="20" y="99"/>
                    <a:pt x="32" y="105"/>
                    <a:pt x="57" y="109"/>
                  </a:cubicBezTo>
                  <a:lnTo>
                    <a:pt x="85" y="114"/>
                  </a:lnTo>
                  <a:cubicBezTo>
                    <a:pt x="112" y="119"/>
                    <a:pt x="125" y="130"/>
                    <a:pt x="125" y="152"/>
                  </a:cubicBezTo>
                  <a:cubicBezTo>
                    <a:pt x="125" y="181"/>
                    <a:pt x="103" y="198"/>
                    <a:pt x="64" y="198"/>
                  </a:cubicBezTo>
                  <a:cubicBezTo>
                    <a:pt x="24" y="198"/>
                    <a:pt x="0" y="178"/>
                    <a:pt x="0" y="147"/>
                  </a:cubicBezTo>
                  <a:lnTo>
                    <a:pt x="0" y="145"/>
                  </a:lnTo>
                  <a:lnTo>
                    <a:pt x="16" y="145"/>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8" name="Freeform 19"/>
            <p:cNvSpPr>
              <a:spLocks/>
            </p:cNvSpPr>
            <p:nvPr/>
          </p:nvSpPr>
          <p:spPr bwMode="auto">
            <a:xfrm>
              <a:off x="7085" y="3329"/>
              <a:ext cx="29" cy="35"/>
            </a:xfrm>
            <a:custGeom>
              <a:avLst/>
              <a:gdLst>
                <a:gd name="T0" fmla="*/ 0 w 127"/>
                <a:gd name="T1" fmla="*/ 0 h 149"/>
                <a:gd name="T2" fmla="*/ 15 w 127"/>
                <a:gd name="T3" fmla="*/ 0 h 149"/>
                <a:gd name="T4" fmla="*/ 15 w 127"/>
                <a:gd name="T5" fmla="*/ 82 h 149"/>
                <a:gd name="T6" fmla="*/ 107 w 127"/>
                <a:gd name="T7" fmla="*/ 0 h 149"/>
                <a:gd name="T8" fmla="*/ 127 w 127"/>
                <a:gd name="T9" fmla="*/ 0 h 149"/>
                <a:gd name="T10" fmla="*/ 57 w 127"/>
                <a:gd name="T11" fmla="*/ 63 h 149"/>
                <a:gd name="T12" fmla="*/ 127 w 127"/>
                <a:gd name="T13" fmla="*/ 149 h 149"/>
                <a:gd name="T14" fmla="*/ 108 w 127"/>
                <a:gd name="T15" fmla="*/ 149 h 149"/>
                <a:gd name="T16" fmla="*/ 46 w 127"/>
                <a:gd name="T17" fmla="*/ 72 h 149"/>
                <a:gd name="T18" fmla="*/ 15 w 127"/>
                <a:gd name="T19" fmla="*/ 100 h 149"/>
                <a:gd name="T20" fmla="*/ 15 w 127"/>
                <a:gd name="T21" fmla="*/ 149 h 149"/>
                <a:gd name="T22" fmla="*/ 0 w 127"/>
                <a:gd name="T23" fmla="*/ 149 h 149"/>
                <a:gd name="T24" fmla="*/ 0 w 127"/>
                <a:gd name="T2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49">
                  <a:moveTo>
                    <a:pt x="0" y="0"/>
                  </a:moveTo>
                  <a:lnTo>
                    <a:pt x="15" y="0"/>
                  </a:lnTo>
                  <a:lnTo>
                    <a:pt x="15" y="82"/>
                  </a:lnTo>
                  <a:lnTo>
                    <a:pt x="107" y="0"/>
                  </a:lnTo>
                  <a:lnTo>
                    <a:pt x="127" y="0"/>
                  </a:lnTo>
                  <a:lnTo>
                    <a:pt x="57" y="63"/>
                  </a:lnTo>
                  <a:lnTo>
                    <a:pt x="127" y="149"/>
                  </a:lnTo>
                  <a:lnTo>
                    <a:pt x="108" y="149"/>
                  </a:lnTo>
                  <a:lnTo>
                    <a:pt x="46" y="72"/>
                  </a:lnTo>
                  <a:lnTo>
                    <a:pt x="15" y="100"/>
                  </a:lnTo>
                  <a:lnTo>
                    <a:pt x="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29" name="Freeform 20"/>
            <p:cNvSpPr>
              <a:spLocks noEditPoints="1"/>
            </p:cNvSpPr>
            <p:nvPr/>
          </p:nvSpPr>
          <p:spPr bwMode="auto">
            <a:xfrm>
              <a:off x="7120" y="3328"/>
              <a:ext cx="36" cy="37"/>
            </a:xfrm>
            <a:custGeom>
              <a:avLst/>
              <a:gdLst>
                <a:gd name="T0" fmla="*/ 141 w 156"/>
                <a:gd name="T1" fmla="*/ 78 h 156"/>
                <a:gd name="T2" fmla="*/ 78 w 156"/>
                <a:gd name="T3" fmla="*/ 14 h 156"/>
                <a:gd name="T4" fmla="*/ 15 w 156"/>
                <a:gd name="T5" fmla="*/ 78 h 156"/>
                <a:gd name="T6" fmla="*/ 78 w 156"/>
                <a:gd name="T7" fmla="*/ 142 h 156"/>
                <a:gd name="T8" fmla="*/ 141 w 156"/>
                <a:gd name="T9" fmla="*/ 78 h 156"/>
                <a:gd name="T10" fmla="*/ 78 w 156"/>
                <a:gd name="T11" fmla="*/ 156 h 156"/>
                <a:gd name="T12" fmla="*/ 0 w 156"/>
                <a:gd name="T13" fmla="*/ 78 h 156"/>
                <a:gd name="T14" fmla="*/ 78 w 156"/>
                <a:gd name="T15" fmla="*/ 0 h 156"/>
                <a:gd name="T16" fmla="*/ 156 w 156"/>
                <a:gd name="T17" fmla="*/ 78 h 156"/>
                <a:gd name="T18" fmla="*/ 78 w 156"/>
                <a:gd name="T1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6">
                  <a:moveTo>
                    <a:pt x="141" y="78"/>
                  </a:moveTo>
                  <a:cubicBezTo>
                    <a:pt x="141" y="38"/>
                    <a:pt x="117" y="14"/>
                    <a:pt x="78" y="14"/>
                  </a:cubicBezTo>
                  <a:cubicBezTo>
                    <a:pt x="38" y="14"/>
                    <a:pt x="15" y="38"/>
                    <a:pt x="15" y="78"/>
                  </a:cubicBezTo>
                  <a:cubicBezTo>
                    <a:pt x="15" y="118"/>
                    <a:pt x="38" y="142"/>
                    <a:pt x="78" y="142"/>
                  </a:cubicBezTo>
                  <a:cubicBezTo>
                    <a:pt x="117" y="142"/>
                    <a:pt x="141" y="118"/>
                    <a:pt x="141" y="78"/>
                  </a:cubicBezTo>
                  <a:close/>
                  <a:moveTo>
                    <a:pt x="78" y="156"/>
                  </a:moveTo>
                  <a:cubicBezTo>
                    <a:pt x="29" y="156"/>
                    <a:pt x="0" y="126"/>
                    <a:pt x="0" y="78"/>
                  </a:cubicBezTo>
                  <a:cubicBezTo>
                    <a:pt x="0" y="29"/>
                    <a:pt x="29" y="0"/>
                    <a:pt x="78" y="0"/>
                  </a:cubicBezTo>
                  <a:cubicBezTo>
                    <a:pt x="127" y="0"/>
                    <a:pt x="156" y="29"/>
                    <a:pt x="156" y="78"/>
                  </a:cubicBezTo>
                  <a:cubicBezTo>
                    <a:pt x="156" y="126"/>
                    <a:pt x="127" y="156"/>
                    <a:pt x="78" y="156"/>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0" name="Freeform 21"/>
            <p:cNvSpPr>
              <a:spLocks/>
            </p:cNvSpPr>
            <p:nvPr/>
          </p:nvSpPr>
          <p:spPr bwMode="auto">
            <a:xfrm>
              <a:off x="7167" y="3329"/>
              <a:ext cx="25" cy="35"/>
            </a:xfrm>
            <a:custGeom>
              <a:avLst/>
              <a:gdLst>
                <a:gd name="T0" fmla="*/ 0 w 109"/>
                <a:gd name="T1" fmla="*/ 0 h 149"/>
                <a:gd name="T2" fmla="*/ 15 w 109"/>
                <a:gd name="T3" fmla="*/ 0 h 149"/>
                <a:gd name="T4" fmla="*/ 15 w 109"/>
                <a:gd name="T5" fmla="*/ 135 h 149"/>
                <a:gd name="T6" fmla="*/ 109 w 109"/>
                <a:gd name="T7" fmla="*/ 135 h 149"/>
                <a:gd name="T8" fmla="*/ 109 w 109"/>
                <a:gd name="T9" fmla="*/ 149 h 149"/>
                <a:gd name="T10" fmla="*/ 0 w 109"/>
                <a:gd name="T11" fmla="*/ 149 h 149"/>
                <a:gd name="T12" fmla="*/ 0 w 109"/>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109" h="149">
                  <a:moveTo>
                    <a:pt x="0" y="0"/>
                  </a:moveTo>
                  <a:lnTo>
                    <a:pt x="15" y="0"/>
                  </a:lnTo>
                  <a:lnTo>
                    <a:pt x="15" y="135"/>
                  </a:lnTo>
                  <a:lnTo>
                    <a:pt x="109" y="135"/>
                  </a:lnTo>
                  <a:lnTo>
                    <a:pt x="109"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1" name="Freeform 22"/>
            <p:cNvSpPr>
              <a:spLocks/>
            </p:cNvSpPr>
            <p:nvPr/>
          </p:nvSpPr>
          <p:spPr bwMode="auto">
            <a:xfrm>
              <a:off x="7200" y="3328"/>
              <a:ext cx="29" cy="37"/>
            </a:xfrm>
            <a:custGeom>
              <a:avLst/>
              <a:gdLst>
                <a:gd name="T0" fmla="*/ 15 w 124"/>
                <a:gd name="T1" fmla="*/ 103 h 156"/>
                <a:gd name="T2" fmla="*/ 15 w 124"/>
                <a:gd name="T3" fmla="*/ 104 h 156"/>
                <a:gd name="T4" fmla="*/ 63 w 124"/>
                <a:gd name="T5" fmla="*/ 142 h 156"/>
                <a:gd name="T6" fmla="*/ 109 w 124"/>
                <a:gd name="T7" fmla="*/ 111 h 156"/>
                <a:gd name="T8" fmla="*/ 72 w 124"/>
                <a:gd name="T9" fmla="*/ 85 h 156"/>
                <a:gd name="T10" fmla="*/ 40 w 124"/>
                <a:gd name="T11" fmla="*/ 80 h 156"/>
                <a:gd name="T12" fmla="*/ 5 w 124"/>
                <a:gd name="T13" fmla="*/ 43 h 156"/>
                <a:gd name="T14" fmla="*/ 61 w 124"/>
                <a:gd name="T15" fmla="*/ 0 h 156"/>
                <a:gd name="T16" fmla="*/ 120 w 124"/>
                <a:gd name="T17" fmla="*/ 45 h 156"/>
                <a:gd name="T18" fmla="*/ 105 w 124"/>
                <a:gd name="T19" fmla="*/ 45 h 156"/>
                <a:gd name="T20" fmla="*/ 62 w 124"/>
                <a:gd name="T21" fmla="*/ 13 h 156"/>
                <a:gd name="T22" fmla="*/ 20 w 124"/>
                <a:gd name="T23" fmla="*/ 42 h 156"/>
                <a:gd name="T24" fmla="*/ 57 w 124"/>
                <a:gd name="T25" fmla="*/ 67 h 156"/>
                <a:gd name="T26" fmla="*/ 85 w 124"/>
                <a:gd name="T27" fmla="*/ 72 h 156"/>
                <a:gd name="T28" fmla="*/ 124 w 124"/>
                <a:gd name="T29" fmla="*/ 110 h 156"/>
                <a:gd name="T30" fmla="*/ 64 w 124"/>
                <a:gd name="T31" fmla="*/ 156 h 156"/>
                <a:gd name="T32" fmla="*/ 0 w 124"/>
                <a:gd name="T33" fmla="*/ 105 h 156"/>
                <a:gd name="T34" fmla="*/ 0 w 124"/>
                <a:gd name="T35" fmla="*/ 103 h 156"/>
                <a:gd name="T36" fmla="*/ 15 w 124"/>
                <a:gd name="T37" fmla="*/ 10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56">
                  <a:moveTo>
                    <a:pt x="15" y="103"/>
                  </a:moveTo>
                  <a:lnTo>
                    <a:pt x="15" y="104"/>
                  </a:lnTo>
                  <a:cubicBezTo>
                    <a:pt x="15" y="126"/>
                    <a:pt x="34" y="142"/>
                    <a:pt x="63" y="142"/>
                  </a:cubicBezTo>
                  <a:cubicBezTo>
                    <a:pt x="92" y="142"/>
                    <a:pt x="109" y="129"/>
                    <a:pt x="109" y="111"/>
                  </a:cubicBezTo>
                  <a:cubicBezTo>
                    <a:pt x="109" y="94"/>
                    <a:pt x="97" y="90"/>
                    <a:pt x="72" y="85"/>
                  </a:cubicBezTo>
                  <a:lnTo>
                    <a:pt x="40" y="80"/>
                  </a:lnTo>
                  <a:cubicBezTo>
                    <a:pt x="16" y="76"/>
                    <a:pt x="5" y="63"/>
                    <a:pt x="5" y="43"/>
                  </a:cubicBezTo>
                  <a:cubicBezTo>
                    <a:pt x="5" y="17"/>
                    <a:pt x="26" y="0"/>
                    <a:pt x="61" y="0"/>
                  </a:cubicBezTo>
                  <a:cubicBezTo>
                    <a:pt x="98" y="0"/>
                    <a:pt x="119" y="17"/>
                    <a:pt x="120" y="45"/>
                  </a:cubicBezTo>
                  <a:lnTo>
                    <a:pt x="105" y="45"/>
                  </a:lnTo>
                  <a:cubicBezTo>
                    <a:pt x="103" y="24"/>
                    <a:pt x="88" y="13"/>
                    <a:pt x="62" y="13"/>
                  </a:cubicBezTo>
                  <a:cubicBezTo>
                    <a:pt x="35" y="13"/>
                    <a:pt x="20" y="25"/>
                    <a:pt x="20" y="42"/>
                  </a:cubicBezTo>
                  <a:cubicBezTo>
                    <a:pt x="20" y="57"/>
                    <a:pt x="32" y="63"/>
                    <a:pt x="57" y="67"/>
                  </a:cubicBezTo>
                  <a:lnTo>
                    <a:pt x="85" y="72"/>
                  </a:lnTo>
                  <a:cubicBezTo>
                    <a:pt x="112" y="77"/>
                    <a:pt x="124" y="88"/>
                    <a:pt x="124" y="110"/>
                  </a:cubicBezTo>
                  <a:cubicBezTo>
                    <a:pt x="124" y="139"/>
                    <a:pt x="102" y="156"/>
                    <a:pt x="64" y="156"/>
                  </a:cubicBezTo>
                  <a:cubicBezTo>
                    <a:pt x="24" y="156"/>
                    <a:pt x="0" y="136"/>
                    <a:pt x="0" y="105"/>
                  </a:cubicBezTo>
                  <a:lnTo>
                    <a:pt x="0" y="103"/>
                  </a:lnTo>
                  <a:lnTo>
                    <a:pt x="15" y="103"/>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2" name="Freeform 23"/>
            <p:cNvSpPr>
              <a:spLocks/>
            </p:cNvSpPr>
            <p:nvPr/>
          </p:nvSpPr>
          <p:spPr bwMode="auto">
            <a:xfrm>
              <a:off x="7237" y="3329"/>
              <a:ext cx="29" cy="35"/>
            </a:xfrm>
            <a:custGeom>
              <a:avLst/>
              <a:gdLst>
                <a:gd name="T0" fmla="*/ 57 w 129"/>
                <a:gd name="T1" fmla="*/ 14 h 149"/>
                <a:gd name="T2" fmla="*/ 0 w 129"/>
                <a:gd name="T3" fmla="*/ 14 h 149"/>
                <a:gd name="T4" fmla="*/ 0 w 129"/>
                <a:gd name="T5" fmla="*/ 0 h 149"/>
                <a:gd name="T6" fmla="*/ 129 w 129"/>
                <a:gd name="T7" fmla="*/ 0 h 149"/>
                <a:gd name="T8" fmla="*/ 129 w 129"/>
                <a:gd name="T9" fmla="*/ 14 h 149"/>
                <a:gd name="T10" fmla="*/ 72 w 129"/>
                <a:gd name="T11" fmla="*/ 14 h 149"/>
                <a:gd name="T12" fmla="*/ 72 w 129"/>
                <a:gd name="T13" fmla="*/ 149 h 149"/>
                <a:gd name="T14" fmla="*/ 57 w 129"/>
                <a:gd name="T15" fmla="*/ 149 h 149"/>
                <a:gd name="T16" fmla="*/ 57 w 129"/>
                <a:gd name="T17" fmla="*/ 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49">
                  <a:moveTo>
                    <a:pt x="57" y="14"/>
                  </a:moveTo>
                  <a:lnTo>
                    <a:pt x="0" y="14"/>
                  </a:lnTo>
                  <a:lnTo>
                    <a:pt x="0" y="0"/>
                  </a:lnTo>
                  <a:lnTo>
                    <a:pt x="129" y="0"/>
                  </a:lnTo>
                  <a:lnTo>
                    <a:pt x="129" y="14"/>
                  </a:lnTo>
                  <a:lnTo>
                    <a:pt x="72" y="14"/>
                  </a:lnTo>
                  <a:lnTo>
                    <a:pt x="72" y="149"/>
                  </a:lnTo>
                  <a:lnTo>
                    <a:pt x="57" y="149"/>
                  </a:lnTo>
                  <a:lnTo>
                    <a:pt x="57" y="14"/>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3" name="Freeform 24"/>
            <p:cNvSpPr>
              <a:spLocks/>
            </p:cNvSpPr>
            <p:nvPr/>
          </p:nvSpPr>
          <p:spPr bwMode="auto">
            <a:xfrm>
              <a:off x="7271" y="3329"/>
              <a:ext cx="35" cy="35"/>
            </a:xfrm>
            <a:custGeom>
              <a:avLst/>
              <a:gdLst>
                <a:gd name="T0" fmla="*/ 0 w 153"/>
                <a:gd name="T1" fmla="*/ 0 h 149"/>
                <a:gd name="T2" fmla="*/ 17 w 153"/>
                <a:gd name="T3" fmla="*/ 0 h 149"/>
                <a:gd name="T4" fmla="*/ 77 w 153"/>
                <a:gd name="T5" fmla="*/ 136 h 149"/>
                <a:gd name="T6" fmla="*/ 136 w 153"/>
                <a:gd name="T7" fmla="*/ 0 h 149"/>
                <a:gd name="T8" fmla="*/ 153 w 153"/>
                <a:gd name="T9" fmla="*/ 0 h 149"/>
                <a:gd name="T10" fmla="*/ 86 w 153"/>
                <a:gd name="T11" fmla="*/ 149 h 149"/>
                <a:gd name="T12" fmla="*/ 67 w 153"/>
                <a:gd name="T13" fmla="*/ 149 h 149"/>
                <a:gd name="T14" fmla="*/ 0 w 153"/>
                <a:gd name="T15" fmla="*/ 0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49">
                  <a:moveTo>
                    <a:pt x="0" y="0"/>
                  </a:moveTo>
                  <a:lnTo>
                    <a:pt x="17" y="0"/>
                  </a:lnTo>
                  <a:lnTo>
                    <a:pt x="77" y="136"/>
                  </a:lnTo>
                  <a:lnTo>
                    <a:pt x="136" y="0"/>
                  </a:lnTo>
                  <a:lnTo>
                    <a:pt x="153" y="0"/>
                  </a:lnTo>
                  <a:lnTo>
                    <a:pt x="86" y="149"/>
                  </a:lnTo>
                  <a:lnTo>
                    <a:pt x="67"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4" name="Freeform 25"/>
            <p:cNvSpPr>
              <a:spLocks noEditPoints="1"/>
            </p:cNvSpPr>
            <p:nvPr/>
          </p:nvSpPr>
          <p:spPr bwMode="auto">
            <a:xfrm>
              <a:off x="7315" y="3318"/>
              <a:ext cx="9" cy="46"/>
            </a:xfrm>
            <a:custGeom>
              <a:avLst/>
              <a:gdLst>
                <a:gd name="T0" fmla="*/ 19 w 38"/>
                <a:gd name="T1" fmla="*/ 0 h 194"/>
                <a:gd name="T2" fmla="*/ 38 w 38"/>
                <a:gd name="T3" fmla="*/ 0 h 194"/>
                <a:gd name="T4" fmla="*/ 14 w 38"/>
                <a:gd name="T5" fmla="*/ 30 h 194"/>
                <a:gd name="T6" fmla="*/ 1 w 38"/>
                <a:gd name="T7" fmla="*/ 30 h 194"/>
                <a:gd name="T8" fmla="*/ 19 w 38"/>
                <a:gd name="T9" fmla="*/ 0 h 194"/>
                <a:gd name="T10" fmla="*/ 0 w 38"/>
                <a:gd name="T11" fmla="*/ 45 h 194"/>
                <a:gd name="T12" fmla="*/ 15 w 38"/>
                <a:gd name="T13" fmla="*/ 45 h 194"/>
                <a:gd name="T14" fmla="*/ 15 w 38"/>
                <a:gd name="T15" fmla="*/ 194 h 194"/>
                <a:gd name="T16" fmla="*/ 0 w 38"/>
                <a:gd name="T17" fmla="*/ 194 h 194"/>
                <a:gd name="T18" fmla="*/ 0 w 38"/>
                <a:gd name="T19" fmla="*/ 4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94">
                  <a:moveTo>
                    <a:pt x="19" y="0"/>
                  </a:moveTo>
                  <a:lnTo>
                    <a:pt x="38" y="0"/>
                  </a:lnTo>
                  <a:lnTo>
                    <a:pt x="14" y="30"/>
                  </a:lnTo>
                  <a:lnTo>
                    <a:pt x="1" y="30"/>
                  </a:lnTo>
                  <a:lnTo>
                    <a:pt x="19" y="0"/>
                  </a:lnTo>
                  <a:close/>
                  <a:moveTo>
                    <a:pt x="0" y="45"/>
                  </a:moveTo>
                  <a:lnTo>
                    <a:pt x="15" y="45"/>
                  </a:lnTo>
                  <a:lnTo>
                    <a:pt x="15" y="194"/>
                  </a:lnTo>
                  <a:lnTo>
                    <a:pt x="0" y="194"/>
                  </a:lnTo>
                  <a:lnTo>
                    <a:pt x="0" y="45"/>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5" name="Freeform 26"/>
            <p:cNvSpPr>
              <a:spLocks/>
            </p:cNvSpPr>
            <p:nvPr/>
          </p:nvSpPr>
          <p:spPr bwMode="auto">
            <a:xfrm>
              <a:off x="7334" y="3359"/>
              <a:ext cx="3" cy="12"/>
            </a:xfrm>
            <a:custGeom>
              <a:avLst/>
              <a:gdLst>
                <a:gd name="T0" fmla="*/ 0 w 17"/>
                <a:gd name="T1" fmla="*/ 0 h 50"/>
                <a:gd name="T2" fmla="*/ 17 w 17"/>
                <a:gd name="T3" fmla="*/ 0 h 50"/>
                <a:gd name="T4" fmla="*/ 17 w 17"/>
                <a:gd name="T5" fmla="*/ 27 h 50"/>
                <a:gd name="T6" fmla="*/ 0 w 17"/>
                <a:gd name="T7" fmla="*/ 50 h 50"/>
                <a:gd name="T8" fmla="*/ 0 w 17"/>
                <a:gd name="T9" fmla="*/ 41 h 50"/>
                <a:gd name="T10" fmla="*/ 7 w 17"/>
                <a:gd name="T11" fmla="*/ 27 h 50"/>
                <a:gd name="T12" fmla="*/ 7 w 17"/>
                <a:gd name="T13" fmla="*/ 18 h 50"/>
                <a:gd name="T14" fmla="*/ 0 w 17"/>
                <a:gd name="T15" fmla="*/ 18 h 50"/>
                <a:gd name="T16" fmla="*/ 0 w 17"/>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50">
                  <a:moveTo>
                    <a:pt x="0" y="0"/>
                  </a:moveTo>
                  <a:lnTo>
                    <a:pt x="17" y="0"/>
                  </a:lnTo>
                  <a:lnTo>
                    <a:pt x="17" y="27"/>
                  </a:lnTo>
                  <a:cubicBezTo>
                    <a:pt x="16" y="39"/>
                    <a:pt x="12" y="46"/>
                    <a:pt x="0" y="50"/>
                  </a:cubicBezTo>
                  <a:lnTo>
                    <a:pt x="0" y="41"/>
                  </a:lnTo>
                  <a:cubicBezTo>
                    <a:pt x="5" y="38"/>
                    <a:pt x="7" y="34"/>
                    <a:pt x="7" y="27"/>
                  </a:cubicBezTo>
                  <a:lnTo>
                    <a:pt x="7" y="18"/>
                  </a:lnTo>
                  <a:lnTo>
                    <a:pt x="0" y="18"/>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6" name="Freeform 27"/>
            <p:cNvSpPr>
              <a:spLocks/>
            </p:cNvSpPr>
            <p:nvPr/>
          </p:nvSpPr>
          <p:spPr bwMode="auto">
            <a:xfrm>
              <a:off x="6646" y="3383"/>
              <a:ext cx="32" cy="29"/>
            </a:xfrm>
            <a:custGeom>
              <a:avLst/>
              <a:gdLst>
                <a:gd name="T0" fmla="*/ 0 w 142"/>
                <a:gd name="T1" fmla="*/ 0 h 123"/>
                <a:gd name="T2" fmla="*/ 19 w 142"/>
                <a:gd name="T3" fmla="*/ 0 h 123"/>
                <a:gd name="T4" fmla="*/ 71 w 142"/>
                <a:gd name="T5" fmla="*/ 112 h 123"/>
                <a:gd name="T6" fmla="*/ 124 w 142"/>
                <a:gd name="T7" fmla="*/ 0 h 123"/>
                <a:gd name="T8" fmla="*/ 142 w 142"/>
                <a:gd name="T9" fmla="*/ 0 h 123"/>
                <a:gd name="T10" fmla="*/ 142 w 142"/>
                <a:gd name="T11" fmla="*/ 123 h 123"/>
                <a:gd name="T12" fmla="*/ 130 w 142"/>
                <a:gd name="T13" fmla="*/ 123 h 123"/>
                <a:gd name="T14" fmla="*/ 131 w 142"/>
                <a:gd name="T15" fmla="*/ 10 h 123"/>
                <a:gd name="T16" fmla="*/ 78 w 142"/>
                <a:gd name="T17" fmla="*/ 123 h 123"/>
                <a:gd name="T18" fmla="*/ 64 w 142"/>
                <a:gd name="T19" fmla="*/ 123 h 123"/>
                <a:gd name="T20" fmla="*/ 10 w 142"/>
                <a:gd name="T21" fmla="*/ 10 h 123"/>
                <a:gd name="T22" fmla="*/ 12 w 142"/>
                <a:gd name="T23" fmla="*/ 123 h 123"/>
                <a:gd name="T24" fmla="*/ 0 w 142"/>
                <a:gd name="T25" fmla="*/ 123 h 123"/>
                <a:gd name="T26" fmla="*/ 0 w 142"/>
                <a:gd name="T2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23">
                  <a:moveTo>
                    <a:pt x="0" y="0"/>
                  </a:moveTo>
                  <a:lnTo>
                    <a:pt x="19" y="0"/>
                  </a:lnTo>
                  <a:lnTo>
                    <a:pt x="71" y="112"/>
                  </a:lnTo>
                  <a:lnTo>
                    <a:pt x="124" y="0"/>
                  </a:lnTo>
                  <a:lnTo>
                    <a:pt x="142" y="0"/>
                  </a:lnTo>
                  <a:lnTo>
                    <a:pt x="142" y="123"/>
                  </a:lnTo>
                  <a:lnTo>
                    <a:pt x="130" y="123"/>
                  </a:lnTo>
                  <a:lnTo>
                    <a:pt x="131" y="10"/>
                  </a:lnTo>
                  <a:lnTo>
                    <a:pt x="78" y="123"/>
                  </a:lnTo>
                  <a:lnTo>
                    <a:pt x="64" y="123"/>
                  </a:lnTo>
                  <a:lnTo>
                    <a:pt x="10" y="10"/>
                  </a:lnTo>
                  <a:lnTo>
                    <a:pt x="12"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7" name="Freeform 28"/>
            <p:cNvSpPr>
              <a:spLocks/>
            </p:cNvSpPr>
            <p:nvPr/>
          </p:nvSpPr>
          <p:spPr bwMode="auto">
            <a:xfrm>
              <a:off x="6688" y="3383"/>
              <a:ext cx="21" cy="29"/>
            </a:xfrm>
            <a:custGeom>
              <a:avLst/>
              <a:gdLst>
                <a:gd name="T0" fmla="*/ 0 w 90"/>
                <a:gd name="T1" fmla="*/ 0 h 123"/>
                <a:gd name="T2" fmla="*/ 13 w 90"/>
                <a:gd name="T3" fmla="*/ 0 h 123"/>
                <a:gd name="T4" fmla="*/ 13 w 90"/>
                <a:gd name="T5" fmla="*/ 111 h 123"/>
                <a:gd name="T6" fmla="*/ 90 w 90"/>
                <a:gd name="T7" fmla="*/ 111 h 123"/>
                <a:gd name="T8" fmla="*/ 90 w 90"/>
                <a:gd name="T9" fmla="*/ 123 h 123"/>
                <a:gd name="T10" fmla="*/ 0 w 90"/>
                <a:gd name="T11" fmla="*/ 123 h 123"/>
                <a:gd name="T12" fmla="*/ 0 w 90"/>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90" h="123">
                  <a:moveTo>
                    <a:pt x="0" y="0"/>
                  </a:moveTo>
                  <a:lnTo>
                    <a:pt x="13" y="0"/>
                  </a:lnTo>
                  <a:lnTo>
                    <a:pt x="13" y="111"/>
                  </a:lnTo>
                  <a:lnTo>
                    <a:pt x="90" y="111"/>
                  </a:lnTo>
                  <a:lnTo>
                    <a:pt x="90"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8" name="Freeform 29"/>
            <p:cNvSpPr>
              <a:spLocks noEditPoints="1"/>
            </p:cNvSpPr>
            <p:nvPr/>
          </p:nvSpPr>
          <p:spPr bwMode="auto">
            <a:xfrm>
              <a:off x="6713" y="3374"/>
              <a:ext cx="30" cy="38"/>
            </a:xfrm>
            <a:custGeom>
              <a:avLst/>
              <a:gdLst>
                <a:gd name="T0" fmla="*/ 74 w 128"/>
                <a:gd name="T1" fmla="*/ 0 h 161"/>
                <a:gd name="T2" fmla="*/ 89 w 128"/>
                <a:gd name="T3" fmla="*/ 0 h 161"/>
                <a:gd name="T4" fmla="*/ 69 w 128"/>
                <a:gd name="T5" fmla="*/ 25 h 161"/>
                <a:gd name="T6" fmla="*/ 59 w 128"/>
                <a:gd name="T7" fmla="*/ 25 h 161"/>
                <a:gd name="T8" fmla="*/ 74 w 128"/>
                <a:gd name="T9" fmla="*/ 0 h 161"/>
                <a:gd name="T10" fmla="*/ 92 w 128"/>
                <a:gd name="T11" fmla="*/ 111 h 161"/>
                <a:gd name="T12" fmla="*/ 64 w 128"/>
                <a:gd name="T13" fmla="*/ 48 h 161"/>
                <a:gd name="T14" fmla="*/ 36 w 128"/>
                <a:gd name="T15" fmla="*/ 111 h 161"/>
                <a:gd name="T16" fmla="*/ 92 w 128"/>
                <a:gd name="T17" fmla="*/ 111 h 161"/>
                <a:gd name="T18" fmla="*/ 57 w 128"/>
                <a:gd name="T19" fmla="*/ 38 h 161"/>
                <a:gd name="T20" fmla="*/ 71 w 128"/>
                <a:gd name="T21" fmla="*/ 38 h 161"/>
                <a:gd name="T22" fmla="*/ 128 w 128"/>
                <a:gd name="T23" fmla="*/ 161 h 161"/>
                <a:gd name="T24" fmla="*/ 115 w 128"/>
                <a:gd name="T25" fmla="*/ 161 h 161"/>
                <a:gd name="T26" fmla="*/ 98 w 128"/>
                <a:gd name="T27" fmla="*/ 123 h 161"/>
                <a:gd name="T28" fmla="*/ 30 w 128"/>
                <a:gd name="T29" fmla="*/ 123 h 161"/>
                <a:gd name="T30" fmla="*/ 13 w 128"/>
                <a:gd name="T31" fmla="*/ 161 h 161"/>
                <a:gd name="T32" fmla="*/ 0 w 128"/>
                <a:gd name="T33" fmla="*/ 161 h 161"/>
                <a:gd name="T34" fmla="*/ 57 w 128"/>
                <a:gd name="T35" fmla="*/ 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61">
                  <a:moveTo>
                    <a:pt x="74" y="0"/>
                  </a:moveTo>
                  <a:lnTo>
                    <a:pt x="89" y="0"/>
                  </a:lnTo>
                  <a:lnTo>
                    <a:pt x="69" y="25"/>
                  </a:lnTo>
                  <a:lnTo>
                    <a:pt x="59" y="25"/>
                  </a:lnTo>
                  <a:lnTo>
                    <a:pt x="74" y="0"/>
                  </a:lnTo>
                  <a:close/>
                  <a:moveTo>
                    <a:pt x="92" y="111"/>
                  </a:moveTo>
                  <a:lnTo>
                    <a:pt x="64" y="48"/>
                  </a:lnTo>
                  <a:lnTo>
                    <a:pt x="36" y="111"/>
                  </a:lnTo>
                  <a:lnTo>
                    <a:pt x="92" y="111"/>
                  </a:lnTo>
                  <a:close/>
                  <a:moveTo>
                    <a:pt x="57" y="38"/>
                  </a:moveTo>
                  <a:lnTo>
                    <a:pt x="71" y="38"/>
                  </a:lnTo>
                  <a:lnTo>
                    <a:pt x="128" y="161"/>
                  </a:lnTo>
                  <a:lnTo>
                    <a:pt x="115" y="161"/>
                  </a:lnTo>
                  <a:lnTo>
                    <a:pt x="98" y="123"/>
                  </a:lnTo>
                  <a:lnTo>
                    <a:pt x="30" y="123"/>
                  </a:lnTo>
                  <a:lnTo>
                    <a:pt x="13" y="161"/>
                  </a:lnTo>
                  <a:lnTo>
                    <a:pt x="0" y="161"/>
                  </a:lnTo>
                  <a:lnTo>
                    <a:pt x="57" y="38"/>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39" name="Freeform 30"/>
            <p:cNvSpPr>
              <a:spLocks noEditPoints="1"/>
            </p:cNvSpPr>
            <p:nvPr/>
          </p:nvSpPr>
          <p:spPr bwMode="auto">
            <a:xfrm>
              <a:off x="6749" y="3383"/>
              <a:ext cx="27" cy="29"/>
            </a:xfrm>
            <a:custGeom>
              <a:avLst/>
              <a:gdLst>
                <a:gd name="T0" fmla="*/ 13 w 116"/>
                <a:gd name="T1" fmla="*/ 11 h 123"/>
                <a:gd name="T2" fmla="*/ 13 w 116"/>
                <a:gd name="T3" fmla="*/ 111 h 123"/>
                <a:gd name="T4" fmla="*/ 45 w 116"/>
                <a:gd name="T5" fmla="*/ 111 h 123"/>
                <a:gd name="T6" fmla="*/ 86 w 116"/>
                <a:gd name="T7" fmla="*/ 103 h 123"/>
                <a:gd name="T8" fmla="*/ 103 w 116"/>
                <a:gd name="T9" fmla="*/ 60 h 123"/>
                <a:gd name="T10" fmla="*/ 86 w 116"/>
                <a:gd name="T11" fmla="*/ 18 h 123"/>
                <a:gd name="T12" fmla="*/ 43 w 116"/>
                <a:gd name="T13" fmla="*/ 11 h 123"/>
                <a:gd name="T14" fmla="*/ 13 w 116"/>
                <a:gd name="T15" fmla="*/ 11 h 123"/>
                <a:gd name="T16" fmla="*/ 96 w 116"/>
                <a:gd name="T17" fmla="*/ 11 h 123"/>
                <a:gd name="T18" fmla="*/ 116 w 116"/>
                <a:gd name="T19" fmla="*/ 61 h 123"/>
                <a:gd name="T20" fmla="*/ 96 w 116"/>
                <a:gd name="T21" fmla="*/ 112 h 123"/>
                <a:gd name="T22" fmla="*/ 45 w 116"/>
                <a:gd name="T23" fmla="*/ 123 h 123"/>
                <a:gd name="T24" fmla="*/ 0 w 116"/>
                <a:gd name="T25" fmla="*/ 123 h 123"/>
                <a:gd name="T26" fmla="*/ 0 w 116"/>
                <a:gd name="T27" fmla="*/ 0 h 123"/>
                <a:gd name="T28" fmla="*/ 45 w 116"/>
                <a:gd name="T29" fmla="*/ 0 h 123"/>
                <a:gd name="T30" fmla="*/ 96 w 116"/>
                <a:gd name="T31" fmla="*/ 1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123">
                  <a:moveTo>
                    <a:pt x="13" y="11"/>
                  </a:moveTo>
                  <a:lnTo>
                    <a:pt x="13" y="111"/>
                  </a:lnTo>
                  <a:lnTo>
                    <a:pt x="45" y="111"/>
                  </a:lnTo>
                  <a:cubicBezTo>
                    <a:pt x="63" y="111"/>
                    <a:pt x="76" y="110"/>
                    <a:pt x="86" y="103"/>
                  </a:cubicBezTo>
                  <a:cubicBezTo>
                    <a:pt x="98" y="95"/>
                    <a:pt x="103" y="82"/>
                    <a:pt x="103" y="60"/>
                  </a:cubicBezTo>
                  <a:cubicBezTo>
                    <a:pt x="103" y="40"/>
                    <a:pt x="98" y="26"/>
                    <a:pt x="86" y="18"/>
                  </a:cubicBezTo>
                  <a:cubicBezTo>
                    <a:pt x="76" y="12"/>
                    <a:pt x="62" y="11"/>
                    <a:pt x="43" y="11"/>
                  </a:cubicBezTo>
                  <a:lnTo>
                    <a:pt x="13" y="11"/>
                  </a:lnTo>
                  <a:close/>
                  <a:moveTo>
                    <a:pt x="96" y="11"/>
                  </a:moveTo>
                  <a:cubicBezTo>
                    <a:pt x="110" y="21"/>
                    <a:pt x="116" y="38"/>
                    <a:pt x="116" y="61"/>
                  </a:cubicBezTo>
                  <a:cubicBezTo>
                    <a:pt x="116" y="85"/>
                    <a:pt x="110" y="101"/>
                    <a:pt x="96" y="112"/>
                  </a:cubicBezTo>
                  <a:cubicBezTo>
                    <a:pt x="83" y="122"/>
                    <a:pt x="67" y="123"/>
                    <a:pt x="45" y="123"/>
                  </a:cubicBezTo>
                  <a:lnTo>
                    <a:pt x="0" y="123"/>
                  </a:lnTo>
                  <a:lnTo>
                    <a:pt x="0" y="0"/>
                  </a:lnTo>
                  <a:lnTo>
                    <a:pt x="45" y="0"/>
                  </a:lnTo>
                  <a:cubicBezTo>
                    <a:pt x="67" y="0"/>
                    <a:pt x="83" y="1"/>
                    <a:pt x="96" y="11"/>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0" name="Freeform 31"/>
            <p:cNvSpPr>
              <a:spLocks/>
            </p:cNvSpPr>
            <p:nvPr/>
          </p:nvSpPr>
          <p:spPr bwMode="auto">
            <a:xfrm>
              <a:off x="6784" y="3383"/>
              <a:ext cx="22" cy="29"/>
            </a:xfrm>
            <a:custGeom>
              <a:avLst/>
              <a:gdLst>
                <a:gd name="T0" fmla="*/ 0 w 95"/>
                <a:gd name="T1" fmla="*/ 0 h 123"/>
                <a:gd name="T2" fmla="*/ 95 w 95"/>
                <a:gd name="T3" fmla="*/ 0 h 123"/>
                <a:gd name="T4" fmla="*/ 95 w 95"/>
                <a:gd name="T5" fmla="*/ 11 h 123"/>
                <a:gd name="T6" fmla="*/ 12 w 95"/>
                <a:gd name="T7" fmla="*/ 11 h 123"/>
                <a:gd name="T8" fmla="*/ 12 w 95"/>
                <a:gd name="T9" fmla="*/ 54 h 123"/>
                <a:gd name="T10" fmla="*/ 88 w 95"/>
                <a:gd name="T11" fmla="*/ 54 h 123"/>
                <a:gd name="T12" fmla="*/ 88 w 95"/>
                <a:gd name="T13" fmla="*/ 66 h 123"/>
                <a:gd name="T14" fmla="*/ 12 w 95"/>
                <a:gd name="T15" fmla="*/ 66 h 123"/>
                <a:gd name="T16" fmla="*/ 12 w 95"/>
                <a:gd name="T17" fmla="*/ 111 h 123"/>
                <a:gd name="T18" fmla="*/ 95 w 95"/>
                <a:gd name="T19" fmla="*/ 111 h 123"/>
                <a:gd name="T20" fmla="*/ 95 w 95"/>
                <a:gd name="T21" fmla="*/ 123 h 123"/>
                <a:gd name="T22" fmla="*/ 0 w 95"/>
                <a:gd name="T23" fmla="*/ 123 h 123"/>
                <a:gd name="T24" fmla="*/ 0 w 9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0" y="0"/>
                  </a:moveTo>
                  <a:lnTo>
                    <a:pt x="95" y="0"/>
                  </a:lnTo>
                  <a:lnTo>
                    <a:pt x="95" y="11"/>
                  </a:lnTo>
                  <a:lnTo>
                    <a:pt x="12" y="11"/>
                  </a:lnTo>
                  <a:lnTo>
                    <a:pt x="12" y="54"/>
                  </a:lnTo>
                  <a:lnTo>
                    <a:pt x="88" y="54"/>
                  </a:lnTo>
                  <a:lnTo>
                    <a:pt x="88" y="66"/>
                  </a:lnTo>
                  <a:lnTo>
                    <a:pt x="12" y="66"/>
                  </a:lnTo>
                  <a:lnTo>
                    <a:pt x="12" y="111"/>
                  </a:lnTo>
                  <a:lnTo>
                    <a:pt x="95" y="111"/>
                  </a:lnTo>
                  <a:lnTo>
                    <a:pt x="95"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1" name="Freeform 32"/>
            <p:cNvSpPr>
              <a:spLocks noEditPoints="1"/>
            </p:cNvSpPr>
            <p:nvPr/>
          </p:nvSpPr>
          <p:spPr bwMode="auto">
            <a:xfrm>
              <a:off x="6812" y="3374"/>
              <a:ext cx="25" cy="38"/>
            </a:xfrm>
            <a:custGeom>
              <a:avLst/>
              <a:gdLst>
                <a:gd name="T0" fmla="*/ 78 w 108"/>
                <a:gd name="T1" fmla="*/ 0 h 161"/>
                <a:gd name="T2" fmla="*/ 92 w 108"/>
                <a:gd name="T3" fmla="*/ 0 h 161"/>
                <a:gd name="T4" fmla="*/ 68 w 108"/>
                <a:gd name="T5" fmla="*/ 25 h 161"/>
                <a:gd name="T6" fmla="*/ 54 w 108"/>
                <a:gd name="T7" fmla="*/ 25 h 161"/>
                <a:gd name="T8" fmla="*/ 30 w 108"/>
                <a:gd name="T9" fmla="*/ 0 h 161"/>
                <a:gd name="T10" fmla="*/ 43 w 108"/>
                <a:gd name="T11" fmla="*/ 0 h 161"/>
                <a:gd name="T12" fmla="*/ 61 w 108"/>
                <a:gd name="T13" fmla="*/ 18 h 161"/>
                <a:gd name="T14" fmla="*/ 78 w 108"/>
                <a:gd name="T15" fmla="*/ 0 h 161"/>
                <a:gd name="T16" fmla="*/ 0 w 108"/>
                <a:gd name="T17" fmla="*/ 149 h 161"/>
                <a:gd name="T18" fmla="*/ 91 w 108"/>
                <a:gd name="T19" fmla="*/ 49 h 161"/>
                <a:gd name="T20" fmla="*/ 4 w 108"/>
                <a:gd name="T21" fmla="*/ 49 h 161"/>
                <a:gd name="T22" fmla="*/ 4 w 108"/>
                <a:gd name="T23" fmla="*/ 38 h 161"/>
                <a:gd name="T24" fmla="*/ 108 w 108"/>
                <a:gd name="T25" fmla="*/ 38 h 161"/>
                <a:gd name="T26" fmla="*/ 108 w 108"/>
                <a:gd name="T27" fmla="*/ 49 h 161"/>
                <a:gd name="T28" fmla="*/ 15 w 108"/>
                <a:gd name="T29" fmla="*/ 149 h 161"/>
                <a:gd name="T30" fmla="*/ 108 w 108"/>
                <a:gd name="T31" fmla="*/ 149 h 161"/>
                <a:gd name="T32" fmla="*/ 108 w 108"/>
                <a:gd name="T33" fmla="*/ 161 h 161"/>
                <a:gd name="T34" fmla="*/ 0 w 108"/>
                <a:gd name="T35" fmla="*/ 161 h 161"/>
                <a:gd name="T36" fmla="*/ 0 w 108"/>
                <a:gd name="T37"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61">
                  <a:moveTo>
                    <a:pt x="78" y="0"/>
                  </a:moveTo>
                  <a:lnTo>
                    <a:pt x="92" y="0"/>
                  </a:lnTo>
                  <a:lnTo>
                    <a:pt x="68" y="25"/>
                  </a:lnTo>
                  <a:lnTo>
                    <a:pt x="54" y="25"/>
                  </a:lnTo>
                  <a:lnTo>
                    <a:pt x="30" y="0"/>
                  </a:lnTo>
                  <a:lnTo>
                    <a:pt x="43" y="0"/>
                  </a:lnTo>
                  <a:lnTo>
                    <a:pt x="61" y="18"/>
                  </a:lnTo>
                  <a:lnTo>
                    <a:pt x="78" y="0"/>
                  </a:lnTo>
                  <a:close/>
                  <a:moveTo>
                    <a:pt x="0" y="149"/>
                  </a:moveTo>
                  <a:lnTo>
                    <a:pt x="91" y="49"/>
                  </a:lnTo>
                  <a:lnTo>
                    <a:pt x="4" y="49"/>
                  </a:lnTo>
                  <a:lnTo>
                    <a:pt x="4" y="38"/>
                  </a:lnTo>
                  <a:lnTo>
                    <a:pt x="108" y="38"/>
                  </a:lnTo>
                  <a:lnTo>
                    <a:pt x="108" y="49"/>
                  </a:lnTo>
                  <a:lnTo>
                    <a:pt x="15" y="149"/>
                  </a:lnTo>
                  <a:lnTo>
                    <a:pt x="108" y="149"/>
                  </a:lnTo>
                  <a:lnTo>
                    <a:pt x="108" y="161"/>
                  </a:lnTo>
                  <a:lnTo>
                    <a:pt x="0" y="161"/>
                  </a:lnTo>
                  <a:lnTo>
                    <a:pt x="0" y="149"/>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2" name="Freeform 33"/>
            <p:cNvSpPr>
              <a:spLocks/>
            </p:cNvSpPr>
            <p:nvPr/>
          </p:nvSpPr>
          <p:spPr bwMode="auto">
            <a:xfrm>
              <a:off x="6845" y="3383"/>
              <a:ext cx="22" cy="29"/>
            </a:xfrm>
            <a:custGeom>
              <a:avLst/>
              <a:gdLst>
                <a:gd name="T0" fmla="*/ 0 w 95"/>
                <a:gd name="T1" fmla="*/ 0 h 123"/>
                <a:gd name="T2" fmla="*/ 95 w 95"/>
                <a:gd name="T3" fmla="*/ 0 h 123"/>
                <a:gd name="T4" fmla="*/ 95 w 95"/>
                <a:gd name="T5" fmla="*/ 11 h 123"/>
                <a:gd name="T6" fmla="*/ 12 w 95"/>
                <a:gd name="T7" fmla="*/ 11 h 123"/>
                <a:gd name="T8" fmla="*/ 12 w 95"/>
                <a:gd name="T9" fmla="*/ 54 h 123"/>
                <a:gd name="T10" fmla="*/ 88 w 95"/>
                <a:gd name="T11" fmla="*/ 54 h 123"/>
                <a:gd name="T12" fmla="*/ 88 w 95"/>
                <a:gd name="T13" fmla="*/ 66 h 123"/>
                <a:gd name="T14" fmla="*/ 12 w 95"/>
                <a:gd name="T15" fmla="*/ 66 h 123"/>
                <a:gd name="T16" fmla="*/ 12 w 95"/>
                <a:gd name="T17" fmla="*/ 111 h 123"/>
                <a:gd name="T18" fmla="*/ 95 w 95"/>
                <a:gd name="T19" fmla="*/ 111 h 123"/>
                <a:gd name="T20" fmla="*/ 95 w 95"/>
                <a:gd name="T21" fmla="*/ 123 h 123"/>
                <a:gd name="T22" fmla="*/ 0 w 95"/>
                <a:gd name="T23" fmla="*/ 123 h 123"/>
                <a:gd name="T24" fmla="*/ 0 w 9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0" y="0"/>
                  </a:moveTo>
                  <a:lnTo>
                    <a:pt x="95" y="0"/>
                  </a:lnTo>
                  <a:lnTo>
                    <a:pt x="95" y="11"/>
                  </a:lnTo>
                  <a:lnTo>
                    <a:pt x="12" y="11"/>
                  </a:lnTo>
                  <a:lnTo>
                    <a:pt x="12" y="54"/>
                  </a:lnTo>
                  <a:lnTo>
                    <a:pt x="88" y="54"/>
                  </a:lnTo>
                  <a:lnTo>
                    <a:pt x="88" y="66"/>
                  </a:lnTo>
                  <a:lnTo>
                    <a:pt x="12" y="66"/>
                  </a:lnTo>
                  <a:lnTo>
                    <a:pt x="12" y="111"/>
                  </a:lnTo>
                  <a:lnTo>
                    <a:pt x="95" y="111"/>
                  </a:lnTo>
                  <a:lnTo>
                    <a:pt x="95"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3" name="Freeform 34"/>
            <p:cNvSpPr>
              <a:spLocks noEditPoints="1"/>
            </p:cNvSpPr>
            <p:nvPr/>
          </p:nvSpPr>
          <p:spPr bwMode="auto">
            <a:xfrm>
              <a:off x="6888" y="3383"/>
              <a:ext cx="29" cy="29"/>
            </a:xfrm>
            <a:custGeom>
              <a:avLst/>
              <a:gdLst>
                <a:gd name="T0" fmla="*/ 92 w 127"/>
                <a:gd name="T1" fmla="*/ 73 h 123"/>
                <a:gd name="T2" fmla="*/ 64 w 127"/>
                <a:gd name="T3" fmla="*/ 10 h 123"/>
                <a:gd name="T4" fmla="*/ 35 w 127"/>
                <a:gd name="T5" fmla="*/ 73 h 123"/>
                <a:gd name="T6" fmla="*/ 92 w 127"/>
                <a:gd name="T7" fmla="*/ 73 h 123"/>
                <a:gd name="T8" fmla="*/ 57 w 127"/>
                <a:gd name="T9" fmla="*/ 0 h 123"/>
                <a:gd name="T10" fmla="*/ 71 w 127"/>
                <a:gd name="T11" fmla="*/ 0 h 123"/>
                <a:gd name="T12" fmla="*/ 127 w 127"/>
                <a:gd name="T13" fmla="*/ 123 h 123"/>
                <a:gd name="T14" fmla="*/ 115 w 127"/>
                <a:gd name="T15" fmla="*/ 123 h 123"/>
                <a:gd name="T16" fmla="*/ 98 w 127"/>
                <a:gd name="T17" fmla="*/ 85 h 123"/>
                <a:gd name="T18" fmla="*/ 30 w 127"/>
                <a:gd name="T19" fmla="*/ 85 h 123"/>
                <a:gd name="T20" fmla="*/ 13 w 127"/>
                <a:gd name="T21" fmla="*/ 123 h 123"/>
                <a:gd name="T22" fmla="*/ 0 w 127"/>
                <a:gd name="T23" fmla="*/ 123 h 123"/>
                <a:gd name="T24" fmla="*/ 57 w 127"/>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3">
                  <a:moveTo>
                    <a:pt x="92" y="73"/>
                  </a:moveTo>
                  <a:lnTo>
                    <a:pt x="64" y="10"/>
                  </a:lnTo>
                  <a:lnTo>
                    <a:pt x="35" y="73"/>
                  </a:lnTo>
                  <a:lnTo>
                    <a:pt x="92" y="73"/>
                  </a:lnTo>
                  <a:close/>
                  <a:moveTo>
                    <a:pt x="57" y="0"/>
                  </a:moveTo>
                  <a:lnTo>
                    <a:pt x="71" y="0"/>
                  </a:lnTo>
                  <a:lnTo>
                    <a:pt x="127" y="123"/>
                  </a:lnTo>
                  <a:lnTo>
                    <a:pt x="115" y="123"/>
                  </a:lnTo>
                  <a:lnTo>
                    <a:pt x="98" y="85"/>
                  </a:lnTo>
                  <a:lnTo>
                    <a:pt x="30" y="85"/>
                  </a:lnTo>
                  <a:lnTo>
                    <a:pt x="13" y="123"/>
                  </a:lnTo>
                  <a:lnTo>
                    <a:pt x="0" y="123"/>
                  </a:lnTo>
                  <a:lnTo>
                    <a:pt x="57"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4" name="Freeform 35"/>
            <p:cNvSpPr>
              <a:spLocks/>
            </p:cNvSpPr>
            <p:nvPr/>
          </p:nvSpPr>
          <p:spPr bwMode="auto">
            <a:xfrm>
              <a:off x="6936" y="3383"/>
              <a:ext cx="25" cy="29"/>
            </a:xfrm>
            <a:custGeom>
              <a:avLst/>
              <a:gdLst>
                <a:gd name="T0" fmla="*/ 48 w 108"/>
                <a:gd name="T1" fmla="*/ 11 h 123"/>
                <a:gd name="T2" fmla="*/ 0 w 108"/>
                <a:gd name="T3" fmla="*/ 11 h 123"/>
                <a:gd name="T4" fmla="*/ 0 w 108"/>
                <a:gd name="T5" fmla="*/ 0 h 123"/>
                <a:gd name="T6" fmla="*/ 108 w 108"/>
                <a:gd name="T7" fmla="*/ 0 h 123"/>
                <a:gd name="T8" fmla="*/ 108 w 108"/>
                <a:gd name="T9" fmla="*/ 11 h 123"/>
                <a:gd name="T10" fmla="*/ 60 w 108"/>
                <a:gd name="T11" fmla="*/ 11 h 123"/>
                <a:gd name="T12" fmla="*/ 60 w 108"/>
                <a:gd name="T13" fmla="*/ 123 h 123"/>
                <a:gd name="T14" fmla="*/ 48 w 108"/>
                <a:gd name="T15" fmla="*/ 123 h 123"/>
                <a:gd name="T16" fmla="*/ 48 w 108"/>
                <a:gd name="T17" fmla="*/ 1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23">
                  <a:moveTo>
                    <a:pt x="48" y="11"/>
                  </a:moveTo>
                  <a:lnTo>
                    <a:pt x="0" y="11"/>
                  </a:lnTo>
                  <a:lnTo>
                    <a:pt x="0" y="0"/>
                  </a:lnTo>
                  <a:lnTo>
                    <a:pt x="108" y="0"/>
                  </a:lnTo>
                  <a:lnTo>
                    <a:pt x="108" y="11"/>
                  </a:lnTo>
                  <a:lnTo>
                    <a:pt x="60" y="11"/>
                  </a:lnTo>
                  <a:lnTo>
                    <a:pt x="60" y="123"/>
                  </a:lnTo>
                  <a:lnTo>
                    <a:pt x="48" y="123"/>
                  </a:lnTo>
                  <a:lnTo>
                    <a:pt x="48" y="11"/>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5" name="Freeform 36"/>
            <p:cNvSpPr>
              <a:spLocks noEditPoints="1"/>
            </p:cNvSpPr>
            <p:nvPr/>
          </p:nvSpPr>
          <p:spPr bwMode="auto">
            <a:xfrm>
              <a:off x="6967" y="3374"/>
              <a:ext cx="22" cy="38"/>
            </a:xfrm>
            <a:custGeom>
              <a:avLst/>
              <a:gdLst>
                <a:gd name="T0" fmla="*/ 66 w 95"/>
                <a:gd name="T1" fmla="*/ 0 h 161"/>
                <a:gd name="T2" fmla="*/ 80 w 95"/>
                <a:gd name="T3" fmla="*/ 0 h 161"/>
                <a:gd name="T4" fmla="*/ 56 w 95"/>
                <a:gd name="T5" fmla="*/ 25 h 161"/>
                <a:gd name="T6" fmla="*/ 42 w 95"/>
                <a:gd name="T7" fmla="*/ 25 h 161"/>
                <a:gd name="T8" fmla="*/ 18 w 95"/>
                <a:gd name="T9" fmla="*/ 0 h 161"/>
                <a:gd name="T10" fmla="*/ 31 w 95"/>
                <a:gd name="T11" fmla="*/ 0 h 161"/>
                <a:gd name="T12" fmla="*/ 49 w 95"/>
                <a:gd name="T13" fmla="*/ 18 h 161"/>
                <a:gd name="T14" fmla="*/ 66 w 95"/>
                <a:gd name="T15" fmla="*/ 0 h 161"/>
                <a:gd name="T16" fmla="*/ 0 w 95"/>
                <a:gd name="T17" fmla="*/ 38 h 161"/>
                <a:gd name="T18" fmla="*/ 95 w 95"/>
                <a:gd name="T19" fmla="*/ 38 h 161"/>
                <a:gd name="T20" fmla="*/ 95 w 95"/>
                <a:gd name="T21" fmla="*/ 49 h 161"/>
                <a:gd name="T22" fmla="*/ 13 w 95"/>
                <a:gd name="T23" fmla="*/ 49 h 161"/>
                <a:gd name="T24" fmla="*/ 13 w 95"/>
                <a:gd name="T25" fmla="*/ 92 h 161"/>
                <a:gd name="T26" fmla="*/ 89 w 95"/>
                <a:gd name="T27" fmla="*/ 92 h 161"/>
                <a:gd name="T28" fmla="*/ 89 w 95"/>
                <a:gd name="T29" fmla="*/ 104 h 161"/>
                <a:gd name="T30" fmla="*/ 13 w 95"/>
                <a:gd name="T31" fmla="*/ 104 h 161"/>
                <a:gd name="T32" fmla="*/ 13 w 95"/>
                <a:gd name="T33" fmla="*/ 149 h 161"/>
                <a:gd name="T34" fmla="*/ 95 w 95"/>
                <a:gd name="T35" fmla="*/ 149 h 161"/>
                <a:gd name="T36" fmla="*/ 95 w 95"/>
                <a:gd name="T37" fmla="*/ 161 h 161"/>
                <a:gd name="T38" fmla="*/ 0 w 95"/>
                <a:gd name="T39" fmla="*/ 161 h 161"/>
                <a:gd name="T40" fmla="*/ 0 w 95"/>
                <a:gd name="T41" fmla="*/ 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61">
                  <a:moveTo>
                    <a:pt x="66" y="0"/>
                  </a:moveTo>
                  <a:lnTo>
                    <a:pt x="80" y="0"/>
                  </a:lnTo>
                  <a:lnTo>
                    <a:pt x="56" y="25"/>
                  </a:lnTo>
                  <a:lnTo>
                    <a:pt x="42" y="25"/>
                  </a:lnTo>
                  <a:lnTo>
                    <a:pt x="18" y="0"/>
                  </a:lnTo>
                  <a:lnTo>
                    <a:pt x="31" y="0"/>
                  </a:lnTo>
                  <a:lnTo>
                    <a:pt x="49" y="18"/>
                  </a:lnTo>
                  <a:lnTo>
                    <a:pt x="66" y="0"/>
                  </a:lnTo>
                  <a:close/>
                  <a:moveTo>
                    <a:pt x="0" y="38"/>
                  </a:moveTo>
                  <a:lnTo>
                    <a:pt x="95" y="38"/>
                  </a:lnTo>
                  <a:lnTo>
                    <a:pt x="95" y="49"/>
                  </a:lnTo>
                  <a:lnTo>
                    <a:pt x="13" y="49"/>
                  </a:lnTo>
                  <a:lnTo>
                    <a:pt x="13" y="92"/>
                  </a:lnTo>
                  <a:lnTo>
                    <a:pt x="89" y="92"/>
                  </a:lnTo>
                  <a:lnTo>
                    <a:pt x="89" y="104"/>
                  </a:lnTo>
                  <a:lnTo>
                    <a:pt x="13" y="104"/>
                  </a:lnTo>
                  <a:lnTo>
                    <a:pt x="13" y="149"/>
                  </a:lnTo>
                  <a:lnTo>
                    <a:pt x="95" y="149"/>
                  </a:lnTo>
                  <a:lnTo>
                    <a:pt x="95" y="161"/>
                  </a:lnTo>
                  <a:lnTo>
                    <a:pt x="0" y="161"/>
                  </a:lnTo>
                  <a:lnTo>
                    <a:pt x="0" y="38"/>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6" name="Freeform 37"/>
            <p:cNvSpPr>
              <a:spLocks/>
            </p:cNvSpPr>
            <p:nvPr/>
          </p:nvSpPr>
          <p:spPr bwMode="auto">
            <a:xfrm>
              <a:off x="6998" y="3383"/>
              <a:ext cx="20" cy="29"/>
            </a:xfrm>
            <a:custGeom>
              <a:avLst/>
              <a:gdLst>
                <a:gd name="T0" fmla="*/ 0 w 90"/>
                <a:gd name="T1" fmla="*/ 0 h 123"/>
                <a:gd name="T2" fmla="*/ 12 w 90"/>
                <a:gd name="T3" fmla="*/ 0 h 123"/>
                <a:gd name="T4" fmla="*/ 12 w 90"/>
                <a:gd name="T5" fmla="*/ 111 h 123"/>
                <a:gd name="T6" fmla="*/ 90 w 90"/>
                <a:gd name="T7" fmla="*/ 111 h 123"/>
                <a:gd name="T8" fmla="*/ 90 w 90"/>
                <a:gd name="T9" fmla="*/ 123 h 123"/>
                <a:gd name="T10" fmla="*/ 0 w 90"/>
                <a:gd name="T11" fmla="*/ 123 h 123"/>
                <a:gd name="T12" fmla="*/ 0 w 90"/>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90" h="123">
                  <a:moveTo>
                    <a:pt x="0" y="0"/>
                  </a:moveTo>
                  <a:lnTo>
                    <a:pt x="12" y="0"/>
                  </a:lnTo>
                  <a:lnTo>
                    <a:pt x="12" y="111"/>
                  </a:lnTo>
                  <a:lnTo>
                    <a:pt x="90" y="111"/>
                  </a:lnTo>
                  <a:lnTo>
                    <a:pt x="90"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7" name="Freeform 38"/>
            <p:cNvSpPr>
              <a:spLocks noEditPoints="1"/>
            </p:cNvSpPr>
            <p:nvPr/>
          </p:nvSpPr>
          <p:spPr bwMode="auto">
            <a:xfrm>
              <a:off x="7021" y="3382"/>
              <a:ext cx="30" cy="31"/>
            </a:xfrm>
            <a:custGeom>
              <a:avLst/>
              <a:gdLst>
                <a:gd name="T0" fmla="*/ 117 w 130"/>
                <a:gd name="T1" fmla="*/ 65 h 130"/>
                <a:gd name="T2" fmla="*/ 65 w 130"/>
                <a:gd name="T3" fmla="*/ 12 h 130"/>
                <a:gd name="T4" fmla="*/ 13 w 130"/>
                <a:gd name="T5" fmla="*/ 65 h 130"/>
                <a:gd name="T6" fmla="*/ 65 w 130"/>
                <a:gd name="T7" fmla="*/ 118 h 130"/>
                <a:gd name="T8" fmla="*/ 117 w 130"/>
                <a:gd name="T9" fmla="*/ 65 h 130"/>
                <a:gd name="T10" fmla="*/ 65 w 130"/>
                <a:gd name="T11" fmla="*/ 130 h 130"/>
                <a:gd name="T12" fmla="*/ 0 w 130"/>
                <a:gd name="T13" fmla="*/ 65 h 130"/>
                <a:gd name="T14" fmla="*/ 65 w 130"/>
                <a:gd name="T15" fmla="*/ 0 h 130"/>
                <a:gd name="T16" fmla="*/ 130 w 130"/>
                <a:gd name="T17" fmla="*/ 65 h 130"/>
                <a:gd name="T18" fmla="*/ 65 w 130"/>
                <a:gd name="T1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117" y="65"/>
                  </a:moveTo>
                  <a:cubicBezTo>
                    <a:pt x="117" y="32"/>
                    <a:pt x="98" y="12"/>
                    <a:pt x="65" y="12"/>
                  </a:cubicBezTo>
                  <a:cubicBezTo>
                    <a:pt x="32" y="12"/>
                    <a:pt x="13" y="32"/>
                    <a:pt x="13" y="65"/>
                  </a:cubicBezTo>
                  <a:cubicBezTo>
                    <a:pt x="13" y="99"/>
                    <a:pt x="32" y="118"/>
                    <a:pt x="65" y="118"/>
                  </a:cubicBezTo>
                  <a:cubicBezTo>
                    <a:pt x="98" y="118"/>
                    <a:pt x="117" y="99"/>
                    <a:pt x="117" y="65"/>
                  </a:cubicBezTo>
                  <a:close/>
                  <a:moveTo>
                    <a:pt x="65" y="130"/>
                  </a:moveTo>
                  <a:cubicBezTo>
                    <a:pt x="24" y="130"/>
                    <a:pt x="0" y="106"/>
                    <a:pt x="0" y="65"/>
                  </a:cubicBezTo>
                  <a:cubicBezTo>
                    <a:pt x="0" y="25"/>
                    <a:pt x="24" y="0"/>
                    <a:pt x="65" y="0"/>
                  </a:cubicBezTo>
                  <a:cubicBezTo>
                    <a:pt x="105" y="0"/>
                    <a:pt x="130" y="25"/>
                    <a:pt x="130" y="65"/>
                  </a:cubicBezTo>
                  <a:cubicBezTo>
                    <a:pt x="130" y="106"/>
                    <a:pt x="105" y="130"/>
                    <a:pt x="65" y="130"/>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8" name="Freeform 39"/>
            <p:cNvSpPr>
              <a:spLocks/>
            </p:cNvSpPr>
            <p:nvPr/>
          </p:nvSpPr>
          <p:spPr bwMode="auto">
            <a:xfrm>
              <a:off x="7056" y="3383"/>
              <a:ext cx="29" cy="29"/>
            </a:xfrm>
            <a:custGeom>
              <a:avLst/>
              <a:gdLst>
                <a:gd name="T0" fmla="*/ 0 w 126"/>
                <a:gd name="T1" fmla="*/ 0 h 123"/>
                <a:gd name="T2" fmla="*/ 13 w 126"/>
                <a:gd name="T3" fmla="*/ 0 h 123"/>
                <a:gd name="T4" fmla="*/ 63 w 126"/>
                <a:gd name="T5" fmla="*/ 112 h 123"/>
                <a:gd name="T6" fmla="*/ 112 w 126"/>
                <a:gd name="T7" fmla="*/ 0 h 123"/>
                <a:gd name="T8" fmla="*/ 126 w 126"/>
                <a:gd name="T9" fmla="*/ 0 h 123"/>
                <a:gd name="T10" fmla="*/ 71 w 126"/>
                <a:gd name="T11" fmla="*/ 123 h 123"/>
                <a:gd name="T12" fmla="*/ 55 w 126"/>
                <a:gd name="T13" fmla="*/ 123 h 123"/>
                <a:gd name="T14" fmla="*/ 0 w 126"/>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23">
                  <a:moveTo>
                    <a:pt x="0" y="0"/>
                  </a:moveTo>
                  <a:lnTo>
                    <a:pt x="13" y="0"/>
                  </a:lnTo>
                  <a:lnTo>
                    <a:pt x="63" y="112"/>
                  </a:lnTo>
                  <a:lnTo>
                    <a:pt x="112" y="0"/>
                  </a:lnTo>
                  <a:lnTo>
                    <a:pt x="126" y="0"/>
                  </a:lnTo>
                  <a:lnTo>
                    <a:pt x="71" y="123"/>
                  </a:lnTo>
                  <a:lnTo>
                    <a:pt x="55"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49" name="Freeform 40"/>
            <p:cNvSpPr>
              <a:spLocks noEditPoints="1"/>
            </p:cNvSpPr>
            <p:nvPr/>
          </p:nvSpPr>
          <p:spPr bwMode="auto">
            <a:xfrm>
              <a:off x="7088" y="3374"/>
              <a:ext cx="27" cy="38"/>
            </a:xfrm>
            <a:custGeom>
              <a:avLst/>
              <a:gdLst>
                <a:gd name="T0" fmla="*/ 71 w 118"/>
                <a:gd name="T1" fmla="*/ 0 h 161"/>
                <a:gd name="T2" fmla="*/ 86 w 118"/>
                <a:gd name="T3" fmla="*/ 0 h 161"/>
                <a:gd name="T4" fmla="*/ 66 w 118"/>
                <a:gd name="T5" fmla="*/ 25 h 161"/>
                <a:gd name="T6" fmla="*/ 56 w 118"/>
                <a:gd name="T7" fmla="*/ 25 h 161"/>
                <a:gd name="T8" fmla="*/ 71 w 118"/>
                <a:gd name="T9" fmla="*/ 0 h 161"/>
                <a:gd name="T10" fmla="*/ 53 w 118"/>
                <a:gd name="T11" fmla="*/ 108 h 161"/>
                <a:gd name="T12" fmla="*/ 0 w 118"/>
                <a:gd name="T13" fmla="*/ 38 h 161"/>
                <a:gd name="T14" fmla="*/ 15 w 118"/>
                <a:gd name="T15" fmla="*/ 38 h 161"/>
                <a:gd name="T16" fmla="*/ 59 w 118"/>
                <a:gd name="T17" fmla="*/ 98 h 161"/>
                <a:gd name="T18" fmla="*/ 103 w 118"/>
                <a:gd name="T19" fmla="*/ 38 h 161"/>
                <a:gd name="T20" fmla="*/ 118 w 118"/>
                <a:gd name="T21" fmla="*/ 38 h 161"/>
                <a:gd name="T22" fmla="*/ 65 w 118"/>
                <a:gd name="T23" fmla="*/ 108 h 161"/>
                <a:gd name="T24" fmla="*/ 65 w 118"/>
                <a:gd name="T25" fmla="*/ 161 h 161"/>
                <a:gd name="T26" fmla="*/ 53 w 118"/>
                <a:gd name="T27" fmla="*/ 161 h 161"/>
                <a:gd name="T28" fmla="*/ 53 w 118"/>
                <a:gd name="T29" fmla="*/ 10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161">
                  <a:moveTo>
                    <a:pt x="71" y="0"/>
                  </a:moveTo>
                  <a:lnTo>
                    <a:pt x="86" y="0"/>
                  </a:lnTo>
                  <a:lnTo>
                    <a:pt x="66" y="25"/>
                  </a:lnTo>
                  <a:lnTo>
                    <a:pt x="56" y="25"/>
                  </a:lnTo>
                  <a:lnTo>
                    <a:pt x="71" y="0"/>
                  </a:lnTo>
                  <a:close/>
                  <a:moveTo>
                    <a:pt x="53" y="108"/>
                  </a:moveTo>
                  <a:lnTo>
                    <a:pt x="0" y="38"/>
                  </a:lnTo>
                  <a:lnTo>
                    <a:pt x="15" y="38"/>
                  </a:lnTo>
                  <a:lnTo>
                    <a:pt x="59" y="98"/>
                  </a:lnTo>
                  <a:lnTo>
                    <a:pt x="103" y="38"/>
                  </a:lnTo>
                  <a:lnTo>
                    <a:pt x="118" y="38"/>
                  </a:lnTo>
                  <a:lnTo>
                    <a:pt x="65" y="108"/>
                  </a:lnTo>
                  <a:lnTo>
                    <a:pt x="65" y="161"/>
                  </a:lnTo>
                  <a:lnTo>
                    <a:pt x="53" y="161"/>
                  </a:lnTo>
                  <a:lnTo>
                    <a:pt x="53" y="108"/>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0" name="Freeform 41"/>
            <p:cNvSpPr>
              <a:spLocks/>
            </p:cNvSpPr>
            <p:nvPr/>
          </p:nvSpPr>
          <p:spPr bwMode="auto">
            <a:xfrm>
              <a:off x="7121" y="3382"/>
              <a:ext cx="29" cy="31"/>
            </a:xfrm>
            <a:custGeom>
              <a:avLst/>
              <a:gdLst>
                <a:gd name="T0" fmla="*/ 64 w 124"/>
                <a:gd name="T1" fmla="*/ 12 h 130"/>
                <a:gd name="T2" fmla="*/ 12 w 124"/>
                <a:gd name="T3" fmla="*/ 65 h 130"/>
                <a:gd name="T4" fmla="*/ 62 w 124"/>
                <a:gd name="T5" fmla="*/ 118 h 130"/>
                <a:gd name="T6" fmla="*/ 111 w 124"/>
                <a:gd name="T7" fmla="*/ 81 h 130"/>
                <a:gd name="T8" fmla="*/ 124 w 124"/>
                <a:gd name="T9" fmla="*/ 81 h 130"/>
                <a:gd name="T10" fmla="*/ 62 w 124"/>
                <a:gd name="T11" fmla="*/ 130 h 130"/>
                <a:gd name="T12" fmla="*/ 0 w 124"/>
                <a:gd name="T13" fmla="*/ 65 h 130"/>
                <a:gd name="T14" fmla="*/ 65 w 124"/>
                <a:gd name="T15" fmla="*/ 0 h 130"/>
                <a:gd name="T16" fmla="*/ 122 w 124"/>
                <a:gd name="T17" fmla="*/ 44 h 130"/>
                <a:gd name="T18" fmla="*/ 109 w 124"/>
                <a:gd name="T19" fmla="*/ 44 h 130"/>
                <a:gd name="T20" fmla="*/ 64 w 124"/>
                <a:gd name="T21" fmla="*/ 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30">
                  <a:moveTo>
                    <a:pt x="64" y="12"/>
                  </a:moveTo>
                  <a:cubicBezTo>
                    <a:pt x="32" y="12"/>
                    <a:pt x="12" y="32"/>
                    <a:pt x="12" y="65"/>
                  </a:cubicBezTo>
                  <a:cubicBezTo>
                    <a:pt x="12" y="98"/>
                    <a:pt x="32" y="118"/>
                    <a:pt x="62" y="118"/>
                  </a:cubicBezTo>
                  <a:cubicBezTo>
                    <a:pt x="87" y="118"/>
                    <a:pt x="106" y="104"/>
                    <a:pt x="111" y="81"/>
                  </a:cubicBezTo>
                  <a:lnTo>
                    <a:pt x="124" y="81"/>
                  </a:lnTo>
                  <a:cubicBezTo>
                    <a:pt x="118" y="111"/>
                    <a:pt x="95" y="130"/>
                    <a:pt x="62" y="130"/>
                  </a:cubicBezTo>
                  <a:cubicBezTo>
                    <a:pt x="25" y="130"/>
                    <a:pt x="0" y="105"/>
                    <a:pt x="0" y="65"/>
                  </a:cubicBezTo>
                  <a:cubicBezTo>
                    <a:pt x="0" y="25"/>
                    <a:pt x="24" y="0"/>
                    <a:pt x="65" y="0"/>
                  </a:cubicBezTo>
                  <a:cubicBezTo>
                    <a:pt x="97" y="0"/>
                    <a:pt x="118" y="17"/>
                    <a:pt x="122" y="44"/>
                  </a:cubicBezTo>
                  <a:lnTo>
                    <a:pt x="109" y="44"/>
                  </a:lnTo>
                  <a:cubicBezTo>
                    <a:pt x="105" y="24"/>
                    <a:pt x="89" y="12"/>
                    <a:pt x="64" y="12"/>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1" name="Freeform 42"/>
            <p:cNvSpPr>
              <a:spLocks/>
            </p:cNvSpPr>
            <p:nvPr/>
          </p:nvSpPr>
          <p:spPr bwMode="auto">
            <a:xfrm>
              <a:off x="7157" y="3383"/>
              <a:ext cx="24" cy="29"/>
            </a:xfrm>
            <a:custGeom>
              <a:avLst/>
              <a:gdLst>
                <a:gd name="T0" fmla="*/ 0 w 105"/>
                <a:gd name="T1" fmla="*/ 0 h 123"/>
                <a:gd name="T2" fmla="*/ 12 w 105"/>
                <a:gd name="T3" fmla="*/ 0 h 123"/>
                <a:gd name="T4" fmla="*/ 12 w 105"/>
                <a:gd name="T5" fmla="*/ 51 h 123"/>
                <a:gd name="T6" fmla="*/ 93 w 105"/>
                <a:gd name="T7" fmla="*/ 51 h 123"/>
                <a:gd name="T8" fmla="*/ 93 w 105"/>
                <a:gd name="T9" fmla="*/ 0 h 123"/>
                <a:gd name="T10" fmla="*/ 105 w 105"/>
                <a:gd name="T11" fmla="*/ 0 h 123"/>
                <a:gd name="T12" fmla="*/ 105 w 105"/>
                <a:gd name="T13" fmla="*/ 123 h 123"/>
                <a:gd name="T14" fmla="*/ 93 w 105"/>
                <a:gd name="T15" fmla="*/ 123 h 123"/>
                <a:gd name="T16" fmla="*/ 93 w 105"/>
                <a:gd name="T17" fmla="*/ 63 h 123"/>
                <a:gd name="T18" fmla="*/ 12 w 105"/>
                <a:gd name="T19" fmla="*/ 63 h 123"/>
                <a:gd name="T20" fmla="*/ 12 w 105"/>
                <a:gd name="T21" fmla="*/ 123 h 123"/>
                <a:gd name="T22" fmla="*/ 0 w 105"/>
                <a:gd name="T23" fmla="*/ 123 h 123"/>
                <a:gd name="T24" fmla="*/ 0 w 10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3">
                  <a:moveTo>
                    <a:pt x="0" y="0"/>
                  </a:moveTo>
                  <a:lnTo>
                    <a:pt x="12" y="0"/>
                  </a:lnTo>
                  <a:lnTo>
                    <a:pt x="12" y="51"/>
                  </a:lnTo>
                  <a:lnTo>
                    <a:pt x="93" y="51"/>
                  </a:lnTo>
                  <a:lnTo>
                    <a:pt x="93" y="0"/>
                  </a:lnTo>
                  <a:lnTo>
                    <a:pt x="105" y="0"/>
                  </a:lnTo>
                  <a:lnTo>
                    <a:pt x="105" y="123"/>
                  </a:lnTo>
                  <a:lnTo>
                    <a:pt x="93" y="123"/>
                  </a:lnTo>
                  <a:lnTo>
                    <a:pt x="93" y="63"/>
                  </a:lnTo>
                  <a:lnTo>
                    <a:pt x="12" y="63"/>
                  </a:lnTo>
                  <a:lnTo>
                    <a:pt x="12"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2" name="Freeform 43"/>
            <p:cNvSpPr>
              <a:spLocks noEditPoints="1"/>
            </p:cNvSpPr>
            <p:nvPr/>
          </p:nvSpPr>
          <p:spPr bwMode="auto">
            <a:xfrm>
              <a:off x="7190" y="3382"/>
              <a:ext cx="30" cy="31"/>
            </a:xfrm>
            <a:custGeom>
              <a:avLst/>
              <a:gdLst>
                <a:gd name="T0" fmla="*/ 117 w 130"/>
                <a:gd name="T1" fmla="*/ 65 h 130"/>
                <a:gd name="T2" fmla="*/ 65 w 130"/>
                <a:gd name="T3" fmla="*/ 12 h 130"/>
                <a:gd name="T4" fmla="*/ 13 w 130"/>
                <a:gd name="T5" fmla="*/ 65 h 130"/>
                <a:gd name="T6" fmla="*/ 65 w 130"/>
                <a:gd name="T7" fmla="*/ 118 h 130"/>
                <a:gd name="T8" fmla="*/ 117 w 130"/>
                <a:gd name="T9" fmla="*/ 65 h 130"/>
                <a:gd name="T10" fmla="*/ 65 w 130"/>
                <a:gd name="T11" fmla="*/ 130 h 130"/>
                <a:gd name="T12" fmla="*/ 0 w 130"/>
                <a:gd name="T13" fmla="*/ 65 h 130"/>
                <a:gd name="T14" fmla="*/ 65 w 130"/>
                <a:gd name="T15" fmla="*/ 0 h 130"/>
                <a:gd name="T16" fmla="*/ 130 w 130"/>
                <a:gd name="T17" fmla="*/ 65 h 130"/>
                <a:gd name="T18" fmla="*/ 65 w 130"/>
                <a:gd name="T1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117" y="65"/>
                  </a:moveTo>
                  <a:cubicBezTo>
                    <a:pt x="117" y="32"/>
                    <a:pt x="98" y="12"/>
                    <a:pt x="65" y="12"/>
                  </a:cubicBezTo>
                  <a:cubicBezTo>
                    <a:pt x="32" y="12"/>
                    <a:pt x="13" y="32"/>
                    <a:pt x="13" y="65"/>
                  </a:cubicBezTo>
                  <a:cubicBezTo>
                    <a:pt x="13" y="99"/>
                    <a:pt x="32" y="118"/>
                    <a:pt x="65" y="118"/>
                  </a:cubicBezTo>
                  <a:cubicBezTo>
                    <a:pt x="98" y="118"/>
                    <a:pt x="117" y="99"/>
                    <a:pt x="117" y="65"/>
                  </a:cubicBezTo>
                  <a:close/>
                  <a:moveTo>
                    <a:pt x="65" y="130"/>
                  </a:moveTo>
                  <a:cubicBezTo>
                    <a:pt x="24" y="130"/>
                    <a:pt x="0" y="106"/>
                    <a:pt x="0" y="65"/>
                  </a:cubicBezTo>
                  <a:cubicBezTo>
                    <a:pt x="0" y="25"/>
                    <a:pt x="24" y="0"/>
                    <a:pt x="65" y="0"/>
                  </a:cubicBezTo>
                  <a:cubicBezTo>
                    <a:pt x="105" y="0"/>
                    <a:pt x="130" y="25"/>
                    <a:pt x="130" y="65"/>
                  </a:cubicBezTo>
                  <a:cubicBezTo>
                    <a:pt x="130" y="106"/>
                    <a:pt x="105" y="130"/>
                    <a:pt x="65" y="130"/>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3" name="Freeform 44"/>
            <p:cNvSpPr>
              <a:spLocks/>
            </p:cNvSpPr>
            <p:nvPr/>
          </p:nvSpPr>
          <p:spPr bwMode="auto">
            <a:xfrm>
              <a:off x="7224" y="3383"/>
              <a:ext cx="29" cy="29"/>
            </a:xfrm>
            <a:custGeom>
              <a:avLst/>
              <a:gdLst>
                <a:gd name="T0" fmla="*/ 0 w 126"/>
                <a:gd name="T1" fmla="*/ 0 h 123"/>
                <a:gd name="T2" fmla="*/ 13 w 126"/>
                <a:gd name="T3" fmla="*/ 0 h 123"/>
                <a:gd name="T4" fmla="*/ 63 w 126"/>
                <a:gd name="T5" fmla="*/ 112 h 123"/>
                <a:gd name="T6" fmla="*/ 113 w 126"/>
                <a:gd name="T7" fmla="*/ 0 h 123"/>
                <a:gd name="T8" fmla="*/ 126 w 126"/>
                <a:gd name="T9" fmla="*/ 0 h 123"/>
                <a:gd name="T10" fmla="*/ 71 w 126"/>
                <a:gd name="T11" fmla="*/ 123 h 123"/>
                <a:gd name="T12" fmla="*/ 55 w 126"/>
                <a:gd name="T13" fmla="*/ 123 h 123"/>
                <a:gd name="T14" fmla="*/ 0 w 126"/>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23">
                  <a:moveTo>
                    <a:pt x="0" y="0"/>
                  </a:moveTo>
                  <a:lnTo>
                    <a:pt x="13" y="0"/>
                  </a:lnTo>
                  <a:lnTo>
                    <a:pt x="63" y="112"/>
                  </a:lnTo>
                  <a:lnTo>
                    <a:pt x="113" y="0"/>
                  </a:lnTo>
                  <a:lnTo>
                    <a:pt x="126" y="0"/>
                  </a:lnTo>
                  <a:lnTo>
                    <a:pt x="71" y="123"/>
                  </a:lnTo>
                  <a:lnTo>
                    <a:pt x="55"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4" name="Freeform 45"/>
            <p:cNvSpPr>
              <a:spLocks/>
            </p:cNvSpPr>
            <p:nvPr/>
          </p:nvSpPr>
          <p:spPr bwMode="auto">
            <a:xfrm>
              <a:off x="7257" y="3383"/>
              <a:ext cx="27" cy="29"/>
            </a:xfrm>
            <a:custGeom>
              <a:avLst/>
              <a:gdLst>
                <a:gd name="T0" fmla="*/ 53 w 118"/>
                <a:gd name="T1" fmla="*/ 70 h 123"/>
                <a:gd name="T2" fmla="*/ 0 w 118"/>
                <a:gd name="T3" fmla="*/ 0 h 123"/>
                <a:gd name="T4" fmla="*/ 15 w 118"/>
                <a:gd name="T5" fmla="*/ 0 h 123"/>
                <a:gd name="T6" fmla="*/ 59 w 118"/>
                <a:gd name="T7" fmla="*/ 60 h 123"/>
                <a:gd name="T8" fmla="*/ 103 w 118"/>
                <a:gd name="T9" fmla="*/ 0 h 123"/>
                <a:gd name="T10" fmla="*/ 118 w 118"/>
                <a:gd name="T11" fmla="*/ 0 h 123"/>
                <a:gd name="T12" fmla="*/ 65 w 118"/>
                <a:gd name="T13" fmla="*/ 70 h 123"/>
                <a:gd name="T14" fmla="*/ 65 w 118"/>
                <a:gd name="T15" fmla="*/ 123 h 123"/>
                <a:gd name="T16" fmla="*/ 53 w 118"/>
                <a:gd name="T17" fmla="*/ 123 h 123"/>
                <a:gd name="T18" fmla="*/ 53 w 118"/>
                <a:gd name="T19" fmla="*/ 7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23">
                  <a:moveTo>
                    <a:pt x="53" y="70"/>
                  </a:moveTo>
                  <a:lnTo>
                    <a:pt x="0" y="0"/>
                  </a:lnTo>
                  <a:lnTo>
                    <a:pt x="15" y="0"/>
                  </a:lnTo>
                  <a:lnTo>
                    <a:pt x="59" y="60"/>
                  </a:lnTo>
                  <a:lnTo>
                    <a:pt x="103" y="0"/>
                  </a:lnTo>
                  <a:lnTo>
                    <a:pt x="118" y="0"/>
                  </a:lnTo>
                  <a:lnTo>
                    <a:pt x="65" y="70"/>
                  </a:lnTo>
                  <a:lnTo>
                    <a:pt x="65" y="123"/>
                  </a:lnTo>
                  <a:lnTo>
                    <a:pt x="53" y="123"/>
                  </a:lnTo>
                  <a:lnTo>
                    <a:pt x="53" y="7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5" name="Rectangle 46"/>
            <p:cNvSpPr>
              <a:spLocks noChangeArrowheads="1"/>
            </p:cNvSpPr>
            <p:nvPr/>
          </p:nvSpPr>
          <p:spPr bwMode="auto">
            <a:xfrm>
              <a:off x="4205" y="3032"/>
              <a:ext cx="604" cy="419"/>
            </a:xfrm>
            <a:prstGeom prst="rect">
              <a:avLst/>
            </a:prstGeom>
            <a:solidFill>
              <a:srgbClr val="FEFEF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6" name="Rectangle 47"/>
            <p:cNvSpPr>
              <a:spLocks noChangeArrowheads="1"/>
            </p:cNvSpPr>
            <p:nvPr/>
          </p:nvSpPr>
          <p:spPr bwMode="auto">
            <a:xfrm>
              <a:off x="4217" y="3043"/>
              <a:ext cx="580" cy="396"/>
            </a:xfrm>
            <a:prstGeom prst="rect">
              <a:avLst/>
            </a:prstGeom>
            <a:solidFill>
              <a:srgbClr val="044DA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7" name="Freeform 48"/>
            <p:cNvSpPr>
              <a:spLocks/>
            </p:cNvSpPr>
            <p:nvPr/>
          </p:nvSpPr>
          <p:spPr bwMode="auto">
            <a:xfrm>
              <a:off x="4487" y="3091"/>
              <a:ext cx="40" cy="39"/>
            </a:xfrm>
            <a:custGeom>
              <a:avLst/>
              <a:gdLst>
                <a:gd name="T0" fmla="*/ 33 w 174"/>
                <a:gd name="T1" fmla="*/ 166 h 166"/>
                <a:gd name="T2" fmla="*/ 87 w 174"/>
                <a:gd name="T3" fmla="*/ 127 h 166"/>
                <a:gd name="T4" fmla="*/ 140 w 174"/>
                <a:gd name="T5" fmla="*/ 166 h 166"/>
                <a:gd name="T6" fmla="*/ 120 w 174"/>
                <a:gd name="T7" fmla="*/ 103 h 166"/>
                <a:gd name="T8" fmla="*/ 174 w 174"/>
                <a:gd name="T9" fmla="*/ 64 h 166"/>
                <a:gd name="T10" fmla="*/ 107 w 174"/>
                <a:gd name="T11" fmla="*/ 64 h 166"/>
                <a:gd name="T12" fmla="*/ 87 w 174"/>
                <a:gd name="T13" fmla="*/ 0 h 166"/>
                <a:gd name="T14" fmla="*/ 66 w 174"/>
                <a:gd name="T15" fmla="*/ 64 h 166"/>
                <a:gd name="T16" fmla="*/ 0 w 174"/>
                <a:gd name="T17" fmla="*/ 64 h 166"/>
                <a:gd name="T18" fmla="*/ 54 w 174"/>
                <a:gd name="T19" fmla="*/ 103 h 166"/>
                <a:gd name="T20" fmla="*/ 33 w 174"/>
                <a:gd name="T21"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6">
                  <a:moveTo>
                    <a:pt x="33" y="166"/>
                  </a:moveTo>
                  <a:lnTo>
                    <a:pt x="87" y="127"/>
                  </a:lnTo>
                  <a:lnTo>
                    <a:pt x="140" y="166"/>
                  </a:lnTo>
                  <a:lnTo>
                    <a:pt x="120" y="103"/>
                  </a:lnTo>
                  <a:lnTo>
                    <a:pt x="174" y="64"/>
                  </a:lnTo>
                  <a:lnTo>
                    <a:pt x="107" y="64"/>
                  </a:lnTo>
                  <a:lnTo>
                    <a:pt x="87" y="0"/>
                  </a:lnTo>
                  <a:lnTo>
                    <a:pt x="66" y="64"/>
                  </a:lnTo>
                  <a:lnTo>
                    <a:pt x="0" y="64"/>
                  </a:lnTo>
                  <a:lnTo>
                    <a:pt x="54" y="103"/>
                  </a:lnTo>
                  <a:lnTo>
                    <a:pt x="33" y="166"/>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8" name="Freeform 49"/>
            <p:cNvSpPr>
              <a:spLocks/>
            </p:cNvSpPr>
            <p:nvPr/>
          </p:nvSpPr>
          <p:spPr bwMode="auto">
            <a:xfrm>
              <a:off x="4423" y="3108"/>
              <a:ext cx="40" cy="39"/>
            </a:xfrm>
            <a:custGeom>
              <a:avLst/>
              <a:gdLst>
                <a:gd name="T0" fmla="*/ 34 w 175"/>
                <a:gd name="T1" fmla="*/ 166 h 166"/>
                <a:gd name="T2" fmla="*/ 87 w 175"/>
                <a:gd name="T3" fmla="*/ 127 h 166"/>
                <a:gd name="T4" fmla="*/ 141 w 175"/>
                <a:gd name="T5" fmla="*/ 166 h 166"/>
                <a:gd name="T6" fmla="*/ 120 w 175"/>
                <a:gd name="T7" fmla="*/ 103 h 166"/>
                <a:gd name="T8" fmla="*/ 175 w 175"/>
                <a:gd name="T9" fmla="*/ 64 h 166"/>
                <a:gd name="T10" fmla="*/ 108 w 175"/>
                <a:gd name="T11" fmla="*/ 64 h 166"/>
                <a:gd name="T12" fmla="*/ 87 w 175"/>
                <a:gd name="T13" fmla="*/ 0 h 166"/>
                <a:gd name="T14" fmla="*/ 67 w 175"/>
                <a:gd name="T15" fmla="*/ 64 h 166"/>
                <a:gd name="T16" fmla="*/ 0 w 175"/>
                <a:gd name="T17" fmla="*/ 64 h 166"/>
                <a:gd name="T18" fmla="*/ 54 w 175"/>
                <a:gd name="T19" fmla="*/ 103 h 166"/>
                <a:gd name="T20" fmla="*/ 34 w 175"/>
                <a:gd name="T21"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34" y="166"/>
                  </a:moveTo>
                  <a:lnTo>
                    <a:pt x="87" y="127"/>
                  </a:lnTo>
                  <a:lnTo>
                    <a:pt x="141" y="166"/>
                  </a:lnTo>
                  <a:lnTo>
                    <a:pt x="120" y="103"/>
                  </a:lnTo>
                  <a:lnTo>
                    <a:pt x="175" y="64"/>
                  </a:lnTo>
                  <a:lnTo>
                    <a:pt x="108" y="64"/>
                  </a:lnTo>
                  <a:lnTo>
                    <a:pt x="87" y="0"/>
                  </a:lnTo>
                  <a:lnTo>
                    <a:pt x="67" y="64"/>
                  </a:lnTo>
                  <a:lnTo>
                    <a:pt x="0" y="64"/>
                  </a:lnTo>
                  <a:lnTo>
                    <a:pt x="54" y="103"/>
                  </a:lnTo>
                  <a:lnTo>
                    <a:pt x="34" y="166"/>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59" name="Freeform 50"/>
            <p:cNvSpPr>
              <a:spLocks/>
            </p:cNvSpPr>
            <p:nvPr/>
          </p:nvSpPr>
          <p:spPr bwMode="auto">
            <a:xfrm>
              <a:off x="4377" y="3156"/>
              <a:ext cx="40" cy="39"/>
            </a:xfrm>
            <a:custGeom>
              <a:avLst/>
              <a:gdLst>
                <a:gd name="T0" fmla="*/ 88 w 175"/>
                <a:gd name="T1" fmla="*/ 0 h 166"/>
                <a:gd name="T2" fmla="*/ 67 w 175"/>
                <a:gd name="T3" fmla="*/ 64 h 166"/>
                <a:gd name="T4" fmla="*/ 0 w 175"/>
                <a:gd name="T5" fmla="*/ 64 h 166"/>
                <a:gd name="T6" fmla="*/ 55 w 175"/>
                <a:gd name="T7" fmla="*/ 103 h 166"/>
                <a:gd name="T8" fmla="*/ 34 w 175"/>
                <a:gd name="T9" fmla="*/ 166 h 166"/>
                <a:gd name="T10" fmla="*/ 88 w 175"/>
                <a:gd name="T11" fmla="*/ 127 h 166"/>
                <a:gd name="T12" fmla="*/ 141 w 175"/>
                <a:gd name="T13" fmla="*/ 166 h 166"/>
                <a:gd name="T14" fmla="*/ 121 w 175"/>
                <a:gd name="T15" fmla="*/ 103 h 166"/>
                <a:gd name="T16" fmla="*/ 175 w 175"/>
                <a:gd name="T17" fmla="*/ 64 h 166"/>
                <a:gd name="T18" fmla="*/ 108 w 175"/>
                <a:gd name="T19" fmla="*/ 64 h 166"/>
                <a:gd name="T20" fmla="*/ 88 w 175"/>
                <a:gd name="T2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88" y="0"/>
                  </a:moveTo>
                  <a:lnTo>
                    <a:pt x="67" y="64"/>
                  </a:lnTo>
                  <a:lnTo>
                    <a:pt x="0" y="64"/>
                  </a:lnTo>
                  <a:lnTo>
                    <a:pt x="55" y="103"/>
                  </a:lnTo>
                  <a:lnTo>
                    <a:pt x="34" y="166"/>
                  </a:lnTo>
                  <a:lnTo>
                    <a:pt x="88" y="127"/>
                  </a:lnTo>
                  <a:lnTo>
                    <a:pt x="141" y="166"/>
                  </a:lnTo>
                  <a:lnTo>
                    <a:pt x="121" y="103"/>
                  </a:lnTo>
                  <a:lnTo>
                    <a:pt x="175" y="64"/>
                  </a:lnTo>
                  <a:lnTo>
                    <a:pt x="108" y="64"/>
                  </a:lnTo>
                  <a:lnTo>
                    <a:pt x="88" y="0"/>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0" name="Freeform 51"/>
            <p:cNvSpPr>
              <a:spLocks/>
            </p:cNvSpPr>
            <p:nvPr/>
          </p:nvSpPr>
          <p:spPr bwMode="auto">
            <a:xfrm>
              <a:off x="4360" y="3221"/>
              <a:ext cx="40" cy="38"/>
            </a:xfrm>
            <a:custGeom>
              <a:avLst/>
              <a:gdLst>
                <a:gd name="T0" fmla="*/ 88 w 175"/>
                <a:gd name="T1" fmla="*/ 127 h 166"/>
                <a:gd name="T2" fmla="*/ 141 w 175"/>
                <a:gd name="T3" fmla="*/ 166 h 166"/>
                <a:gd name="T4" fmla="*/ 121 w 175"/>
                <a:gd name="T5" fmla="*/ 102 h 166"/>
                <a:gd name="T6" fmla="*/ 175 w 175"/>
                <a:gd name="T7" fmla="*/ 63 h 166"/>
                <a:gd name="T8" fmla="*/ 108 w 175"/>
                <a:gd name="T9" fmla="*/ 63 h 166"/>
                <a:gd name="T10" fmla="*/ 88 w 175"/>
                <a:gd name="T11" fmla="*/ 0 h 166"/>
                <a:gd name="T12" fmla="*/ 67 w 175"/>
                <a:gd name="T13" fmla="*/ 64 h 166"/>
                <a:gd name="T14" fmla="*/ 0 w 175"/>
                <a:gd name="T15" fmla="*/ 63 h 166"/>
                <a:gd name="T16" fmla="*/ 54 w 175"/>
                <a:gd name="T17" fmla="*/ 102 h 166"/>
                <a:gd name="T18" fmla="*/ 34 w 175"/>
                <a:gd name="T19" fmla="*/ 166 h 166"/>
                <a:gd name="T20" fmla="*/ 88 w 175"/>
                <a:gd name="T21" fmla="*/ 12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88" y="127"/>
                  </a:moveTo>
                  <a:lnTo>
                    <a:pt x="141" y="166"/>
                  </a:lnTo>
                  <a:lnTo>
                    <a:pt x="121" y="102"/>
                  </a:lnTo>
                  <a:lnTo>
                    <a:pt x="175" y="63"/>
                  </a:lnTo>
                  <a:lnTo>
                    <a:pt x="108" y="63"/>
                  </a:lnTo>
                  <a:lnTo>
                    <a:pt x="88" y="0"/>
                  </a:lnTo>
                  <a:lnTo>
                    <a:pt x="67" y="64"/>
                  </a:lnTo>
                  <a:lnTo>
                    <a:pt x="0" y="63"/>
                  </a:lnTo>
                  <a:lnTo>
                    <a:pt x="54" y="102"/>
                  </a:lnTo>
                  <a:lnTo>
                    <a:pt x="34" y="166"/>
                  </a:lnTo>
                  <a:lnTo>
                    <a:pt x="88" y="127"/>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1" name="Freeform 52"/>
            <p:cNvSpPr>
              <a:spLocks/>
            </p:cNvSpPr>
            <p:nvPr/>
          </p:nvSpPr>
          <p:spPr bwMode="auto">
            <a:xfrm>
              <a:off x="4377" y="3285"/>
              <a:ext cx="40" cy="39"/>
            </a:xfrm>
            <a:custGeom>
              <a:avLst/>
              <a:gdLst>
                <a:gd name="T0" fmla="*/ 108 w 175"/>
                <a:gd name="T1" fmla="*/ 64 h 166"/>
                <a:gd name="T2" fmla="*/ 88 w 175"/>
                <a:gd name="T3" fmla="*/ 0 h 166"/>
                <a:gd name="T4" fmla="*/ 67 w 175"/>
                <a:gd name="T5" fmla="*/ 64 h 166"/>
                <a:gd name="T6" fmla="*/ 0 w 175"/>
                <a:gd name="T7" fmla="*/ 64 h 166"/>
                <a:gd name="T8" fmla="*/ 55 w 175"/>
                <a:gd name="T9" fmla="*/ 103 h 166"/>
                <a:gd name="T10" fmla="*/ 34 w 175"/>
                <a:gd name="T11" fmla="*/ 166 h 166"/>
                <a:gd name="T12" fmla="*/ 88 w 175"/>
                <a:gd name="T13" fmla="*/ 127 h 166"/>
                <a:gd name="T14" fmla="*/ 141 w 175"/>
                <a:gd name="T15" fmla="*/ 166 h 166"/>
                <a:gd name="T16" fmla="*/ 121 w 175"/>
                <a:gd name="T17" fmla="*/ 103 h 166"/>
                <a:gd name="T18" fmla="*/ 175 w 175"/>
                <a:gd name="T19" fmla="*/ 64 h 166"/>
                <a:gd name="T20" fmla="*/ 108 w 175"/>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08" y="64"/>
                  </a:moveTo>
                  <a:lnTo>
                    <a:pt x="88" y="0"/>
                  </a:lnTo>
                  <a:lnTo>
                    <a:pt x="67" y="64"/>
                  </a:lnTo>
                  <a:lnTo>
                    <a:pt x="0" y="64"/>
                  </a:lnTo>
                  <a:lnTo>
                    <a:pt x="55" y="103"/>
                  </a:lnTo>
                  <a:lnTo>
                    <a:pt x="34" y="166"/>
                  </a:lnTo>
                  <a:lnTo>
                    <a:pt x="88" y="127"/>
                  </a:lnTo>
                  <a:lnTo>
                    <a:pt x="141" y="166"/>
                  </a:lnTo>
                  <a:lnTo>
                    <a:pt x="121" y="103"/>
                  </a:lnTo>
                  <a:lnTo>
                    <a:pt x="175" y="64"/>
                  </a:lnTo>
                  <a:lnTo>
                    <a:pt x="108"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2" name="Freeform 53"/>
            <p:cNvSpPr>
              <a:spLocks/>
            </p:cNvSpPr>
            <p:nvPr/>
          </p:nvSpPr>
          <p:spPr bwMode="auto">
            <a:xfrm>
              <a:off x="4423" y="3333"/>
              <a:ext cx="40" cy="39"/>
            </a:xfrm>
            <a:custGeom>
              <a:avLst/>
              <a:gdLst>
                <a:gd name="T0" fmla="*/ 108 w 175"/>
                <a:gd name="T1" fmla="*/ 63 h 166"/>
                <a:gd name="T2" fmla="*/ 88 w 175"/>
                <a:gd name="T3" fmla="*/ 0 h 166"/>
                <a:gd name="T4" fmla="*/ 67 w 175"/>
                <a:gd name="T5" fmla="*/ 64 h 166"/>
                <a:gd name="T6" fmla="*/ 0 w 175"/>
                <a:gd name="T7" fmla="*/ 63 h 166"/>
                <a:gd name="T8" fmla="*/ 55 w 175"/>
                <a:gd name="T9" fmla="*/ 102 h 166"/>
                <a:gd name="T10" fmla="*/ 34 w 175"/>
                <a:gd name="T11" fmla="*/ 166 h 166"/>
                <a:gd name="T12" fmla="*/ 88 w 175"/>
                <a:gd name="T13" fmla="*/ 127 h 166"/>
                <a:gd name="T14" fmla="*/ 141 w 175"/>
                <a:gd name="T15" fmla="*/ 166 h 166"/>
                <a:gd name="T16" fmla="*/ 121 w 175"/>
                <a:gd name="T17" fmla="*/ 102 h 166"/>
                <a:gd name="T18" fmla="*/ 175 w 175"/>
                <a:gd name="T19" fmla="*/ 63 h 166"/>
                <a:gd name="T20" fmla="*/ 108 w 175"/>
                <a:gd name="T2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08" y="63"/>
                  </a:moveTo>
                  <a:lnTo>
                    <a:pt x="88" y="0"/>
                  </a:lnTo>
                  <a:lnTo>
                    <a:pt x="67" y="64"/>
                  </a:lnTo>
                  <a:lnTo>
                    <a:pt x="0" y="63"/>
                  </a:lnTo>
                  <a:lnTo>
                    <a:pt x="55" y="102"/>
                  </a:lnTo>
                  <a:lnTo>
                    <a:pt x="34" y="166"/>
                  </a:lnTo>
                  <a:lnTo>
                    <a:pt x="88" y="127"/>
                  </a:lnTo>
                  <a:lnTo>
                    <a:pt x="141" y="166"/>
                  </a:lnTo>
                  <a:lnTo>
                    <a:pt x="121" y="102"/>
                  </a:lnTo>
                  <a:lnTo>
                    <a:pt x="175" y="63"/>
                  </a:lnTo>
                  <a:lnTo>
                    <a:pt x="108" y="63"/>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3" name="Freeform 54"/>
            <p:cNvSpPr>
              <a:spLocks/>
            </p:cNvSpPr>
            <p:nvPr/>
          </p:nvSpPr>
          <p:spPr bwMode="auto">
            <a:xfrm>
              <a:off x="4487" y="3350"/>
              <a:ext cx="40" cy="39"/>
            </a:xfrm>
            <a:custGeom>
              <a:avLst/>
              <a:gdLst>
                <a:gd name="T0" fmla="*/ 107 w 174"/>
                <a:gd name="T1" fmla="*/ 64 h 166"/>
                <a:gd name="T2" fmla="*/ 87 w 174"/>
                <a:gd name="T3" fmla="*/ 0 h 166"/>
                <a:gd name="T4" fmla="*/ 66 w 174"/>
                <a:gd name="T5" fmla="*/ 64 h 166"/>
                <a:gd name="T6" fmla="*/ 0 w 174"/>
                <a:gd name="T7" fmla="*/ 64 h 166"/>
                <a:gd name="T8" fmla="*/ 54 w 174"/>
                <a:gd name="T9" fmla="*/ 103 h 166"/>
                <a:gd name="T10" fmla="*/ 34 w 174"/>
                <a:gd name="T11" fmla="*/ 166 h 166"/>
                <a:gd name="T12" fmla="*/ 87 w 174"/>
                <a:gd name="T13" fmla="*/ 127 h 166"/>
                <a:gd name="T14" fmla="*/ 140 w 174"/>
                <a:gd name="T15" fmla="*/ 166 h 166"/>
                <a:gd name="T16" fmla="*/ 120 w 174"/>
                <a:gd name="T17" fmla="*/ 103 h 166"/>
                <a:gd name="T18" fmla="*/ 174 w 174"/>
                <a:gd name="T19" fmla="*/ 64 h 166"/>
                <a:gd name="T20" fmla="*/ 107 w 174"/>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6">
                  <a:moveTo>
                    <a:pt x="107" y="64"/>
                  </a:moveTo>
                  <a:lnTo>
                    <a:pt x="87" y="0"/>
                  </a:lnTo>
                  <a:lnTo>
                    <a:pt x="66" y="64"/>
                  </a:lnTo>
                  <a:lnTo>
                    <a:pt x="0" y="64"/>
                  </a:lnTo>
                  <a:lnTo>
                    <a:pt x="54" y="103"/>
                  </a:lnTo>
                  <a:lnTo>
                    <a:pt x="34" y="166"/>
                  </a:lnTo>
                  <a:lnTo>
                    <a:pt x="87" y="127"/>
                  </a:lnTo>
                  <a:lnTo>
                    <a:pt x="140" y="166"/>
                  </a:lnTo>
                  <a:lnTo>
                    <a:pt x="120" y="103"/>
                  </a:lnTo>
                  <a:lnTo>
                    <a:pt x="174" y="64"/>
                  </a:lnTo>
                  <a:lnTo>
                    <a:pt x="107"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4" name="Freeform 55"/>
            <p:cNvSpPr>
              <a:spLocks/>
            </p:cNvSpPr>
            <p:nvPr/>
          </p:nvSpPr>
          <p:spPr bwMode="auto">
            <a:xfrm>
              <a:off x="4550" y="3333"/>
              <a:ext cx="40" cy="39"/>
            </a:xfrm>
            <a:custGeom>
              <a:avLst/>
              <a:gdLst>
                <a:gd name="T0" fmla="*/ 108 w 175"/>
                <a:gd name="T1" fmla="*/ 63 h 166"/>
                <a:gd name="T2" fmla="*/ 87 w 175"/>
                <a:gd name="T3" fmla="*/ 0 h 166"/>
                <a:gd name="T4" fmla="*/ 67 w 175"/>
                <a:gd name="T5" fmla="*/ 64 h 166"/>
                <a:gd name="T6" fmla="*/ 0 w 175"/>
                <a:gd name="T7" fmla="*/ 63 h 166"/>
                <a:gd name="T8" fmla="*/ 54 w 175"/>
                <a:gd name="T9" fmla="*/ 102 h 166"/>
                <a:gd name="T10" fmla="*/ 34 w 175"/>
                <a:gd name="T11" fmla="*/ 166 h 166"/>
                <a:gd name="T12" fmla="*/ 87 w 175"/>
                <a:gd name="T13" fmla="*/ 127 h 166"/>
                <a:gd name="T14" fmla="*/ 141 w 175"/>
                <a:gd name="T15" fmla="*/ 166 h 166"/>
                <a:gd name="T16" fmla="*/ 120 w 175"/>
                <a:gd name="T17" fmla="*/ 102 h 166"/>
                <a:gd name="T18" fmla="*/ 175 w 175"/>
                <a:gd name="T19" fmla="*/ 63 h 166"/>
                <a:gd name="T20" fmla="*/ 108 w 175"/>
                <a:gd name="T2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08" y="63"/>
                  </a:moveTo>
                  <a:lnTo>
                    <a:pt x="87" y="0"/>
                  </a:lnTo>
                  <a:lnTo>
                    <a:pt x="67" y="64"/>
                  </a:lnTo>
                  <a:lnTo>
                    <a:pt x="0" y="63"/>
                  </a:lnTo>
                  <a:lnTo>
                    <a:pt x="54" y="102"/>
                  </a:lnTo>
                  <a:lnTo>
                    <a:pt x="34" y="166"/>
                  </a:lnTo>
                  <a:lnTo>
                    <a:pt x="87" y="127"/>
                  </a:lnTo>
                  <a:lnTo>
                    <a:pt x="141" y="166"/>
                  </a:lnTo>
                  <a:lnTo>
                    <a:pt x="120" y="102"/>
                  </a:lnTo>
                  <a:lnTo>
                    <a:pt x="175" y="63"/>
                  </a:lnTo>
                  <a:lnTo>
                    <a:pt x="108" y="63"/>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5" name="Freeform 56"/>
            <p:cNvSpPr>
              <a:spLocks/>
            </p:cNvSpPr>
            <p:nvPr/>
          </p:nvSpPr>
          <p:spPr bwMode="auto">
            <a:xfrm>
              <a:off x="4596" y="3285"/>
              <a:ext cx="40" cy="39"/>
            </a:xfrm>
            <a:custGeom>
              <a:avLst/>
              <a:gdLst>
                <a:gd name="T0" fmla="*/ 108 w 174"/>
                <a:gd name="T1" fmla="*/ 64 h 166"/>
                <a:gd name="T2" fmla="*/ 87 w 174"/>
                <a:gd name="T3" fmla="*/ 0 h 166"/>
                <a:gd name="T4" fmla="*/ 67 w 174"/>
                <a:gd name="T5" fmla="*/ 64 h 166"/>
                <a:gd name="T6" fmla="*/ 0 w 174"/>
                <a:gd name="T7" fmla="*/ 64 h 166"/>
                <a:gd name="T8" fmla="*/ 54 w 174"/>
                <a:gd name="T9" fmla="*/ 103 h 166"/>
                <a:gd name="T10" fmla="*/ 34 w 174"/>
                <a:gd name="T11" fmla="*/ 166 h 166"/>
                <a:gd name="T12" fmla="*/ 87 w 174"/>
                <a:gd name="T13" fmla="*/ 127 h 166"/>
                <a:gd name="T14" fmla="*/ 141 w 174"/>
                <a:gd name="T15" fmla="*/ 166 h 166"/>
                <a:gd name="T16" fmla="*/ 120 w 174"/>
                <a:gd name="T17" fmla="*/ 103 h 166"/>
                <a:gd name="T18" fmla="*/ 174 w 174"/>
                <a:gd name="T19" fmla="*/ 64 h 166"/>
                <a:gd name="T20" fmla="*/ 108 w 174"/>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6">
                  <a:moveTo>
                    <a:pt x="108" y="64"/>
                  </a:moveTo>
                  <a:lnTo>
                    <a:pt x="87" y="0"/>
                  </a:lnTo>
                  <a:lnTo>
                    <a:pt x="67" y="64"/>
                  </a:lnTo>
                  <a:lnTo>
                    <a:pt x="0" y="64"/>
                  </a:lnTo>
                  <a:lnTo>
                    <a:pt x="54" y="103"/>
                  </a:lnTo>
                  <a:lnTo>
                    <a:pt x="34" y="166"/>
                  </a:lnTo>
                  <a:lnTo>
                    <a:pt x="87" y="127"/>
                  </a:lnTo>
                  <a:lnTo>
                    <a:pt x="141" y="166"/>
                  </a:lnTo>
                  <a:lnTo>
                    <a:pt x="120" y="103"/>
                  </a:lnTo>
                  <a:lnTo>
                    <a:pt x="174" y="64"/>
                  </a:lnTo>
                  <a:lnTo>
                    <a:pt x="108"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6" name="Freeform 57"/>
            <p:cNvSpPr>
              <a:spLocks/>
            </p:cNvSpPr>
            <p:nvPr/>
          </p:nvSpPr>
          <p:spPr bwMode="auto">
            <a:xfrm>
              <a:off x="4613" y="3220"/>
              <a:ext cx="40" cy="39"/>
            </a:xfrm>
            <a:custGeom>
              <a:avLst/>
              <a:gdLst>
                <a:gd name="T0" fmla="*/ 175 w 175"/>
                <a:gd name="T1" fmla="*/ 64 h 166"/>
                <a:gd name="T2" fmla="*/ 108 w 175"/>
                <a:gd name="T3" fmla="*/ 64 h 166"/>
                <a:gd name="T4" fmla="*/ 88 w 175"/>
                <a:gd name="T5" fmla="*/ 0 h 166"/>
                <a:gd name="T6" fmla="*/ 67 w 175"/>
                <a:gd name="T7" fmla="*/ 64 h 166"/>
                <a:gd name="T8" fmla="*/ 0 w 175"/>
                <a:gd name="T9" fmla="*/ 64 h 166"/>
                <a:gd name="T10" fmla="*/ 54 w 175"/>
                <a:gd name="T11" fmla="*/ 103 h 166"/>
                <a:gd name="T12" fmla="*/ 34 w 175"/>
                <a:gd name="T13" fmla="*/ 166 h 166"/>
                <a:gd name="T14" fmla="*/ 88 w 175"/>
                <a:gd name="T15" fmla="*/ 127 h 166"/>
                <a:gd name="T16" fmla="*/ 141 w 175"/>
                <a:gd name="T17" fmla="*/ 166 h 166"/>
                <a:gd name="T18" fmla="*/ 121 w 175"/>
                <a:gd name="T19" fmla="*/ 103 h 166"/>
                <a:gd name="T20" fmla="*/ 175 w 175"/>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75" y="64"/>
                  </a:moveTo>
                  <a:lnTo>
                    <a:pt x="108" y="64"/>
                  </a:lnTo>
                  <a:lnTo>
                    <a:pt x="88" y="0"/>
                  </a:lnTo>
                  <a:lnTo>
                    <a:pt x="67" y="64"/>
                  </a:lnTo>
                  <a:lnTo>
                    <a:pt x="0" y="64"/>
                  </a:lnTo>
                  <a:lnTo>
                    <a:pt x="54" y="103"/>
                  </a:lnTo>
                  <a:lnTo>
                    <a:pt x="34" y="166"/>
                  </a:lnTo>
                  <a:lnTo>
                    <a:pt x="88" y="127"/>
                  </a:lnTo>
                  <a:lnTo>
                    <a:pt x="141" y="166"/>
                  </a:lnTo>
                  <a:lnTo>
                    <a:pt x="121" y="103"/>
                  </a:lnTo>
                  <a:lnTo>
                    <a:pt x="175"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7" name="Freeform 58"/>
            <p:cNvSpPr>
              <a:spLocks/>
            </p:cNvSpPr>
            <p:nvPr/>
          </p:nvSpPr>
          <p:spPr bwMode="auto">
            <a:xfrm>
              <a:off x="4596" y="3156"/>
              <a:ext cx="40" cy="38"/>
            </a:xfrm>
            <a:custGeom>
              <a:avLst/>
              <a:gdLst>
                <a:gd name="T0" fmla="*/ 34 w 174"/>
                <a:gd name="T1" fmla="*/ 165 h 165"/>
                <a:gd name="T2" fmla="*/ 87 w 174"/>
                <a:gd name="T3" fmla="*/ 126 h 165"/>
                <a:gd name="T4" fmla="*/ 141 w 174"/>
                <a:gd name="T5" fmla="*/ 165 h 165"/>
                <a:gd name="T6" fmla="*/ 120 w 174"/>
                <a:gd name="T7" fmla="*/ 102 h 165"/>
                <a:gd name="T8" fmla="*/ 174 w 174"/>
                <a:gd name="T9" fmla="*/ 63 h 165"/>
                <a:gd name="T10" fmla="*/ 108 w 174"/>
                <a:gd name="T11" fmla="*/ 63 h 165"/>
                <a:gd name="T12" fmla="*/ 87 w 174"/>
                <a:gd name="T13" fmla="*/ 0 h 165"/>
                <a:gd name="T14" fmla="*/ 67 w 174"/>
                <a:gd name="T15" fmla="*/ 64 h 165"/>
                <a:gd name="T16" fmla="*/ 0 w 174"/>
                <a:gd name="T17" fmla="*/ 63 h 165"/>
                <a:gd name="T18" fmla="*/ 54 w 174"/>
                <a:gd name="T19" fmla="*/ 102 h 165"/>
                <a:gd name="T20" fmla="*/ 34 w 174"/>
                <a:gd name="T21"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5">
                  <a:moveTo>
                    <a:pt x="34" y="165"/>
                  </a:moveTo>
                  <a:lnTo>
                    <a:pt x="87" y="126"/>
                  </a:lnTo>
                  <a:lnTo>
                    <a:pt x="141" y="165"/>
                  </a:lnTo>
                  <a:lnTo>
                    <a:pt x="120" y="102"/>
                  </a:lnTo>
                  <a:lnTo>
                    <a:pt x="174" y="63"/>
                  </a:lnTo>
                  <a:lnTo>
                    <a:pt x="108" y="63"/>
                  </a:lnTo>
                  <a:lnTo>
                    <a:pt x="87" y="0"/>
                  </a:lnTo>
                  <a:lnTo>
                    <a:pt x="67" y="64"/>
                  </a:lnTo>
                  <a:lnTo>
                    <a:pt x="0" y="63"/>
                  </a:lnTo>
                  <a:lnTo>
                    <a:pt x="54" y="102"/>
                  </a:lnTo>
                  <a:lnTo>
                    <a:pt x="34" y="165"/>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8" name="Freeform 59"/>
            <p:cNvSpPr>
              <a:spLocks/>
            </p:cNvSpPr>
            <p:nvPr/>
          </p:nvSpPr>
          <p:spPr bwMode="auto">
            <a:xfrm>
              <a:off x="4550" y="3108"/>
              <a:ext cx="40" cy="39"/>
            </a:xfrm>
            <a:custGeom>
              <a:avLst/>
              <a:gdLst>
                <a:gd name="T0" fmla="*/ 87 w 175"/>
                <a:gd name="T1" fmla="*/ 0 h 166"/>
                <a:gd name="T2" fmla="*/ 67 w 175"/>
                <a:gd name="T3" fmla="*/ 64 h 166"/>
                <a:gd name="T4" fmla="*/ 0 w 175"/>
                <a:gd name="T5" fmla="*/ 64 h 166"/>
                <a:gd name="T6" fmla="*/ 54 w 175"/>
                <a:gd name="T7" fmla="*/ 103 h 166"/>
                <a:gd name="T8" fmla="*/ 34 w 175"/>
                <a:gd name="T9" fmla="*/ 166 h 166"/>
                <a:gd name="T10" fmla="*/ 87 w 175"/>
                <a:gd name="T11" fmla="*/ 127 h 166"/>
                <a:gd name="T12" fmla="*/ 141 w 175"/>
                <a:gd name="T13" fmla="*/ 166 h 166"/>
                <a:gd name="T14" fmla="*/ 120 w 175"/>
                <a:gd name="T15" fmla="*/ 103 h 166"/>
                <a:gd name="T16" fmla="*/ 175 w 175"/>
                <a:gd name="T17" fmla="*/ 64 h 166"/>
                <a:gd name="T18" fmla="*/ 107 w 175"/>
                <a:gd name="T19" fmla="*/ 64 h 166"/>
                <a:gd name="T20" fmla="*/ 87 w 175"/>
                <a:gd name="T2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87" y="0"/>
                  </a:moveTo>
                  <a:lnTo>
                    <a:pt x="67" y="64"/>
                  </a:lnTo>
                  <a:lnTo>
                    <a:pt x="0" y="64"/>
                  </a:lnTo>
                  <a:lnTo>
                    <a:pt x="54" y="103"/>
                  </a:lnTo>
                  <a:lnTo>
                    <a:pt x="34" y="166"/>
                  </a:lnTo>
                  <a:lnTo>
                    <a:pt x="87" y="127"/>
                  </a:lnTo>
                  <a:lnTo>
                    <a:pt x="141" y="166"/>
                  </a:lnTo>
                  <a:lnTo>
                    <a:pt x="120" y="103"/>
                  </a:lnTo>
                  <a:lnTo>
                    <a:pt x="175" y="64"/>
                  </a:lnTo>
                  <a:lnTo>
                    <a:pt x="107" y="64"/>
                  </a:lnTo>
                  <a:lnTo>
                    <a:pt x="87" y="0"/>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69" name="Freeform 60"/>
            <p:cNvSpPr>
              <a:spLocks/>
            </p:cNvSpPr>
            <p:nvPr/>
          </p:nvSpPr>
          <p:spPr bwMode="auto">
            <a:xfrm>
              <a:off x="4859" y="3103"/>
              <a:ext cx="38" cy="56"/>
            </a:xfrm>
            <a:custGeom>
              <a:avLst/>
              <a:gdLst>
                <a:gd name="T0" fmla="*/ 38 w 166"/>
                <a:gd name="T1" fmla="*/ 29 h 240"/>
                <a:gd name="T2" fmla="*/ 38 w 166"/>
                <a:gd name="T3" fmla="*/ 96 h 240"/>
                <a:gd name="T4" fmla="*/ 130 w 166"/>
                <a:gd name="T5" fmla="*/ 96 h 240"/>
                <a:gd name="T6" fmla="*/ 130 w 166"/>
                <a:gd name="T7" fmla="*/ 124 h 240"/>
                <a:gd name="T8" fmla="*/ 38 w 166"/>
                <a:gd name="T9" fmla="*/ 124 h 240"/>
                <a:gd name="T10" fmla="*/ 38 w 166"/>
                <a:gd name="T11" fmla="*/ 211 h 240"/>
                <a:gd name="T12" fmla="*/ 164 w 166"/>
                <a:gd name="T13" fmla="*/ 211 h 240"/>
                <a:gd name="T14" fmla="*/ 164 w 166"/>
                <a:gd name="T15" fmla="*/ 240 h 240"/>
                <a:gd name="T16" fmla="*/ 0 w 166"/>
                <a:gd name="T17" fmla="*/ 240 h 240"/>
                <a:gd name="T18" fmla="*/ 0 w 166"/>
                <a:gd name="T19" fmla="*/ 0 h 240"/>
                <a:gd name="T20" fmla="*/ 166 w 166"/>
                <a:gd name="T21" fmla="*/ 0 h 240"/>
                <a:gd name="T22" fmla="*/ 166 w 166"/>
                <a:gd name="T23" fmla="*/ 29 h 240"/>
                <a:gd name="T24" fmla="*/ 38 w 166"/>
                <a:gd name="T25" fmla="*/ 2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240">
                  <a:moveTo>
                    <a:pt x="38" y="29"/>
                  </a:moveTo>
                  <a:lnTo>
                    <a:pt x="38" y="96"/>
                  </a:lnTo>
                  <a:lnTo>
                    <a:pt x="130" y="96"/>
                  </a:lnTo>
                  <a:lnTo>
                    <a:pt x="130" y="124"/>
                  </a:lnTo>
                  <a:lnTo>
                    <a:pt x="38" y="124"/>
                  </a:lnTo>
                  <a:lnTo>
                    <a:pt x="38" y="211"/>
                  </a:lnTo>
                  <a:lnTo>
                    <a:pt x="164" y="211"/>
                  </a:lnTo>
                  <a:lnTo>
                    <a:pt x="164" y="240"/>
                  </a:lnTo>
                  <a:lnTo>
                    <a:pt x="0" y="240"/>
                  </a:lnTo>
                  <a:lnTo>
                    <a:pt x="0" y="0"/>
                  </a:lnTo>
                  <a:lnTo>
                    <a:pt x="166" y="0"/>
                  </a:lnTo>
                  <a:lnTo>
                    <a:pt x="166" y="29"/>
                  </a:lnTo>
                  <a:lnTo>
                    <a:pt x="38" y="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0" name="Freeform 61"/>
            <p:cNvSpPr>
              <a:spLocks/>
            </p:cNvSpPr>
            <p:nvPr/>
          </p:nvSpPr>
          <p:spPr bwMode="auto">
            <a:xfrm>
              <a:off x="4901" y="3103"/>
              <a:ext cx="51" cy="57"/>
            </a:xfrm>
            <a:custGeom>
              <a:avLst/>
              <a:gdLst>
                <a:gd name="T0" fmla="*/ 123 w 223"/>
                <a:gd name="T1" fmla="*/ 244 h 244"/>
                <a:gd name="T2" fmla="*/ 104 w 223"/>
                <a:gd name="T3" fmla="*/ 244 h 244"/>
                <a:gd name="T4" fmla="*/ 0 w 223"/>
                <a:gd name="T5" fmla="*/ 0 h 244"/>
                <a:gd name="T6" fmla="*/ 42 w 223"/>
                <a:gd name="T7" fmla="*/ 0 h 244"/>
                <a:gd name="T8" fmla="*/ 114 w 223"/>
                <a:gd name="T9" fmla="*/ 177 h 244"/>
                <a:gd name="T10" fmla="*/ 183 w 223"/>
                <a:gd name="T11" fmla="*/ 0 h 244"/>
                <a:gd name="T12" fmla="*/ 223 w 223"/>
                <a:gd name="T13" fmla="*/ 0 h 244"/>
                <a:gd name="T14" fmla="*/ 123 w 223"/>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3" h="244">
                  <a:moveTo>
                    <a:pt x="123" y="244"/>
                  </a:moveTo>
                  <a:lnTo>
                    <a:pt x="104" y="244"/>
                  </a:lnTo>
                  <a:lnTo>
                    <a:pt x="0" y="0"/>
                  </a:lnTo>
                  <a:lnTo>
                    <a:pt x="42" y="0"/>
                  </a:lnTo>
                  <a:lnTo>
                    <a:pt x="114" y="177"/>
                  </a:lnTo>
                  <a:lnTo>
                    <a:pt x="183" y="0"/>
                  </a:lnTo>
                  <a:lnTo>
                    <a:pt x="223" y="0"/>
                  </a:lnTo>
                  <a:lnTo>
                    <a:pt x="123" y="2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1" name="Freeform 62"/>
            <p:cNvSpPr>
              <a:spLocks noEditPoints="1"/>
            </p:cNvSpPr>
            <p:nvPr/>
          </p:nvSpPr>
          <p:spPr bwMode="auto">
            <a:xfrm>
              <a:off x="4960" y="3102"/>
              <a:ext cx="45" cy="57"/>
            </a:xfrm>
            <a:custGeom>
              <a:avLst/>
              <a:gdLst>
                <a:gd name="T0" fmla="*/ 152 w 196"/>
                <a:gd name="T1" fmla="*/ 243 h 243"/>
                <a:gd name="T2" fmla="*/ 78 w 196"/>
                <a:gd name="T3" fmla="*/ 140 h 243"/>
                <a:gd name="T4" fmla="*/ 38 w 196"/>
                <a:gd name="T5" fmla="*/ 138 h 243"/>
                <a:gd name="T6" fmla="*/ 38 w 196"/>
                <a:gd name="T7" fmla="*/ 243 h 243"/>
                <a:gd name="T8" fmla="*/ 0 w 196"/>
                <a:gd name="T9" fmla="*/ 243 h 243"/>
                <a:gd name="T10" fmla="*/ 0 w 196"/>
                <a:gd name="T11" fmla="*/ 3 h 243"/>
                <a:gd name="T12" fmla="*/ 30 w 196"/>
                <a:gd name="T13" fmla="*/ 2 h 243"/>
                <a:gd name="T14" fmla="*/ 69 w 196"/>
                <a:gd name="T15" fmla="*/ 0 h 243"/>
                <a:gd name="T16" fmla="*/ 169 w 196"/>
                <a:gd name="T17" fmla="*/ 69 h 243"/>
                <a:gd name="T18" fmla="*/ 153 w 196"/>
                <a:gd name="T19" fmla="*/ 110 h 243"/>
                <a:gd name="T20" fmla="*/ 115 w 196"/>
                <a:gd name="T21" fmla="*/ 133 h 243"/>
                <a:gd name="T22" fmla="*/ 196 w 196"/>
                <a:gd name="T23" fmla="*/ 243 h 243"/>
                <a:gd name="T24" fmla="*/ 152 w 196"/>
                <a:gd name="T25" fmla="*/ 243 h 243"/>
                <a:gd name="T26" fmla="*/ 38 w 196"/>
                <a:gd name="T27" fmla="*/ 32 h 243"/>
                <a:gd name="T28" fmla="*/ 38 w 196"/>
                <a:gd name="T29" fmla="*/ 111 h 243"/>
                <a:gd name="T30" fmla="*/ 65 w 196"/>
                <a:gd name="T31" fmla="*/ 112 h 243"/>
                <a:gd name="T32" fmla="*/ 114 w 196"/>
                <a:gd name="T33" fmla="*/ 103 h 243"/>
                <a:gd name="T34" fmla="*/ 130 w 196"/>
                <a:gd name="T35" fmla="*/ 69 h 243"/>
                <a:gd name="T36" fmla="*/ 113 w 196"/>
                <a:gd name="T37" fmla="*/ 40 h 243"/>
                <a:gd name="T38" fmla="*/ 60 w 196"/>
                <a:gd name="T39" fmla="*/ 31 h 243"/>
                <a:gd name="T40" fmla="*/ 38 w 196"/>
                <a:gd name="T41" fmla="*/ 3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243">
                  <a:moveTo>
                    <a:pt x="152" y="243"/>
                  </a:moveTo>
                  <a:lnTo>
                    <a:pt x="78" y="140"/>
                  </a:lnTo>
                  <a:cubicBezTo>
                    <a:pt x="70" y="140"/>
                    <a:pt x="56" y="140"/>
                    <a:pt x="38" y="138"/>
                  </a:cubicBezTo>
                  <a:lnTo>
                    <a:pt x="38" y="243"/>
                  </a:lnTo>
                  <a:lnTo>
                    <a:pt x="0" y="243"/>
                  </a:lnTo>
                  <a:lnTo>
                    <a:pt x="0" y="3"/>
                  </a:lnTo>
                  <a:cubicBezTo>
                    <a:pt x="1" y="3"/>
                    <a:pt x="11" y="2"/>
                    <a:pt x="30" y="2"/>
                  </a:cubicBezTo>
                  <a:cubicBezTo>
                    <a:pt x="48" y="1"/>
                    <a:pt x="61" y="0"/>
                    <a:pt x="69" y="0"/>
                  </a:cubicBezTo>
                  <a:cubicBezTo>
                    <a:pt x="136" y="0"/>
                    <a:pt x="169" y="23"/>
                    <a:pt x="169" y="69"/>
                  </a:cubicBezTo>
                  <a:cubicBezTo>
                    <a:pt x="169" y="84"/>
                    <a:pt x="164" y="98"/>
                    <a:pt x="153" y="110"/>
                  </a:cubicBezTo>
                  <a:cubicBezTo>
                    <a:pt x="143" y="122"/>
                    <a:pt x="130" y="130"/>
                    <a:pt x="115" y="133"/>
                  </a:cubicBezTo>
                  <a:lnTo>
                    <a:pt x="196" y="243"/>
                  </a:lnTo>
                  <a:lnTo>
                    <a:pt x="152" y="243"/>
                  </a:lnTo>
                  <a:close/>
                  <a:moveTo>
                    <a:pt x="38" y="32"/>
                  </a:moveTo>
                  <a:lnTo>
                    <a:pt x="38" y="111"/>
                  </a:lnTo>
                  <a:cubicBezTo>
                    <a:pt x="47" y="112"/>
                    <a:pt x="56" y="112"/>
                    <a:pt x="65" y="112"/>
                  </a:cubicBezTo>
                  <a:cubicBezTo>
                    <a:pt x="87" y="112"/>
                    <a:pt x="104" y="109"/>
                    <a:pt x="114" y="103"/>
                  </a:cubicBezTo>
                  <a:cubicBezTo>
                    <a:pt x="125" y="96"/>
                    <a:pt x="130" y="85"/>
                    <a:pt x="130" y="69"/>
                  </a:cubicBezTo>
                  <a:cubicBezTo>
                    <a:pt x="130" y="55"/>
                    <a:pt x="124" y="46"/>
                    <a:pt x="113" y="40"/>
                  </a:cubicBezTo>
                  <a:cubicBezTo>
                    <a:pt x="102" y="34"/>
                    <a:pt x="84" y="31"/>
                    <a:pt x="60" y="31"/>
                  </a:cubicBezTo>
                  <a:cubicBezTo>
                    <a:pt x="57" y="31"/>
                    <a:pt x="49" y="31"/>
                    <a:pt x="38" y="3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2" name="Freeform 63"/>
            <p:cNvSpPr>
              <a:spLocks noEditPoints="1"/>
            </p:cNvSpPr>
            <p:nvPr/>
          </p:nvSpPr>
          <p:spPr bwMode="auto">
            <a:xfrm>
              <a:off x="5008" y="3102"/>
              <a:ext cx="53" cy="58"/>
            </a:xfrm>
            <a:custGeom>
              <a:avLst/>
              <a:gdLst>
                <a:gd name="T0" fmla="*/ 0 w 231"/>
                <a:gd name="T1" fmla="*/ 122 h 248"/>
                <a:gd name="T2" fmla="*/ 30 w 231"/>
                <a:gd name="T3" fmla="*/ 35 h 248"/>
                <a:gd name="T4" fmla="*/ 112 w 231"/>
                <a:gd name="T5" fmla="*/ 0 h 248"/>
                <a:gd name="T6" fmla="*/ 200 w 231"/>
                <a:gd name="T7" fmla="*/ 32 h 248"/>
                <a:gd name="T8" fmla="*/ 231 w 231"/>
                <a:gd name="T9" fmla="*/ 122 h 248"/>
                <a:gd name="T10" fmla="*/ 200 w 231"/>
                <a:gd name="T11" fmla="*/ 215 h 248"/>
                <a:gd name="T12" fmla="*/ 112 w 231"/>
                <a:gd name="T13" fmla="*/ 248 h 248"/>
                <a:gd name="T14" fmla="*/ 29 w 231"/>
                <a:gd name="T15" fmla="*/ 213 h 248"/>
                <a:gd name="T16" fmla="*/ 0 w 231"/>
                <a:gd name="T17" fmla="*/ 122 h 248"/>
                <a:gd name="T18" fmla="*/ 40 w 231"/>
                <a:gd name="T19" fmla="*/ 122 h 248"/>
                <a:gd name="T20" fmla="*/ 58 w 231"/>
                <a:gd name="T21" fmla="*/ 191 h 248"/>
                <a:gd name="T22" fmla="*/ 112 w 231"/>
                <a:gd name="T23" fmla="*/ 219 h 248"/>
                <a:gd name="T24" fmla="*/ 171 w 231"/>
                <a:gd name="T25" fmla="*/ 193 h 248"/>
                <a:gd name="T26" fmla="*/ 191 w 231"/>
                <a:gd name="T27" fmla="*/ 122 h 248"/>
                <a:gd name="T28" fmla="*/ 112 w 231"/>
                <a:gd name="T29" fmla="*/ 29 h 248"/>
                <a:gd name="T30" fmla="*/ 58 w 231"/>
                <a:gd name="T31" fmla="*/ 54 h 248"/>
                <a:gd name="T32" fmla="*/ 40 w 231"/>
                <a:gd name="T33" fmla="*/ 12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248">
                  <a:moveTo>
                    <a:pt x="0" y="122"/>
                  </a:moveTo>
                  <a:cubicBezTo>
                    <a:pt x="0" y="87"/>
                    <a:pt x="10" y="58"/>
                    <a:pt x="30" y="35"/>
                  </a:cubicBezTo>
                  <a:cubicBezTo>
                    <a:pt x="50" y="11"/>
                    <a:pt x="77" y="0"/>
                    <a:pt x="112" y="0"/>
                  </a:cubicBezTo>
                  <a:cubicBezTo>
                    <a:pt x="150" y="0"/>
                    <a:pt x="180" y="10"/>
                    <a:pt x="200" y="32"/>
                  </a:cubicBezTo>
                  <a:cubicBezTo>
                    <a:pt x="221" y="53"/>
                    <a:pt x="231" y="84"/>
                    <a:pt x="231" y="122"/>
                  </a:cubicBezTo>
                  <a:cubicBezTo>
                    <a:pt x="231" y="162"/>
                    <a:pt x="221" y="193"/>
                    <a:pt x="200" y="215"/>
                  </a:cubicBezTo>
                  <a:cubicBezTo>
                    <a:pt x="179" y="237"/>
                    <a:pt x="150" y="248"/>
                    <a:pt x="112" y="248"/>
                  </a:cubicBezTo>
                  <a:cubicBezTo>
                    <a:pt x="77" y="248"/>
                    <a:pt x="49" y="237"/>
                    <a:pt x="29" y="213"/>
                  </a:cubicBezTo>
                  <a:cubicBezTo>
                    <a:pt x="10" y="189"/>
                    <a:pt x="0" y="159"/>
                    <a:pt x="0" y="122"/>
                  </a:cubicBezTo>
                  <a:close/>
                  <a:moveTo>
                    <a:pt x="40" y="122"/>
                  </a:moveTo>
                  <a:cubicBezTo>
                    <a:pt x="40" y="150"/>
                    <a:pt x="46" y="173"/>
                    <a:pt x="58" y="191"/>
                  </a:cubicBezTo>
                  <a:cubicBezTo>
                    <a:pt x="71" y="210"/>
                    <a:pt x="89" y="219"/>
                    <a:pt x="112" y="219"/>
                  </a:cubicBezTo>
                  <a:cubicBezTo>
                    <a:pt x="137" y="219"/>
                    <a:pt x="157" y="210"/>
                    <a:pt x="171" y="193"/>
                  </a:cubicBezTo>
                  <a:cubicBezTo>
                    <a:pt x="184" y="177"/>
                    <a:pt x="191" y="153"/>
                    <a:pt x="191" y="122"/>
                  </a:cubicBezTo>
                  <a:cubicBezTo>
                    <a:pt x="191" y="60"/>
                    <a:pt x="165" y="29"/>
                    <a:pt x="112" y="29"/>
                  </a:cubicBezTo>
                  <a:cubicBezTo>
                    <a:pt x="88" y="29"/>
                    <a:pt x="70" y="37"/>
                    <a:pt x="58" y="54"/>
                  </a:cubicBezTo>
                  <a:cubicBezTo>
                    <a:pt x="46" y="71"/>
                    <a:pt x="40" y="93"/>
                    <a:pt x="40" y="12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3" name="Freeform 64"/>
            <p:cNvSpPr>
              <a:spLocks noEditPoints="1"/>
            </p:cNvSpPr>
            <p:nvPr/>
          </p:nvSpPr>
          <p:spPr bwMode="auto">
            <a:xfrm>
              <a:off x="5071" y="3103"/>
              <a:ext cx="39" cy="56"/>
            </a:xfrm>
            <a:custGeom>
              <a:avLst/>
              <a:gdLst>
                <a:gd name="T0" fmla="*/ 38 w 173"/>
                <a:gd name="T1" fmla="*/ 150 h 242"/>
                <a:gd name="T2" fmla="*/ 38 w 173"/>
                <a:gd name="T3" fmla="*/ 242 h 242"/>
                <a:gd name="T4" fmla="*/ 0 w 173"/>
                <a:gd name="T5" fmla="*/ 242 h 242"/>
                <a:gd name="T6" fmla="*/ 0 w 173"/>
                <a:gd name="T7" fmla="*/ 2 h 242"/>
                <a:gd name="T8" fmla="*/ 52 w 173"/>
                <a:gd name="T9" fmla="*/ 0 h 242"/>
                <a:gd name="T10" fmla="*/ 173 w 173"/>
                <a:gd name="T11" fmla="*/ 70 h 242"/>
                <a:gd name="T12" fmla="*/ 66 w 173"/>
                <a:gd name="T13" fmla="*/ 151 h 242"/>
                <a:gd name="T14" fmla="*/ 38 w 173"/>
                <a:gd name="T15" fmla="*/ 150 h 242"/>
                <a:gd name="T16" fmla="*/ 38 w 173"/>
                <a:gd name="T17" fmla="*/ 31 h 242"/>
                <a:gd name="T18" fmla="*/ 38 w 173"/>
                <a:gd name="T19" fmla="*/ 120 h 242"/>
                <a:gd name="T20" fmla="*/ 64 w 173"/>
                <a:gd name="T21" fmla="*/ 122 h 242"/>
                <a:gd name="T22" fmla="*/ 134 w 173"/>
                <a:gd name="T23" fmla="*/ 74 h 242"/>
                <a:gd name="T24" fmla="*/ 59 w 173"/>
                <a:gd name="T25" fmla="*/ 30 h 242"/>
                <a:gd name="T26" fmla="*/ 38 w 173"/>
                <a:gd name="T27" fmla="*/ 3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42">
                  <a:moveTo>
                    <a:pt x="38" y="150"/>
                  </a:moveTo>
                  <a:lnTo>
                    <a:pt x="38" y="242"/>
                  </a:lnTo>
                  <a:lnTo>
                    <a:pt x="0" y="242"/>
                  </a:lnTo>
                  <a:lnTo>
                    <a:pt x="0" y="2"/>
                  </a:lnTo>
                  <a:cubicBezTo>
                    <a:pt x="29" y="1"/>
                    <a:pt x="46" y="0"/>
                    <a:pt x="52" y="0"/>
                  </a:cubicBezTo>
                  <a:cubicBezTo>
                    <a:pt x="133" y="0"/>
                    <a:pt x="173" y="24"/>
                    <a:pt x="173" y="70"/>
                  </a:cubicBezTo>
                  <a:cubicBezTo>
                    <a:pt x="173" y="124"/>
                    <a:pt x="138" y="151"/>
                    <a:pt x="66" y="151"/>
                  </a:cubicBezTo>
                  <a:cubicBezTo>
                    <a:pt x="62" y="151"/>
                    <a:pt x="53" y="151"/>
                    <a:pt x="38" y="150"/>
                  </a:cubicBezTo>
                  <a:close/>
                  <a:moveTo>
                    <a:pt x="38" y="31"/>
                  </a:moveTo>
                  <a:lnTo>
                    <a:pt x="38" y="120"/>
                  </a:lnTo>
                  <a:cubicBezTo>
                    <a:pt x="54" y="121"/>
                    <a:pt x="63" y="122"/>
                    <a:pt x="64" y="122"/>
                  </a:cubicBezTo>
                  <a:cubicBezTo>
                    <a:pt x="111" y="122"/>
                    <a:pt x="134" y="106"/>
                    <a:pt x="134" y="74"/>
                  </a:cubicBezTo>
                  <a:cubicBezTo>
                    <a:pt x="134" y="44"/>
                    <a:pt x="109" y="30"/>
                    <a:pt x="59" y="30"/>
                  </a:cubicBezTo>
                  <a:cubicBezTo>
                    <a:pt x="54" y="30"/>
                    <a:pt x="47" y="30"/>
                    <a:pt x="38" y="3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4" name="Freeform 65"/>
            <p:cNvSpPr>
              <a:spLocks/>
            </p:cNvSpPr>
            <p:nvPr/>
          </p:nvSpPr>
          <p:spPr bwMode="auto">
            <a:xfrm>
              <a:off x="5118" y="3102"/>
              <a:ext cx="35" cy="58"/>
            </a:xfrm>
            <a:custGeom>
              <a:avLst/>
              <a:gdLst>
                <a:gd name="T0" fmla="*/ 0 w 156"/>
                <a:gd name="T1" fmla="*/ 233 h 248"/>
                <a:gd name="T2" fmla="*/ 14 w 156"/>
                <a:gd name="T3" fmla="*/ 203 h 248"/>
                <a:gd name="T4" fmla="*/ 41 w 156"/>
                <a:gd name="T5" fmla="*/ 214 h 248"/>
                <a:gd name="T6" fmla="*/ 69 w 156"/>
                <a:gd name="T7" fmla="*/ 219 h 248"/>
                <a:gd name="T8" fmla="*/ 105 w 156"/>
                <a:gd name="T9" fmla="*/ 208 h 248"/>
                <a:gd name="T10" fmla="*/ 118 w 156"/>
                <a:gd name="T11" fmla="*/ 182 h 248"/>
                <a:gd name="T12" fmla="*/ 111 w 156"/>
                <a:gd name="T13" fmla="*/ 159 h 248"/>
                <a:gd name="T14" fmla="*/ 73 w 156"/>
                <a:gd name="T15" fmla="*/ 136 h 248"/>
                <a:gd name="T16" fmla="*/ 51 w 156"/>
                <a:gd name="T17" fmla="*/ 127 h 248"/>
                <a:gd name="T18" fmla="*/ 11 w 156"/>
                <a:gd name="T19" fmla="*/ 100 h 248"/>
                <a:gd name="T20" fmla="*/ 0 w 156"/>
                <a:gd name="T21" fmla="*/ 62 h 248"/>
                <a:gd name="T22" fmla="*/ 22 w 156"/>
                <a:gd name="T23" fmla="*/ 17 h 248"/>
                <a:gd name="T24" fmla="*/ 78 w 156"/>
                <a:gd name="T25" fmla="*/ 0 h 248"/>
                <a:gd name="T26" fmla="*/ 142 w 156"/>
                <a:gd name="T27" fmla="*/ 13 h 248"/>
                <a:gd name="T28" fmla="*/ 131 w 156"/>
                <a:gd name="T29" fmla="*/ 41 h 248"/>
                <a:gd name="T30" fmla="*/ 108 w 156"/>
                <a:gd name="T31" fmla="*/ 32 h 248"/>
                <a:gd name="T32" fmla="*/ 79 w 156"/>
                <a:gd name="T33" fmla="*/ 28 h 248"/>
                <a:gd name="T34" fmla="*/ 49 w 156"/>
                <a:gd name="T35" fmla="*/ 37 h 248"/>
                <a:gd name="T36" fmla="*/ 37 w 156"/>
                <a:gd name="T37" fmla="*/ 62 h 248"/>
                <a:gd name="T38" fmla="*/ 41 w 156"/>
                <a:gd name="T39" fmla="*/ 78 h 248"/>
                <a:gd name="T40" fmla="*/ 53 w 156"/>
                <a:gd name="T41" fmla="*/ 91 h 248"/>
                <a:gd name="T42" fmla="*/ 82 w 156"/>
                <a:gd name="T43" fmla="*/ 105 h 248"/>
                <a:gd name="T44" fmla="*/ 104 w 156"/>
                <a:gd name="T45" fmla="*/ 115 h 248"/>
                <a:gd name="T46" fmla="*/ 144 w 156"/>
                <a:gd name="T47" fmla="*/ 142 h 248"/>
                <a:gd name="T48" fmla="*/ 156 w 156"/>
                <a:gd name="T49" fmla="*/ 184 h 248"/>
                <a:gd name="T50" fmla="*/ 131 w 156"/>
                <a:gd name="T51" fmla="*/ 230 h 248"/>
                <a:gd name="T52" fmla="*/ 63 w 156"/>
                <a:gd name="T53" fmla="*/ 248 h 248"/>
                <a:gd name="T54" fmla="*/ 0 w 156"/>
                <a:gd name="T55" fmla="*/ 23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248">
                  <a:moveTo>
                    <a:pt x="0" y="233"/>
                  </a:moveTo>
                  <a:lnTo>
                    <a:pt x="14" y="203"/>
                  </a:lnTo>
                  <a:cubicBezTo>
                    <a:pt x="21" y="208"/>
                    <a:pt x="30" y="211"/>
                    <a:pt x="41" y="214"/>
                  </a:cubicBezTo>
                  <a:cubicBezTo>
                    <a:pt x="51" y="217"/>
                    <a:pt x="61" y="219"/>
                    <a:pt x="69" y="219"/>
                  </a:cubicBezTo>
                  <a:cubicBezTo>
                    <a:pt x="84" y="219"/>
                    <a:pt x="96" y="215"/>
                    <a:pt x="105" y="208"/>
                  </a:cubicBezTo>
                  <a:cubicBezTo>
                    <a:pt x="114" y="201"/>
                    <a:pt x="118" y="192"/>
                    <a:pt x="118" y="182"/>
                  </a:cubicBezTo>
                  <a:cubicBezTo>
                    <a:pt x="118" y="174"/>
                    <a:pt x="116" y="166"/>
                    <a:pt x="111" y="159"/>
                  </a:cubicBezTo>
                  <a:cubicBezTo>
                    <a:pt x="106" y="152"/>
                    <a:pt x="93" y="145"/>
                    <a:pt x="73" y="136"/>
                  </a:cubicBezTo>
                  <a:lnTo>
                    <a:pt x="51" y="127"/>
                  </a:lnTo>
                  <a:cubicBezTo>
                    <a:pt x="32" y="120"/>
                    <a:pt x="18" y="111"/>
                    <a:pt x="11" y="100"/>
                  </a:cubicBezTo>
                  <a:cubicBezTo>
                    <a:pt x="3" y="90"/>
                    <a:pt x="0" y="77"/>
                    <a:pt x="0" y="62"/>
                  </a:cubicBezTo>
                  <a:cubicBezTo>
                    <a:pt x="0" y="44"/>
                    <a:pt x="7" y="29"/>
                    <a:pt x="22" y="17"/>
                  </a:cubicBezTo>
                  <a:cubicBezTo>
                    <a:pt x="36" y="6"/>
                    <a:pt x="55" y="0"/>
                    <a:pt x="78" y="0"/>
                  </a:cubicBezTo>
                  <a:cubicBezTo>
                    <a:pt x="109" y="0"/>
                    <a:pt x="130" y="4"/>
                    <a:pt x="142" y="13"/>
                  </a:cubicBezTo>
                  <a:lnTo>
                    <a:pt x="131" y="41"/>
                  </a:lnTo>
                  <a:cubicBezTo>
                    <a:pt x="126" y="38"/>
                    <a:pt x="118" y="35"/>
                    <a:pt x="108" y="32"/>
                  </a:cubicBezTo>
                  <a:cubicBezTo>
                    <a:pt x="97" y="29"/>
                    <a:pt x="88" y="28"/>
                    <a:pt x="79" y="28"/>
                  </a:cubicBezTo>
                  <a:cubicBezTo>
                    <a:pt x="66" y="28"/>
                    <a:pt x="56" y="31"/>
                    <a:pt x="49" y="37"/>
                  </a:cubicBezTo>
                  <a:cubicBezTo>
                    <a:pt x="41" y="44"/>
                    <a:pt x="37" y="52"/>
                    <a:pt x="37" y="62"/>
                  </a:cubicBezTo>
                  <a:cubicBezTo>
                    <a:pt x="37" y="68"/>
                    <a:pt x="39" y="73"/>
                    <a:pt x="41" y="78"/>
                  </a:cubicBezTo>
                  <a:cubicBezTo>
                    <a:pt x="44" y="83"/>
                    <a:pt x="48" y="88"/>
                    <a:pt x="53" y="91"/>
                  </a:cubicBezTo>
                  <a:cubicBezTo>
                    <a:pt x="57" y="94"/>
                    <a:pt x="67" y="99"/>
                    <a:pt x="82" y="105"/>
                  </a:cubicBezTo>
                  <a:lnTo>
                    <a:pt x="104" y="115"/>
                  </a:lnTo>
                  <a:cubicBezTo>
                    <a:pt x="123" y="122"/>
                    <a:pt x="137" y="132"/>
                    <a:pt x="144" y="142"/>
                  </a:cubicBezTo>
                  <a:cubicBezTo>
                    <a:pt x="152" y="153"/>
                    <a:pt x="156" y="167"/>
                    <a:pt x="156" y="184"/>
                  </a:cubicBezTo>
                  <a:cubicBezTo>
                    <a:pt x="156" y="202"/>
                    <a:pt x="147" y="217"/>
                    <a:pt x="131" y="230"/>
                  </a:cubicBezTo>
                  <a:cubicBezTo>
                    <a:pt x="114" y="242"/>
                    <a:pt x="91" y="248"/>
                    <a:pt x="63" y="248"/>
                  </a:cubicBezTo>
                  <a:cubicBezTo>
                    <a:pt x="39" y="248"/>
                    <a:pt x="18" y="243"/>
                    <a:pt x="0" y="23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5" name="Freeform 66"/>
            <p:cNvSpPr>
              <a:spLocks/>
            </p:cNvSpPr>
            <p:nvPr/>
          </p:nvSpPr>
          <p:spPr bwMode="auto">
            <a:xfrm>
              <a:off x="5163" y="3103"/>
              <a:ext cx="45" cy="56"/>
            </a:xfrm>
            <a:custGeom>
              <a:avLst/>
              <a:gdLst>
                <a:gd name="T0" fmla="*/ 154 w 195"/>
                <a:gd name="T1" fmla="*/ 240 h 240"/>
                <a:gd name="T2" fmla="*/ 75 w 195"/>
                <a:gd name="T3" fmla="*/ 130 h 240"/>
                <a:gd name="T4" fmla="*/ 38 w 195"/>
                <a:gd name="T5" fmla="*/ 175 h 240"/>
                <a:gd name="T6" fmla="*/ 38 w 195"/>
                <a:gd name="T7" fmla="*/ 240 h 240"/>
                <a:gd name="T8" fmla="*/ 0 w 195"/>
                <a:gd name="T9" fmla="*/ 240 h 240"/>
                <a:gd name="T10" fmla="*/ 0 w 195"/>
                <a:gd name="T11" fmla="*/ 0 h 240"/>
                <a:gd name="T12" fmla="*/ 38 w 195"/>
                <a:gd name="T13" fmla="*/ 0 h 240"/>
                <a:gd name="T14" fmla="*/ 38 w 195"/>
                <a:gd name="T15" fmla="*/ 131 h 240"/>
                <a:gd name="T16" fmla="*/ 141 w 195"/>
                <a:gd name="T17" fmla="*/ 0 h 240"/>
                <a:gd name="T18" fmla="*/ 184 w 195"/>
                <a:gd name="T19" fmla="*/ 0 h 240"/>
                <a:gd name="T20" fmla="*/ 101 w 195"/>
                <a:gd name="T21" fmla="*/ 104 h 240"/>
                <a:gd name="T22" fmla="*/ 195 w 195"/>
                <a:gd name="T23" fmla="*/ 240 h 240"/>
                <a:gd name="T24" fmla="*/ 154 w 195"/>
                <a:gd name="T2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 h="240">
                  <a:moveTo>
                    <a:pt x="154" y="240"/>
                  </a:moveTo>
                  <a:lnTo>
                    <a:pt x="75" y="130"/>
                  </a:lnTo>
                  <a:lnTo>
                    <a:pt x="38" y="175"/>
                  </a:lnTo>
                  <a:lnTo>
                    <a:pt x="38" y="240"/>
                  </a:lnTo>
                  <a:lnTo>
                    <a:pt x="0" y="240"/>
                  </a:lnTo>
                  <a:lnTo>
                    <a:pt x="0" y="0"/>
                  </a:lnTo>
                  <a:lnTo>
                    <a:pt x="38" y="0"/>
                  </a:lnTo>
                  <a:lnTo>
                    <a:pt x="38" y="131"/>
                  </a:lnTo>
                  <a:lnTo>
                    <a:pt x="141" y="0"/>
                  </a:lnTo>
                  <a:lnTo>
                    <a:pt x="184" y="0"/>
                  </a:lnTo>
                  <a:lnTo>
                    <a:pt x="101" y="104"/>
                  </a:lnTo>
                  <a:lnTo>
                    <a:pt x="195" y="240"/>
                  </a:lnTo>
                  <a:lnTo>
                    <a:pt x="154" y="24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6" name="Freeform 67"/>
            <p:cNvSpPr>
              <a:spLocks noEditPoints="1"/>
            </p:cNvSpPr>
            <p:nvPr/>
          </p:nvSpPr>
          <p:spPr bwMode="auto">
            <a:xfrm>
              <a:off x="5208" y="3086"/>
              <a:ext cx="52" cy="73"/>
            </a:xfrm>
            <a:custGeom>
              <a:avLst/>
              <a:gdLst>
                <a:gd name="T0" fmla="*/ 185 w 228"/>
                <a:gd name="T1" fmla="*/ 315 h 315"/>
                <a:gd name="T2" fmla="*/ 166 w 228"/>
                <a:gd name="T3" fmla="*/ 265 h 315"/>
                <a:gd name="T4" fmla="*/ 63 w 228"/>
                <a:gd name="T5" fmla="*/ 265 h 315"/>
                <a:gd name="T6" fmla="*/ 43 w 228"/>
                <a:gd name="T7" fmla="*/ 315 h 315"/>
                <a:gd name="T8" fmla="*/ 0 w 228"/>
                <a:gd name="T9" fmla="*/ 315 h 315"/>
                <a:gd name="T10" fmla="*/ 113 w 228"/>
                <a:gd name="T11" fmla="*/ 72 h 315"/>
                <a:gd name="T12" fmla="*/ 123 w 228"/>
                <a:gd name="T13" fmla="*/ 72 h 315"/>
                <a:gd name="T14" fmla="*/ 228 w 228"/>
                <a:gd name="T15" fmla="*/ 315 h 315"/>
                <a:gd name="T16" fmla="*/ 185 w 228"/>
                <a:gd name="T17" fmla="*/ 315 h 315"/>
                <a:gd name="T18" fmla="*/ 116 w 228"/>
                <a:gd name="T19" fmla="*/ 135 h 315"/>
                <a:gd name="T20" fmla="*/ 73 w 228"/>
                <a:gd name="T21" fmla="*/ 240 h 315"/>
                <a:gd name="T22" fmla="*/ 156 w 228"/>
                <a:gd name="T23" fmla="*/ 240 h 315"/>
                <a:gd name="T24" fmla="*/ 116 w 228"/>
                <a:gd name="T25" fmla="*/ 135 h 315"/>
                <a:gd name="T26" fmla="*/ 162 w 228"/>
                <a:gd name="T27" fmla="*/ 0 h 315"/>
                <a:gd name="T28" fmla="*/ 119 w 228"/>
                <a:gd name="T29" fmla="*/ 55 h 315"/>
                <a:gd name="T30" fmla="*/ 93 w 228"/>
                <a:gd name="T31" fmla="*/ 55 h 315"/>
                <a:gd name="T32" fmla="*/ 125 w 228"/>
                <a:gd name="T33" fmla="*/ 0 h 315"/>
                <a:gd name="T34" fmla="*/ 162 w 228"/>
                <a:gd name="T35"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8" h="315">
                  <a:moveTo>
                    <a:pt x="185" y="315"/>
                  </a:moveTo>
                  <a:lnTo>
                    <a:pt x="166" y="265"/>
                  </a:lnTo>
                  <a:lnTo>
                    <a:pt x="63" y="265"/>
                  </a:lnTo>
                  <a:lnTo>
                    <a:pt x="43" y="315"/>
                  </a:lnTo>
                  <a:lnTo>
                    <a:pt x="0" y="315"/>
                  </a:lnTo>
                  <a:lnTo>
                    <a:pt x="113" y="72"/>
                  </a:lnTo>
                  <a:lnTo>
                    <a:pt x="123" y="72"/>
                  </a:lnTo>
                  <a:lnTo>
                    <a:pt x="228" y="315"/>
                  </a:lnTo>
                  <a:lnTo>
                    <a:pt x="185" y="315"/>
                  </a:lnTo>
                  <a:close/>
                  <a:moveTo>
                    <a:pt x="116" y="135"/>
                  </a:moveTo>
                  <a:lnTo>
                    <a:pt x="73" y="240"/>
                  </a:lnTo>
                  <a:lnTo>
                    <a:pt x="156" y="240"/>
                  </a:lnTo>
                  <a:lnTo>
                    <a:pt x="116" y="135"/>
                  </a:lnTo>
                  <a:close/>
                  <a:moveTo>
                    <a:pt x="162" y="0"/>
                  </a:moveTo>
                  <a:lnTo>
                    <a:pt x="119" y="55"/>
                  </a:lnTo>
                  <a:lnTo>
                    <a:pt x="93" y="55"/>
                  </a:lnTo>
                  <a:lnTo>
                    <a:pt x="125" y="0"/>
                  </a:lnTo>
                  <a:lnTo>
                    <a:pt x="16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7" name="Freeform 68"/>
            <p:cNvSpPr>
              <a:spLocks/>
            </p:cNvSpPr>
            <p:nvPr/>
          </p:nvSpPr>
          <p:spPr bwMode="auto">
            <a:xfrm>
              <a:off x="5294" y="3103"/>
              <a:ext cx="44" cy="57"/>
            </a:xfrm>
            <a:custGeom>
              <a:avLst/>
              <a:gdLst>
                <a:gd name="T0" fmla="*/ 0 w 194"/>
                <a:gd name="T1" fmla="*/ 0 h 244"/>
                <a:gd name="T2" fmla="*/ 38 w 194"/>
                <a:gd name="T3" fmla="*/ 0 h 244"/>
                <a:gd name="T4" fmla="*/ 38 w 194"/>
                <a:gd name="T5" fmla="*/ 164 h 244"/>
                <a:gd name="T6" fmla="*/ 54 w 194"/>
                <a:gd name="T7" fmla="*/ 201 h 244"/>
                <a:gd name="T8" fmla="*/ 96 w 194"/>
                <a:gd name="T9" fmla="*/ 215 h 244"/>
                <a:gd name="T10" fmla="*/ 140 w 194"/>
                <a:gd name="T11" fmla="*/ 201 h 244"/>
                <a:gd name="T12" fmla="*/ 156 w 194"/>
                <a:gd name="T13" fmla="*/ 164 h 244"/>
                <a:gd name="T14" fmla="*/ 156 w 194"/>
                <a:gd name="T15" fmla="*/ 0 h 244"/>
                <a:gd name="T16" fmla="*/ 194 w 194"/>
                <a:gd name="T17" fmla="*/ 0 h 244"/>
                <a:gd name="T18" fmla="*/ 194 w 194"/>
                <a:gd name="T19" fmla="*/ 167 h 244"/>
                <a:gd name="T20" fmla="*/ 168 w 194"/>
                <a:gd name="T21" fmla="*/ 224 h 244"/>
                <a:gd name="T22" fmla="*/ 97 w 194"/>
                <a:gd name="T23" fmla="*/ 244 h 244"/>
                <a:gd name="T24" fmla="*/ 25 w 194"/>
                <a:gd name="T25" fmla="*/ 224 h 244"/>
                <a:gd name="T26" fmla="*/ 0 w 194"/>
                <a:gd name="T27" fmla="*/ 167 h 244"/>
                <a:gd name="T28" fmla="*/ 0 w 194"/>
                <a:gd name="T2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4" h="244">
                  <a:moveTo>
                    <a:pt x="0" y="0"/>
                  </a:moveTo>
                  <a:lnTo>
                    <a:pt x="38" y="0"/>
                  </a:lnTo>
                  <a:lnTo>
                    <a:pt x="38" y="164"/>
                  </a:lnTo>
                  <a:cubicBezTo>
                    <a:pt x="38" y="179"/>
                    <a:pt x="43" y="191"/>
                    <a:pt x="54" y="201"/>
                  </a:cubicBezTo>
                  <a:cubicBezTo>
                    <a:pt x="64" y="210"/>
                    <a:pt x="79" y="215"/>
                    <a:pt x="96" y="215"/>
                  </a:cubicBezTo>
                  <a:cubicBezTo>
                    <a:pt x="115" y="215"/>
                    <a:pt x="130" y="210"/>
                    <a:pt x="140" y="201"/>
                  </a:cubicBezTo>
                  <a:cubicBezTo>
                    <a:pt x="151" y="192"/>
                    <a:pt x="156" y="179"/>
                    <a:pt x="156" y="164"/>
                  </a:cubicBezTo>
                  <a:lnTo>
                    <a:pt x="156" y="0"/>
                  </a:lnTo>
                  <a:lnTo>
                    <a:pt x="194" y="0"/>
                  </a:lnTo>
                  <a:lnTo>
                    <a:pt x="194" y="167"/>
                  </a:lnTo>
                  <a:cubicBezTo>
                    <a:pt x="194" y="191"/>
                    <a:pt x="186" y="210"/>
                    <a:pt x="168" y="224"/>
                  </a:cubicBezTo>
                  <a:cubicBezTo>
                    <a:pt x="151" y="238"/>
                    <a:pt x="127" y="244"/>
                    <a:pt x="97" y="244"/>
                  </a:cubicBezTo>
                  <a:cubicBezTo>
                    <a:pt x="66" y="244"/>
                    <a:pt x="42" y="238"/>
                    <a:pt x="25" y="224"/>
                  </a:cubicBezTo>
                  <a:cubicBezTo>
                    <a:pt x="8" y="211"/>
                    <a:pt x="0" y="192"/>
                    <a:pt x="0" y="167"/>
                  </a:cubicBez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8" name="Freeform 69"/>
            <p:cNvSpPr>
              <a:spLocks/>
            </p:cNvSpPr>
            <p:nvPr/>
          </p:nvSpPr>
          <p:spPr bwMode="auto">
            <a:xfrm>
              <a:off x="5351" y="3103"/>
              <a:ext cx="44" cy="57"/>
            </a:xfrm>
            <a:custGeom>
              <a:avLst/>
              <a:gdLst>
                <a:gd name="T0" fmla="*/ 180 w 191"/>
                <a:gd name="T1" fmla="*/ 244 h 244"/>
                <a:gd name="T2" fmla="*/ 36 w 191"/>
                <a:gd name="T3" fmla="*/ 68 h 244"/>
                <a:gd name="T4" fmla="*/ 36 w 191"/>
                <a:gd name="T5" fmla="*/ 240 h 244"/>
                <a:gd name="T6" fmla="*/ 0 w 191"/>
                <a:gd name="T7" fmla="*/ 240 h 244"/>
                <a:gd name="T8" fmla="*/ 0 w 191"/>
                <a:gd name="T9" fmla="*/ 0 h 244"/>
                <a:gd name="T10" fmla="*/ 15 w 191"/>
                <a:gd name="T11" fmla="*/ 0 h 244"/>
                <a:gd name="T12" fmla="*/ 155 w 191"/>
                <a:gd name="T13" fmla="*/ 166 h 244"/>
                <a:gd name="T14" fmla="*/ 155 w 191"/>
                <a:gd name="T15" fmla="*/ 0 h 244"/>
                <a:gd name="T16" fmla="*/ 191 w 191"/>
                <a:gd name="T17" fmla="*/ 0 h 244"/>
                <a:gd name="T18" fmla="*/ 191 w 191"/>
                <a:gd name="T19" fmla="*/ 244 h 244"/>
                <a:gd name="T20" fmla="*/ 180 w 191"/>
                <a:gd name="T21"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244">
                  <a:moveTo>
                    <a:pt x="180" y="244"/>
                  </a:moveTo>
                  <a:lnTo>
                    <a:pt x="36" y="68"/>
                  </a:lnTo>
                  <a:lnTo>
                    <a:pt x="36" y="240"/>
                  </a:lnTo>
                  <a:lnTo>
                    <a:pt x="0" y="240"/>
                  </a:lnTo>
                  <a:lnTo>
                    <a:pt x="0" y="0"/>
                  </a:lnTo>
                  <a:lnTo>
                    <a:pt x="15" y="0"/>
                  </a:lnTo>
                  <a:lnTo>
                    <a:pt x="155" y="166"/>
                  </a:lnTo>
                  <a:lnTo>
                    <a:pt x="155" y="0"/>
                  </a:lnTo>
                  <a:lnTo>
                    <a:pt x="191" y="0"/>
                  </a:lnTo>
                  <a:lnTo>
                    <a:pt x="191" y="244"/>
                  </a:lnTo>
                  <a:lnTo>
                    <a:pt x="180" y="2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79" name="Rectangle 70"/>
            <p:cNvSpPr>
              <a:spLocks noChangeArrowheads="1"/>
            </p:cNvSpPr>
            <p:nvPr/>
          </p:nvSpPr>
          <p:spPr bwMode="auto">
            <a:xfrm>
              <a:off x="5410" y="3103"/>
              <a:ext cx="8" cy="56"/>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0" name="Freeform 71"/>
            <p:cNvSpPr>
              <a:spLocks/>
            </p:cNvSpPr>
            <p:nvPr/>
          </p:nvSpPr>
          <p:spPr bwMode="auto">
            <a:xfrm>
              <a:off x="5433" y="3103"/>
              <a:ext cx="38" cy="56"/>
            </a:xfrm>
            <a:custGeom>
              <a:avLst/>
              <a:gdLst>
                <a:gd name="T0" fmla="*/ 38 w 166"/>
                <a:gd name="T1" fmla="*/ 29 h 240"/>
                <a:gd name="T2" fmla="*/ 38 w 166"/>
                <a:gd name="T3" fmla="*/ 96 h 240"/>
                <a:gd name="T4" fmla="*/ 129 w 166"/>
                <a:gd name="T5" fmla="*/ 96 h 240"/>
                <a:gd name="T6" fmla="*/ 129 w 166"/>
                <a:gd name="T7" fmla="*/ 124 h 240"/>
                <a:gd name="T8" fmla="*/ 38 w 166"/>
                <a:gd name="T9" fmla="*/ 124 h 240"/>
                <a:gd name="T10" fmla="*/ 38 w 166"/>
                <a:gd name="T11" fmla="*/ 211 h 240"/>
                <a:gd name="T12" fmla="*/ 164 w 166"/>
                <a:gd name="T13" fmla="*/ 211 h 240"/>
                <a:gd name="T14" fmla="*/ 164 w 166"/>
                <a:gd name="T15" fmla="*/ 240 h 240"/>
                <a:gd name="T16" fmla="*/ 0 w 166"/>
                <a:gd name="T17" fmla="*/ 240 h 240"/>
                <a:gd name="T18" fmla="*/ 0 w 166"/>
                <a:gd name="T19" fmla="*/ 0 h 240"/>
                <a:gd name="T20" fmla="*/ 166 w 166"/>
                <a:gd name="T21" fmla="*/ 0 h 240"/>
                <a:gd name="T22" fmla="*/ 166 w 166"/>
                <a:gd name="T23" fmla="*/ 29 h 240"/>
                <a:gd name="T24" fmla="*/ 38 w 166"/>
                <a:gd name="T25" fmla="*/ 2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240">
                  <a:moveTo>
                    <a:pt x="38" y="29"/>
                  </a:moveTo>
                  <a:lnTo>
                    <a:pt x="38" y="96"/>
                  </a:lnTo>
                  <a:lnTo>
                    <a:pt x="129" y="96"/>
                  </a:lnTo>
                  <a:lnTo>
                    <a:pt x="129" y="124"/>
                  </a:lnTo>
                  <a:lnTo>
                    <a:pt x="38" y="124"/>
                  </a:lnTo>
                  <a:lnTo>
                    <a:pt x="38" y="211"/>
                  </a:lnTo>
                  <a:lnTo>
                    <a:pt x="164" y="211"/>
                  </a:lnTo>
                  <a:lnTo>
                    <a:pt x="164" y="240"/>
                  </a:lnTo>
                  <a:lnTo>
                    <a:pt x="0" y="240"/>
                  </a:lnTo>
                  <a:lnTo>
                    <a:pt x="0" y="0"/>
                  </a:lnTo>
                  <a:lnTo>
                    <a:pt x="166" y="0"/>
                  </a:lnTo>
                  <a:lnTo>
                    <a:pt x="166" y="29"/>
                  </a:lnTo>
                  <a:lnTo>
                    <a:pt x="38" y="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1" name="Freeform 72"/>
            <p:cNvSpPr>
              <a:spLocks/>
            </p:cNvSpPr>
            <p:nvPr/>
          </p:nvSpPr>
          <p:spPr bwMode="auto">
            <a:xfrm>
              <a:off x="4859" y="3198"/>
              <a:ext cx="32" cy="56"/>
            </a:xfrm>
            <a:custGeom>
              <a:avLst/>
              <a:gdLst>
                <a:gd name="T0" fmla="*/ 33 w 143"/>
                <a:gd name="T1" fmla="*/ 29 h 240"/>
                <a:gd name="T2" fmla="*/ 33 w 143"/>
                <a:gd name="T3" fmla="*/ 96 h 240"/>
                <a:gd name="T4" fmla="*/ 112 w 143"/>
                <a:gd name="T5" fmla="*/ 96 h 240"/>
                <a:gd name="T6" fmla="*/ 112 w 143"/>
                <a:gd name="T7" fmla="*/ 124 h 240"/>
                <a:gd name="T8" fmla="*/ 33 w 143"/>
                <a:gd name="T9" fmla="*/ 124 h 240"/>
                <a:gd name="T10" fmla="*/ 33 w 143"/>
                <a:gd name="T11" fmla="*/ 211 h 240"/>
                <a:gd name="T12" fmla="*/ 142 w 143"/>
                <a:gd name="T13" fmla="*/ 211 h 240"/>
                <a:gd name="T14" fmla="*/ 142 w 143"/>
                <a:gd name="T15" fmla="*/ 240 h 240"/>
                <a:gd name="T16" fmla="*/ 0 w 143"/>
                <a:gd name="T17" fmla="*/ 240 h 240"/>
                <a:gd name="T18" fmla="*/ 0 w 143"/>
                <a:gd name="T19" fmla="*/ 0 h 240"/>
                <a:gd name="T20" fmla="*/ 143 w 143"/>
                <a:gd name="T21" fmla="*/ 0 h 240"/>
                <a:gd name="T22" fmla="*/ 143 w 143"/>
                <a:gd name="T23" fmla="*/ 29 h 240"/>
                <a:gd name="T24" fmla="*/ 33 w 143"/>
                <a:gd name="T25" fmla="*/ 2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240">
                  <a:moveTo>
                    <a:pt x="33" y="29"/>
                  </a:moveTo>
                  <a:lnTo>
                    <a:pt x="33" y="96"/>
                  </a:lnTo>
                  <a:lnTo>
                    <a:pt x="112" y="96"/>
                  </a:lnTo>
                  <a:lnTo>
                    <a:pt x="112" y="124"/>
                  </a:lnTo>
                  <a:lnTo>
                    <a:pt x="33" y="124"/>
                  </a:lnTo>
                  <a:lnTo>
                    <a:pt x="33" y="211"/>
                  </a:lnTo>
                  <a:lnTo>
                    <a:pt x="142" y="211"/>
                  </a:lnTo>
                  <a:lnTo>
                    <a:pt x="142" y="240"/>
                  </a:lnTo>
                  <a:lnTo>
                    <a:pt x="0" y="240"/>
                  </a:lnTo>
                  <a:lnTo>
                    <a:pt x="0" y="0"/>
                  </a:lnTo>
                  <a:lnTo>
                    <a:pt x="143" y="0"/>
                  </a:lnTo>
                  <a:lnTo>
                    <a:pt x="143" y="29"/>
                  </a:lnTo>
                  <a:lnTo>
                    <a:pt x="33" y="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2" name="Freeform 73"/>
            <p:cNvSpPr>
              <a:spLocks/>
            </p:cNvSpPr>
            <p:nvPr/>
          </p:nvSpPr>
          <p:spPr bwMode="auto">
            <a:xfrm>
              <a:off x="4894" y="3213"/>
              <a:ext cx="36" cy="42"/>
            </a:xfrm>
            <a:custGeom>
              <a:avLst/>
              <a:gdLst>
                <a:gd name="T0" fmla="*/ 83 w 160"/>
                <a:gd name="T1" fmla="*/ 180 h 180"/>
                <a:gd name="T2" fmla="*/ 75 w 160"/>
                <a:gd name="T3" fmla="*/ 180 h 180"/>
                <a:gd name="T4" fmla="*/ 0 w 160"/>
                <a:gd name="T5" fmla="*/ 0 h 180"/>
                <a:gd name="T6" fmla="*/ 34 w 160"/>
                <a:gd name="T7" fmla="*/ 0 h 180"/>
                <a:gd name="T8" fmla="*/ 80 w 160"/>
                <a:gd name="T9" fmla="*/ 123 h 180"/>
                <a:gd name="T10" fmla="*/ 128 w 160"/>
                <a:gd name="T11" fmla="*/ 0 h 180"/>
                <a:gd name="T12" fmla="*/ 160 w 160"/>
                <a:gd name="T13" fmla="*/ 0 h 180"/>
                <a:gd name="T14" fmla="*/ 83 w 160"/>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180">
                  <a:moveTo>
                    <a:pt x="83" y="180"/>
                  </a:moveTo>
                  <a:lnTo>
                    <a:pt x="75" y="180"/>
                  </a:lnTo>
                  <a:lnTo>
                    <a:pt x="0" y="0"/>
                  </a:lnTo>
                  <a:lnTo>
                    <a:pt x="34" y="0"/>
                  </a:lnTo>
                  <a:lnTo>
                    <a:pt x="80" y="123"/>
                  </a:lnTo>
                  <a:lnTo>
                    <a:pt x="128" y="0"/>
                  </a:lnTo>
                  <a:lnTo>
                    <a:pt x="160" y="0"/>
                  </a:lnTo>
                  <a:lnTo>
                    <a:pt x="8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3" name="Freeform 74"/>
            <p:cNvSpPr>
              <a:spLocks/>
            </p:cNvSpPr>
            <p:nvPr/>
          </p:nvSpPr>
          <p:spPr bwMode="auto">
            <a:xfrm>
              <a:off x="4935" y="3212"/>
              <a:ext cx="24" cy="42"/>
            </a:xfrm>
            <a:custGeom>
              <a:avLst/>
              <a:gdLst>
                <a:gd name="T0" fmla="*/ 93 w 106"/>
                <a:gd name="T1" fmla="*/ 34 h 179"/>
                <a:gd name="T2" fmla="*/ 72 w 106"/>
                <a:gd name="T3" fmla="*/ 27 h 179"/>
                <a:gd name="T4" fmla="*/ 43 w 106"/>
                <a:gd name="T5" fmla="*/ 42 h 179"/>
                <a:gd name="T6" fmla="*/ 31 w 106"/>
                <a:gd name="T7" fmla="*/ 79 h 179"/>
                <a:gd name="T8" fmla="*/ 31 w 106"/>
                <a:gd name="T9" fmla="*/ 179 h 179"/>
                <a:gd name="T10" fmla="*/ 0 w 106"/>
                <a:gd name="T11" fmla="*/ 179 h 179"/>
                <a:gd name="T12" fmla="*/ 0 w 106"/>
                <a:gd name="T13" fmla="*/ 4 h 179"/>
                <a:gd name="T14" fmla="*/ 31 w 106"/>
                <a:gd name="T15" fmla="*/ 4 h 179"/>
                <a:gd name="T16" fmla="*/ 31 w 106"/>
                <a:gd name="T17" fmla="*/ 32 h 179"/>
                <a:gd name="T18" fmla="*/ 82 w 106"/>
                <a:gd name="T19" fmla="*/ 0 h 179"/>
                <a:gd name="T20" fmla="*/ 106 w 106"/>
                <a:gd name="T21" fmla="*/ 3 h 179"/>
                <a:gd name="T22" fmla="*/ 93 w 106"/>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79">
                  <a:moveTo>
                    <a:pt x="93" y="34"/>
                  </a:moveTo>
                  <a:cubicBezTo>
                    <a:pt x="86" y="29"/>
                    <a:pt x="79" y="27"/>
                    <a:pt x="72" y="27"/>
                  </a:cubicBezTo>
                  <a:cubicBezTo>
                    <a:pt x="61" y="27"/>
                    <a:pt x="51" y="32"/>
                    <a:pt x="43" y="42"/>
                  </a:cubicBezTo>
                  <a:cubicBezTo>
                    <a:pt x="35" y="52"/>
                    <a:pt x="31" y="64"/>
                    <a:pt x="31" y="79"/>
                  </a:cubicBezTo>
                  <a:lnTo>
                    <a:pt x="31" y="179"/>
                  </a:lnTo>
                  <a:lnTo>
                    <a:pt x="0" y="179"/>
                  </a:lnTo>
                  <a:lnTo>
                    <a:pt x="0" y="4"/>
                  </a:lnTo>
                  <a:lnTo>
                    <a:pt x="31" y="4"/>
                  </a:lnTo>
                  <a:lnTo>
                    <a:pt x="31" y="32"/>
                  </a:lnTo>
                  <a:cubicBezTo>
                    <a:pt x="42" y="11"/>
                    <a:pt x="59" y="0"/>
                    <a:pt x="82"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4" name="Freeform 75"/>
            <p:cNvSpPr>
              <a:spLocks noEditPoints="1"/>
            </p:cNvSpPr>
            <p:nvPr/>
          </p:nvSpPr>
          <p:spPr bwMode="auto">
            <a:xfrm>
              <a:off x="4961" y="3212"/>
              <a:ext cx="36" cy="43"/>
            </a:xfrm>
            <a:custGeom>
              <a:avLst/>
              <a:gdLst>
                <a:gd name="T0" fmla="*/ 0 w 159"/>
                <a:gd name="T1" fmla="*/ 91 h 183"/>
                <a:gd name="T2" fmla="*/ 22 w 159"/>
                <a:gd name="T3" fmla="*/ 25 h 183"/>
                <a:gd name="T4" fmla="*/ 80 w 159"/>
                <a:gd name="T5" fmla="*/ 0 h 183"/>
                <a:gd name="T6" fmla="*/ 138 w 159"/>
                <a:gd name="T7" fmla="*/ 24 h 183"/>
                <a:gd name="T8" fmla="*/ 159 w 159"/>
                <a:gd name="T9" fmla="*/ 91 h 183"/>
                <a:gd name="T10" fmla="*/ 138 w 159"/>
                <a:gd name="T11" fmla="*/ 158 h 183"/>
                <a:gd name="T12" fmla="*/ 80 w 159"/>
                <a:gd name="T13" fmla="*/ 183 h 183"/>
                <a:gd name="T14" fmla="*/ 21 w 159"/>
                <a:gd name="T15" fmla="*/ 158 h 183"/>
                <a:gd name="T16" fmla="*/ 0 w 159"/>
                <a:gd name="T17" fmla="*/ 91 h 183"/>
                <a:gd name="T18" fmla="*/ 33 w 159"/>
                <a:gd name="T19" fmla="*/ 91 h 183"/>
                <a:gd name="T20" fmla="*/ 80 w 159"/>
                <a:gd name="T21" fmla="*/ 157 h 183"/>
                <a:gd name="T22" fmla="*/ 114 w 159"/>
                <a:gd name="T23" fmla="*/ 140 h 183"/>
                <a:gd name="T24" fmla="*/ 126 w 159"/>
                <a:gd name="T25" fmla="*/ 91 h 183"/>
                <a:gd name="T26" fmla="*/ 80 w 159"/>
                <a:gd name="T27" fmla="*/ 26 h 183"/>
                <a:gd name="T28" fmla="*/ 45 w 159"/>
                <a:gd name="T29" fmla="*/ 43 h 183"/>
                <a:gd name="T30" fmla="*/ 33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7" y="42"/>
                    <a:pt x="22" y="25"/>
                  </a:cubicBezTo>
                  <a:cubicBezTo>
                    <a:pt x="36" y="9"/>
                    <a:pt x="56" y="0"/>
                    <a:pt x="80" y="0"/>
                  </a:cubicBezTo>
                  <a:cubicBezTo>
                    <a:pt x="105" y="0"/>
                    <a:pt x="124" y="8"/>
                    <a:pt x="138" y="24"/>
                  </a:cubicBezTo>
                  <a:cubicBezTo>
                    <a:pt x="152" y="40"/>
                    <a:pt x="159" y="63"/>
                    <a:pt x="159" y="91"/>
                  </a:cubicBezTo>
                  <a:cubicBezTo>
                    <a:pt x="159" y="119"/>
                    <a:pt x="152" y="142"/>
                    <a:pt x="138" y="158"/>
                  </a:cubicBezTo>
                  <a:cubicBezTo>
                    <a:pt x="123" y="175"/>
                    <a:pt x="104" y="183"/>
                    <a:pt x="80" y="183"/>
                  </a:cubicBezTo>
                  <a:cubicBezTo>
                    <a:pt x="55" y="183"/>
                    <a:pt x="35" y="174"/>
                    <a:pt x="21" y="158"/>
                  </a:cubicBezTo>
                  <a:cubicBezTo>
                    <a:pt x="7" y="141"/>
                    <a:pt x="0" y="119"/>
                    <a:pt x="0" y="91"/>
                  </a:cubicBezTo>
                  <a:close/>
                  <a:moveTo>
                    <a:pt x="33" y="91"/>
                  </a:moveTo>
                  <a:cubicBezTo>
                    <a:pt x="33" y="135"/>
                    <a:pt x="48" y="157"/>
                    <a:pt x="80" y="157"/>
                  </a:cubicBezTo>
                  <a:cubicBezTo>
                    <a:pt x="94" y="157"/>
                    <a:pt x="106" y="151"/>
                    <a:pt x="114" y="140"/>
                  </a:cubicBezTo>
                  <a:cubicBezTo>
                    <a:pt x="122" y="128"/>
                    <a:pt x="126" y="112"/>
                    <a:pt x="126" y="91"/>
                  </a:cubicBezTo>
                  <a:cubicBezTo>
                    <a:pt x="126" y="48"/>
                    <a:pt x="111" y="26"/>
                    <a:pt x="80" y="26"/>
                  </a:cubicBezTo>
                  <a:cubicBezTo>
                    <a:pt x="65" y="26"/>
                    <a:pt x="54" y="32"/>
                    <a:pt x="45" y="43"/>
                  </a:cubicBezTo>
                  <a:cubicBezTo>
                    <a:pt x="37" y="55"/>
                    <a:pt x="33" y="71"/>
                    <a:pt x="33"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5" name="Freeform 76"/>
            <p:cNvSpPr>
              <a:spLocks noEditPoints="1"/>
            </p:cNvSpPr>
            <p:nvPr/>
          </p:nvSpPr>
          <p:spPr bwMode="auto">
            <a:xfrm>
              <a:off x="5003" y="3212"/>
              <a:ext cx="36" cy="58"/>
            </a:xfrm>
            <a:custGeom>
              <a:avLst/>
              <a:gdLst>
                <a:gd name="T0" fmla="*/ 32 w 154"/>
                <a:gd name="T1" fmla="*/ 170 h 248"/>
                <a:gd name="T2" fmla="*/ 32 w 154"/>
                <a:gd name="T3" fmla="*/ 248 h 248"/>
                <a:gd name="T4" fmla="*/ 0 w 154"/>
                <a:gd name="T5" fmla="*/ 248 h 248"/>
                <a:gd name="T6" fmla="*/ 0 w 154"/>
                <a:gd name="T7" fmla="*/ 4 h 248"/>
                <a:gd name="T8" fmla="*/ 32 w 154"/>
                <a:gd name="T9" fmla="*/ 4 h 248"/>
                <a:gd name="T10" fmla="*/ 32 w 154"/>
                <a:gd name="T11" fmla="*/ 18 h 248"/>
                <a:gd name="T12" fmla="*/ 74 w 154"/>
                <a:gd name="T13" fmla="*/ 0 h 248"/>
                <a:gd name="T14" fmla="*/ 133 w 154"/>
                <a:gd name="T15" fmla="*/ 24 h 248"/>
                <a:gd name="T16" fmla="*/ 154 w 154"/>
                <a:gd name="T17" fmla="*/ 92 h 248"/>
                <a:gd name="T18" fmla="*/ 133 w 154"/>
                <a:gd name="T19" fmla="*/ 157 h 248"/>
                <a:gd name="T20" fmla="*/ 72 w 154"/>
                <a:gd name="T21" fmla="*/ 183 h 248"/>
                <a:gd name="T22" fmla="*/ 48 w 154"/>
                <a:gd name="T23" fmla="*/ 179 h 248"/>
                <a:gd name="T24" fmla="*/ 32 w 154"/>
                <a:gd name="T25" fmla="*/ 170 h 248"/>
                <a:gd name="T26" fmla="*/ 32 w 154"/>
                <a:gd name="T27" fmla="*/ 42 h 248"/>
                <a:gd name="T28" fmla="*/ 32 w 154"/>
                <a:gd name="T29" fmla="*/ 144 h 248"/>
                <a:gd name="T30" fmla="*/ 44 w 154"/>
                <a:gd name="T31" fmla="*/ 152 h 248"/>
                <a:gd name="T32" fmla="*/ 63 w 154"/>
                <a:gd name="T33" fmla="*/ 156 h 248"/>
                <a:gd name="T34" fmla="*/ 121 w 154"/>
                <a:gd name="T35" fmla="*/ 91 h 248"/>
                <a:gd name="T36" fmla="*/ 107 w 154"/>
                <a:gd name="T37" fmla="*/ 42 h 248"/>
                <a:gd name="T38" fmla="*/ 63 w 154"/>
                <a:gd name="T39" fmla="*/ 27 h 248"/>
                <a:gd name="T40" fmla="*/ 47 w 154"/>
                <a:gd name="T41" fmla="*/ 31 h 248"/>
                <a:gd name="T42" fmla="*/ 32 w 154"/>
                <a:gd name="T43" fmla="*/ 4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248">
                  <a:moveTo>
                    <a:pt x="32" y="170"/>
                  </a:moveTo>
                  <a:lnTo>
                    <a:pt x="32" y="248"/>
                  </a:lnTo>
                  <a:lnTo>
                    <a:pt x="0" y="248"/>
                  </a:lnTo>
                  <a:lnTo>
                    <a:pt x="0" y="4"/>
                  </a:lnTo>
                  <a:lnTo>
                    <a:pt x="32" y="4"/>
                  </a:lnTo>
                  <a:lnTo>
                    <a:pt x="32" y="18"/>
                  </a:lnTo>
                  <a:cubicBezTo>
                    <a:pt x="43" y="6"/>
                    <a:pt x="58" y="0"/>
                    <a:pt x="74" y="0"/>
                  </a:cubicBezTo>
                  <a:cubicBezTo>
                    <a:pt x="99" y="0"/>
                    <a:pt x="119" y="8"/>
                    <a:pt x="133" y="24"/>
                  </a:cubicBezTo>
                  <a:cubicBezTo>
                    <a:pt x="147" y="39"/>
                    <a:pt x="154" y="62"/>
                    <a:pt x="154" y="92"/>
                  </a:cubicBezTo>
                  <a:cubicBezTo>
                    <a:pt x="154" y="119"/>
                    <a:pt x="147" y="140"/>
                    <a:pt x="133" y="157"/>
                  </a:cubicBezTo>
                  <a:cubicBezTo>
                    <a:pt x="119" y="174"/>
                    <a:pt x="98" y="183"/>
                    <a:pt x="72" y="183"/>
                  </a:cubicBezTo>
                  <a:cubicBezTo>
                    <a:pt x="64" y="183"/>
                    <a:pt x="56" y="181"/>
                    <a:pt x="48" y="179"/>
                  </a:cubicBezTo>
                  <a:cubicBezTo>
                    <a:pt x="39" y="176"/>
                    <a:pt x="34" y="173"/>
                    <a:pt x="32" y="170"/>
                  </a:cubicBezTo>
                  <a:close/>
                  <a:moveTo>
                    <a:pt x="32" y="42"/>
                  </a:moveTo>
                  <a:lnTo>
                    <a:pt x="32" y="144"/>
                  </a:lnTo>
                  <a:cubicBezTo>
                    <a:pt x="34" y="147"/>
                    <a:pt x="38" y="150"/>
                    <a:pt x="44" y="152"/>
                  </a:cubicBezTo>
                  <a:cubicBezTo>
                    <a:pt x="50" y="155"/>
                    <a:pt x="57" y="156"/>
                    <a:pt x="63" y="156"/>
                  </a:cubicBezTo>
                  <a:cubicBezTo>
                    <a:pt x="101" y="156"/>
                    <a:pt x="121" y="135"/>
                    <a:pt x="121" y="91"/>
                  </a:cubicBezTo>
                  <a:cubicBezTo>
                    <a:pt x="121" y="69"/>
                    <a:pt x="116" y="52"/>
                    <a:pt x="107" y="42"/>
                  </a:cubicBezTo>
                  <a:cubicBezTo>
                    <a:pt x="98" y="32"/>
                    <a:pt x="83" y="27"/>
                    <a:pt x="63" y="27"/>
                  </a:cubicBezTo>
                  <a:cubicBezTo>
                    <a:pt x="58" y="27"/>
                    <a:pt x="53" y="28"/>
                    <a:pt x="47" y="31"/>
                  </a:cubicBezTo>
                  <a:cubicBezTo>
                    <a:pt x="40" y="34"/>
                    <a:pt x="35" y="38"/>
                    <a:pt x="32"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6" name="Freeform 77"/>
            <p:cNvSpPr>
              <a:spLocks/>
            </p:cNvSpPr>
            <p:nvPr/>
          </p:nvSpPr>
          <p:spPr bwMode="auto">
            <a:xfrm>
              <a:off x="5042" y="3212"/>
              <a:ext cx="27" cy="43"/>
            </a:xfrm>
            <a:custGeom>
              <a:avLst/>
              <a:gdLst>
                <a:gd name="T0" fmla="*/ 0 w 115"/>
                <a:gd name="T1" fmla="*/ 169 h 183"/>
                <a:gd name="T2" fmla="*/ 11 w 115"/>
                <a:gd name="T3" fmla="*/ 139 h 183"/>
                <a:gd name="T4" fmla="*/ 53 w 115"/>
                <a:gd name="T5" fmla="*/ 156 h 183"/>
                <a:gd name="T6" fmla="*/ 82 w 115"/>
                <a:gd name="T7" fmla="*/ 132 h 183"/>
                <a:gd name="T8" fmla="*/ 54 w 115"/>
                <a:gd name="T9" fmla="*/ 102 h 183"/>
                <a:gd name="T10" fmla="*/ 25 w 115"/>
                <a:gd name="T11" fmla="*/ 87 h 183"/>
                <a:gd name="T12" fmla="*/ 12 w 115"/>
                <a:gd name="T13" fmla="*/ 76 h 183"/>
                <a:gd name="T14" fmla="*/ 4 w 115"/>
                <a:gd name="T15" fmla="*/ 62 h 183"/>
                <a:gd name="T16" fmla="*/ 1 w 115"/>
                <a:gd name="T17" fmla="*/ 46 h 183"/>
                <a:gd name="T18" fmla="*/ 17 w 115"/>
                <a:gd name="T19" fmla="*/ 12 h 183"/>
                <a:gd name="T20" fmla="*/ 58 w 115"/>
                <a:gd name="T21" fmla="*/ 0 h 183"/>
                <a:gd name="T22" fmla="*/ 106 w 115"/>
                <a:gd name="T23" fmla="*/ 12 h 183"/>
                <a:gd name="T24" fmla="*/ 98 w 115"/>
                <a:gd name="T25" fmla="*/ 41 h 183"/>
                <a:gd name="T26" fmla="*/ 60 w 115"/>
                <a:gd name="T27" fmla="*/ 27 h 183"/>
                <a:gd name="T28" fmla="*/ 41 w 115"/>
                <a:gd name="T29" fmla="*/ 32 h 183"/>
                <a:gd name="T30" fmla="*/ 34 w 115"/>
                <a:gd name="T31" fmla="*/ 45 h 183"/>
                <a:gd name="T32" fmla="*/ 53 w 115"/>
                <a:gd name="T33" fmla="*/ 71 h 183"/>
                <a:gd name="T34" fmla="*/ 75 w 115"/>
                <a:gd name="T35" fmla="*/ 81 h 183"/>
                <a:gd name="T36" fmla="*/ 105 w 115"/>
                <a:gd name="T37" fmla="*/ 102 h 183"/>
                <a:gd name="T38" fmla="*/ 115 w 115"/>
                <a:gd name="T39" fmla="*/ 132 h 183"/>
                <a:gd name="T40" fmla="*/ 98 w 115"/>
                <a:gd name="T41" fmla="*/ 169 h 183"/>
                <a:gd name="T42" fmla="*/ 52 w 115"/>
                <a:gd name="T43" fmla="*/ 183 h 183"/>
                <a:gd name="T44" fmla="*/ 0 w 115"/>
                <a:gd name="T45" fmla="*/ 16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83">
                  <a:moveTo>
                    <a:pt x="0" y="169"/>
                  </a:moveTo>
                  <a:lnTo>
                    <a:pt x="11" y="139"/>
                  </a:lnTo>
                  <a:cubicBezTo>
                    <a:pt x="28" y="151"/>
                    <a:pt x="42" y="156"/>
                    <a:pt x="53" y="156"/>
                  </a:cubicBezTo>
                  <a:cubicBezTo>
                    <a:pt x="72" y="156"/>
                    <a:pt x="82" y="148"/>
                    <a:pt x="82" y="132"/>
                  </a:cubicBezTo>
                  <a:cubicBezTo>
                    <a:pt x="82" y="121"/>
                    <a:pt x="73" y="111"/>
                    <a:pt x="54" y="102"/>
                  </a:cubicBezTo>
                  <a:cubicBezTo>
                    <a:pt x="40" y="96"/>
                    <a:pt x="30" y="91"/>
                    <a:pt x="25" y="87"/>
                  </a:cubicBezTo>
                  <a:cubicBezTo>
                    <a:pt x="20" y="84"/>
                    <a:pt x="16" y="80"/>
                    <a:pt x="12" y="76"/>
                  </a:cubicBezTo>
                  <a:cubicBezTo>
                    <a:pt x="8" y="71"/>
                    <a:pt x="6" y="67"/>
                    <a:pt x="4" y="62"/>
                  </a:cubicBezTo>
                  <a:cubicBezTo>
                    <a:pt x="2" y="57"/>
                    <a:pt x="1" y="52"/>
                    <a:pt x="1" y="46"/>
                  </a:cubicBezTo>
                  <a:cubicBezTo>
                    <a:pt x="1" y="32"/>
                    <a:pt x="6" y="21"/>
                    <a:pt x="17" y="12"/>
                  </a:cubicBezTo>
                  <a:cubicBezTo>
                    <a:pt x="27" y="4"/>
                    <a:pt x="41" y="0"/>
                    <a:pt x="58" y="0"/>
                  </a:cubicBezTo>
                  <a:cubicBezTo>
                    <a:pt x="71" y="0"/>
                    <a:pt x="87" y="4"/>
                    <a:pt x="106" y="12"/>
                  </a:cubicBezTo>
                  <a:lnTo>
                    <a:pt x="98" y="41"/>
                  </a:lnTo>
                  <a:cubicBezTo>
                    <a:pt x="85" y="31"/>
                    <a:pt x="73" y="27"/>
                    <a:pt x="60" y="27"/>
                  </a:cubicBezTo>
                  <a:cubicBezTo>
                    <a:pt x="53" y="27"/>
                    <a:pt x="47" y="28"/>
                    <a:pt x="41" y="32"/>
                  </a:cubicBezTo>
                  <a:cubicBezTo>
                    <a:pt x="36" y="35"/>
                    <a:pt x="34" y="40"/>
                    <a:pt x="34" y="45"/>
                  </a:cubicBezTo>
                  <a:cubicBezTo>
                    <a:pt x="34" y="56"/>
                    <a:pt x="40" y="65"/>
                    <a:pt x="53" y="71"/>
                  </a:cubicBezTo>
                  <a:lnTo>
                    <a:pt x="75" y="81"/>
                  </a:lnTo>
                  <a:cubicBezTo>
                    <a:pt x="89" y="87"/>
                    <a:pt x="99" y="94"/>
                    <a:pt x="105" y="102"/>
                  </a:cubicBezTo>
                  <a:cubicBezTo>
                    <a:pt x="112" y="110"/>
                    <a:pt x="115" y="120"/>
                    <a:pt x="115" y="132"/>
                  </a:cubicBezTo>
                  <a:cubicBezTo>
                    <a:pt x="115" y="148"/>
                    <a:pt x="109" y="160"/>
                    <a:pt x="98" y="169"/>
                  </a:cubicBezTo>
                  <a:cubicBezTo>
                    <a:pt x="87" y="178"/>
                    <a:pt x="72" y="183"/>
                    <a:pt x="52" y="183"/>
                  </a:cubicBezTo>
                  <a:cubicBezTo>
                    <a:pt x="34" y="183"/>
                    <a:pt x="16" y="178"/>
                    <a:pt x="0" y="16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7" name="Freeform 78"/>
            <p:cNvSpPr>
              <a:spLocks/>
            </p:cNvSpPr>
            <p:nvPr/>
          </p:nvSpPr>
          <p:spPr bwMode="auto">
            <a:xfrm>
              <a:off x="5075" y="3196"/>
              <a:ext cx="34" cy="58"/>
            </a:xfrm>
            <a:custGeom>
              <a:avLst/>
              <a:gdLst>
                <a:gd name="T0" fmla="*/ 114 w 147"/>
                <a:gd name="T1" fmla="*/ 248 h 248"/>
                <a:gd name="T2" fmla="*/ 58 w 147"/>
                <a:gd name="T3" fmla="*/ 160 h 248"/>
                <a:gd name="T4" fmla="*/ 31 w 147"/>
                <a:gd name="T5" fmla="*/ 189 h 248"/>
                <a:gd name="T6" fmla="*/ 31 w 147"/>
                <a:gd name="T7" fmla="*/ 248 h 248"/>
                <a:gd name="T8" fmla="*/ 0 w 147"/>
                <a:gd name="T9" fmla="*/ 248 h 248"/>
                <a:gd name="T10" fmla="*/ 0 w 147"/>
                <a:gd name="T11" fmla="*/ 0 h 248"/>
                <a:gd name="T12" fmla="*/ 31 w 147"/>
                <a:gd name="T13" fmla="*/ 0 h 248"/>
                <a:gd name="T14" fmla="*/ 31 w 147"/>
                <a:gd name="T15" fmla="*/ 154 h 248"/>
                <a:gd name="T16" fmla="*/ 99 w 147"/>
                <a:gd name="T17" fmla="*/ 73 h 248"/>
                <a:gd name="T18" fmla="*/ 135 w 147"/>
                <a:gd name="T19" fmla="*/ 73 h 248"/>
                <a:gd name="T20" fmla="*/ 79 w 147"/>
                <a:gd name="T21" fmla="*/ 139 h 248"/>
                <a:gd name="T22" fmla="*/ 147 w 147"/>
                <a:gd name="T23" fmla="*/ 248 h 248"/>
                <a:gd name="T24" fmla="*/ 114 w 147"/>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48">
                  <a:moveTo>
                    <a:pt x="114" y="248"/>
                  </a:moveTo>
                  <a:lnTo>
                    <a:pt x="58" y="160"/>
                  </a:lnTo>
                  <a:lnTo>
                    <a:pt x="31" y="189"/>
                  </a:lnTo>
                  <a:lnTo>
                    <a:pt x="31" y="248"/>
                  </a:lnTo>
                  <a:lnTo>
                    <a:pt x="0" y="248"/>
                  </a:lnTo>
                  <a:lnTo>
                    <a:pt x="0" y="0"/>
                  </a:lnTo>
                  <a:lnTo>
                    <a:pt x="31" y="0"/>
                  </a:lnTo>
                  <a:lnTo>
                    <a:pt x="31" y="154"/>
                  </a:lnTo>
                  <a:lnTo>
                    <a:pt x="99" y="73"/>
                  </a:lnTo>
                  <a:lnTo>
                    <a:pt x="135" y="73"/>
                  </a:lnTo>
                  <a:lnTo>
                    <a:pt x="79" y="139"/>
                  </a:lnTo>
                  <a:lnTo>
                    <a:pt x="147" y="248"/>
                  </a:lnTo>
                  <a:lnTo>
                    <a:pt x="114"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8" name="Freeform 79"/>
            <p:cNvSpPr>
              <a:spLocks noEditPoints="1"/>
            </p:cNvSpPr>
            <p:nvPr/>
          </p:nvSpPr>
          <p:spPr bwMode="auto">
            <a:xfrm>
              <a:off x="5110" y="3192"/>
              <a:ext cx="37" cy="63"/>
            </a:xfrm>
            <a:custGeom>
              <a:avLst/>
              <a:gdLst>
                <a:gd name="T0" fmla="*/ 159 w 162"/>
                <a:gd name="T1" fmla="*/ 181 h 269"/>
                <a:gd name="T2" fmla="*/ 33 w 162"/>
                <a:gd name="T3" fmla="*/ 181 h 269"/>
                <a:gd name="T4" fmla="*/ 49 w 162"/>
                <a:gd name="T5" fmla="*/ 228 h 269"/>
                <a:gd name="T6" fmla="*/ 88 w 162"/>
                <a:gd name="T7" fmla="*/ 242 h 269"/>
                <a:gd name="T8" fmla="*/ 133 w 162"/>
                <a:gd name="T9" fmla="*/ 227 h 269"/>
                <a:gd name="T10" fmla="*/ 146 w 162"/>
                <a:gd name="T11" fmla="*/ 249 h 269"/>
                <a:gd name="T12" fmla="*/ 124 w 162"/>
                <a:gd name="T13" fmla="*/ 262 h 269"/>
                <a:gd name="T14" fmla="*/ 82 w 162"/>
                <a:gd name="T15" fmla="*/ 269 h 269"/>
                <a:gd name="T16" fmla="*/ 25 w 162"/>
                <a:gd name="T17" fmla="*/ 246 h 269"/>
                <a:gd name="T18" fmla="*/ 0 w 162"/>
                <a:gd name="T19" fmla="*/ 180 h 269"/>
                <a:gd name="T20" fmla="*/ 26 w 162"/>
                <a:gd name="T21" fmla="*/ 110 h 269"/>
                <a:gd name="T22" fmla="*/ 82 w 162"/>
                <a:gd name="T23" fmla="*/ 86 h 269"/>
                <a:gd name="T24" fmla="*/ 141 w 162"/>
                <a:gd name="T25" fmla="*/ 108 h 269"/>
                <a:gd name="T26" fmla="*/ 162 w 162"/>
                <a:gd name="T27" fmla="*/ 161 h 269"/>
                <a:gd name="T28" fmla="*/ 159 w 162"/>
                <a:gd name="T29" fmla="*/ 181 h 269"/>
                <a:gd name="T30" fmla="*/ 84 w 162"/>
                <a:gd name="T31" fmla="*/ 113 h 269"/>
                <a:gd name="T32" fmla="*/ 49 w 162"/>
                <a:gd name="T33" fmla="*/ 126 h 269"/>
                <a:gd name="T34" fmla="*/ 33 w 162"/>
                <a:gd name="T35" fmla="*/ 158 h 269"/>
                <a:gd name="T36" fmla="*/ 131 w 162"/>
                <a:gd name="T37" fmla="*/ 158 h 269"/>
                <a:gd name="T38" fmla="*/ 119 w 162"/>
                <a:gd name="T39" fmla="*/ 126 h 269"/>
                <a:gd name="T40" fmla="*/ 84 w 162"/>
                <a:gd name="T41" fmla="*/ 113 h 269"/>
                <a:gd name="T42" fmla="*/ 124 w 162"/>
                <a:gd name="T43" fmla="*/ 0 h 269"/>
                <a:gd name="T44" fmla="*/ 87 w 162"/>
                <a:gd name="T45" fmla="*/ 54 h 269"/>
                <a:gd name="T46" fmla="*/ 64 w 162"/>
                <a:gd name="T47" fmla="*/ 54 h 269"/>
                <a:gd name="T48" fmla="*/ 92 w 162"/>
                <a:gd name="T49" fmla="*/ 0 h 269"/>
                <a:gd name="T50" fmla="*/ 124 w 162"/>
                <a:gd name="T5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269">
                  <a:moveTo>
                    <a:pt x="159" y="181"/>
                  </a:moveTo>
                  <a:lnTo>
                    <a:pt x="33" y="181"/>
                  </a:lnTo>
                  <a:cubicBezTo>
                    <a:pt x="33" y="201"/>
                    <a:pt x="38" y="217"/>
                    <a:pt x="49" y="228"/>
                  </a:cubicBezTo>
                  <a:cubicBezTo>
                    <a:pt x="59" y="238"/>
                    <a:pt x="72" y="242"/>
                    <a:pt x="88" y="242"/>
                  </a:cubicBezTo>
                  <a:cubicBezTo>
                    <a:pt x="106" y="242"/>
                    <a:pt x="121" y="237"/>
                    <a:pt x="133" y="227"/>
                  </a:cubicBezTo>
                  <a:lnTo>
                    <a:pt x="146" y="249"/>
                  </a:lnTo>
                  <a:cubicBezTo>
                    <a:pt x="141" y="254"/>
                    <a:pt x="133" y="258"/>
                    <a:pt x="124" y="262"/>
                  </a:cubicBezTo>
                  <a:cubicBezTo>
                    <a:pt x="111" y="266"/>
                    <a:pt x="97" y="269"/>
                    <a:pt x="82" y="269"/>
                  </a:cubicBezTo>
                  <a:cubicBezTo>
                    <a:pt x="60" y="269"/>
                    <a:pt x="41" y="261"/>
                    <a:pt x="25" y="246"/>
                  </a:cubicBezTo>
                  <a:cubicBezTo>
                    <a:pt x="8" y="230"/>
                    <a:pt x="0" y="207"/>
                    <a:pt x="0" y="180"/>
                  </a:cubicBezTo>
                  <a:cubicBezTo>
                    <a:pt x="0" y="151"/>
                    <a:pt x="9" y="127"/>
                    <a:pt x="26" y="110"/>
                  </a:cubicBezTo>
                  <a:cubicBezTo>
                    <a:pt x="42" y="94"/>
                    <a:pt x="61" y="86"/>
                    <a:pt x="82" y="86"/>
                  </a:cubicBezTo>
                  <a:cubicBezTo>
                    <a:pt x="107" y="86"/>
                    <a:pt x="127" y="93"/>
                    <a:pt x="141" y="108"/>
                  </a:cubicBezTo>
                  <a:cubicBezTo>
                    <a:pt x="155" y="121"/>
                    <a:pt x="162" y="139"/>
                    <a:pt x="162" y="161"/>
                  </a:cubicBezTo>
                  <a:cubicBezTo>
                    <a:pt x="162" y="168"/>
                    <a:pt x="161" y="175"/>
                    <a:pt x="159" y="181"/>
                  </a:cubicBezTo>
                  <a:close/>
                  <a:moveTo>
                    <a:pt x="84" y="113"/>
                  </a:moveTo>
                  <a:cubicBezTo>
                    <a:pt x="70" y="113"/>
                    <a:pt x="58" y="117"/>
                    <a:pt x="49" y="126"/>
                  </a:cubicBezTo>
                  <a:cubicBezTo>
                    <a:pt x="40" y="135"/>
                    <a:pt x="35" y="145"/>
                    <a:pt x="33" y="158"/>
                  </a:cubicBezTo>
                  <a:lnTo>
                    <a:pt x="131" y="158"/>
                  </a:lnTo>
                  <a:cubicBezTo>
                    <a:pt x="131" y="145"/>
                    <a:pt x="127" y="135"/>
                    <a:pt x="119" y="126"/>
                  </a:cubicBezTo>
                  <a:cubicBezTo>
                    <a:pt x="110" y="117"/>
                    <a:pt x="99" y="113"/>
                    <a:pt x="84" y="113"/>
                  </a:cubicBezTo>
                  <a:close/>
                  <a:moveTo>
                    <a:pt x="124" y="0"/>
                  </a:moveTo>
                  <a:lnTo>
                    <a:pt x="87" y="54"/>
                  </a:lnTo>
                  <a:lnTo>
                    <a:pt x="64" y="54"/>
                  </a:lnTo>
                  <a:lnTo>
                    <a:pt x="92" y="0"/>
                  </a:lnTo>
                  <a:lnTo>
                    <a:pt x="124"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89" name="Freeform 80"/>
            <p:cNvSpPr>
              <a:spLocks/>
            </p:cNvSpPr>
            <p:nvPr/>
          </p:nvSpPr>
          <p:spPr bwMode="auto">
            <a:xfrm>
              <a:off x="5174" y="3212"/>
              <a:ext cx="26" cy="43"/>
            </a:xfrm>
            <a:custGeom>
              <a:avLst/>
              <a:gdLst>
                <a:gd name="T0" fmla="*/ 0 w 115"/>
                <a:gd name="T1" fmla="*/ 169 h 183"/>
                <a:gd name="T2" fmla="*/ 11 w 115"/>
                <a:gd name="T3" fmla="*/ 139 h 183"/>
                <a:gd name="T4" fmla="*/ 53 w 115"/>
                <a:gd name="T5" fmla="*/ 156 h 183"/>
                <a:gd name="T6" fmla="*/ 82 w 115"/>
                <a:gd name="T7" fmla="*/ 132 h 183"/>
                <a:gd name="T8" fmla="*/ 54 w 115"/>
                <a:gd name="T9" fmla="*/ 102 h 183"/>
                <a:gd name="T10" fmla="*/ 25 w 115"/>
                <a:gd name="T11" fmla="*/ 87 h 183"/>
                <a:gd name="T12" fmla="*/ 12 w 115"/>
                <a:gd name="T13" fmla="*/ 76 h 183"/>
                <a:gd name="T14" fmla="*/ 4 w 115"/>
                <a:gd name="T15" fmla="*/ 62 h 183"/>
                <a:gd name="T16" fmla="*/ 1 w 115"/>
                <a:gd name="T17" fmla="*/ 46 h 183"/>
                <a:gd name="T18" fmla="*/ 17 w 115"/>
                <a:gd name="T19" fmla="*/ 12 h 183"/>
                <a:gd name="T20" fmla="*/ 58 w 115"/>
                <a:gd name="T21" fmla="*/ 0 h 183"/>
                <a:gd name="T22" fmla="*/ 107 w 115"/>
                <a:gd name="T23" fmla="*/ 12 h 183"/>
                <a:gd name="T24" fmla="*/ 98 w 115"/>
                <a:gd name="T25" fmla="*/ 41 h 183"/>
                <a:gd name="T26" fmla="*/ 60 w 115"/>
                <a:gd name="T27" fmla="*/ 27 h 183"/>
                <a:gd name="T28" fmla="*/ 42 w 115"/>
                <a:gd name="T29" fmla="*/ 32 h 183"/>
                <a:gd name="T30" fmla="*/ 34 w 115"/>
                <a:gd name="T31" fmla="*/ 45 h 183"/>
                <a:gd name="T32" fmla="*/ 53 w 115"/>
                <a:gd name="T33" fmla="*/ 71 h 183"/>
                <a:gd name="T34" fmla="*/ 76 w 115"/>
                <a:gd name="T35" fmla="*/ 81 h 183"/>
                <a:gd name="T36" fmla="*/ 105 w 115"/>
                <a:gd name="T37" fmla="*/ 102 h 183"/>
                <a:gd name="T38" fmla="*/ 115 w 115"/>
                <a:gd name="T39" fmla="*/ 132 h 183"/>
                <a:gd name="T40" fmla="*/ 98 w 115"/>
                <a:gd name="T41" fmla="*/ 169 h 183"/>
                <a:gd name="T42" fmla="*/ 52 w 115"/>
                <a:gd name="T43" fmla="*/ 183 h 183"/>
                <a:gd name="T44" fmla="*/ 0 w 115"/>
                <a:gd name="T45" fmla="*/ 16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83">
                  <a:moveTo>
                    <a:pt x="0" y="169"/>
                  </a:moveTo>
                  <a:lnTo>
                    <a:pt x="11" y="139"/>
                  </a:lnTo>
                  <a:cubicBezTo>
                    <a:pt x="28" y="151"/>
                    <a:pt x="42" y="156"/>
                    <a:pt x="53" y="156"/>
                  </a:cubicBezTo>
                  <a:cubicBezTo>
                    <a:pt x="72" y="156"/>
                    <a:pt x="82" y="148"/>
                    <a:pt x="82" y="132"/>
                  </a:cubicBezTo>
                  <a:cubicBezTo>
                    <a:pt x="82" y="121"/>
                    <a:pt x="73" y="111"/>
                    <a:pt x="54" y="102"/>
                  </a:cubicBezTo>
                  <a:cubicBezTo>
                    <a:pt x="40" y="96"/>
                    <a:pt x="30" y="91"/>
                    <a:pt x="25" y="87"/>
                  </a:cubicBezTo>
                  <a:cubicBezTo>
                    <a:pt x="20" y="84"/>
                    <a:pt x="16" y="80"/>
                    <a:pt x="12" y="76"/>
                  </a:cubicBezTo>
                  <a:cubicBezTo>
                    <a:pt x="8" y="71"/>
                    <a:pt x="6" y="67"/>
                    <a:pt x="4" y="62"/>
                  </a:cubicBezTo>
                  <a:cubicBezTo>
                    <a:pt x="2" y="57"/>
                    <a:pt x="1" y="52"/>
                    <a:pt x="1" y="46"/>
                  </a:cubicBezTo>
                  <a:cubicBezTo>
                    <a:pt x="1" y="32"/>
                    <a:pt x="6" y="21"/>
                    <a:pt x="17" y="12"/>
                  </a:cubicBezTo>
                  <a:cubicBezTo>
                    <a:pt x="27" y="4"/>
                    <a:pt x="41" y="0"/>
                    <a:pt x="58" y="0"/>
                  </a:cubicBezTo>
                  <a:cubicBezTo>
                    <a:pt x="71" y="0"/>
                    <a:pt x="87" y="4"/>
                    <a:pt x="107" y="12"/>
                  </a:cubicBezTo>
                  <a:lnTo>
                    <a:pt x="98" y="41"/>
                  </a:lnTo>
                  <a:cubicBezTo>
                    <a:pt x="85" y="31"/>
                    <a:pt x="73" y="27"/>
                    <a:pt x="60" y="27"/>
                  </a:cubicBezTo>
                  <a:cubicBezTo>
                    <a:pt x="53" y="27"/>
                    <a:pt x="47" y="28"/>
                    <a:pt x="42" y="32"/>
                  </a:cubicBezTo>
                  <a:cubicBezTo>
                    <a:pt x="37" y="35"/>
                    <a:pt x="34" y="40"/>
                    <a:pt x="34" y="45"/>
                  </a:cubicBezTo>
                  <a:cubicBezTo>
                    <a:pt x="34" y="56"/>
                    <a:pt x="40" y="65"/>
                    <a:pt x="53" y="71"/>
                  </a:cubicBezTo>
                  <a:lnTo>
                    <a:pt x="76" y="81"/>
                  </a:lnTo>
                  <a:cubicBezTo>
                    <a:pt x="89" y="87"/>
                    <a:pt x="99" y="94"/>
                    <a:pt x="105" y="102"/>
                  </a:cubicBezTo>
                  <a:cubicBezTo>
                    <a:pt x="112" y="110"/>
                    <a:pt x="115" y="120"/>
                    <a:pt x="115" y="132"/>
                  </a:cubicBezTo>
                  <a:cubicBezTo>
                    <a:pt x="115" y="148"/>
                    <a:pt x="109" y="160"/>
                    <a:pt x="98" y="169"/>
                  </a:cubicBezTo>
                  <a:cubicBezTo>
                    <a:pt x="87" y="178"/>
                    <a:pt x="72" y="183"/>
                    <a:pt x="52" y="183"/>
                  </a:cubicBezTo>
                  <a:cubicBezTo>
                    <a:pt x="34" y="183"/>
                    <a:pt x="16" y="178"/>
                    <a:pt x="0" y="16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0" name="Freeform 81"/>
            <p:cNvSpPr>
              <a:spLocks/>
            </p:cNvSpPr>
            <p:nvPr/>
          </p:nvSpPr>
          <p:spPr bwMode="auto">
            <a:xfrm>
              <a:off x="5204" y="3202"/>
              <a:ext cx="26" cy="53"/>
            </a:xfrm>
            <a:custGeom>
              <a:avLst/>
              <a:gdLst>
                <a:gd name="T0" fmla="*/ 20 w 112"/>
                <a:gd name="T1" fmla="*/ 73 h 228"/>
                <a:gd name="T2" fmla="*/ 0 w 112"/>
                <a:gd name="T3" fmla="*/ 73 h 228"/>
                <a:gd name="T4" fmla="*/ 0 w 112"/>
                <a:gd name="T5" fmla="*/ 49 h 228"/>
                <a:gd name="T6" fmla="*/ 20 w 112"/>
                <a:gd name="T7" fmla="*/ 49 h 228"/>
                <a:gd name="T8" fmla="*/ 20 w 112"/>
                <a:gd name="T9" fmla="*/ 12 h 228"/>
                <a:gd name="T10" fmla="*/ 52 w 112"/>
                <a:gd name="T11" fmla="*/ 0 h 228"/>
                <a:gd name="T12" fmla="*/ 52 w 112"/>
                <a:gd name="T13" fmla="*/ 49 h 228"/>
                <a:gd name="T14" fmla="*/ 100 w 112"/>
                <a:gd name="T15" fmla="*/ 49 h 228"/>
                <a:gd name="T16" fmla="*/ 100 w 112"/>
                <a:gd name="T17" fmla="*/ 73 h 228"/>
                <a:gd name="T18" fmla="*/ 52 w 112"/>
                <a:gd name="T19" fmla="*/ 73 h 228"/>
                <a:gd name="T20" fmla="*/ 52 w 112"/>
                <a:gd name="T21" fmla="*/ 161 h 228"/>
                <a:gd name="T22" fmla="*/ 59 w 112"/>
                <a:gd name="T23" fmla="*/ 192 h 228"/>
                <a:gd name="T24" fmla="*/ 83 w 112"/>
                <a:gd name="T25" fmla="*/ 201 h 228"/>
                <a:gd name="T26" fmla="*/ 108 w 112"/>
                <a:gd name="T27" fmla="*/ 195 h 228"/>
                <a:gd name="T28" fmla="*/ 112 w 112"/>
                <a:gd name="T29" fmla="*/ 223 h 228"/>
                <a:gd name="T30" fmla="*/ 70 w 112"/>
                <a:gd name="T31" fmla="*/ 228 h 228"/>
                <a:gd name="T32" fmla="*/ 35 w 112"/>
                <a:gd name="T33" fmla="*/ 212 h 228"/>
                <a:gd name="T34" fmla="*/ 20 w 112"/>
                <a:gd name="T35" fmla="*/ 173 h 228"/>
                <a:gd name="T36" fmla="*/ 20 w 112"/>
                <a:gd name="T37" fmla="*/ 7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228">
                  <a:moveTo>
                    <a:pt x="20" y="73"/>
                  </a:moveTo>
                  <a:lnTo>
                    <a:pt x="0" y="73"/>
                  </a:lnTo>
                  <a:lnTo>
                    <a:pt x="0" y="49"/>
                  </a:lnTo>
                  <a:lnTo>
                    <a:pt x="20" y="49"/>
                  </a:lnTo>
                  <a:lnTo>
                    <a:pt x="20" y="12"/>
                  </a:lnTo>
                  <a:lnTo>
                    <a:pt x="52" y="0"/>
                  </a:lnTo>
                  <a:lnTo>
                    <a:pt x="52" y="49"/>
                  </a:lnTo>
                  <a:lnTo>
                    <a:pt x="100" y="49"/>
                  </a:lnTo>
                  <a:lnTo>
                    <a:pt x="100" y="73"/>
                  </a:lnTo>
                  <a:lnTo>
                    <a:pt x="52" y="73"/>
                  </a:lnTo>
                  <a:lnTo>
                    <a:pt x="52" y="161"/>
                  </a:lnTo>
                  <a:cubicBezTo>
                    <a:pt x="52" y="175"/>
                    <a:pt x="54" y="186"/>
                    <a:pt x="59" y="192"/>
                  </a:cubicBezTo>
                  <a:cubicBezTo>
                    <a:pt x="64" y="198"/>
                    <a:pt x="72" y="201"/>
                    <a:pt x="83" y="201"/>
                  </a:cubicBezTo>
                  <a:cubicBezTo>
                    <a:pt x="91" y="201"/>
                    <a:pt x="99" y="199"/>
                    <a:pt x="108" y="195"/>
                  </a:cubicBezTo>
                  <a:lnTo>
                    <a:pt x="112" y="223"/>
                  </a:lnTo>
                  <a:cubicBezTo>
                    <a:pt x="100" y="226"/>
                    <a:pt x="85" y="228"/>
                    <a:pt x="70" y="228"/>
                  </a:cubicBezTo>
                  <a:cubicBezTo>
                    <a:pt x="56" y="228"/>
                    <a:pt x="44" y="223"/>
                    <a:pt x="35" y="212"/>
                  </a:cubicBezTo>
                  <a:cubicBezTo>
                    <a:pt x="25" y="202"/>
                    <a:pt x="20" y="189"/>
                    <a:pt x="20" y="173"/>
                  </a:cubicBezTo>
                  <a:lnTo>
                    <a:pt x="20" y="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1" name="Freeform 82"/>
            <p:cNvSpPr>
              <a:spLocks/>
            </p:cNvSpPr>
            <p:nvPr/>
          </p:nvSpPr>
          <p:spPr bwMode="auto">
            <a:xfrm>
              <a:off x="5236" y="3212"/>
              <a:ext cx="25" cy="42"/>
            </a:xfrm>
            <a:custGeom>
              <a:avLst/>
              <a:gdLst>
                <a:gd name="T0" fmla="*/ 93 w 106"/>
                <a:gd name="T1" fmla="*/ 34 h 179"/>
                <a:gd name="T2" fmla="*/ 72 w 106"/>
                <a:gd name="T3" fmla="*/ 27 h 179"/>
                <a:gd name="T4" fmla="*/ 43 w 106"/>
                <a:gd name="T5" fmla="*/ 42 h 179"/>
                <a:gd name="T6" fmla="*/ 31 w 106"/>
                <a:gd name="T7" fmla="*/ 79 h 179"/>
                <a:gd name="T8" fmla="*/ 31 w 106"/>
                <a:gd name="T9" fmla="*/ 179 h 179"/>
                <a:gd name="T10" fmla="*/ 0 w 106"/>
                <a:gd name="T11" fmla="*/ 179 h 179"/>
                <a:gd name="T12" fmla="*/ 0 w 106"/>
                <a:gd name="T13" fmla="*/ 4 h 179"/>
                <a:gd name="T14" fmla="*/ 31 w 106"/>
                <a:gd name="T15" fmla="*/ 4 h 179"/>
                <a:gd name="T16" fmla="*/ 31 w 106"/>
                <a:gd name="T17" fmla="*/ 32 h 179"/>
                <a:gd name="T18" fmla="*/ 81 w 106"/>
                <a:gd name="T19" fmla="*/ 0 h 179"/>
                <a:gd name="T20" fmla="*/ 106 w 106"/>
                <a:gd name="T21" fmla="*/ 3 h 179"/>
                <a:gd name="T22" fmla="*/ 93 w 106"/>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79">
                  <a:moveTo>
                    <a:pt x="93" y="34"/>
                  </a:moveTo>
                  <a:cubicBezTo>
                    <a:pt x="86" y="29"/>
                    <a:pt x="79" y="27"/>
                    <a:pt x="72" y="27"/>
                  </a:cubicBezTo>
                  <a:cubicBezTo>
                    <a:pt x="61" y="27"/>
                    <a:pt x="51" y="32"/>
                    <a:pt x="43" y="42"/>
                  </a:cubicBezTo>
                  <a:cubicBezTo>
                    <a:pt x="35" y="52"/>
                    <a:pt x="31" y="64"/>
                    <a:pt x="31" y="79"/>
                  </a:cubicBezTo>
                  <a:lnTo>
                    <a:pt x="31" y="179"/>
                  </a:lnTo>
                  <a:lnTo>
                    <a:pt x="0" y="179"/>
                  </a:lnTo>
                  <a:lnTo>
                    <a:pt x="0" y="4"/>
                  </a:lnTo>
                  <a:lnTo>
                    <a:pt x="31" y="4"/>
                  </a:lnTo>
                  <a:lnTo>
                    <a:pt x="31" y="32"/>
                  </a:lnTo>
                  <a:cubicBezTo>
                    <a:pt x="42" y="11"/>
                    <a:pt x="59" y="0"/>
                    <a:pt x="81"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2" name="Freeform 83"/>
            <p:cNvSpPr>
              <a:spLocks/>
            </p:cNvSpPr>
            <p:nvPr/>
          </p:nvSpPr>
          <p:spPr bwMode="auto">
            <a:xfrm>
              <a:off x="5264" y="3213"/>
              <a:ext cx="33" cy="42"/>
            </a:xfrm>
            <a:custGeom>
              <a:avLst/>
              <a:gdLst>
                <a:gd name="T0" fmla="*/ 31 w 143"/>
                <a:gd name="T1" fmla="*/ 0 h 179"/>
                <a:gd name="T2" fmla="*/ 31 w 143"/>
                <a:gd name="T3" fmla="*/ 112 h 179"/>
                <a:gd name="T4" fmla="*/ 66 w 143"/>
                <a:gd name="T5" fmla="*/ 152 h 179"/>
                <a:gd name="T6" fmla="*/ 94 w 143"/>
                <a:gd name="T7" fmla="*/ 144 h 179"/>
                <a:gd name="T8" fmla="*/ 111 w 143"/>
                <a:gd name="T9" fmla="*/ 123 h 179"/>
                <a:gd name="T10" fmla="*/ 111 w 143"/>
                <a:gd name="T11" fmla="*/ 0 h 179"/>
                <a:gd name="T12" fmla="*/ 143 w 143"/>
                <a:gd name="T13" fmla="*/ 0 h 179"/>
                <a:gd name="T14" fmla="*/ 143 w 143"/>
                <a:gd name="T15" fmla="*/ 175 h 179"/>
                <a:gd name="T16" fmla="*/ 111 w 143"/>
                <a:gd name="T17" fmla="*/ 175 h 179"/>
                <a:gd name="T18" fmla="*/ 111 w 143"/>
                <a:gd name="T19" fmla="*/ 151 h 179"/>
                <a:gd name="T20" fmla="*/ 90 w 143"/>
                <a:gd name="T21" fmla="*/ 170 h 179"/>
                <a:gd name="T22" fmla="*/ 59 w 143"/>
                <a:gd name="T23" fmla="*/ 179 h 179"/>
                <a:gd name="T24" fmla="*/ 15 w 143"/>
                <a:gd name="T25" fmla="*/ 162 h 179"/>
                <a:gd name="T26" fmla="*/ 0 w 143"/>
                <a:gd name="T27" fmla="*/ 115 h 179"/>
                <a:gd name="T28" fmla="*/ 0 w 143"/>
                <a:gd name="T29" fmla="*/ 0 h 179"/>
                <a:gd name="T30" fmla="*/ 31 w 143"/>
                <a:gd name="T3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9">
                  <a:moveTo>
                    <a:pt x="31" y="0"/>
                  </a:moveTo>
                  <a:lnTo>
                    <a:pt x="31" y="112"/>
                  </a:lnTo>
                  <a:cubicBezTo>
                    <a:pt x="31" y="139"/>
                    <a:pt x="43" y="152"/>
                    <a:pt x="66" y="152"/>
                  </a:cubicBezTo>
                  <a:cubicBezTo>
                    <a:pt x="76" y="152"/>
                    <a:pt x="86" y="149"/>
                    <a:pt x="94" y="144"/>
                  </a:cubicBezTo>
                  <a:cubicBezTo>
                    <a:pt x="103" y="138"/>
                    <a:pt x="109" y="131"/>
                    <a:pt x="111" y="123"/>
                  </a:cubicBezTo>
                  <a:lnTo>
                    <a:pt x="111" y="0"/>
                  </a:lnTo>
                  <a:lnTo>
                    <a:pt x="143" y="0"/>
                  </a:lnTo>
                  <a:lnTo>
                    <a:pt x="143" y="175"/>
                  </a:lnTo>
                  <a:lnTo>
                    <a:pt x="111" y="175"/>
                  </a:lnTo>
                  <a:lnTo>
                    <a:pt x="111" y="151"/>
                  </a:lnTo>
                  <a:cubicBezTo>
                    <a:pt x="108" y="158"/>
                    <a:pt x="101" y="164"/>
                    <a:pt x="90" y="170"/>
                  </a:cubicBezTo>
                  <a:cubicBezTo>
                    <a:pt x="80" y="176"/>
                    <a:pt x="69" y="179"/>
                    <a:pt x="59" y="179"/>
                  </a:cubicBezTo>
                  <a:cubicBezTo>
                    <a:pt x="40" y="179"/>
                    <a:pt x="25" y="173"/>
                    <a:pt x="15" y="162"/>
                  </a:cubicBezTo>
                  <a:cubicBezTo>
                    <a:pt x="5" y="151"/>
                    <a:pt x="0" y="135"/>
                    <a:pt x="0" y="115"/>
                  </a:cubicBezTo>
                  <a:lnTo>
                    <a:pt x="0" y="0"/>
                  </a:lnTo>
                  <a:lnTo>
                    <a:pt x="3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3" name="Freeform 84"/>
            <p:cNvSpPr>
              <a:spLocks/>
            </p:cNvSpPr>
            <p:nvPr/>
          </p:nvSpPr>
          <p:spPr bwMode="auto">
            <a:xfrm>
              <a:off x="5305" y="3196"/>
              <a:ext cx="34" cy="58"/>
            </a:xfrm>
            <a:custGeom>
              <a:avLst/>
              <a:gdLst>
                <a:gd name="T0" fmla="*/ 113 w 147"/>
                <a:gd name="T1" fmla="*/ 248 h 248"/>
                <a:gd name="T2" fmla="*/ 58 w 147"/>
                <a:gd name="T3" fmla="*/ 160 h 248"/>
                <a:gd name="T4" fmla="*/ 31 w 147"/>
                <a:gd name="T5" fmla="*/ 189 h 248"/>
                <a:gd name="T6" fmla="*/ 31 w 147"/>
                <a:gd name="T7" fmla="*/ 248 h 248"/>
                <a:gd name="T8" fmla="*/ 0 w 147"/>
                <a:gd name="T9" fmla="*/ 248 h 248"/>
                <a:gd name="T10" fmla="*/ 0 w 147"/>
                <a:gd name="T11" fmla="*/ 0 h 248"/>
                <a:gd name="T12" fmla="*/ 31 w 147"/>
                <a:gd name="T13" fmla="*/ 0 h 248"/>
                <a:gd name="T14" fmla="*/ 31 w 147"/>
                <a:gd name="T15" fmla="*/ 154 h 248"/>
                <a:gd name="T16" fmla="*/ 98 w 147"/>
                <a:gd name="T17" fmla="*/ 73 h 248"/>
                <a:gd name="T18" fmla="*/ 135 w 147"/>
                <a:gd name="T19" fmla="*/ 73 h 248"/>
                <a:gd name="T20" fmla="*/ 78 w 147"/>
                <a:gd name="T21" fmla="*/ 139 h 248"/>
                <a:gd name="T22" fmla="*/ 147 w 147"/>
                <a:gd name="T23" fmla="*/ 248 h 248"/>
                <a:gd name="T24" fmla="*/ 113 w 147"/>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48">
                  <a:moveTo>
                    <a:pt x="113" y="248"/>
                  </a:moveTo>
                  <a:lnTo>
                    <a:pt x="58" y="160"/>
                  </a:lnTo>
                  <a:lnTo>
                    <a:pt x="31" y="189"/>
                  </a:lnTo>
                  <a:lnTo>
                    <a:pt x="31" y="248"/>
                  </a:lnTo>
                  <a:lnTo>
                    <a:pt x="0" y="248"/>
                  </a:lnTo>
                  <a:lnTo>
                    <a:pt x="0" y="0"/>
                  </a:lnTo>
                  <a:lnTo>
                    <a:pt x="31" y="0"/>
                  </a:lnTo>
                  <a:lnTo>
                    <a:pt x="31" y="154"/>
                  </a:lnTo>
                  <a:lnTo>
                    <a:pt x="98" y="73"/>
                  </a:lnTo>
                  <a:lnTo>
                    <a:pt x="135" y="73"/>
                  </a:lnTo>
                  <a:lnTo>
                    <a:pt x="78" y="139"/>
                  </a:lnTo>
                  <a:lnTo>
                    <a:pt x="147" y="248"/>
                  </a:lnTo>
                  <a:lnTo>
                    <a:pt x="113"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4" name="Freeform 85"/>
            <p:cNvSpPr>
              <a:spLocks/>
            </p:cNvSpPr>
            <p:nvPr/>
          </p:nvSpPr>
          <p:spPr bwMode="auto">
            <a:xfrm>
              <a:off x="5341" y="3202"/>
              <a:ext cx="25" cy="53"/>
            </a:xfrm>
            <a:custGeom>
              <a:avLst/>
              <a:gdLst>
                <a:gd name="T0" fmla="*/ 20 w 112"/>
                <a:gd name="T1" fmla="*/ 73 h 228"/>
                <a:gd name="T2" fmla="*/ 0 w 112"/>
                <a:gd name="T3" fmla="*/ 73 h 228"/>
                <a:gd name="T4" fmla="*/ 0 w 112"/>
                <a:gd name="T5" fmla="*/ 49 h 228"/>
                <a:gd name="T6" fmla="*/ 20 w 112"/>
                <a:gd name="T7" fmla="*/ 49 h 228"/>
                <a:gd name="T8" fmla="*/ 20 w 112"/>
                <a:gd name="T9" fmla="*/ 12 h 228"/>
                <a:gd name="T10" fmla="*/ 51 w 112"/>
                <a:gd name="T11" fmla="*/ 0 h 228"/>
                <a:gd name="T12" fmla="*/ 51 w 112"/>
                <a:gd name="T13" fmla="*/ 49 h 228"/>
                <a:gd name="T14" fmla="*/ 99 w 112"/>
                <a:gd name="T15" fmla="*/ 49 h 228"/>
                <a:gd name="T16" fmla="*/ 99 w 112"/>
                <a:gd name="T17" fmla="*/ 73 h 228"/>
                <a:gd name="T18" fmla="*/ 51 w 112"/>
                <a:gd name="T19" fmla="*/ 73 h 228"/>
                <a:gd name="T20" fmla="*/ 51 w 112"/>
                <a:gd name="T21" fmla="*/ 161 h 228"/>
                <a:gd name="T22" fmla="*/ 59 w 112"/>
                <a:gd name="T23" fmla="*/ 192 h 228"/>
                <a:gd name="T24" fmla="*/ 83 w 112"/>
                <a:gd name="T25" fmla="*/ 201 h 228"/>
                <a:gd name="T26" fmla="*/ 107 w 112"/>
                <a:gd name="T27" fmla="*/ 195 h 228"/>
                <a:gd name="T28" fmla="*/ 112 w 112"/>
                <a:gd name="T29" fmla="*/ 223 h 228"/>
                <a:gd name="T30" fmla="*/ 70 w 112"/>
                <a:gd name="T31" fmla="*/ 228 h 228"/>
                <a:gd name="T32" fmla="*/ 34 w 112"/>
                <a:gd name="T33" fmla="*/ 212 h 228"/>
                <a:gd name="T34" fmla="*/ 20 w 112"/>
                <a:gd name="T35" fmla="*/ 173 h 228"/>
                <a:gd name="T36" fmla="*/ 20 w 112"/>
                <a:gd name="T37" fmla="*/ 7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228">
                  <a:moveTo>
                    <a:pt x="20" y="73"/>
                  </a:moveTo>
                  <a:lnTo>
                    <a:pt x="0" y="73"/>
                  </a:lnTo>
                  <a:lnTo>
                    <a:pt x="0" y="49"/>
                  </a:lnTo>
                  <a:lnTo>
                    <a:pt x="20" y="49"/>
                  </a:lnTo>
                  <a:lnTo>
                    <a:pt x="20" y="12"/>
                  </a:lnTo>
                  <a:lnTo>
                    <a:pt x="51" y="0"/>
                  </a:lnTo>
                  <a:lnTo>
                    <a:pt x="51" y="49"/>
                  </a:lnTo>
                  <a:lnTo>
                    <a:pt x="99" y="49"/>
                  </a:lnTo>
                  <a:lnTo>
                    <a:pt x="99" y="73"/>
                  </a:lnTo>
                  <a:lnTo>
                    <a:pt x="51" y="73"/>
                  </a:lnTo>
                  <a:lnTo>
                    <a:pt x="51" y="161"/>
                  </a:lnTo>
                  <a:cubicBezTo>
                    <a:pt x="51" y="175"/>
                    <a:pt x="54" y="186"/>
                    <a:pt x="59" y="192"/>
                  </a:cubicBezTo>
                  <a:cubicBezTo>
                    <a:pt x="64" y="198"/>
                    <a:pt x="72" y="201"/>
                    <a:pt x="83" y="201"/>
                  </a:cubicBezTo>
                  <a:cubicBezTo>
                    <a:pt x="91" y="201"/>
                    <a:pt x="99" y="199"/>
                    <a:pt x="107" y="195"/>
                  </a:cubicBezTo>
                  <a:lnTo>
                    <a:pt x="112" y="223"/>
                  </a:lnTo>
                  <a:cubicBezTo>
                    <a:pt x="99" y="226"/>
                    <a:pt x="85" y="228"/>
                    <a:pt x="70" y="228"/>
                  </a:cubicBezTo>
                  <a:cubicBezTo>
                    <a:pt x="56" y="228"/>
                    <a:pt x="44" y="223"/>
                    <a:pt x="34" y="212"/>
                  </a:cubicBezTo>
                  <a:cubicBezTo>
                    <a:pt x="25" y="202"/>
                    <a:pt x="20" y="189"/>
                    <a:pt x="20" y="173"/>
                  </a:cubicBezTo>
                  <a:lnTo>
                    <a:pt x="20" y="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5" name="Freeform 86"/>
            <p:cNvSpPr>
              <a:spLocks/>
            </p:cNvSpPr>
            <p:nvPr/>
          </p:nvSpPr>
          <p:spPr bwMode="auto">
            <a:xfrm>
              <a:off x="5372" y="3213"/>
              <a:ext cx="33" cy="42"/>
            </a:xfrm>
            <a:custGeom>
              <a:avLst/>
              <a:gdLst>
                <a:gd name="T0" fmla="*/ 31 w 143"/>
                <a:gd name="T1" fmla="*/ 0 h 179"/>
                <a:gd name="T2" fmla="*/ 31 w 143"/>
                <a:gd name="T3" fmla="*/ 112 h 179"/>
                <a:gd name="T4" fmla="*/ 67 w 143"/>
                <a:gd name="T5" fmla="*/ 152 h 179"/>
                <a:gd name="T6" fmla="*/ 95 w 143"/>
                <a:gd name="T7" fmla="*/ 144 h 179"/>
                <a:gd name="T8" fmla="*/ 112 w 143"/>
                <a:gd name="T9" fmla="*/ 123 h 179"/>
                <a:gd name="T10" fmla="*/ 112 w 143"/>
                <a:gd name="T11" fmla="*/ 0 h 179"/>
                <a:gd name="T12" fmla="*/ 143 w 143"/>
                <a:gd name="T13" fmla="*/ 0 h 179"/>
                <a:gd name="T14" fmla="*/ 143 w 143"/>
                <a:gd name="T15" fmla="*/ 175 h 179"/>
                <a:gd name="T16" fmla="*/ 112 w 143"/>
                <a:gd name="T17" fmla="*/ 175 h 179"/>
                <a:gd name="T18" fmla="*/ 112 w 143"/>
                <a:gd name="T19" fmla="*/ 151 h 179"/>
                <a:gd name="T20" fmla="*/ 91 w 143"/>
                <a:gd name="T21" fmla="*/ 170 h 179"/>
                <a:gd name="T22" fmla="*/ 60 w 143"/>
                <a:gd name="T23" fmla="*/ 179 h 179"/>
                <a:gd name="T24" fmla="*/ 15 w 143"/>
                <a:gd name="T25" fmla="*/ 162 h 179"/>
                <a:gd name="T26" fmla="*/ 0 w 143"/>
                <a:gd name="T27" fmla="*/ 115 h 179"/>
                <a:gd name="T28" fmla="*/ 0 w 143"/>
                <a:gd name="T29" fmla="*/ 0 h 179"/>
                <a:gd name="T30" fmla="*/ 31 w 143"/>
                <a:gd name="T3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9">
                  <a:moveTo>
                    <a:pt x="31" y="0"/>
                  </a:moveTo>
                  <a:lnTo>
                    <a:pt x="31" y="112"/>
                  </a:lnTo>
                  <a:cubicBezTo>
                    <a:pt x="31" y="139"/>
                    <a:pt x="43" y="152"/>
                    <a:pt x="67" y="152"/>
                  </a:cubicBezTo>
                  <a:cubicBezTo>
                    <a:pt x="77" y="152"/>
                    <a:pt x="86" y="149"/>
                    <a:pt x="95" y="144"/>
                  </a:cubicBezTo>
                  <a:cubicBezTo>
                    <a:pt x="103" y="138"/>
                    <a:pt x="109" y="131"/>
                    <a:pt x="112" y="123"/>
                  </a:cubicBezTo>
                  <a:lnTo>
                    <a:pt x="112" y="0"/>
                  </a:lnTo>
                  <a:lnTo>
                    <a:pt x="143" y="0"/>
                  </a:lnTo>
                  <a:lnTo>
                    <a:pt x="143" y="175"/>
                  </a:lnTo>
                  <a:lnTo>
                    <a:pt x="112" y="175"/>
                  </a:lnTo>
                  <a:lnTo>
                    <a:pt x="112" y="151"/>
                  </a:lnTo>
                  <a:cubicBezTo>
                    <a:pt x="108" y="158"/>
                    <a:pt x="101" y="164"/>
                    <a:pt x="91" y="170"/>
                  </a:cubicBezTo>
                  <a:cubicBezTo>
                    <a:pt x="80" y="176"/>
                    <a:pt x="70" y="179"/>
                    <a:pt x="60" y="179"/>
                  </a:cubicBezTo>
                  <a:cubicBezTo>
                    <a:pt x="40" y="179"/>
                    <a:pt x="26" y="173"/>
                    <a:pt x="15" y="162"/>
                  </a:cubicBezTo>
                  <a:cubicBezTo>
                    <a:pt x="5" y="151"/>
                    <a:pt x="0" y="135"/>
                    <a:pt x="0" y="115"/>
                  </a:cubicBezTo>
                  <a:lnTo>
                    <a:pt x="0" y="0"/>
                  </a:lnTo>
                  <a:lnTo>
                    <a:pt x="3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6" name="Freeform 87"/>
            <p:cNvSpPr>
              <a:spLocks/>
            </p:cNvSpPr>
            <p:nvPr/>
          </p:nvSpPr>
          <p:spPr bwMode="auto">
            <a:xfrm>
              <a:off x="5413" y="3212"/>
              <a:ext cx="25" cy="42"/>
            </a:xfrm>
            <a:custGeom>
              <a:avLst/>
              <a:gdLst>
                <a:gd name="T0" fmla="*/ 94 w 107"/>
                <a:gd name="T1" fmla="*/ 34 h 179"/>
                <a:gd name="T2" fmla="*/ 73 w 107"/>
                <a:gd name="T3" fmla="*/ 27 h 179"/>
                <a:gd name="T4" fmla="*/ 44 w 107"/>
                <a:gd name="T5" fmla="*/ 42 h 179"/>
                <a:gd name="T6" fmla="*/ 32 w 107"/>
                <a:gd name="T7" fmla="*/ 79 h 179"/>
                <a:gd name="T8" fmla="*/ 32 w 107"/>
                <a:gd name="T9" fmla="*/ 179 h 179"/>
                <a:gd name="T10" fmla="*/ 0 w 107"/>
                <a:gd name="T11" fmla="*/ 179 h 179"/>
                <a:gd name="T12" fmla="*/ 0 w 107"/>
                <a:gd name="T13" fmla="*/ 4 h 179"/>
                <a:gd name="T14" fmla="*/ 32 w 107"/>
                <a:gd name="T15" fmla="*/ 4 h 179"/>
                <a:gd name="T16" fmla="*/ 32 w 107"/>
                <a:gd name="T17" fmla="*/ 32 h 179"/>
                <a:gd name="T18" fmla="*/ 82 w 107"/>
                <a:gd name="T19" fmla="*/ 0 h 179"/>
                <a:gd name="T20" fmla="*/ 107 w 107"/>
                <a:gd name="T21" fmla="*/ 3 h 179"/>
                <a:gd name="T22" fmla="*/ 94 w 107"/>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179">
                  <a:moveTo>
                    <a:pt x="94" y="34"/>
                  </a:moveTo>
                  <a:cubicBezTo>
                    <a:pt x="87" y="29"/>
                    <a:pt x="80" y="27"/>
                    <a:pt x="73" y="27"/>
                  </a:cubicBezTo>
                  <a:cubicBezTo>
                    <a:pt x="62" y="27"/>
                    <a:pt x="52" y="32"/>
                    <a:pt x="44" y="42"/>
                  </a:cubicBezTo>
                  <a:cubicBezTo>
                    <a:pt x="36" y="52"/>
                    <a:pt x="32" y="64"/>
                    <a:pt x="32" y="79"/>
                  </a:cubicBezTo>
                  <a:lnTo>
                    <a:pt x="32" y="179"/>
                  </a:lnTo>
                  <a:lnTo>
                    <a:pt x="0" y="179"/>
                  </a:lnTo>
                  <a:lnTo>
                    <a:pt x="0" y="4"/>
                  </a:lnTo>
                  <a:lnTo>
                    <a:pt x="32" y="4"/>
                  </a:lnTo>
                  <a:lnTo>
                    <a:pt x="32" y="32"/>
                  </a:lnTo>
                  <a:cubicBezTo>
                    <a:pt x="43" y="11"/>
                    <a:pt x="60" y="0"/>
                    <a:pt x="82" y="0"/>
                  </a:cubicBezTo>
                  <a:cubicBezTo>
                    <a:pt x="88" y="0"/>
                    <a:pt x="96" y="1"/>
                    <a:pt x="107" y="3"/>
                  </a:cubicBezTo>
                  <a:lnTo>
                    <a:pt x="94"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7" name="Freeform 88"/>
            <p:cNvSpPr>
              <a:spLocks noEditPoints="1"/>
            </p:cNvSpPr>
            <p:nvPr/>
          </p:nvSpPr>
          <p:spPr bwMode="auto">
            <a:xfrm>
              <a:off x="5440" y="3192"/>
              <a:ext cx="34" cy="63"/>
            </a:xfrm>
            <a:custGeom>
              <a:avLst/>
              <a:gdLst>
                <a:gd name="T0" fmla="*/ 109 w 151"/>
                <a:gd name="T1" fmla="*/ 245 h 269"/>
                <a:gd name="T2" fmla="*/ 51 w 151"/>
                <a:gd name="T3" fmla="*/ 269 h 269"/>
                <a:gd name="T4" fmla="*/ 15 w 151"/>
                <a:gd name="T5" fmla="*/ 254 h 269"/>
                <a:gd name="T6" fmla="*/ 0 w 151"/>
                <a:gd name="T7" fmla="*/ 216 h 269"/>
                <a:gd name="T8" fmla="*/ 24 w 151"/>
                <a:gd name="T9" fmla="*/ 171 h 269"/>
                <a:gd name="T10" fmla="*/ 83 w 151"/>
                <a:gd name="T11" fmla="*/ 153 h 269"/>
                <a:gd name="T12" fmla="*/ 106 w 151"/>
                <a:gd name="T13" fmla="*/ 157 h 269"/>
                <a:gd name="T14" fmla="*/ 68 w 151"/>
                <a:gd name="T15" fmla="*/ 114 h 269"/>
                <a:gd name="T16" fmla="*/ 23 w 151"/>
                <a:gd name="T17" fmla="*/ 130 h 269"/>
                <a:gd name="T18" fmla="*/ 9 w 151"/>
                <a:gd name="T19" fmla="*/ 104 h 269"/>
                <a:gd name="T20" fmla="*/ 34 w 151"/>
                <a:gd name="T21" fmla="*/ 91 h 269"/>
                <a:gd name="T22" fmla="*/ 64 w 151"/>
                <a:gd name="T23" fmla="*/ 86 h 269"/>
                <a:gd name="T24" fmla="*/ 120 w 151"/>
                <a:gd name="T25" fmla="*/ 104 h 269"/>
                <a:gd name="T26" fmla="*/ 137 w 151"/>
                <a:gd name="T27" fmla="*/ 159 h 269"/>
                <a:gd name="T28" fmla="*/ 137 w 151"/>
                <a:gd name="T29" fmla="*/ 222 h 269"/>
                <a:gd name="T30" fmla="*/ 151 w 151"/>
                <a:gd name="T31" fmla="*/ 253 h 269"/>
                <a:gd name="T32" fmla="*/ 151 w 151"/>
                <a:gd name="T33" fmla="*/ 269 h 269"/>
                <a:gd name="T34" fmla="*/ 122 w 151"/>
                <a:gd name="T35" fmla="*/ 263 h 269"/>
                <a:gd name="T36" fmla="*/ 109 w 151"/>
                <a:gd name="T37" fmla="*/ 245 h 269"/>
                <a:gd name="T38" fmla="*/ 106 w 151"/>
                <a:gd name="T39" fmla="*/ 179 h 269"/>
                <a:gd name="T40" fmla="*/ 85 w 151"/>
                <a:gd name="T41" fmla="*/ 176 h 269"/>
                <a:gd name="T42" fmla="*/ 46 w 151"/>
                <a:gd name="T43" fmla="*/ 188 h 269"/>
                <a:gd name="T44" fmla="*/ 31 w 151"/>
                <a:gd name="T45" fmla="*/ 217 h 269"/>
                <a:gd name="T46" fmla="*/ 64 w 151"/>
                <a:gd name="T47" fmla="*/ 244 h 269"/>
                <a:gd name="T48" fmla="*/ 106 w 151"/>
                <a:gd name="T49" fmla="*/ 222 h 269"/>
                <a:gd name="T50" fmla="*/ 106 w 151"/>
                <a:gd name="T51" fmla="*/ 179 h 269"/>
                <a:gd name="T52" fmla="*/ 113 w 151"/>
                <a:gd name="T53" fmla="*/ 0 h 269"/>
                <a:gd name="T54" fmla="*/ 76 w 151"/>
                <a:gd name="T55" fmla="*/ 54 h 269"/>
                <a:gd name="T56" fmla="*/ 53 w 151"/>
                <a:gd name="T57" fmla="*/ 54 h 269"/>
                <a:gd name="T58" fmla="*/ 80 w 151"/>
                <a:gd name="T59" fmla="*/ 0 h 269"/>
                <a:gd name="T60" fmla="*/ 113 w 151"/>
                <a:gd name="T6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1" h="269">
                  <a:moveTo>
                    <a:pt x="109" y="245"/>
                  </a:moveTo>
                  <a:cubicBezTo>
                    <a:pt x="96" y="261"/>
                    <a:pt x="77" y="269"/>
                    <a:pt x="51" y="269"/>
                  </a:cubicBezTo>
                  <a:cubicBezTo>
                    <a:pt x="37" y="269"/>
                    <a:pt x="26" y="264"/>
                    <a:pt x="15" y="254"/>
                  </a:cubicBezTo>
                  <a:cubicBezTo>
                    <a:pt x="5" y="244"/>
                    <a:pt x="0" y="231"/>
                    <a:pt x="0" y="216"/>
                  </a:cubicBezTo>
                  <a:cubicBezTo>
                    <a:pt x="0" y="199"/>
                    <a:pt x="8" y="183"/>
                    <a:pt x="24" y="171"/>
                  </a:cubicBezTo>
                  <a:cubicBezTo>
                    <a:pt x="39" y="159"/>
                    <a:pt x="59" y="153"/>
                    <a:pt x="83" y="153"/>
                  </a:cubicBezTo>
                  <a:cubicBezTo>
                    <a:pt x="90" y="153"/>
                    <a:pt x="97" y="154"/>
                    <a:pt x="106" y="157"/>
                  </a:cubicBezTo>
                  <a:cubicBezTo>
                    <a:pt x="106" y="128"/>
                    <a:pt x="93" y="114"/>
                    <a:pt x="68" y="114"/>
                  </a:cubicBezTo>
                  <a:cubicBezTo>
                    <a:pt x="48" y="114"/>
                    <a:pt x="33" y="119"/>
                    <a:pt x="23" y="130"/>
                  </a:cubicBezTo>
                  <a:lnTo>
                    <a:pt x="9" y="104"/>
                  </a:lnTo>
                  <a:cubicBezTo>
                    <a:pt x="15" y="99"/>
                    <a:pt x="24" y="95"/>
                    <a:pt x="34" y="91"/>
                  </a:cubicBezTo>
                  <a:cubicBezTo>
                    <a:pt x="44" y="88"/>
                    <a:pt x="54" y="86"/>
                    <a:pt x="64" y="86"/>
                  </a:cubicBezTo>
                  <a:cubicBezTo>
                    <a:pt x="89" y="86"/>
                    <a:pt x="108" y="92"/>
                    <a:pt x="120" y="104"/>
                  </a:cubicBezTo>
                  <a:cubicBezTo>
                    <a:pt x="131" y="115"/>
                    <a:pt x="137" y="134"/>
                    <a:pt x="137" y="159"/>
                  </a:cubicBezTo>
                  <a:lnTo>
                    <a:pt x="137" y="222"/>
                  </a:lnTo>
                  <a:cubicBezTo>
                    <a:pt x="137" y="238"/>
                    <a:pt x="141" y="248"/>
                    <a:pt x="151" y="253"/>
                  </a:cubicBezTo>
                  <a:lnTo>
                    <a:pt x="151" y="269"/>
                  </a:lnTo>
                  <a:cubicBezTo>
                    <a:pt x="138" y="269"/>
                    <a:pt x="128" y="267"/>
                    <a:pt x="122" y="263"/>
                  </a:cubicBezTo>
                  <a:cubicBezTo>
                    <a:pt x="116" y="260"/>
                    <a:pt x="111" y="254"/>
                    <a:pt x="109" y="245"/>
                  </a:cubicBezTo>
                  <a:close/>
                  <a:moveTo>
                    <a:pt x="106" y="179"/>
                  </a:moveTo>
                  <a:cubicBezTo>
                    <a:pt x="96" y="177"/>
                    <a:pt x="89" y="176"/>
                    <a:pt x="85" y="176"/>
                  </a:cubicBezTo>
                  <a:cubicBezTo>
                    <a:pt x="69" y="176"/>
                    <a:pt x="56" y="180"/>
                    <a:pt x="46" y="188"/>
                  </a:cubicBezTo>
                  <a:cubicBezTo>
                    <a:pt x="36" y="196"/>
                    <a:pt x="31" y="206"/>
                    <a:pt x="31" y="217"/>
                  </a:cubicBezTo>
                  <a:cubicBezTo>
                    <a:pt x="31" y="235"/>
                    <a:pt x="42" y="244"/>
                    <a:pt x="64" y="244"/>
                  </a:cubicBezTo>
                  <a:cubicBezTo>
                    <a:pt x="79" y="244"/>
                    <a:pt x="93" y="237"/>
                    <a:pt x="106" y="222"/>
                  </a:cubicBezTo>
                  <a:lnTo>
                    <a:pt x="106" y="179"/>
                  </a:lnTo>
                  <a:close/>
                  <a:moveTo>
                    <a:pt x="113" y="0"/>
                  </a:moveTo>
                  <a:lnTo>
                    <a:pt x="76" y="54"/>
                  </a:lnTo>
                  <a:lnTo>
                    <a:pt x="53" y="54"/>
                  </a:lnTo>
                  <a:lnTo>
                    <a:pt x="80" y="0"/>
                  </a:lnTo>
                  <a:lnTo>
                    <a:pt x="11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8" name="Freeform 89"/>
            <p:cNvSpPr>
              <a:spLocks/>
            </p:cNvSpPr>
            <p:nvPr/>
          </p:nvSpPr>
          <p:spPr bwMode="auto">
            <a:xfrm>
              <a:off x="5481" y="3196"/>
              <a:ext cx="14" cy="59"/>
            </a:xfrm>
            <a:custGeom>
              <a:avLst/>
              <a:gdLst>
                <a:gd name="T0" fmla="*/ 0 w 61"/>
                <a:gd name="T1" fmla="*/ 199 h 252"/>
                <a:gd name="T2" fmla="*/ 0 w 61"/>
                <a:gd name="T3" fmla="*/ 0 h 252"/>
                <a:gd name="T4" fmla="*/ 31 w 61"/>
                <a:gd name="T5" fmla="*/ 0 h 252"/>
                <a:gd name="T6" fmla="*/ 31 w 61"/>
                <a:gd name="T7" fmla="*/ 193 h 252"/>
                <a:gd name="T8" fmla="*/ 39 w 61"/>
                <a:gd name="T9" fmla="*/ 216 h 252"/>
                <a:gd name="T10" fmla="*/ 61 w 61"/>
                <a:gd name="T11" fmla="*/ 224 h 252"/>
                <a:gd name="T12" fmla="*/ 61 w 61"/>
                <a:gd name="T13" fmla="*/ 252 h 252"/>
                <a:gd name="T14" fmla="*/ 0 w 61"/>
                <a:gd name="T15" fmla="*/ 199 h 2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2">
                  <a:moveTo>
                    <a:pt x="0" y="199"/>
                  </a:moveTo>
                  <a:lnTo>
                    <a:pt x="0" y="0"/>
                  </a:lnTo>
                  <a:lnTo>
                    <a:pt x="31" y="0"/>
                  </a:lnTo>
                  <a:lnTo>
                    <a:pt x="31" y="193"/>
                  </a:lnTo>
                  <a:cubicBezTo>
                    <a:pt x="31" y="203"/>
                    <a:pt x="34" y="210"/>
                    <a:pt x="39" y="216"/>
                  </a:cubicBezTo>
                  <a:cubicBezTo>
                    <a:pt x="45" y="221"/>
                    <a:pt x="52" y="224"/>
                    <a:pt x="61" y="224"/>
                  </a:cubicBezTo>
                  <a:lnTo>
                    <a:pt x="61" y="252"/>
                  </a:lnTo>
                  <a:cubicBezTo>
                    <a:pt x="20" y="252"/>
                    <a:pt x="0" y="234"/>
                    <a:pt x="0" y="19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99" name="Freeform 90"/>
            <p:cNvSpPr>
              <a:spLocks/>
            </p:cNvSpPr>
            <p:nvPr/>
          </p:nvSpPr>
          <p:spPr bwMode="auto">
            <a:xfrm>
              <a:off x="5502" y="3212"/>
              <a:ext cx="32" cy="42"/>
            </a:xfrm>
            <a:custGeom>
              <a:avLst/>
              <a:gdLst>
                <a:gd name="T0" fmla="*/ 108 w 140"/>
                <a:gd name="T1" fmla="*/ 179 h 179"/>
                <a:gd name="T2" fmla="*/ 108 w 140"/>
                <a:gd name="T3" fmla="*/ 77 h 179"/>
                <a:gd name="T4" fmla="*/ 100 w 140"/>
                <a:gd name="T5" fmla="*/ 38 h 179"/>
                <a:gd name="T6" fmla="*/ 72 w 140"/>
                <a:gd name="T7" fmla="*/ 27 h 179"/>
                <a:gd name="T8" fmla="*/ 49 w 140"/>
                <a:gd name="T9" fmla="*/ 33 h 179"/>
                <a:gd name="T10" fmla="*/ 31 w 140"/>
                <a:gd name="T11" fmla="*/ 49 h 179"/>
                <a:gd name="T12" fmla="*/ 31 w 140"/>
                <a:gd name="T13" fmla="*/ 179 h 179"/>
                <a:gd name="T14" fmla="*/ 0 w 140"/>
                <a:gd name="T15" fmla="*/ 179 h 179"/>
                <a:gd name="T16" fmla="*/ 0 w 140"/>
                <a:gd name="T17" fmla="*/ 4 h 179"/>
                <a:gd name="T18" fmla="*/ 22 w 140"/>
                <a:gd name="T19" fmla="*/ 4 h 179"/>
                <a:gd name="T20" fmla="*/ 31 w 140"/>
                <a:gd name="T21" fmla="*/ 26 h 179"/>
                <a:gd name="T22" fmla="*/ 82 w 140"/>
                <a:gd name="T23" fmla="*/ 0 h 179"/>
                <a:gd name="T24" fmla="*/ 140 w 140"/>
                <a:gd name="T25" fmla="*/ 71 h 179"/>
                <a:gd name="T26" fmla="*/ 140 w 140"/>
                <a:gd name="T27" fmla="*/ 179 h 179"/>
                <a:gd name="T28" fmla="*/ 108 w 140"/>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79">
                  <a:moveTo>
                    <a:pt x="108" y="179"/>
                  </a:moveTo>
                  <a:lnTo>
                    <a:pt x="108" y="77"/>
                  </a:lnTo>
                  <a:cubicBezTo>
                    <a:pt x="108" y="58"/>
                    <a:pt x="106" y="45"/>
                    <a:pt x="100" y="38"/>
                  </a:cubicBezTo>
                  <a:cubicBezTo>
                    <a:pt x="94" y="30"/>
                    <a:pt x="85" y="27"/>
                    <a:pt x="72" y="27"/>
                  </a:cubicBezTo>
                  <a:cubicBezTo>
                    <a:pt x="65" y="27"/>
                    <a:pt x="57" y="29"/>
                    <a:pt x="49" y="33"/>
                  </a:cubicBezTo>
                  <a:cubicBezTo>
                    <a:pt x="42" y="37"/>
                    <a:pt x="36" y="43"/>
                    <a:pt x="31" y="49"/>
                  </a:cubicBezTo>
                  <a:lnTo>
                    <a:pt x="31" y="179"/>
                  </a:lnTo>
                  <a:lnTo>
                    <a:pt x="0" y="179"/>
                  </a:lnTo>
                  <a:lnTo>
                    <a:pt x="0" y="4"/>
                  </a:lnTo>
                  <a:lnTo>
                    <a:pt x="22" y="4"/>
                  </a:lnTo>
                  <a:lnTo>
                    <a:pt x="31" y="26"/>
                  </a:lnTo>
                  <a:cubicBezTo>
                    <a:pt x="42" y="9"/>
                    <a:pt x="59" y="0"/>
                    <a:pt x="82" y="0"/>
                  </a:cubicBezTo>
                  <a:cubicBezTo>
                    <a:pt x="120" y="0"/>
                    <a:pt x="140" y="24"/>
                    <a:pt x="140" y="71"/>
                  </a:cubicBezTo>
                  <a:lnTo>
                    <a:pt x="140" y="179"/>
                  </a:lnTo>
                  <a:lnTo>
                    <a:pt x="108"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0" name="Freeform 91"/>
            <p:cNvSpPr>
              <a:spLocks noEditPoints="1"/>
            </p:cNvSpPr>
            <p:nvPr/>
          </p:nvSpPr>
          <p:spPr bwMode="auto">
            <a:xfrm>
              <a:off x="5541" y="3192"/>
              <a:ext cx="17" cy="62"/>
            </a:xfrm>
            <a:custGeom>
              <a:avLst/>
              <a:gdLst>
                <a:gd name="T0" fmla="*/ 25 w 76"/>
                <a:gd name="T1" fmla="*/ 265 h 265"/>
                <a:gd name="T2" fmla="*/ 25 w 76"/>
                <a:gd name="T3" fmla="*/ 116 h 265"/>
                <a:gd name="T4" fmla="*/ 0 w 76"/>
                <a:gd name="T5" fmla="*/ 116 h 265"/>
                <a:gd name="T6" fmla="*/ 0 w 76"/>
                <a:gd name="T7" fmla="*/ 90 h 265"/>
                <a:gd name="T8" fmla="*/ 56 w 76"/>
                <a:gd name="T9" fmla="*/ 90 h 265"/>
                <a:gd name="T10" fmla="*/ 56 w 76"/>
                <a:gd name="T11" fmla="*/ 265 h 265"/>
                <a:gd name="T12" fmla="*/ 25 w 76"/>
                <a:gd name="T13" fmla="*/ 265 h 265"/>
                <a:gd name="T14" fmla="*/ 76 w 76"/>
                <a:gd name="T15" fmla="*/ 0 h 265"/>
                <a:gd name="T16" fmla="*/ 39 w 76"/>
                <a:gd name="T17" fmla="*/ 54 h 265"/>
                <a:gd name="T18" fmla="*/ 16 w 76"/>
                <a:gd name="T19" fmla="*/ 54 h 265"/>
                <a:gd name="T20" fmla="*/ 44 w 76"/>
                <a:gd name="T21" fmla="*/ 0 h 265"/>
                <a:gd name="T22" fmla="*/ 76 w 76"/>
                <a:gd name="T2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5">
                  <a:moveTo>
                    <a:pt x="25" y="265"/>
                  </a:moveTo>
                  <a:lnTo>
                    <a:pt x="25" y="116"/>
                  </a:lnTo>
                  <a:lnTo>
                    <a:pt x="0" y="116"/>
                  </a:lnTo>
                  <a:lnTo>
                    <a:pt x="0" y="90"/>
                  </a:lnTo>
                  <a:lnTo>
                    <a:pt x="56" y="90"/>
                  </a:lnTo>
                  <a:lnTo>
                    <a:pt x="56" y="265"/>
                  </a:lnTo>
                  <a:lnTo>
                    <a:pt x="25" y="265"/>
                  </a:lnTo>
                  <a:close/>
                  <a:moveTo>
                    <a:pt x="76" y="0"/>
                  </a:moveTo>
                  <a:lnTo>
                    <a:pt x="39" y="54"/>
                  </a:lnTo>
                  <a:lnTo>
                    <a:pt x="16" y="54"/>
                  </a:lnTo>
                  <a:lnTo>
                    <a:pt x="44"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1" name="Freeform 92"/>
            <p:cNvSpPr>
              <a:spLocks noEditPoints="1"/>
            </p:cNvSpPr>
            <p:nvPr/>
          </p:nvSpPr>
          <p:spPr bwMode="auto">
            <a:xfrm>
              <a:off x="5585" y="3212"/>
              <a:ext cx="35" cy="43"/>
            </a:xfrm>
            <a:custGeom>
              <a:avLst/>
              <a:gdLst>
                <a:gd name="T0" fmla="*/ 109 w 151"/>
                <a:gd name="T1" fmla="*/ 159 h 183"/>
                <a:gd name="T2" fmla="*/ 51 w 151"/>
                <a:gd name="T3" fmla="*/ 183 h 183"/>
                <a:gd name="T4" fmla="*/ 15 w 151"/>
                <a:gd name="T5" fmla="*/ 168 h 183"/>
                <a:gd name="T6" fmla="*/ 0 w 151"/>
                <a:gd name="T7" fmla="*/ 130 h 183"/>
                <a:gd name="T8" fmla="*/ 24 w 151"/>
                <a:gd name="T9" fmla="*/ 85 h 183"/>
                <a:gd name="T10" fmla="*/ 83 w 151"/>
                <a:gd name="T11" fmla="*/ 67 h 183"/>
                <a:gd name="T12" fmla="*/ 106 w 151"/>
                <a:gd name="T13" fmla="*/ 71 h 183"/>
                <a:gd name="T14" fmla="*/ 68 w 151"/>
                <a:gd name="T15" fmla="*/ 28 h 183"/>
                <a:gd name="T16" fmla="*/ 23 w 151"/>
                <a:gd name="T17" fmla="*/ 44 h 183"/>
                <a:gd name="T18" fmla="*/ 9 w 151"/>
                <a:gd name="T19" fmla="*/ 18 h 183"/>
                <a:gd name="T20" fmla="*/ 34 w 151"/>
                <a:gd name="T21" fmla="*/ 5 h 183"/>
                <a:gd name="T22" fmla="*/ 64 w 151"/>
                <a:gd name="T23" fmla="*/ 0 h 183"/>
                <a:gd name="T24" fmla="*/ 120 w 151"/>
                <a:gd name="T25" fmla="*/ 18 h 183"/>
                <a:gd name="T26" fmla="*/ 137 w 151"/>
                <a:gd name="T27" fmla="*/ 73 h 183"/>
                <a:gd name="T28" fmla="*/ 137 w 151"/>
                <a:gd name="T29" fmla="*/ 136 h 183"/>
                <a:gd name="T30" fmla="*/ 151 w 151"/>
                <a:gd name="T31" fmla="*/ 167 h 183"/>
                <a:gd name="T32" fmla="*/ 151 w 151"/>
                <a:gd name="T33" fmla="*/ 183 h 183"/>
                <a:gd name="T34" fmla="*/ 122 w 151"/>
                <a:gd name="T35" fmla="*/ 177 h 183"/>
                <a:gd name="T36" fmla="*/ 109 w 151"/>
                <a:gd name="T37" fmla="*/ 159 h 183"/>
                <a:gd name="T38" fmla="*/ 106 w 151"/>
                <a:gd name="T39" fmla="*/ 93 h 183"/>
                <a:gd name="T40" fmla="*/ 85 w 151"/>
                <a:gd name="T41" fmla="*/ 90 h 183"/>
                <a:gd name="T42" fmla="*/ 46 w 151"/>
                <a:gd name="T43" fmla="*/ 102 h 183"/>
                <a:gd name="T44" fmla="*/ 31 w 151"/>
                <a:gd name="T45" fmla="*/ 131 h 183"/>
                <a:gd name="T46" fmla="*/ 64 w 151"/>
                <a:gd name="T47" fmla="*/ 158 h 183"/>
                <a:gd name="T48" fmla="*/ 106 w 151"/>
                <a:gd name="T49" fmla="*/ 136 h 183"/>
                <a:gd name="T50" fmla="*/ 106 w 151"/>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83">
                  <a:moveTo>
                    <a:pt x="109" y="159"/>
                  </a:moveTo>
                  <a:cubicBezTo>
                    <a:pt x="96" y="175"/>
                    <a:pt x="77" y="183"/>
                    <a:pt x="51" y="183"/>
                  </a:cubicBezTo>
                  <a:cubicBezTo>
                    <a:pt x="38" y="183"/>
                    <a:pt x="26" y="178"/>
                    <a:pt x="15" y="168"/>
                  </a:cubicBezTo>
                  <a:cubicBezTo>
                    <a:pt x="5" y="158"/>
                    <a:pt x="0" y="145"/>
                    <a:pt x="0" y="130"/>
                  </a:cubicBezTo>
                  <a:cubicBezTo>
                    <a:pt x="0" y="113"/>
                    <a:pt x="8" y="97"/>
                    <a:pt x="24" y="85"/>
                  </a:cubicBezTo>
                  <a:cubicBezTo>
                    <a:pt x="39" y="73"/>
                    <a:pt x="59" y="67"/>
                    <a:pt x="83" y="67"/>
                  </a:cubicBezTo>
                  <a:cubicBezTo>
                    <a:pt x="90" y="67"/>
                    <a:pt x="97" y="68"/>
                    <a:pt x="106" y="71"/>
                  </a:cubicBezTo>
                  <a:cubicBezTo>
                    <a:pt x="106" y="42"/>
                    <a:pt x="93" y="28"/>
                    <a:pt x="68" y="28"/>
                  </a:cubicBezTo>
                  <a:cubicBezTo>
                    <a:pt x="48" y="28"/>
                    <a:pt x="33" y="33"/>
                    <a:pt x="23" y="44"/>
                  </a:cubicBezTo>
                  <a:lnTo>
                    <a:pt x="9" y="18"/>
                  </a:lnTo>
                  <a:cubicBezTo>
                    <a:pt x="15" y="13"/>
                    <a:pt x="24" y="9"/>
                    <a:pt x="34" y="5"/>
                  </a:cubicBezTo>
                  <a:cubicBezTo>
                    <a:pt x="44" y="2"/>
                    <a:pt x="54" y="0"/>
                    <a:pt x="64" y="0"/>
                  </a:cubicBezTo>
                  <a:cubicBezTo>
                    <a:pt x="89" y="0"/>
                    <a:pt x="108" y="6"/>
                    <a:pt x="120" y="18"/>
                  </a:cubicBezTo>
                  <a:cubicBezTo>
                    <a:pt x="131" y="29"/>
                    <a:pt x="137" y="48"/>
                    <a:pt x="137" y="73"/>
                  </a:cubicBezTo>
                  <a:lnTo>
                    <a:pt x="137" y="136"/>
                  </a:lnTo>
                  <a:cubicBezTo>
                    <a:pt x="137" y="152"/>
                    <a:pt x="141" y="162"/>
                    <a:pt x="151" y="167"/>
                  </a:cubicBezTo>
                  <a:lnTo>
                    <a:pt x="151" y="183"/>
                  </a:lnTo>
                  <a:cubicBezTo>
                    <a:pt x="138" y="183"/>
                    <a:pt x="128" y="181"/>
                    <a:pt x="122" y="177"/>
                  </a:cubicBezTo>
                  <a:cubicBezTo>
                    <a:pt x="116" y="174"/>
                    <a:pt x="111" y="168"/>
                    <a:pt x="109" y="159"/>
                  </a:cubicBezTo>
                  <a:close/>
                  <a:moveTo>
                    <a:pt x="106" y="93"/>
                  </a:moveTo>
                  <a:cubicBezTo>
                    <a:pt x="96" y="91"/>
                    <a:pt x="89" y="90"/>
                    <a:pt x="85" y="90"/>
                  </a:cubicBezTo>
                  <a:cubicBezTo>
                    <a:pt x="69" y="90"/>
                    <a:pt x="56" y="94"/>
                    <a:pt x="46" y="102"/>
                  </a:cubicBezTo>
                  <a:cubicBezTo>
                    <a:pt x="36" y="110"/>
                    <a:pt x="31" y="120"/>
                    <a:pt x="31" y="131"/>
                  </a:cubicBezTo>
                  <a:cubicBezTo>
                    <a:pt x="31" y="149"/>
                    <a:pt x="42" y="158"/>
                    <a:pt x="64" y="158"/>
                  </a:cubicBezTo>
                  <a:cubicBezTo>
                    <a:pt x="80" y="158"/>
                    <a:pt x="94" y="151"/>
                    <a:pt x="106" y="136"/>
                  </a:cubicBezTo>
                  <a:lnTo>
                    <a:pt x="106"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2" name="Freeform 93"/>
            <p:cNvSpPr>
              <a:spLocks noEditPoints="1"/>
            </p:cNvSpPr>
            <p:nvPr/>
          </p:nvSpPr>
          <p:spPr bwMode="auto">
            <a:xfrm>
              <a:off x="5648" y="3198"/>
              <a:ext cx="13" cy="56"/>
            </a:xfrm>
            <a:custGeom>
              <a:avLst/>
              <a:gdLst>
                <a:gd name="T0" fmla="*/ 41 w 60"/>
                <a:gd name="T1" fmla="*/ 0 h 242"/>
                <a:gd name="T2" fmla="*/ 55 w 60"/>
                <a:gd name="T3" fmla="*/ 6 h 242"/>
                <a:gd name="T4" fmla="*/ 60 w 60"/>
                <a:gd name="T5" fmla="*/ 19 h 242"/>
                <a:gd name="T6" fmla="*/ 55 w 60"/>
                <a:gd name="T7" fmla="*/ 33 h 242"/>
                <a:gd name="T8" fmla="*/ 41 w 60"/>
                <a:gd name="T9" fmla="*/ 39 h 242"/>
                <a:gd name="T10" fmla="*/ 27 w 60"/>
                <a:gd name="T11" fmla="*/ 33 h 242"/>
                <a:gd name="T12" fmla="*/ 22 w 60"/>
                <a:gd name="T13" fmla="*/ 19 h 242"/>
                <a:gd name="T14" fmla="*/ 27 w 60"/>
                <a:gd name="T15" fmla="*/ 6 h 242"/>
                <a:gd name="T16" fmla="*/ 41 w 60"/>
                <a:gd name="T17" fmla="*/ 0 h 242"/>
                <a:gd name="T18" fmla="*/ 24 w 60"/>
                <a:gd name="T19" fmla="*/ 242 h 242"/>
                <a:gd name="T20" fmla="*/ 24 w 60"/>
                <a:gd name="T21" fmla="*/ 93 h 242"/>
                <a:gd name="T22" fmla="*/ 0 w 60"/>
                <a:gd name="T23" fmla="*/ 93 h 242"/>
                <a:gd name="T24" fmla="*/ 0 w 60"/>
                <a:gd name="T25" fmla="*/ 67 h 242"/>
                <a:gd name="T26" fmla="*/ 55 w 60"/>
                <a:gd name="T27" fmla="*/ 67 h 242"/>
                <a:gd name="T28" fmla="*/ 55 w 60"/>
                <a:gd name="T29" fmla="*/ 242 h 242"/>
                <a:gd name="T30" fmla="*/ 24 w 60"/>
                <a:gd name="T31"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242">
                  <a:moveTo>
                    <a:pt x="41" y="0"/>
                  </a:moveTo>
                  <a:cubicBezTo>
                    <a:pt x="46" y="0"/>
                    <a:pt x="51" y="2"/>
                    <a:pt x="55" y="6"/>
                  </a:cubicBezTo>
                  <a:cubicBezTo>
                    <a:pt x="59" y="10"/>
                    <a:pt x="60" y="14"/>
                    <a:pt x="60" y="19"/>
                  </a:cubicBezTo>
                  <a:cubicBezTo>
                    <a:pt x="60" y="25"/>
                    <a:pt x="59" y="29"/>
                    <a:pt x="55" y="33"/>
                  </a:cubicBezTo>
                  <a:cubicBezTo>
                    <a:pt x="51" y="37"/>
                    <a:pt x="46" y="39"/>
                    <a:pt x="41" y="39"/>
                  </a:cubicBezTo>
                  <a:cubicBezTo>
                    <a:pt x="36" y="39"/>
                    <a:pt x="31" y="37"/>
                    <a:pt x="27" y="33"/>
                  </a:cubicBezTo>
                  <a:cubicBezTo>
                    <a:pt x="24" y="29"/>
                    <a:pt x="22" y="25"/>
                    <a:pt x="22" y="19"/>
                  </a:cubicBezTo>
                  <a:cubicBezTo>
                    <a:pt x="22" y="14"/>
                    <a:pt x="24" y="9"/>
                    <a:pt x="27" y="6"/>
                  </a:cubicBezTo>
                  <a:cubicBezTo>
                    <a:pt x="31" y="2"/>
                    <a:pt x="36" y="0"/>
                    <a:pt x="41" y="0"/>
                  </a:cubicBezTo>
                  <a:close/>
                  <a:moveTo>
                    <a:pt x="24" y="242"/>
                  </a:moveTo>
                  <a:lnTo>
                    <a:pt x="24" y="93"/>
                  </a:lnTo>
                  <a:lnTo>
                    <a:pt x="0" y="93"/>
                  </a:lnTo>
                  <a:lnTo>
                    <a:pt x="0" y="67"/>
                  </a:lnTo>
                  <a:lnTo>
                    <a:pt x="55" y="67"/>
                  </a:lnTo>
                  <a:lnTo>
                    <a:pt x="55" y="242"/>
                  </a:lnTo>
                  <a:lnTo>
                    <a:pt x="24" y="24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3" name="Freeform 94"/>
            <p:cNvSpPr>
              <a:spLocks/>
            </p:cNvSpPr>
            <p:nvPr/>
          </p:nvSpPr>
          <p:spPr bwMode="auto">
            <a:xfrm>
              <a:off x="5670" y="3212"/>
              <a:ext cx="32" cy="42"/>
            </a:xfrm>
            <a:custGeom>
              <a:avLst/>
              <a:gdLst>
                <a:gd name="T0" fmla="*/ 109 w 140"/>
                <a:gd name="T1" fmla="*/ 179 h 179"/>
                <a:gd name="T2" fmla="*/ 109 w 140"/>
                <a:gd name="T3" fmla="*/ 77 h 179"/>
                <a:gd name="T4" fmla="*/ 100 w 140"/>
                <a:gd name="T5" fmla="*/ 38 h 179"/>
                <a:gd name="T6" fmla="*/ 72 w 140"/>
                <a:gd name="T7" fmla="*/ 27 h 179"/>
                <a:gd name="T8" fmla="*/ 49 w 140"/>
                <a:gd name="T9" fmla="*/ 33 h 179"/>
                <a:gd name="T10" fmla="*/ 31 w 140"/>
                <a:gd name="T11" fmla="*/ 49 h 179"/>
                <a:gd name="T12" fmla="*/ 31 w 140"/>
                <a:gd name="T13" fmla="*/ 179 h 179"/>
                <a:gd name="T14" fmla="*/ 0 w 140"/>
                <a:gd name="T15" fmla="*/ 179 h 179"/>
                <a:gd name="T16" fmla="*/ 0 w 140"/>
                <a:gd name="T17" fmla="*/ 4 h 179"/>
                <a:gd name="T18" fmla="*/ 22 w 140"/>
                <a:gd name="T19" fmla="*/ 4 h 179"/>
                <a:gd name="T20" fmla="*/ 31 w 140"/>
                <a:gd name="T21" fmla="*/ 26 h 179"/>
                <a:gd name="T22" fmla="*/ 82 w 140"/>
                <a:gd name="T23" fmla="*/ 0 h 179"/>
                <a:gd name="T24" fmla="*/ 140 w 140"/>
                <a:gd name="T25" fmla="*/ 71 h 179"/>
                <a:gd name="T26" fmla="*/ 140 w 140"/>
                <a:gd name="T27" fmla="*/ 179 h 179"/>
                <a:gd name="T28" fmla="*/ 109 w 140"/>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79">
                  <a:moveTo>
                    <a:pt x="109" y="179"/>
                  </a:moveTo>
                  <a:lnTo>
                    <a:pt x="109" y="77"/>
                  </a:lnTo>
                  <a:cubicBezTo>
                    <a:pt x="109" y="58"/>
                    <a:pt x="106" y="45"/>
                    <a:pt x="100" y="38"/>
                  </a:cubicBezTo>
                  <a:cubicBezTo>
                    <a:pt x="94" y="30"/>
                    <a:pt x="85" y="27"/>
                    <a:pt x="72" y="27"/>
                  </a:cubicBezTo>
                  <a:cubicBezTo>
                    <a:pt x="65" y="27"/>
                    <a:pt x="57" y="29"/>
                    <a:pt x="49" y="33"/>
                  </a:cubicBezTo>
                  <a:cubicBezTo>
                    <a:pt x="42" y="37"/>
                    <a:pt x="36" y="43"/>
                    <a:pt x="31" y="49"/>
                  </a:cubicBezTo>
                  <a:lnTo>
                    <a:pt x="31" y="179"/>
                  </a:lnTo>
                  <a:lnTo>
                    <a:pt x="0" y="179"/>
                  </a:lnTo>
                  <a:lnTo>
                    <a:pt x="0" y="4"/>
                  </a:lnTo>
                  <a:lnTo>
                    <a:pt x="22" y="4"/>
                  </a:lnTo>
                  <a:lnTo>
                    <a:pt x="31" y="26"/>
                  </a:lnTo>
                  <a:cubicBezTo>
                    <a:pt x="42" y="9"/>
                    <a:pt x="59" y="0"/>
                    <a:pt x="82" y="0"/>
                  </a:cubicBezTo>
                  <a:cubicBezTo>
                    <a:pt x="120" y="0"/>
                    <a:pt x="140" y="24"/>
                    <a:pt x="140" y="71"/>
                  </a:cubicBezTo>
                  <a:lnTo>
                    <a:pt x="140" y="179"/>
                  </a:lnTo>
                  <a:lnTo>
                    <a:pt x="109"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4" name="Freeform 95"/>
            <p:cNvSpPr>
              <a:spLocks/>
            </p:cNvSpPr>
            <p:nvPr/>
          </p:nvSpPr>
          <p:spPr bwMode="auto">
            <a:xfrm>
              <a:off x="5706" y="3213"/>
              <a:ext cx="37" cy="42"/>
            </a:xfrm>
            <a:custGeom>
              <a:avLst/>
              <a:gdLst>
                <a:gd name="T0" fmla="*/ 84 w 161"/>
                <a:gd name="T1" fmla="*/ 180 h 180"/>
                <a:gd name="T2" fmla="*/ 76 w 161"/>
                <a:gd name="T3" fmla="*/ 180 h 180"/>
                <a:gd name="T4" fmla="*/ 0 w 161"/>
                <a:gd name="T5" fmla="*/ 0 h 180"/>
                <a:gd name="T6" fmla="*/ 35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6" y="180"/>
                  </a:lnTo>
                  <a:lnTo>
                    <a:pt x="0" y="0"/>
                  </a:lnTo>
                  <a:lnTo>
                    <a:pt x="35"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5" name="Freeform 96"/>
            <p:cNvSpPr>
              <a:spLocks noEditPoints="1"/>
            </p:cNvSpPr>
            <p:nvPr/>
          </p:nvSpPr>
          <p:spPr bwMode="auto">
            <a:xfrm>
              <a:off x="5745" y="3212"/>
              <a:ext cx="37" cy="43"/>
            </a:xfrm>
            <a:custGeom>
              <a:avLst/>
              <a:gdLst>
                <a:gd name="T0" fmla="*/ 160 w 162"/>
                <a:gd name="T1" fmla="*/ 95 h 183"/>
                <a:gd name="T2" fmla="*/ 33 w 162"/>
                <a:gd name="T3" fmla="*/ 95 h 183"/>
                <a:gd name="T4" fmla="*/ 50 w 162"/>
                <a:gd name="T5" fmla="*/ 142 h 183"/>
                <a:gd name="T6" fmla="*/ 88 w 162"/>
                <a:gd name="T7" fmla="*/ 156 h 183"/>
                <a:gd name="T8" fmla="*/ 133 w 162"/>
                <a:gd name="T9" fmla="*/ 141 h 183"/>
                <a:gd name="T10" fmla="*/ 146 w 162"/>
                <a:gd name="T11" fmla="*/ 163 h 183"/>
                <a:gd name="T12" fmla="*/ 124 w 162"/>
                <a:gd name="T13" fmla="*/ 176 h 183"/>
                <a:gd name="T14" fmla="*/ 82 w 162"/>
                <a:gd name="T15" fmla="*/ 183 h 183"/>
                <a:gd name="T16" fmla="*/ 26 w 162"/>
                <a:gd name="T17" fmla="*/ 160 h 183"/>
                <a:gd name="T18" fmla="*/ 0 w 162"/>
                <a:gd name="T19" fmla="*/ 94 h 183"/>
                <a:gd name="T20" fmla="*/ 27 w 162"/>
                <a:gd name="T21" fmla="*/ 24 h 183"/>
                <a:gd name="T22" fmla="*/ 83 w 162"/>
                <a:gd name="T23" fmla="*/ 0 h 183"/>
                <a:gd name="T24" fmla="*/ 142 w 162"/>
                <a:gd name="T25" fmla="*/ 22 h 183"/>
                <a:gd name="T26" fmla="*/ 162 w 162"/>
                <a:gd name="T27" fmla="*/ 75 h 183"/>
                <a:gd name="T28" fmla="*/ 160 w 162"/>
                <a:gd name="T29" fmla="*/ 95 h 183"/>
                <a:gd name="T30" fmla="*/ 84 w 162"/>
                <a:gd name="T31" fmla="*/ 27 h 183"/>
                <a:gd name="T32" fmla="*/ 49 w 162"/>
                <a:gd name="T33" fmla="*/ 40 h 183"/>
                <a:gd name="T34" fmla="*/ 34 w 162"/>
                <a:gd name="T35" fmla="*/ 72 h 183"/>
                <a:gd name="T36" fmla="*/ 131 w 162"/>
                <a:gd name="T37" fmla="*/ 72 h 183"/>
                <a:gd name="T38" fmla="*/ 120 w 162"/>
                <a:gd name="T39" fmla="*/ 40 h 183"/>
                <a:gd name="T40" fmla="*/ 84 w 162"/>
                <a:gd name="T41" fmla="*/ 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83">
                  <a:moveTo>
                    <a:pt x="160" y="95"/>
                  </a:moveTo>
                  <a:lnTo>
                    <a:pt x="33" y="95"/>
                  </a:lnTo>
                  <a:cubicBezTo>
                    <a:pt x="33" y="115"/>
                    <a:pt x="39" y="131"/>
                    <a:pt x="50" y="142"/>
                  </a:cubicBezTo>
                  <a:cubicBezTo>
                    <a:pt x="60" y="152"/>
                    <a:pt x="73" y="156"/>
                    <a:pt x="88" y="156"/>
                  </a:cubicBezTo>
                  <a:cubicBezTo>
                    <a:pt x="106" y="156"/>
                    <a:pt x="121" y="151"/>
                    <a:pt x="133" y="141"/>
                  </a:cubicBezTo>
                  <a:lnTo>
                    <a:pt x="146" y="163"/>
                  </a:lnTo>
                  <a:cubicBezTo>
                    <a:pt x="141" y="168"/>
                    <a:pt x="134" y="172"/>
                    <a:pt x="124" y="176"/>
                  </a:cubicBezTo>
                  <a:cubicBezTo>
                    <a:pt x="112" y="180"/>
                    <a:pt x="98" y="183"/>
                    <a:pt x="82" y="183"/>
                  </a:cubicBezTo>
                  <a:cubicBezTo>
                    <a:pt x="60" y="183"/>
                    <a:pt x="42" y="175"/>
                    <a:pt x="26" y="160"/>
                  </a:cubicBezTo>
                  <a:cubicBezTo>
                    <a:pt x="9" y="144"/>
                    <a:pt x="0" y="121"/>
                    <a:pt x="0" y="94"/>
                  </a:cubicBezTo>
                  <a:cubicBezTo>
                    <a:pt x="0" y="65"/>
                    <a:pt x="9" y="41"/>
                    <a:pt x="27" y="24"/>
                  </a:cubicBezTo>
                  <a:cubicBezTo>
                    <a:pt x="42" y="8"/>
                    <a:pt x="61" y="0"/>
                    <a:pt x="83" y="0"/>
                  </a:cubicBezTo>
                  <a:cubicBezTo>
                    <a:pt x="108" y="0"/>
                    <a:pt x="127" y="7"/>
                    <a:pt x="142" y="22"/>
                  </a:cubicBezTo>
                  <a:cubicBezTo>
                    <a:pt x="155" y="35"/>
                    <a:pt x="162" y="53"/>
                    <a:pt x="162" y="75"/>
                  </a:cubicBezTo>
                  <a:cubicBezTo>
                    <a:pt x="162" y="82"/>
                    <a:pt x="162" y="89"/>
                    <a:pt x="160" y="95"/>
                  </a:cubicBezTo>
                  <a:close/>
                  <a:moveTo>
                    <a:pt x="84" y="27"/>
                  </a:moveTo>
                  <a:cubicBezTo>
                    <a:pt x="70" y="27"/>
                    <a:pt x="59" y="31"/>
                    <a:pt x="49" y="40"/>
                  </a:cubicBezTo>
                  <a:cubicBezTo>
                    <a:pt x="40" y="49"/>
                    <a:pt x="35" y="59"/>
                    <a:pt x="34" y="72"/>
                  </a:cubicBezTo>
                  <a:lnTo>
                    <a:pt x="131" y="72"/>
                  </a:lnTo>
                  <a:cubicBezTo>
                    <a:pt x="131" y="59"/>
                    <a:pt x="127" y="49"/>
                    <a:pt x="120" y="40"/>
                  </a:cubicBezTo>
                  <a:cubicBezTo>
                    <a:pt x="111" y="31"/>
                    <a:pt x="99" y="27"/>
                    <a:pt x="84" y="2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6" name="Freeform 97"/>
            <p:cNvSpPr>
              <a:spLocks/>
            </p:cNvSpPr>
            <p:nvPr/>
          </p:nvSpPr>
          <p:spPr bwMode="auto">
            <a:xfrm>
              <a:off x="5786" y="3212"/>
              <a:ext cx="26" cy="43"/>
            </a:xfrm>
            <a:custGeom>
              <a:avLst/>
              <a:gdLst>
                <a:gd name="T0" fmla="*/ 0 w 115"/>
                <a:gd name="T1" fmla="*/ 169 h 183"/>
                <a:gd name="T2" fmla="*/ 11 w 115"/>
                <a:gd name="T3" fmla="*/ 139 h 183"/>
                <a:gd name="T4" fmla="*/ 53 w 115"/>
                <a:gd name="T5" fmla="*/ 156 h 183"/>
                <a:gd name="T6" fmla="*/ 82 w 115"/>
                <a:gd name="T7" fmla="*/ 132 h 183"/>
                <a:gd name="T8" fmla="*/ 54 w 115"/>
                <a:gd name="T9" fmla="*/ 102 h 183"/>
                <a:gd name="T10" fmla="*/ 25 w 115"/>
                <a:gd name="T11" fmla="*/ 87 h 183"/>
                <a:gd name="T12" fmla="*/ 12 w 115"/>
                <a:gd name="T13" fmla="*/ 76 h 183"/>
                <a:gd name="T14" fmla="*/ 4 w 115"/>
                <a:gd name="T15" fmla="*/ 62 h 183"/>
                <a:gd name="T16" fmla="*/ 1 w 115"/>
                <a:gd name="T17" fmla="*/ 46 h 183"/>
                <a:gd name="T18" fmla="*/ 17 w 115"/>
                <a:gd name="T19" fmla="*/ 12 h 183"/>
                <a:gd name="T20" fmla="*/ 58 w 115"/>
                <a:gd name="T21" fmla="*/ 0 h 183"/>
                <a:gd name="T22" fmla="*/ 107 w 115"/>
                <a:gd name="T23" fmla="*/ 12 h 183"/>
                <a:gd name="T24" fmla="*/ 98 w 115"/>
                <a:gd name="T25" fmla="*/ 41 h 183"/>
                <a:gd name="T26" fmla="*/ 61 w 115"/>
                <a:gd name="T27" fmla="*/ 27 h 183"/>
                <a:gd name="T28" fmla="*/ 42 w 115"/>
                <a:gd name="T29" fmla="*/ 32 h 183"/>
                <a:gd name="T30" fmla="*/ 34 w 115"/>
                <a:gd name="T31" fmla="*/ 45 h 183"/>
                <a:gd name="T32" fmla="*/ 53 w 115"/>
                <a:gd name="T33" fmla="*/ 71 h 183"/>
                <a:gd name="T34" fmla="*/ 76 w 115"/>
                <a:gd name="T35" fmla="*/ 81 h 183"/>
                <a:gd name="T36" fmla="*/ 106 w 115"/>
                <a:gd name="T37" fmla="*/ 102 h 183"/>
                <a:gd name="T38" fmla="*/ 115 w 115"/>
                <a:gd name="T39" fmla="*/ 132 h 183"/>
                <a:gd name="T40" fmla="*/ 98 w 115"/>
                <a:gd name="T41" fmla="*/ 169 h 183"/>
                <a:gd name="T42" fmla="*/ 52 w 115"/>
                <a:gd name="T43" fmla="*/ 183 h 183"/>
                <a:gd name="T44" fmla="*/ 0 w 115"/>
                <a:gd name="T45" fmla="*/ 16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83">
                  <a:moveTo>
                    <a:pt x="0" y="169"/>
                  </a:moveTo>
                  <a:lnTo>
                    <a:pt x="11" y="139"/>
                  </a:lnTo>
                  <a:cubicBezTo>
                    <a:pt x="29" y="151"/>
                    <a:pt x="43" y="156"/>
                    <a:pt x="53" y="156"/>
                  </a:cubicBezTo>
                  <a:cubicBezTo>
                    <a:pt x="73" y="156"/>
                    <a:pt x="82" y="148"/>
                    <a:pt x="82" y="132"/>
                  </a:cubicBezTo>
                  <a:cubicBezTo>
                    <a:pt x="82" y="121"/>
                    <a:pt x="73" y="111"/>
                    <a:pt x="54" y="102"/>
                  </a:cubicBezTo>
                  <a:cubicBezTo>
                    <a:pt x="40" y="96"/>
                    <a:pt x="30" y="91"/>
                    <a:pt x="25" y="87"/>
                  </a:cubicBezTo>
                  <a:cubicBezTo>
                    <a:pt x="20" y="84"/>
                    <a:pt x="16" y="80"/>
                    <a:pt x="12" y="76"/>
                  </a:cubicBezTo>
                  <a:cubicBezTo>
                    <a:pt x="9" y="71"/>
                    <a:pt x="6" y="67"/>
                    <a:pt x="4" y="62"/>
                  </a:cubicBezTo>
                  <a:cubicBezTo>
                    <a:pt x="2" y="57"/>
                    <a:pt x="1" y="52"/>
                    <a:pt x="1" y="46"/>
                  </a:cubicBezTo>
                  <a:cubicBezTo>
                    <a:pt x="1" y="32"/>
                    <a:pt x="7" y="21"/>
                    <a:pt x="17" y="12"/>
                  </a:cubicBezTo>
                  <a:cubicBezTo>
                    <a:pt x="28" y="4"/>
                    <a:pt x="41" y="0"/>
                    <a:pt x="58" y="0"/>
                  </a:cubicBezTo>
                  <a:cubicBezTo>
                    <a:pt x="71" y="0"/>
                    <a:pt x="87" y="4"/>
                    <a:pt x="107" y="12"/>
                  </a:cubicBezTo>
                  <a:lnTo>
                    <a:pt x="98" y="41"/>
                  </a:lnTo>
                  <a:cubicBezTo>
                    <a:pt x="86" y="31"/>
                    <a:pt x="73" y="27"/>
                    <a:pt x="61" y="27"/>
                  </a:cubicBezTo>
                  <a:cubicBezTo>
                    <a:pt x="53" y="27"/>
                    <a:pt x="47" y="28"/>
                    <a:pt x="42" y="32"/>
                  </a:cubicBezTo>
                  <a:cubicBezTo>
                    <a:pt x="37" y="35"/>
                    <a:pt x="34" y="40"/>
                    <a:pt x="34" y="45"/>
                  </a:cubicBezTo>
                  <a:cubicBezTo>
                    <a:pt x="34" y="56"/>
                    <a:pt x="41" y="65"/>
                    <a:pt x="53" y="71"/>
                  </a:cubicBezTo>
                  <a:lnTo>
                    <a:pt x="76" y="81"/>
                  </a:lnTo>
                  <a:cubicBezTo>
                    <a:pt x="89" y="87"/>
                    <a:pt x="99" y="94"/>
                    <a:pt x="106" y="102"/>
                  </a:cubicBezTo>
                  <a:cubicBezTo>
                    <a:pt x="112" y="110"/>
                    <a:pt x="115" y="120"/>
                    <a:pt x="115" y="132"/>
                  </a:cubicBezTo>
                  <a:cubicBezTo>
                    <a:pt x="115" y="148"/>
                    <a:pt x="110" y="160"/>
                    <a:pt x="98" y="169"/>
                  </a:cubicBezTo>
                  <a:cubicBezTo>
                    <a:pt x="87" y="178"/>
                    <a:pt x="72" y="183"/>
                    <a:pt x="52" y="183"/>
                  </a:cubicBezTo>
                  <a:cubicBezTo>
                    <a:pt x="34" y="183"/>
                    <a:pt x="17" y="178"/>
                    <a:pt x="0" y="16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7" name="Freeform 98"/>
            <p:cNvSpPr>
              <a:spLocks/>
            </p:cNvSpPr>
            <p:nvPr/>
          </p:nvSpPr>
          <p:spPr bwMode="auto">
            <a:xfrm>
              <a:off x="5816" y="3202"/>
              <a:ext cx="26" cy="53"/>
            </a:xfrm>
            <a:custGeom>
              <a:avLst/>
              <a:gdLst>
                <a:gd name="T0" fmla="*/ 21 w 113"/>
                <a:gd name="T1" fmla="*/ 73 h 228"/>
                <a:gd name="T2" fmla="*/ 0 w 113"/>
                <a:gd name="T3" fmla="*/ 73 h 228"/>
                <a:gd name="T4" fmla="*/ 0 w 113"/>
                <a:gd name="T5" fmla="*/ 49 h 228"/>
                <a:gd name="T6" fmla="*/ 21 w 113"/>
                <a:gd name="T7" fmla="*/ 49 h 228"/>
                <a:gd name="T8" fmla="*/ 21 w 113"/>
                <a:gd name="T9" fmla="*/ 12 h 228"/>
                <a:gd name="T10" fmla="*/ 52 w 113"/>
                <a:gd name="T11" fmla="*/ 0 h 228"/>
                <a:gd name="T12" fmla="*/ 52 w 113"/>
                <a:gd name="T13" fmla="*/ 49 h 228"/>
                <a:gd name="T14" fmla="*/ 100 w 113"/>
                <a:gd name="T15" fmla="*/ 49 h 228"/>
                <a:gd name="T16" fmla="*/ 100 w 113"/>
                <a:gd name="T17" fmla="*/ 73 h 228"/>
                <a:gd name="T18" fmla="*/ 52 w 113"/>
                <a:gd name="T19" fmla="*/ 73 h 228"/>
                <a:gd name="T20" fmla="*/ 52 w 113"/>
                <a:gd name="T21" fmla="*/ 161 h 228"/>
                <a:gd name="T22" fmla="*/ 59 w 113"/>
                <a:gd name="T23" fmla="*/ 192 h 228"/>
                <a:gd name="T24" fmla="*/ 83 w 113"/>
                <a:gd name="T25" fmla="*/ 201 h 228"/>
                <a:gd name="T26" fmla="*/ 108 w 113"/>
                <a:gd name="T27" fmla="*/ 195 h 228"/>
                <a:gd name="T28" fmla="*/ 113 w 113"/>
                <a:gd name="T29" fmla="*/ 223 h 228"/>
                <a:gd name="T30" fmla="*/ 70 w 113"/>
                <a:gd name="T31" fmla="*/ 228 h 228"/>
                <a:gd name="T32" fmla="*/ 35 w 113"/>
                <a:gd name="T33" fmla="*/ 212 h 228"/>
                <a:gd name="T34" fmla="*/ 21 w 113"/>
                <a:gd name="T35" fmla="*/ 173 h 228"/>
                <a:gd name="T36" fmla="*/ 21 w 113"/>
                <a:gd name="T37" fmla="*/ 7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228">
                  <a:moveTo>
                    <a:pt x="21" y="73"/>
                  </a:moveTo>
                  <a:lnTo>
                    <a:pt x="0" y="73"/>
                  </a:lnTo>
                  <a:lnTo>
                    <a:pt x="0" y="49"/>
                  </a:lnTo>
                  <a:lnTo>
                    <a:pt x="21" y="49"/>
                  </a:lnTo>
                  <a:lnTo>
                    <a:pt x="21" y="12"/>
                  </a:lnTo>
                  <a:lnTo>
                    <a:pt x="52" y="0"/>
                  </a:lnTo>
                  <a:lnTo>
                    <a:pt x="52" y="49"/>
                  </a:lnTo>
                  <a:lnTo>
                    <a:pt x="100" y="49"/>
                  </a:lnTo>
                  <a:lnTo>
                    <a:pt x="100" y="73"/>
                  </a:lnTo>
                  <a:lnTo>
                    <a:pt x="52" y="73"/>
                  </a:lnTo>
                  <a:lnTo>
                    <a:pt x="52" y="161"/>
                  </a:lnTo>
                  <a:cubicBezTo>
                    <a:pt x="52" y="175"/>
                    <a:pt x="54" y="186"/>
                    <a:pt x="59" y="192"/>
                  </a:cubicBezTo>
                  <a:cubicBezTo>
                    <a:pt x="64" y="198"/>
                    <a:pt x="72" y="201"/>
                    <a:pt x="83" y="201"/>
                  </a:cubicBezTo>
                  <a:cubicBezTo>
                    <a:pt x="91" y="201"/>
                    <a:pt x="100" y="199"/>
                    <a:pt x="108" y="195"/>
                  </a:cubicBezTo>
                  <a:lnTo>
                    <a:pt x="113" y="223"/>
                  </a:lnTo>
                  <a:cubicBezTo>
                    <a:pt x="100" y="226"/>
                    <a:pt x="86" y="228"/>
                    <a:pt x="70" y="228"/>
                  </a:cubicBezTo>
                  <a:cubicBezTo>
                    <a:pt x="56" y="228"/>
                    <a:pt x="45" y="223"/>
                    <a:pt x="35" y="212"/>
                  </a:cubicBezTo>
                  <a:cubicBezTo>
                    <a:pt x="25" y="202"/>
                    <a:pt x="21" y="189"/>
                    <a:pt x="21" y="173"/>
                  </a:cubicBezTo>
                  <a:lnTo>
                    <a:pt x="21" y="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8" name="Freeform 99"/>
            <p:cNvSpPr>
              <a:spLocks noEditPoints="1"/>
            </p:cNvSpPr>
            <p:nvPr/>
          </p:nvSpPr>
          <p:spPr bwMode="auto">
            <a:xfrm>
              <a:off x="5845" y="3198"/>
              <a:ext cx="14" cy="56"/>
            </a:xfrm>
            <a:custGeom>
              <a:avLst/>
              <a:gdLst>
                <a:gd name="T0" fmla="*/ 42 w 61"/>
                <a:gd name="T1" fmla="*/ 0 h 242"/>
                <a:gd name="T2" fmla="*/ 55 w 61"/>
                <a:gd name="T3" fmla="*/ 6 h 242"/>
                <a:gd name="T4" fmla="*/ 61 w 61"/>
                <a:gd name="T5" fmla="*/ 19 h 242"/>
                <a:gd name="T6" fmla="*/ 55 w 61"/>
                <a:gd name="T7" fmla="*/ 33 h 242"/>
                <a:gd name="T8" fmla="*/ 42 w 61"/>
                <a:gd name="T9" fmla="*/ 39 h 242"/>
                <a:gd name="T10" fmla="*/ 28 w 61"/>
                <a:gd name="T11" fmla="*/ 33 h 242"/>
                <a:gd name="T12" fmla="*/ 22 w 61"/>
                <a:gd name="T13" fmla="*/ 19 h 242"/>
                <a:gd name="T14" fmla="*/ 28 w 61"/>
                <a:gd name="T15" fmla="*/ 6 h 242"/>
                <a:gd name="T16" fmla="*/ 42 w 61"/>
                <a:gd name="T17" fmla="*/ 0 h 242"/>
                <a:gd name="T18" fmla="*/ 24 w 61"/>
                <a:gd name="T19" fmla="*/ 242 h 242"/>
                <a:gd name="T20" fmla="*/ 24 w 61"/>
                <a:gd name="T21" fmla="*/ 93 h 242"/>
                <a:gd name="T22" fmla="*/ 0 w 61"/>
                <a:gd name="T23" fmla="*/ 93 h 242"/>
                <a:gd name="T24" fmla="*/ 0 w 61"/>
                <a:gd name="T25" fmla="*/ 67 h 242"/>
                <a:gd name="T26" fmla="*/ 56 w 61"/>
                <a:gd name="T27" fmla="*/ 67 h 242"/>
                <a:gd name="T28" fmla="*/ 56 w 61"/>
                <a:gd name="T29" fmla="*/ 242 h 242"/>
                <a:gd name="T30" fmla="*/ 24 w 61"/>
                <a:gd name="T31"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242">
                  <a:moveTo>
                    <a:pt x="42" y="0"/>
                  </a:moveTo>
                  <a:cubicBezTo>
                    <a:pt x="47" y="0"/>
                    <a:pt x="51" y="2"/>
                    <a:pt x="55" y="6"/>
                  </a:cubicBezTo>
                  <a:cubicBezTo>
                    <a:pt x="59" y="10"/>
                    <a:pt x="61" y="14"/>
                    <a:pt x="61" y="19"/>
                  </a:cubicBezTo>
                  <a:cubicBezTo>
                    <a:pt x="61" y="25"/>
                    <a:pt x="59" y="29"/>
                    <a:pt x="55" y="33"/>
                  </a:cubicBezTo>
                  <a:cubicBezTo>
                    <a:pt x="51" y="37"/>
                    <a:pt x="47" y="39"/>
                    <a:pt x="42" y="39"/>
                  </a:cubicBezTo>
                  <a:cubicBezTo>
                    <a:pt x="36" y="39"/>
                    <a:pt x="32" y="37"/>
                    <a:pt x="28" y="33"/>
                  </a:cubicBezTo>
                  <a:cubicBezTo>
                    <a:pt x="24" y="29"/>
                    <a:pt x="22" y="25"/>
                    <a:pt x="22" y="19"/>
                  </a:cubicBezTo>
                  <a:cubicBezTo>
                    <a:pt x="22" y="14"/>
                    <a:pt x="24" y="9"/>
                    <a:pt x="28" y="6"/>
                  </a:cubicBezTo>
                  <a:cubicBezTo>
                    <a:pt x="32" y="2"/>
                    <a:pt x="36" y="0"/>
                    <a:pt x="42" y="0"/>
                  </a:cubicBezTo>
                  <a:close/>
                  <a:moveTo>
                    <a:pt x="24" y="242"/>
                  </a:moveTo>
                  <a:lnTo>
                    <a:pt x="24" y="93"/>
                  </a:lnTo>
                  <a:lnTo>
                    <a:pt x="0" y="93"/>
                  </a:lnTo>
                  <a:lnTo>
                    <a:pt x="0" y="67"/>
                  </a:lnTo>
                  <a:lnTo>
                    <a:pt x="56" y="67"/>
                  </a:lnTo>
                  <a:lnTo>
                    <a:pt x="56" y="242"/>
                  </a:lnTo>
                  <a:lnTo>
                    <a:pt x="24" y="24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09" name="Freeform 100"/>
            <p:cNvSpPr>
              <a:spLocks noEditPoints="1"/>
            </p:cNvSpPr>
            <p:nvPr/>
          </p:nvSpPr>
          <p:spPr bwMode="auto">
            <a:xfrm>
              <a:off x="5866" y="3192"/>
              <a:ext cx="33" cy="63"/>
            </a:xfrm>
            <a:custGeom>
              <a:avLst/>
              <a:gdLst>
                <a:gd name="T0" fmla="*/ 145 w 145"/>
                <a:gd name="T1" fmla="*/ 105 h 270"/>
                <a:gd name="T2" fmla="*/ 129 w 145"/>
                <a:gd name="T3" fmla="*/ 127 h 270"/>
                <a:gd name="T4" fmla="*/ 112 w 145"/>
                <a:gd name="T5" fmla="*/ 118 h 270"/>
                <a:gd name="T6" fmla="*/ 89 w 145"/>
                <a:gd name="T7" fmla="*/ 114 h 270"/>
                <a:gd name="T8" fmla="*/ 48 w 145"/>
                <a:gd name="T9" fmla="*/ 131 h 270"/>
                <a:gd name="T10" fmla="*/ 33 w 145"/>
                <a:gd name="T11" fmla="*/ 180 h 270"/>
                <a:gd name="T12" fmla="*/ 48 w 145"/>
                <a:gd name="T13" fmla="*/ 227 h 270"/>
                <a:gd name="T14" fmla="*/ 91 w 145"/>
                <a:gd name="T15" fmla="*/ 243 h 270"/>
                <a:gd name="T16" fmla="*/ 133 w 145"/>
                <a:gd name="T17" fmla="*/ 227 h 270"/>
                <a:gd name="T18" fmla="*/ 145 w 145"/>
                <a:gd name="T19" fmla="*/ 253 h 270"/>
                <a:gd name="T20" fmla="*/ 83 w 145"/>
                <a:gd name="T21" fmla="*/ 270 h 270"/>
                <a:gd name="T22" fmla="*/ 24 w 145"/>
                <a:gd name="T23" fmla="*/ 246 h 270"/>
                <a:gd name="T24" fmla="*/ 0 w 145"/>
                <a:gd name="T25" fmla="*/ 180 h 270"/>
                <a:gd name="T26" fmla="*/ 25 w 145"/>
                <a:gd name="T27" fmla="*/ 113 h 270"/>
                <a:gd name="T28" fmla="*/ 91 w 145"/>
                <a:gd name="T29" fmla="*/ 87 h 270"/>
                <a:gd name="T30" fmla="*/ 121 w 145"/>
                <a:gd name="T31" fmla="*/ 93 h 270"/>
                <a:gd name="T32" fmla="*/ 145 w 145"/>
                <a:gd name="T33" fmla="*/ 105 h 270"/>
                <a:gd name="T34" fmla="*/ 141 w 145"/>
                <a:gd name="T35" fmla="*/ 1 h 270"/>
                <a:gd name="T36" fmla="*/ 90 w 145"/>
                <a:gd name="T37" fmla="*/ 55 h 270"/>
                <a:gd name="T38" fmla="*/ 73 w 145"/>
                <a:gd name="T39" fmla="*/ 55 h 270"/>
                <a:gd name="T40" fmla="*/ 24 w 145"/>
                <a:gd name="T41" fmla="*/ 0 h 270"/>
                <a:gd name="T42" fmla="*/ 52 w 145"/>
                <a:gd name="T43" fmla="*/ 0 h 270"/>
                <a:gd name="T44" fmla="*/ 81 w 145"/>
                <a:gd name="T45" fmla="*/ 31 h 270"/>
                <a:gd name="T46" fmla="*/ 108 w 145"/>
                <a:gd name="T47" fmla="*/ 1 h 270"/>
                <a:gd name="T48" fmla="*/ 141 w 145"/>
                <a:gd name="T49"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270">
                  <a:moveTo>
                    <a:pt x="145" y="105"/>
                  </a:moveTo>
                  <a:lnTo>
                    <a:pt x="129" y="127"/>
                  </a:lnTo>
                  <a:cubicBezTo>
                    <a:pt x="126" y="124"/>
                    <a:pt x="120" y="121"/>
                    <a:pt x="112" y="118"/>
                  </a:cubicBezTo>
                  <a:cubicBezTo>
                    <a:pt x="104" y="115"/>
                    <a:pt x="96" y="114"/>
                    <a:pt x="89" y="114"/>
                  </a:cubicBezTo>
                  <a:cubicBezTo>
                    <a:pt x="72" y="114"/>
                    <a:pt x="58" y="119"/>
                    <a:pt x="48" y="131"/>
                  </a:cubicBezTo>
                  <a:cubicBezTo>
                    <a:pt x="38" y="143"/>
                    <a:pt x="33" y="160"/>
                    <a:pt x="33" y="180"/>
                  </a:cubicBezTo>
                  <a:cubicBezTo>
                    <a:pt x="33" y="201"/>
                    <a:pt x="38" y="217"/>
                    <a:pt x="48" y="227"/>
                  </a:cubicBezTo>
                  <a:cubicBezTo>
                    <a:pt x="59" y="238"/>
                    <a:pt x="73" y="243"/>
                    <a:pt x="91" y="243"/>
                  </a:cubicBezTo>
                  <a:cubicBezTo>
                    <a:pt x="105" y="243"/>
                    <a:pt x="119" y="238"/>
                    <a:pt x="133" y="227"/>
                  </a:cubicBezTo>
                  <a:lnTo>
                    <a:pt x="145" y="253"/>
                  </a:lnTo>
                  <a:cubicBezTo>
                    <a:pt x="129" y="264"/>
                    <a:pt x="108" y="270"/>
                    <a:pt x="83" y="270"/>
                  </a:cubicBezTo>
                  <a:cubicBezTo>
                    <a:pt x="59" y="270"/>
                    <a:pt x="39" y="262"/>
                    <a:pt x="24" y="246"/>
                  </a:cubicBezTo>
                  <a:cubicBezTo>
                    <a:pt x="8" y="230"/>
                    <a:pt x="0" y="208"/>
                    <a:pt x="0" y="180"/>
                  </a:cubicBezTo>
                  <a:cubicBezTo>
                    <a:pt x="0" y="152"/>
                    <a:pt x="8" y="130"/>
                    <a:pt x="25" y="113"/>
                  </a:cubicBezTo>
                  <a:cubicBezTo>
                    <a:pt x="41" y="96"/>
                    <a:pt x="63" y="87"/>
                    <a:pt x="91" y="87"/>
                  </a:cubicBezTo>
                  <a:cubicBezTo>
                    <a:pt x="101" y="87"/>
                    <a:pt x="110" y="89"/>
                    <a:pt x="121" y="93"/>
                  </a:cubicBezTo>
                  <a:cubicBezTo>
                    <a:pt x="132" y="97"/>
                    <a:pt x="139" y="101"/>
                    <a:pt x="145" y="105"/>
                  </a:cubicBezTo>
                  <a:close/>
                  <a:moveTo>
                    <a:pt x="141" y="1"/>
                  </a:moveTo>
                  <a:lnTo>
                    <a:pt x="90" y="55"/>
                  </a:lnTo>
                  <a:lnTo>
                    <a:pt x="73" y="55"/>
                  </a:lnTo>
                  <a:lnTo>
                    <a:pt x="24" y="0"/>
                  </a:lnTo>
                  <a:lnTo>
                    <a:pt x="52" y="0"/>
                  </a:lnTo>
                  <a:lnTo>
                    <a:pt x="81" y="31"/>
                  </a:lnTo>
                  <a:lnTo>
                    <a:pt x="108" y="1"/>
                  </a:lnTo>
                  <a:lnTo>
                    <a:pt x="141"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0" name="Freeform 101"/>
            <p:cNvSpPr>
              <a:spLocks/>
            </p:cNvSpPr>
            <p:nvPr/>
          </p:nvSpPr>
          <p:spPr bwMode="auto">
            <a:xfrm>
              <a:off x="5905" y="3212"/>
              <a:ext cx="32" cy="42"/>
            </a:xfrm>
            <a:custGeom>
              <a:avLst/>
              <a:gdLst>
                <a:gd name="T0" fmla="*/ 108 w 139"/>
                <a:gd name="T1" fmla="*/ 179 h 179"/>
                <a:gd name="T2" fmla="*/ 108 w 139"/>
                <a:gd name="T3" fmla="*/ 77 h 179"/>
                <a:gd name="T4" fmla="*/ 100 w 139"/>
                <a:gd name="T5" fmla="*/ 38 h 179"/>
                <a:gd name="T6" fmla="*/ 71 w 139"/>
                <a:gd name="T7" fmla="*/ 27 h 179"/>
                <a:gd name="T8" fmla="*/ 49 w 139"/>
                <a:gd name="T9" fmla="*/ 33 h 179"/>
                <a:gd name="T10" fmla="*/ 31 w 139"/>
                <a:gd name="T11" fmla="*/ 49 h 179"/>
                <a:gd name="T12" fmla="*/ 31 w 139"/>
                <a:gd name="T13" fmla="*/ 179 h 179"/>
                <a:gd name="T14" fmla="*/ 0 w 139"/>
                <a:gd name="T15" fmla="*/ 179 h 179"/>
                <a:gd name="T16" fmla="*/ 0 w 139"/>
                <a:gd name="T17" fmla="*/ 4 h 179"/>
                <a:gd name="T18" fmla="*/ 21 w 139"/>
                <a:gd name="T19" fmla="*/ 4 h 179"/>
                <a:gd name="T20" fmla="*/ 31 w 139"/>
                <a:gd name="T21" fmla="*/ 26 h 179"/>
                <a:gd name="T22" fmla="*/ 81 w 139"/>
                <a:gd name="T23" fmla="*/ 0 h 179"/>
                <a:gd name="T24" fmla="*/ 139 w 139"/>
                <a:gd name="T25" fmla="*/ 71 h 179"/>
                <a:gd name="T26" fmla="*/ 139 w 139"/>
                <a:gd name="T27" fmla="*/ 179 h 179"/>
                <a:gd name="T28" fmla="*/ 108 w 139"/>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79">
                  <a:moveTo>
                    <a:pt x="108" y="179"/>
                  </a:moveTo>
                  <a:lnTo>
                    <a:pt x="108" y="77"/>
                  </a:lnTo>
                  <a:cubicBezTo>
                    <a:pt x="108" y="58"/>
                    <a:pt x="105" y="45"/>
                    <a:pt x="100" y="38"/>
                  </a:cubicBezTo>
                  <a:cubicBezTo>
                    <a:pt x="94" y="30"/>
                    <a:pt x="85" y="27"/>
                    <a:pt x="71" y="27"/>
                  </a:cubicBezTo>
                  <a:cubicBezTo>
                    <a:pt x="64" y="27"/>
                    <a:pt x="57" y="29"/>
                    <a:pt x="49" y="33"/>
                  </a:cubicBezTo>
                  <a:cubicBezTo>
                    <a:pt x="41" y="37"/>
                    <a:pt x="35" y="43"/>
                    <a:pt x="31" y="49"/>
                  </a:cubicBezTo>
                  <a:lnTo>
                    <a:pt x="31" y="179"/>
                  </a:lnTo>
                  <a:lnTo>
                    <a:pt x="0" y="179"/>
                  </a:lnTo>
                  <a:lnTo>
                    <a:pt x="0" y="4"/>
                  </a:lnTo>
                  <a:lnTo>
                    <a:pt x="21" y="4"/>
                  </a:lnTo>
                  <a:lnTo>
                    <a:pt x="31" y="26"/>
                  </a:lnTo>
                  <a:cubicBezTo>
                    <a:pt x="41" y="9"/>
                    <a:pt x="58" y="0"/>
                    <a:pt x="81" y="0"/>
                  </a:cubicBezTo>
                  <a:cubicBezTo>
                    <a:pt x="120" y="0"/>
                    <a:pt x="139" y="24"/>
                    <a:pt x="139" y="71"/>
                  </a:cubicBezTo>
                  <a:lnTo>
                    <a:pt x="139" y="179"/>
                  </a:lnTo>
                  <a:lnTo>
                    <a:pt x="108"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1" name="Freeform 102"/>
            <p:cNvSpPr>
              <a:spLocks noEditPoints="1"/>
            </p:cNvSpPr>
            <p:nvPr/>
          </p:nvSpPr>
          <p:spPr bwMode="auto">
            <a:xfrm>
              <a:off x="5944" y="3192"/>
              <a:ext cx="17" cy="62"/>
            </a:xfrm>
            <a:custGeom>
              <a:avLst/>
              <a:gdLst>
                <a:gd name="T0" fmla="*/ 24 w 76"/>
                <a:gd name="T1" fmla="*/ 265 h 265"/>
                <a:gd name="T2" fmla="*/ 24 w 76"/>
                <a:gd name="T3" fmla="*/ 116 h 265"/>
                <a:gd name="T4" fmla="*/ 0 w 76"/>
                <a:gd name="T5" fmla="*/ 116 h 265"/>
                <a:gd name="T6" fmla="*/ 0 w 76"/>
                <a:gd name="T7" fmla="*/ 90 h 265"/>
                <a:gd name="T8" fmla="*/ 56 w 76"/>
                <a:gd name="T9" fmla="*/ 90 h 265"/>
                <a:gd name="T10" fmla="*/ 56 w 76"/>
                <a:gd name="T11" fmla="*/ 265 h 265"/>
                <a:gd name="T12" fmla="*/ 24 w 76"/>
                <a:gd name="T13" fmla="*/ 265 h 265"/>
                <a:gd name="T14" fmla="*/ 76 w 76"/>
                <a:gd name="T15" fmla="*/ 0 h 265"/>
                <a:gd name="T16" fmla="*/ 39 w 76"/>
                <a:gd name="T17" fmla="*/ 54 h 265"/>
                <a:gd name="T18" fmla="*/ 16 w 76"/>
                <a:gd name="T19" fmla="*/ 54 h 265"/>
                <a:gd name="T20" fmla="*/ 43 w 76"/>
                <a:gd name="T21" fmla="*/ 0 h 265"/>
                <a:gd name="T22" fmla="*/ 76 w 76"/>
                <a:gd name="T2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5">
                  <a:moveTo>
                    <a:pt x="24" y="265"/>
                  </a:moveTo>
                  <a:lnTo>
                    <a:pt x="24" y="116"/>
                  </a:lnTo>
                  <a:lnTo>
                    <a:pt x="0" y="116"/>
                  </a:lnTo>
                  <a:lnTo>
                    <a:pt x="0" y="90"/>
                  </a:lnTo>
                  <a:lnTo>
                    <a:pt x="56" y="90"/>
                  </a:lnTo>
                  <a:lnTo>
                    <a:pt x="56" y="265"/>
                  </a:lnTo>
                  <a:lnTo>
                    <a:pt x="24" y="265"/>
                  </a:lnTo>
                  <a:close/>
                  <a:moveTo>
                    <a:pt x="76" y="0"/>
                  </a:moveTo>
                  <a:lnTo>
                    <a:pt x="39" y="54"/>
                  </a:lnTo>
                  <a:lnTo>
                    <a:pt x="16" y="54"/>
                  </a:lnTo>
                  <a:lnTo>
                    <a:pt x="43"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2" name="Freeform 103"/>
            <p:cNvSpPr>
              <a:spLocks/>
            </p:cNvSpPr>
            <p:nvPr/>
          </p:nvSpPr>
          <p:spPr bwMode="auto">
            <a:xfrm>
              <a:off x="5987" y="3196"/>
              <a:ext cx="27" cy="58"/>
            </a:xfrm>
            <a:custGeom>
              <a:avLst/>
              <a:gdLst>
                <a:gd name="T0" fmla="*/ 107 w 116"/>
                <a:gd name="T1" fmla="*/ 28 h 248"/>
                <a:gd name="T2" fmla="*/ 89 w 116"/>
                <a:gd name="T3" fmla="*/ 25 h 248"/>
                <a:gd name="T4" fmla="*/ 66 w 116"/>
                <a:gd name="T5" fmla="*/ 36 h 248"/>
                <a:gd name="T6" fmla="*/ 56 w 116"/>
                <a:gd name="T7" fmla="*/ 63 h 248"/>
                <a:gd name="T8" fmla="*/ 57 w 116"/>
                <a:gd name="T9" fmla="*/ 73 h 248"/>
                <a:gd name="T10" fmla="*/ 93 w 116"/>
                <a:gd name="T11" fmla="*/ 73 h 248"/>
                <a:gd name="T12" fmla="*/ 93 w 116"/>
                <a:gd name="T13" fmla="*/ 99 h 248"/>
                <a:gd name="T14" fmla="*/ 57 w 116"/>
                <a:gd name="T15" fmla="*/ 99 h 248"/>
                <a:gd name="T16" fmla="*/ 57 w 116"/>
                <a:gd name="T17" fmla="*/ 248 h 248"/>
                <a:gd name="T18" fmla="*/ 26 w 116"/>
                <a:gd name="T19" fmla="*/ 248 h 248"/>
                <a:gd name="T20" fmla="*/ 26 w 116"/>
                <a:gd name="T21" fmla="*/ 99 h 248"/>
                <a:gd name="T22" fmla="*/ 0 w 116"/>
                <a:gd name="T23" fmla="*/ 99 h 248"/>
                <a:gd name="T24" fmla="*/ 0 w 116"/>
                <a:gd name="T25" fmla="*/ 73 h 248"/>
                <a:gd name="T26" fmla="*/ 26 w 116"/>
                <a:gd name="T27" fmla="*/ 73 h 248"/>
                <a:gd name="T28" fmla="*/ 43 w 116"/>
                <a:gd name="T29" fmla="*/ 20 h 248"/>
                <a:gd name="T30" fmla="*/ 87 w 116"/>
                <a:gd name="T31" fmla="*/ 0 h 248"/>
                <a:gd name="T32" fmla="*/ 116 w 116"/>
                <a:gd name="T33" fmla="*/ 5 h 248"/>
                <a:gd name="T34" fmla="*/ 107 w 116"/>
                <a:gd name="T35" fmla="*/ 2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248">
                  <a:moveTo>
                    <a:pt x="107" y="28"/>
                  </a:moveTo>
                  <a:cubicBezTo>
                    <a:pt x="101" y="26"/>
                    <a:pt x="95" y="25"/>
                    <a:pt x="89" y="25"/>
                  </a:cubicBezTo>
                  <a:cubicBezTo>
                    <a:pt x="80" y="25"/>
                    <a:pt x="72" y="29"/>
                    <a:pt x="66" y="36"/>
                  </a:cubicBezTo>
                  <a:cubicBezTo>
                    <a:pt x="60" y="43"/>
                    <a:pt x="56" y="52"/>
                    <a:pt x="56" y="63"/>
                  </a:cubicBezTo>
                  <a:cubicBezTo>
                    <a:pt x="56" y="66"/>
                    <a:pt x="57" y="69"/>
                    <a:pt x="57" y="73"/>
                  </a:cubicBezTo>
                  <a:lnTo>
                    <a:pt x="93" y="73"/>
                  </a:lnTo>
                  <a:lnTo>
                    <a:pt x="93" y="99"/>
                  </a:lnTo>
                  <a:lnTo>
                    <a:pt x="57" y="99"/>
                  </a:lnTo>
                  <a:lnTo>
                    <a:pt x="57" y="248"/>
                  </a:lnTo>
                  <a:lnTo>
                    <a:pt x="26" y="248"/>
                  </a:lnTo>
                  <a:lnTo>
                    <a:pt x="26" y="99"/>
                  </a:lnTo>
                  <a:lnTo>
                    <a:pt x="0" y="99"/>
                  </a:lnTo>
                  <a:lnTo>
                    <a:pt x="0" y="73"/>
                  </a:lnTo>
                  <a:lnTo>
                    <a:pt x="26" y="73"/>
                  </a:lnTo>
                  <a:cubicBezTo>
                    <a:pt x="26" y="50"/>
                    <a:pt x="32" y="32"/>
                    <a:pt x="43" y="20"/>
                  </a:cubicBezTo>
                  <a:cubicBezTo>
                    <a:pt x="54" y="7"/>
                    <a:pt x="68" y="0"/>
                    <a:pt x="87" y="0"/>
                  </a:cubicBezTo>
                  <a:cubicBezTo>
                    <a:pt x="96" y="0"/>
                    <a:pt x="105" y="2"/>
                    <a:pt x="116" y="5"/>
                  </a:cubicBezTo>
                  <a:lnTo>
                    <a:pt x="107" y="2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3" name="Freeform 104"/>
            <p:cNvSpPr>
              <a:spLocks noEditPoints="1"/>
            </p:cNvSpPr>
            <p:nvPr/>
          </p:nvSpPr>
          <p:spPr bwMode="auto">
            <a:xfrm>
              <a:off x="6014" y="3212"/>
              <a:ext cx="37" cy="43"/>
            </a:xfrm>
            <a:custGeom>
              <a:avLst/>
              <a:gdLst>
                <a:gd name="T0" fmla="*/ 0 w 159"/>
                <a:gd name="T1" fmla="*/ 91 h 183"/>
                <a:gd name="T2" fmla="*/ 22 w 159"/>
                <a:gd name="T3" fmla="*/ 25 h 183"/>
                <a:gd name="T4" fmla="*/ 80 w 159"/>
                <a:gd name="T5" fmla="*/ 0 h 183"/>
                <a:gd name="T6" fmla="*/ 139 w 159"/>
                <a:gd name="T7" fmla="*/ 24 h 183"/>
                <a:gd name="T8" fmla="*/ 159 w 159"/>
                <a:gd name="T9" fmla="*/ 91 h 183"/>
                <a:gd name="T10" fmla="*/ 138 w 159"/>
                <a:gd name="T11" fmla="*/ 158 h 183"/>
                <a:gd name="T12" fmla="*/ 80 w 159"/>
                <a:gd name="T13" fmla="*/ 183 h 183"/>
                <a:gd name="T14" fmla="*/ 21 w 159"/>
                <a:gd name="T15" fmla="*/ 158 h 183"/>
                <a:gd name="T16" fmla="*/ 0 w 159"/>
                <a:gd name="T17" fmla="*/ 91 h 183"/>
                <a:gd name="T18" fmla="*/ 33 w 159"/>
                <a:gd name="T19" fmla="*/ 91 h 183"/>
                <a:gd name="T20" fmla="*/ 80 w 159"/>
                <a:gd name="T21" fmla="*/ 157 h 183"/>
                <a:gd name="T22" fmla="*/ 114 w 159"/>
                <a:gd name="T23" fmla="*/ 140 h 183"/>
                <a:gd name="T24" fmla="*/ 127 w 159"/>
                <a:gd name="T25" fmla="*/ 91 h 183"/>
                <a:gd name="T26" fmla="*/ 80 w 159"/>
                <a:gd name="T27" fmla="*/ 26 h 183"/>
                <a:gd name="T28" fmla="*/ 46 w 159"/>
                <a:gd name="T29" fmla="*/ 43 h 183"/>
                <a:gd name="T30" fmla="*/ 33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8" y="42"/>
                    <a:pt x="22" y="25"/>
                  </a:cubicBezTo>
                  <a:cubicBezTo>
                    <a:pt x="37" y="9"/>
                    <a:pt x="56" y="0"/>
                    <a:pt x="80" y="0"/>
                  </a:cubicBezTo>
                  <a:cubicBezTo>
                    <a:pt x="105" y="0"/>
                    <a:pt x="125" y="8"/>
                    <a:pt x="139" y="24"/>
                  </a:cubicBezTo>
                  <a:cubicBezTo>
                    <a:pt x="152" y="40"/>
                    <a:pt x="159" y="63"/>
                    <a:pt x="159" y="91"/>
                  </a:cubicBezTo>
                  <a:cubicBezTo>
                    <a:pt x="159" y="119"/>
                    <a:pt x="152" y="142"/>
                    <a:pt x="138" y="158"/>
                  </a:cubicBezTo>
                  <a:cubicBezTo>
                    <a:pt x="124" y="175"/>
                    <a:pt x="104" y="183"/>
                    <a:pt x="80" y="183"/>
                  </a:cubicBezTo>
                  <a:cubicBezTo>
                    <a:pt x="55" y="183"/>
                    <a:pt x="35" y="174"/>
                    <a:pt x="21" y="158"/>
                  </a:cubicBezTo>
                  <a:cubicBezTo>
                    <a:pt x="7" y="141"/>
                    <a:pt x="0" y="119"/>
                    <a:pt x="0" y="91"/>
                  </a:cubicBezTo>
                  <a:close/>
                  <a:moveTo>
                    <a:pt x="33" y="91"/>
                  </a:moveTo>
                  <a:cubicBezTo>
                    <a:pt x="33" y="135"/>
                    <a:pt x="49" y="157"/>
                    <a:pt x="80" y="157"/>
                  </a:cubicBezTo>
                  <a:cubicBezTo>
                    <a:pt x="95" y="157"/>
                    <a:pt x="106" y="151"/>
                    <a:pt x="114" y="140"/>
                  </a:cubicBezTo>
                  <a:cubicBezTo>
                    <a:pt x="122" y="128"/>
                    <a:pt x="127" y="112"/>
                    <a:pt x="127" y="91"/>
                  </a:cubicBezTo>
                  <a:cubicBezTo>
                    <a:pt x="127" y="48"/>
                    <a:pt x="111" y="26"/>
                    <a:pt x="80" y="26"/>
                  </a:cubicBezTo>
                  <a:cubicBezTo>
                    <a:pt x="66" y="26"/>
                    <a:pt x="54" y="32"/>
                    <a:pt x="46" y="43"/>
                  </a:cubicBezTo>
                  <a:cubicBezTo>
                    <a:pt x="37" y="55"/>
                    <a:pt x="33" y="71"/>
                    <a:pt x="33"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4" name="Freeform 105"/>
            <p:cNvSpPr>
              <a:spLocks/>
            </p:cNvSpPr>
            <p:nvPr/>
          </p:nvSpPr>
          <p:spPr bwMode="auto">
            <a:xfrm>
              <a:off x="6057" y="3212"/>
              <a:ext cx="32" cy="42"/>
            </a:xfrm>
            <a:custGeom>
              <a:avLst/>
              <a:gdLst>
                <a:gd name="T0" fmla="*/ 108 w 139"/>
                <a:gd name="T1" fmla="*/ 179 h 179"/>
                <a:gd name="T2" fmla="*/ 108 w 139"/>
                <a:gd name="T3" fmla="*/ 77 h 179"/>
                <a:gd name="T4" fmla="*/ 100 w 139"/>
                <a:gd name="T5" fmla="*/ 38 h 179"/>
                <a:gd name="T6" fmla="*/ 71 w 139"/>
                <a:gd name="T7" fmla="*/ 27 h 179"/>
                <a:gd name="T8" fmla="*/ 49 w 139"/>
                <a:gd name="T9" fmla="*/ 33 h 179"/>
                <a:gd name="T10" fmla="*/ 31 w 139"/>
                <a:gd name="T11" fmla="*/ 49 h 179"/>
                <a:gd name="T12" fmla="*/ 31 w 139"/>
                <a:gd name="T13" fmla="*/ 179 h 179"/>
                <a:gd name="T14" fmla="*/ 0 w 139"/>
                <a:gd name="T15" fmla="*/ 179 h 179"/>
                <a:gd name="T16" fmla="*/ 0 w 139"/>
                <a:gd name="T17" fmla="*/ 4 h 179"/>
                <a:gd name="T18" fmla="*/ 21 w 139"/>
                <a:gd name="T19" fmla="*/ 4 h 179"/>
                <a:gd name="T20" fmla="*/ 31 w 139"/>
                <a:gd name="T21" fmla="*/ 26 h 179"/>
                <a:gd name="T22" fmla="*/ 81 w 139"/>
                <a:gd name="T23" fmla="*/ 0 h 179"/>
                <a:gd name="T24" fmla="*/ 139 w 139"/>
                <a:gd name="T25" fmla="*/ 71 h 179"/>
                <a:gd name="T26" fmla="*/ 139 w 139"/>
                <a:gd name="T27" fmla="*/ 179 h 179"/>
                <a:gd name="T28" fmla="*/ 108 w 139"/>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79">
                  <a:moveTo>
                    <a:pt x="108" y="179"/>
                  </a:moveTo>
                  <a:lnTo>
                    <a:pt x="108" y="77"/>
                  </a:lnTo>
                  <a:cubicBezTo>
                    <a:pt x="108" y="58"/>
                    <a:pt x="105" y="45"/>
                    <a:pt x="100" y="38"/>
                  </a:cubicBezTo>
                  <a:cubicBezTo>
                    <a:pt x="94" y="30"/>
                    <a:pt x="84" y="27"/>
                    <a:pt x="71" y="27"/>
                  </a:cubicBezTo>
                  <a:cubicBezTo>
                    <a:pt x="64" y="27"/>
                    <a:pt x="57" y="29"/>
                    <a:pt x="49" y="33"/>
                  </a:cubicBezTo>
                  <a:cubicBezTo>
                    <a:pt x="41" y="37"/>
                    <a:pt x="35" y="43"/>
                    <a:pt x="31" y="49"/>
                  </a:cubicBezTo>
                  <a:lnTo>
                    <a:pt x="31" y="179"/>
                  </a:lnTo>
                  <a:lnTo>
                    <a:pt x="0" y="179"/>
                  </a:lnTo>
                  <a:lnTo>
                    <a:pt x="0" y="4"/>
                  </a:lnTo>
                  <a:lnTo>
                    <a:pt x="21" y="4"/>
                  </a:lnTo>
                  <a:lnTo>
                    <a:pt x="31" y="26"/>
                  </a:lnTo>
                  <a:cubicBezTo>
                    <a:pt x="41" y="9"/>
                    <a:pt x="58" y="0"/>
                    <a:pt x="81" y="0"/>
                  </a:cubicBezTo>
                  <a:cubicBezTo>
                    <a:pt x="120" y="0"/>
                    <a:pt x="139" y="24"/>
                    <a:pt x="139" y="71"/>
                  </a:cubicBezTo>
                  <a:lnTo>
                    <a:pt x="139" y="179"/>
                  </a:lnTo>
                  <a:lnTo>
                    <a:pt x="108"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5" name="Freeform 106"/>
            <p:cNvSpPr>
              <a:spLocks noEditPoints="1"/>
            </p:cNvSpPr>
            <p:nvPr/>
          </p:nvSpPr>
          <p:spPr bwMode="auto">
            <a:xfrm>
              <a:off x="6096" y="3196"/>
              <a:ext cx="35" cy="59"/>
            </a:xfrm>
            <a:custGeom>
              <a:avLst/>
              <a:gdLst>
                <a:gd name="T0" fmla="*/ 122 w 153"/>
                <a:gd name="T1" fmla="*/ 248 h 252"/>
                <a:gd name="T2" fmla="*/ 122 w 153"/>
                <a:gd name="T3" fmla="*/ 235 h 252"/>
                <a:gd name="T4" fmla="*/ 74 w 153"/>
                <a:gd name="T5" fmla="*/ 252 h 252"/>
                <a:gd name="T6" fmla="*/ 21 w 153"/>
                <a:gd name="T7" fmla="*/ 228 h 252"/>
                <a:gd name="T8" fmla="*/ 0 w 153"/>
                <a:gd name="T9" fmla="*/ 165 h 252"/>
                <a:gd name="T10" fmla="*/ 24 w 153"/>
                <a:gd name="T11" fmla="*/ 97 h 252"/>
                <a:gd name="T12" fmla="*/ 80 w 153"/>
                <a:gd name="T13" fmla="*/ 69 h 252"/>
                <a:gd name="T14" fmla="*/ 122 w 153"/>
                <a:gd name="T15" fmla="*/ 82 h 252"/>
                <a:gd name="T16" fmla="*/ 122 w 153"/>
                <a:gd name="T17" fmla="*/ 0 h 252"/>
                <a:gd name="T18" fmla="*/ 153 w 153"/>
                <a:gd name="T19" fmla="*/ 0 h 252"/>
                <a:gd name="T20" fmla="*/ 153 w 153"/>
                <a:gd name="T21" fmla="*/ 248 h 252"/>
                <a:gd name="T22" fmla="*/ 122 w 153"/>
                <a:gd name="T23" fmla="*/ 248 h 252"/>
                <a:gd name="T24" fmla="*/ 122 w 153"/>
                <a:gd name="T25" fmla="*/ 113 h 252"/>
                <a:gd name="T26" fmla="*/ 89 w 153"/>
                <a:gd name="T27" fmla="*/ 96 h 252"/>
                <a:gd name="T28" fmla="*/ 49 w 153"/>
                <a:gd name="T29" fmla="*/ 114 h 252"/>
                <a:gd name="T30" fmla="*/ 33 w 153"/>
                <a:gd name="T31" fmla="*/ 162 h 252"/>
                <a:gd name="T32" fmla="*/ 91 w 153"/>
                <a:gd name="T33" fmla="*/ 225 h 252"/>
                <a:gd name="T34" fmla="*/ 109 w 153"/>
                <a:gd name="T35" fmla="*/ 221 h 252"/>
                <a:gd name="T36" fmla="*/ 122 w 153"/>
                <a:gd name="T37" fmla="*/ 211 h 252"/>
                <a:gd name="T38" fmla="*/ 122 w 153"/>
                <a:gd name="T39" fmla="*/ 1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3" h="252">
                  <a:moveTo>
                    <a:pt x="122" y="248"/>
                  </a:moveTo>
                  <a:lnTo>
                    <a:pt x="122" y="235"/>
                  </a:lnTo>
                  <a:cubicBezTo>
                    <a:pt x="111" y="246"/>
                    <a:pt x="95" y="252"/>
                    <a:pt x="74" y="252"/>
                  </a:cubicBezTo>
                  <a:cubicBezTo>
                    <a:pt x="52" y="252"/>
                    <a:pt x="34" y="244"/>
                    <a:pt x="21" y="228"/>
                  </a:cubicBezTo>
                  <a:cubicBezTo>
                    <a:pt x="7" y="212"/>
                    <a:pt x="0" y="191"/>
                    <a:pt x="0" y="165"/>
                  </a:cubicBezTo>
                  <a:cubicBezTo>
                    <a:pt x="0" y="138"/>
                    <a:pt x="8" y="116"/>
                    <a:pt x="24" y="97"/>
                  </a:cubicBezTo>
                  <a:cubicBezTo>
                    <a:pt x="40" y="79"/>
                    <a:pt x="58" y="69"/>
                    <a:pt x="80" y="69"/>
                  </a:cubicBezTo>
                  <a:cubicBezTo>
                    <a:pt x="98" y="69"/>
                    <a:pt x="112" y="74"/>
                    <a:pt x="122" y="82"/>
                  </a:cubicBezTo>
                  <a:lnTo>
                    <a:pt x="122" y="0"/>
                  </a:lnTo>
                  <a:lnTo>
                    <a:pt x="153" y="0"/>
                  </a:lnTo>
                  <a:lnTo>
                    <a:pt x="153" y="248"/>
                  </a:lnTo>
                  <a:lnTo>
                    <a:pt x="122" y="248"/>
                  </a:lnTo>
                  <a:close/>
                  <a:moveTo>
                    <a:pt x="122" y="113"/>
                  </a:moveTo>
                  <a:cubicBezTo>
                    <a:pt x="114" y="101"/>
                    <a:pt x="103" y="96"/>
                    <a:pt x="89" y="96"/>
                  </a:cubicBezTo>
                  <a:cubicBezTo>
                    <a:pt x="73" y="96"/>
                    <a:pt x="59" y="102"/>
                    <a:pt x="49" y="114"/>
                  </a:cubicBezTo>
                  <a:cubicBezTo>
                    <a:pt x="38" y="127"/>
                    <a:pt x="33" y="143"/>
                    <a:pt x="33" y="162"/>
                  </a:cubicBezTo>
                  <a:cubicBezTo>
                    <a:pt x="33" y="204"/>
                    <a:pt x="52" y="225"/>
                    <a:pt x="91" y="225"/>
                  </a:cubicBezTo>
                  <a:cubicBezTo>
                    <a:pt x="96" y="225"/>
                    <a:pt x="102" y="224"/>
                    <a:pt x="109" y="221"/>
                  </a:cubicBezTo>
                  <a:cubicBezTo>
                    <a:pt x="116" y="218"/>
                    <a:pt x="120" y="214"/>
                    <a:pt x="122" y="211"/>
                  </a:cubicBezTo>
                  <a:lnTo>
                    <a:pt x="122" y="11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6" name="Freeform 107"/>
            <p:cNvSpPr>
              <a:spLocks/>
            </p:cNvSpPr>
            <p:nvPr/>
          </p:nvSpPr>
          <p:spPr bwMode="auto">
            <a:xfrm>
              <a:off x="6135" y="3213"/>
              <a:ext cx="37" cy="57"/>
            </a:xfrm>
            <a:custGeom>
              <a:avLst/>
              <a:gdLst>
                <a:gd name="T0" fmla="*/ 87 w 162"/>
                <a:gd name="T1" fmla="*/ 205 h 244"/>
                <a:gd name="T2" fmla="*/ 62 w 162"/>
                <a:gd name="T3" fmla="*/ 233 h 244"/>
                <a:gd name="T4" fmla="*/ 18 w 162"/>
                <a:gd name="T5" fmla="*/ 244 h 244"/>
                <a:gd name="T6" fmla="*/ 18 w 162"/>
                <a:gd name="T7" fmla="*/ 216 h 244"/>
                <a:gd name="T8" fmla="*/ 52 w 162"/>
                <a:gd name="T9" fmla="*/ 207 h 244"/>
                <a:gd name="T10" fmla="*/ 66 w 162"/>
                <a:gd name="T11" fmla="*/ 185 h 244"/>
                <a:gd name="T12" fmla="*/ 61 w 162"/>
                <a:gd name="T13" fmla="*/ 157 h 244"/>
                <a:gd name="T14" fmla="*/ 47 w 162"/>
                <a:gd name="T15" fmla="*/ 122 h 244"/>
                <a:gd name="T16" fmla="*/ 0 w 162"/>
                <a:gd name="T17" fmla="*/ 0 h 244"/>
                <a:gd name="T18" fmla="*/ 32 w 162"/>
                <a:gd name="T19" fmla="*/ 0 h 244"/>
                <a:gd name="T20" fmla="*/ 83 w 162"/>
                <a:gd name="T21" fmla="*/ 136 h 244"/>
                <a:gd name="T22" fmla="*/ 130 w 162"/>
                <a:gd name="T23" fmla="*/ 0 h 244"/>
                <a:gd name="T24" fmla="*/ 162 w 162"/>
                <a:gd name="T25" fmla="*/ 0 h 244"/>
                <a:gd name="T26" fmla="*/ 87 w 162"/>
                <a:gd name="T2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244">
                  <a:moveTo>
                    <a:pt x="87" y="205"/>
                  </a:moveTo>
                  <a:cubicBezTo>
                    <a:pt x="83" y="216"/>
                    <a:pt x="75" y="226"/>
                    <a:pt x="62" y="233"/>
                  </a:cubicBezTo>
                  <a:cubicBezTo>
                    <a:pt x="49" y="241"/>
                    <a:pt x="34" y="244"/>
                    <a:pt x="18" y="244"/>
                  </a:cubicBezTo>
                  <a:lnTo>
                    <a:pt x="18" y="216"/>
                  </a:lnTo>
                  <a:cubicBezTo>
                    <a:pt x="31" y="216"/>
                    <a:pt x="42" y="213"/>
                    <a:pt x="52" y="207"/>
                  </a:cubicBezTo>
                  <a:cubicBezTo>
                    <a:pt x="61" y="201"/>
                    <a:pt x="66" y="194"/>
                    <a:pt x="66" y="185"/>
                  </a:cubicBezTo>
                  <a:cubicBezTo>
                    <a:pt x="66" y="176"/>
                    <a:pt x="64" y="166"/>
                    <a:pt x="61" y="157"/>
                  </a:cubicBezTo>
                  <a:cubicBezTo>
                    <a:pt x="57" y="147"/>
                    <a:pt x="53" y="136"/>
                    <a:pt x="47" y="122"/>
                  </a:cubicBezTo>
                  <a:lnTo>
                    <a:pt x="0" y="0"/>
                  </a:lnTo>
                  <a:lnTo>
                    <a:pt x="32" y="0"/>
                  </a:lnTo>
                  <a:lnTo>
                    <a:pt x="83" y="136"/>
                  </a:lnTo>
                  <a:lnTo>
                    <a:pt x="130" y="0"/>
                  </a:lnTo>
                  <a:lnTo>
                    <a:pt x="162" y="0"/>
                  </a:lnTo>
                  <a:lnTo>
                    <a:pt x="87" y="2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7" name="Freeform 108"/>
            <p:cNvSpPr>
              <a:spLocks noEditPoints="1"/>
            </p:cNvSpPr>
            <p:nvPr/>
          </p:nvSpPr>
          <p:spPr bwMode="auto">
            <a:xfrm>
              <a:off x="4856" y="3292"/>
              <a:ext cx="46" cy="58"/>
            </a:xfrm>
            <a:custGeom>
              <a:avLst/>
              <a:gdLst>
                <a:gd name="T0" fmla="*/ 0 w 201"/>
                <a:gd name="T1" fmla="*/ 122 h 249"/>
                <a:gd name="T2" fmla="*/ 26 w 201"/>
                <a:gd name="T3" fmla="*/ 35 h 249"/>
                <a:gd name="T4" fmla="*/ 97 w 201"/>
                <a:gd name="T5" fmla="*/ 0 h 249"/>
                <a:gd name="T6" fmla="*/ 174 w 201"/>
                <a:gd name="T7" fmla="*/ 32 h 249"/>
                <a:gd name="T8" fmla="*/ 201 w 201"/>
                <a:gd name="T9" fmla="*/ 122 h 249"/>
                <a:gd name="T10" fmla="*/ 174 w 201"/>
                <a:gd name="T11" fmla="*/ 215 h 249"/>
                <a:gd name="T12" fmla="*/ 97 w 201"/>
                <a:gd name="T13" fmla="*/ 249 h 249"/>
                <a:gd name="T14" fmla="*/ 26 w 201"/>
                <a:gd name="T15" fmla="*/ 213 h 249"/>
                <a:gd name="T16" fmla="*/ 0 w 201"/>
                <a:gd name="T17" fmla="*/ 122 h 249"/>
                <a:gd name="T18" fmla="*/ 35 w 201"/>
                <a:gd name="T19" fmla="*/ 122 h 249"/>
                <a:gd name="T20" fmla="*/ 51 w 201"/>
                <a:gd name="T21" fmla="*/ 191 h 249"/>
                <a:gd name="T22" fmla="*/ 97 w 201"/>
                <a:gd name="T23" fmla="*/ 219 h 249"/>
                <a:gd name="T24" fmla="*/ 148 w 201"/>
                <a:gd name="T25" fmla="*/ 194 h 249"/>
                <a:gd name="T26" fmla="*/ 166 w 201"/>
                <a:gd name="T27" fmla="*/ 122 h 249"/>
                <a:gd name="T28" fmla="*/ 97 w 201"/>
                <a:gd name="T29" fmla="*/ 29 h 249"/>
                <a:gd name="T30" fmla="*/ 51 w 201"/>
                <a:gd name="T31" fmla="*/ 54 h 249"/>
                <a:gd name="T32" fmla="*/ 35 w 201"/>
                <a:gd name="T33" fmla="*/ 12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49">
                  <a:moveTo>
                    <a:pt x="0" y="122"/>
                  </a:moveTo>
                  <a:cubicBezTo>
                    <a:pt x="0" y="87"/>
                    <a:pt x="9" y="58"/>
                    <a:pt x="26" y="35"/>
                  </a:cubicBezTo>
                  <a:cubicBezTo>
                    <a:pt x="44" y="11"/>
                    <a:pt x="67" y="0"/>
                    <a:pt x="97" y="0"/>
                  </a:cubicBezTo>
                  <a:cubicBezTo>
                    <a:pt x="131" y="0"/>
                    <a:pt x="156" y="10"/>
                    <a:pt x="174" y="32"/>
                  </a:cubicBezTo>
                  <a:cubicBezTo>
                    <a:pt x="192" y="54"/>
                    <a:pt x="201" y="84"/>
                    <a:pt x="201" y="122"/>
                  </a:cubicBezTo>
                  <a:cubicBezTo>
                    <a:pt x="201" y="162"/>
                    <a:pt x="192" y="193"/>
                    <a:pt x="174" y="215"/>
                  </a:cubicBezTo>
                  <a:cubicBezTo>
                    <a:pt x="156" y="237"/>
                    <a:pt x="130" y="249"/>
                    <a:pt x="97" y="249"/>
                  </a:cubicBezTo>
                  <a:cubicBezTo>
                    <a:pt x="67" y="249"/>
                    <a:pt x="43" y="237"/>
                    <a:pt x="26" y="213"/>
                  </a:cubicBezTo>
                  <a:cubicBezTo>
                    <a:pt x="9" y="190"/>
                    <a:pt x="0" y="159"/>
                    <a:pt x="0" y="122"/>
                  </a:cubicBezTo>
                  <a:close/>
                  <a:moveTo>
                    <a:pt x="35" y="122"/>
                  </a:moveTo>
                  <a:cubicBezTo>
                    <a:pt x="35" y="150"/>
                    <a:pt x="40" y="173"/>
                    <a:pt x="51" y="191"/>
                  </a:cubicBezTo>
                  <a:cubicBezTo>
                    <a:pt x="62" y="210"/>
                    <a:pt x="77" y="219"/>
                    <a:pt x="97" y="219"/>
                  </a:cubicBezTo>
                  <a:cubicBezTo>
                    <a:pt x="119" y="219"/>
                    <a:pt x="137" y="211"/>
                    <a:pt x="148" y="194"/>
                  </a:cubicBezTo>
                  <a:cubicBezTo>
                    <a:pt x="160" y="177"/>
                    <a:pt x="166" y="153"/>
                    <a:pt x="166" y="122"/>
                  </a:cubicBezTo>
                  <a:cubicBezTo>
                    <a:pt x="166" y="60"/>
                    <a:pt x="143" y="29"/>
                    <a:pt x="97" y="29"/>
                  </a:cubicBezTo>
                  <a:cubicBezTo>
                    <a:pt x="77" y="29"/>
                    <a:pt x="61" y="38"/>
                    <a:pt x="51" y="54"/>
                  </a:cubicBezTo>
                  <a:cubicBezTo>
                    <a:pt x="40" y="71"/>
                    <a:pt x="35" y="94"/>
                    <a:pt x="35" y="12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8" name="Freeform 109"/>
            <p:cNvSpPr>
              <a:spLocks noEditPoints="1"/>
            </p:cNvSpPr>
            <p:nvPr/>
          </p:nvSpPr>
          <p:spPr bwMode="auto">
            <a:xfrm>
              <a:off x="4910" y="3307"/>
              <a:ext cx="35" cy="58"/>
            </a:xfrm>
            <a:custGeom>
              <a:avLst/>
              <a:gdLst>
                <a:gd name="T0" fmla="*/ 31 w 153"/>
                <a:gd name="T1" fmla="*/ 170 h 248"/>
                <a:gd name="T2" fmla="*/ 31 w 153"/>
                <a:gd name="T3" fmla="*/ 248 h 248"/>
                <a:gd name="T4" fmla="*/ 0 w 153"/>
                <a:gd name="T5" fmla="*/ 248 h 248"/>
                <a:gd name="T6" fmla="*/ 0 w 153"/>
                <a:gd name="T7" fmla="*/ 4 h 248"/>
                <a:gd name="T8" fmla="*/ 31 w 153"/>
                <a:gd name="T9" fmla="*/ 4 h 248"/>
                <a:gd name="T10" fmla="*/ 31 w 153"/>
                <a:gd name="T11" fmla="*/ 18 h 248"/>
                <a:gd name="T12" fmla="*/ 74 w 153"/>
                <a:gd name="T13" fmla="*/ 0 h 248"/>
                <a:gd name="T14" fmla="*/ 132 w 153"/>
                <a:gd name="T15" fmla="*/ 24 h 248"/>
                <a:gd name="T16" fmla="*/ 153 w 153"/>
                <a:gd name="T17" fmla="*/ 92 h 248"/>
                <a:gd name="T18" fmla="*/ 132 w 153"/>
                <a:gd name="T19" fmla="*/ 157 h 248"/>
                <a:gd name="T20" fmla="*/ 71 w 153"/>
                <a:gd name="T21" fmla="*/ 183 h 248"/>
                <a:gd name="T22" fmla="*/ 47 w 153"/>
                <a:gd name="T23" fmla="*/ 179 h 248"/>
                <a:gd name="T24" fmla="*/ 31 w 153"/>
                <a:gd name="T25" fmla="*/ 170 h 248"/>
                <a:gd name="T26" fmla="*/ 31 w 153"/>
                <a:gd name="T27" fmla="*/ 42 h 248"/>
                <a:gd name="T28" fmla="*/ 31 w 153"/>
                <a:gd name="T29" fmla="*/ 144 h 248"/>
                <a:gd name="T30" fmla="*/ 44 w 153"/>
                <a:gd name="T31" fmla="*/ 153 h 248"/>
                <a:gd name="T32" fmla="*/ 62 w 153"/>
                <a:gd name="T33" fmla="*/ 157 h 248"/>
                <a:gd name="T34" fmla="*/ 120 w 153"/>
                <a:gd name="T35" fmla="*/ 91 h 248"/>
                <a:gd name="T36" fmla="*/ 106 w 153"/>
                <a:gd name="T37" fmla="*/ 42 h 248"/>
                <a:gd name="T38" fmla="*/ 62 w 153"/>
                <a:gd name="T39" fmla="*/ 27 h 248"/>
                <a:gd name="T40" fmla="*/ 46 w 153"/>
                <a:gd name="T41" fmla="*/ 31 h 248"/>
                <a:gd name="T42" fmla="*/ 31 w 153"/>
                <a:gd name="T43" fmla="*/ 4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248">
                  <a:moveTo>
                    <a:pt x="31" y="170"/>
                  </a:moveTo>
                  <a:lnTo>
                    <a:pt x="31" y="248"/>
                  </a:lnTo>
                  <a:lnTo>
                    <a:pt x="0" y="248"/>
                  </a:lnTo>
                  <a:lnTo>
                    <a:pt x="0" y="4"/>
                  </a:lnTo>
                  <a:lnTo>
                    <a:pt x="31" y="4"/>
                  </a:lnTo>
                  <a:lnTo>
                    <a:pt x="31" y="18"/>
                  </a:lnTo>
                  <a:cubicBezTo>
                    <a:pt x="43" y="6"/>
                    <a:pt x="57" y="0"/>
                    <a:pt x="74" y="0"/>
                  </a:cubicBezTo>
                  <a:cubicBezTo>
                    <a:pt x="99" y="0"/>
                    <a:pt x="118" y="8"/>
                    <a:pt x="132" y="24"/>
                  </a:cubicBezTo>
                  <a:cubicBezTo>
                    <a:pt x="146" y="39"/>
                    <a:pt x="153" y="62"/>
                    <a:pt x="153" y="92"/>
                  </a:cubicBezTo>
                  <a:cubicBezTo>
                    <a:pt x="153" y="119"/>
                    <a:pt x="146" y="141"/>
                    <a:pt x="132" y="157"/>
                  </a:cubicBezTo>
                  <a:cubicBezTo>
                    <a:pt x="118" y="174"/>
                    <a:pt x="98" y="183"/>
                    <a:pt x="71" y="183"/>
                  </a:cubicBezTo>
                  <a:cubicBezTo>
                    <a:pt x="64" y="183"/>
                    <a:pt x="56" y="181"/>
                    <a:pt x="47" y="179"/>
                  </a:cubicBezTo>
                  <a:cubicBezTo>
                    <a:pt x="39" y="176"/>
                    <a:pt x="33" y="173"/>
                    <a:pt x="31" y="170"/>
                  </a:cubicBezTo>
                  <a:close/>
                  <a:moveTo>
                    <a:pt x="31" y="42"/>
                  </a:moveTo>
                  <a:lnTo>
                    <a:pt x="31" y="144"/>
                  </a:lnTo>
                  <a:cubicBezTo>
                    <a:pt x="33" y="147"/>
                    <a:pt x="37" y="150"/>
                    <a:pt x="44" y="153"/>
                  </a:cubicBezTo>
                  <a:cubicBezTo>
                    <a:pt x="50" y="155"/>
                    <a:pt x="56" y="157"/>
                    <a:pt x="62" y="157"/>
                  </a:cubicBezTo>
                  <a:cubicBezTo>
                    <a:pt x="101" y="157"/>
                    <a:pt x="120" y="135"/>
                    <a:pt x="120" y="91"/>
                  </a:cubicBezTo>
                  <a:cubicBezTo>
                    <a:pt x="120" y="69"/>
                    <a:pt x="116" y="52"/>
                    <a:pt x="106" y="42"/>
                  </a:cubicBezTo>
                  <a:cubicBezTo>
                    <a:pt x="97" y="32"/>
                    <a:pt x="83" y="27"/>
                    <a:pt x="62" y="27"/>
                  </a:cubicBezTo>
                  <a:cubicBezTo>
                    <a:pt x="58" y="27"/>
                    <a:pt x="53" y="28"/>
                    <a:pt x="46" y="31"/>
                  </a:cubicBezTo>
                  <a:cubicBezTo>
                    <a:pt x="40" y="34"/>
                    <a:pt x="35" y="38"/>
                    <a:pt x="31"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19" name="Freeform 110"/>
            <p:cNvSpPr>
              <a:spLocks noEditPoints="1"/>
            </p:cNvSpPr>
            <p:nvPr/>
          </p:nvSpPr>
          <p:spPr bwMode="auto">
            <a:xfrm>
              <a:off x="4949" y="3307"/>
              <a:ext cx="38" cy="43"/>
            </a:xfrm>
            <a:custGeom>
              <a:avLst/>
              <a:gdLst>
                <a:gd name="T0" fmla="*/ 159 w 162"/>
                <a:gd name="T1" fmla="*/ 95 h 183"/>
                <a:gd name="T2" fmla="*/ 33 w 162"/>
                <a:gd name="T3" fmla="*/ 95 h 183"/>
                <a:gd name="T4" fmla="*/ 50 w 162"/>
                <a:gd name="T5" fmla="*/ 142 h 183"/>
                <a:gd name="T6" fmla="*/ 88 w 162"/>
                <a:gd name="T7" fmla="*/ 157 h 183"/>
                <a:gd name="T8" fmla="*/ 133 w 162"/>
                <a:gd name="T9" fmla="*/ 141 h 183"/>
                <a:gd name="T10" fmla="*/ 146 w 162"/>
                <a:gd name="T11" fmla="*/ 163 h 183"/>
                <a:gd name="T12" fmla="*/ 124 w 162"/>
                <a:gd name="T13" fmla="*/ 176 h 183"/>
                <a:gd name="T14" fmla="*/ 82 w 162"/>
                <a:gd name="T15" fmla="*/ 183 h 183"/>
                <a:gd name="T16" fmla="*/ 26 w 162"/>
                <a:gd name="T17" fmla="*/ 160 h 183"/>
                <a:gd name="T18" fmla="*/ 0 w 162"/>
                <a:gd name="T19" fmla="*/ 94 h 183"/>
                <a:gd name="T20" fmla="*/ 26 w 162"/>
                <a:gd name="T21" fmla="*/ 24 h 183"/>
                <a:gd name="T22" fmla="*/ 82 w 162"/>
                <a:gd name="T23" fmla="*/ 0 h 183"/>
                <a:gd name="T24" fmla="*/ 141 w 162"/>
                <a:gd name="T25" fmla="*/ 22 h 183"/>
                <a:gd name="T26" fmla="*/ 162 w 162"/>
                <a:gd name="T27" fmla="*/ 76 h 183"/>
                <a:gd name="T28" fmla="*/ 159 w 162"/>
                <a:gd name="T29" fmla="*/ 95 h 183"/>
                <a:gd name="T30" fmla="*/ 84 w 162"/>
                <a:gd name="T31" fmla="*/ 27 h 183"/>
                <a:gd name="T32" fmla="*/ 49 w 162"/>
                <a:gd name="T33" fmla="*/ 40 h 183"/>
                <a:gd name="T34" fmla="*/ 33 w 162"/>
                <a:gd name="T35" fmla="*/ 72 h 183"/>
                <a:gd name="T36" fmla="*/ 131 w 162"/>
                <a:gd name="T37" fmla="*/ 72 h 183"/>
                <a:gd name="T38" fmla="*/ 119 w 162"/>
                <a:gd name="T39" fmla="*/ 40 h 183"/>
                <a:gd name="T40" fmla="*/ 84 w 162"/>
                <a:gd name="T41" fmla="*/ 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83">
                  <a:moveTo>
                    <a:pt x="159" y="95"/>
                  </a:moveTo>
                  <a:lnTo>
                    <a:pt x="33" y="95"/>
                  </a:lnTo>
                  <a:cubicBezTo>
                    <a:pt x="33" y="115"/>
                    <a:pt x="38" y="131"/>
                    <a:pt x="50" y="142"/>
                  </a:cubicBezTo>
                  <a:cubicBezTo>
                    <a:pt x="60" y="152"/>
                    <a:pt x="72" y="157"/>
                    <a:pt x="88" y="157"/>
                  </a:cubicBezTo>
                  <a:cubicBezTo>
                    <a:pt x="106" y="157"/>
                    <a:pt x="121" y="151"/>
                    <a:pt x="133" y="141"/>
                  </a:cubicBezTo>
                  <a:lnTo>
                    <a:pt x="146" y="163"/>
                  </a:lnTo>
                  <a:cubicBezTo>
                    <a:pt x="141" y="168"/>
                    <a:pt x="134" y="172"/>
                    <a:pt x="124" y="176"/>
                  </a:cubicBezTo>
                  <a:cubicBezTo>
                    <a:pt x="111" y="181"/>
                    <a:pt x="97" y="183"/>
                    <a:pt x="82" y="183"/>
                  </a:cubicBezTo>
                  <a:cubicBezTo>
                    <a:pt x="60" y="183"/>
                    <a:pt x="41" y="175"/>
                    <a:pt x="26" y="160"/>
                  </a:cubicBezTo>
                  <a:cubicBezTo>
                    <a:pt x="8" y="144"/>
                    <a:pt x="0" y="122"/>
                    <a:pt x="0" y="94"/>
                  </a:cubicBezTo>
                  <a:cubicBezTo>
                    <a:pt x="0" y="65"/>
                    <a:pt x="9" y="41"/>
                    <a:pt x="26" y="24"/>
                  </a:cubicBezTo>
                  <a:cubicBezTo>
                    <a:pt x="42" y="8"/>
                    <a:pt x="61" y="0"/>
                    <a:pt x="82" y="0"/>
                  </a:cubicBezTo>
                  <a:cubicBezTo>
                    <a:pt x="107" y="0"/>
                    <a:pt x="127" y="7"/>
                    <a:pt x="141" y="22"/>
                  </a:cubicBezTo>
                  <a:cubicBezTo>
                    <a:pt x="155" y="35"/>
                    <a:pt x="162" y="53"/>
                    <a:pt x="162" y="76"/>
                  </a:cubicBezTo>
                  <a:cubicBezTo>
                    <a:pt x="162" y="83"/>
                    <a:pt x="161" y="89"/>
                    <a:pt x="159" y="95"/>
                  </a:cubicBezTo>
                  <a:close/>
                  <a:moveTo>
                    <a:pt x="84" y="27"/>
                  </a:moveTo>
                  <a:cubicBezTo>
                    <a:pt x="70" y="27"/>
                    <a:pt x="58" y="31"/>
                    <a:pt x="49" y="40"/>
                  </a:cubicBezTo>
                  <a:cubicBezTo>
                    <a:pt x="40" y="49"/>
                    <a:pt x="35" y="59"/>
                    <a:pt x="33" y="72"/>
                  </a:cubicBezTo>
                  <a:lnTo>
                    <a:pt x="131" y="72"/>
                  </a:lnTo>
                  <a:cubicBezTo>
                    <a:pt x="131" y="59"/>
                    <a:pt x="127" y="49"/>
                    <a:pt x="119" y="40"/>
                  </a:cubicBezTo>
                  <a:cubicBezTo>
                    <a:pt x="110" y="31"/>
                    <a:pt x="99" y="27"/>
                    <a:pt x="84" y="2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0" name="Freeform 111"/>
            <p:cNvSpPr>
              <a:spLocks/>
            </p:cNvSpPr>
            <p:nvPr/>
          </p:nvSpPr>
          <p:spPr bwMode="auto">
            <a:xfrm>
              <a:off x="4994" y="3307"/>
              <a:ext cx="24" cy="42"/>
            </a:xfrm>
            <a:custGeom>
              <a:avLst/>
              <a:gdLst>
                <a:gd name="T0" fmla="*/ 93 w 106"/>
                <a:gd name="T1" fmla="*/ 34 h 180"/>
                <a:gd name="T2" fmla="*/ 73 w 106"/>
                <a:gd name="T3" fmla="*/ 27 h 180"/>
                <a:gd name="T4" fmla="*/ 44 w 106"/>
                <a:gd name="T5" fmla="*/ 42 h 180"/>
                <a:gd name="T6" fmla="*/ 31 w 106"/>
                <a:gd name="T7" fmla="*/ 79 h 180"/>
                <a:gd name="T8" fmla="*/ 31 w 106"/>
                <a:gd name="T9" fmla="*/ 180 h 180"/>
                <a:gd name="T10" fmla="*/ 0 w 106"/>
                <a:gd name="T11" fmla="*/ 180 h 180"/>
                <a:gd name="T12" fmla="*/ 0 w 106"/>
                <a:gd name="T13" fmla="*/ 4 h 180"/>
                <a:gd name="T14" fmla="*/ 31 w 106"/>
                <a:gd name="T15" fmla="*/ 4 h 180"/>
                <a:gd name="T16" fmla="*/ 31 w 106"/>
                <a:gd name="T17" fmla="*/ 32 h 180"/>
                <a:gd name="T18" fmla="*/ 82 w 106"/>
                <a:gd name="T19" fmla="*/ 0 h 180"/>
                <a:gd name="T20" fmla="*/ 106 w 106"/>
                <a:gd name="T21" fmla="*/ 3 h 180"/>
                <a:gd name="T22" fmla="*/ 93 w 106"/>
                <a:gd name="T23" fmla="*/ 3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80">
                  <a:moveTo>
                    <a:pt x="93" y="34"/>
                  </a:moveTo>
                  <a:cubicBezTo>
                    <a:pt x="87" y="29"/>
                    <a:pt x="80" y="27"/>
                    <a:pt x="73" y="27"/>
                  </a:cubicBezTo>
                  <a:cubicBezTo>
                    <a:pt x="62" y="27"/>
                    <a:pt x="52" y="32"/>
                    <a:pt x="44" y="42"/>
                  </a:cubicBezTo>
                  <a:cubicBezTo>
                    <a:pt x="36" y="52"/>
                    <a:pt x="31" y="64"/>
                    <a:pt x="31" y="79"/>
                  </a:cubicBezTo>
                  <a:lnTo>
                    <a:pt x="31" y="180"/>
                  </a:lnTo>
                  <a:lnTo>
                    <a:pt x="0" y="180"/>
                  </a:lnTo>
                  <a:lnTo>
                    <a:pt x="0" y="4"/>
                  </a:lnTo>
                  <a:lnTo>
                    <a:pt x="31" y="4"/>
                  </a:lnTo>
                  <a:lnTo>
                    <a:pt x="31" y="32"/>
                  </a:lnTo>
                  <a:cubicBezTo>
                    <a:pt x="43" y="11"/>
                    <a:pt x="60" y="0"/>
                    <a:pt x="82" y="0"/>
                  </a:cubicBezTo>
                  <a:cubicBezTo>
                    <a:pt x="88" y="0"/>
                    <a:pt x="96"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1" name="Freeform 112"/>
            <p:cNvSpPr>
              <a:spLocks noEditPoints="1"/>
            </p:cNvSpPr>
            <p:nvPr/>
          </p:nvSpPr>
          <p:spPr bwMode="auto">
            <a:xfrm>
              <a:off x="5021" y="3307"/>
              <a:ext cx="34" cy="43"/>
            </a:xfrm>
            <a:custGeom>
              <a:avLst/>
              <a:gdLst>
                <a:gd name="T0" fmla="*/ 109 w 151"/>
                <a:gd name="T1" fmla="*/ 159 h 183"/>
                <a:gd name="T2" fmla="*/ 51 w 151"/>
                <a:gd name="T3" fmla="*/ 183 h 183"/>
                <a:gd name="T4" fmla="*/ 16 w 151"/>
                <a:gd name="T5" fmla="*/ 168 h 183"/>
                <a:gd name="T6" fmla="*/ 0 w 151"/>
                <a:gd name="T7" fmla="*/ 130 h 183"/>
                <a:gd name="T8" fmla="*/ 24 w 151"/>
                <a:gd name="T9" fmla="*/ 85 h 183"/>
                <a:gd name="T10" fmla="*/ 83 w 151"/>
                <a:gd name="T11" fmla="*/ 67 h 183"/>
                <a:gd name="T12" fmla="*/ 106 w 151"/>
                <a:gd name="T13" fmla="*/ 71 h 183"/>
                <a:gd name="T14" fmla="*/ 68 w 151"/>
                <a:gd name="T15" fmla="*/ 28 h 183"/>
                <a:gd name="T16" fmla="*/ 23 w 151"/>
                <a:gd name="T17" fmla="*/ 44 h 183"/>
                <a:gd name="T18" fmla="*/ 10 w 151"/>
                <a:gd name="T19" fmla="*/ 18 h 183"/>
                <a:gd name="T20" fmla="*/ 34 w 151"/>
                <a:gd name="T21" fmla="*/ 6 h 183"/>
                <a:gd name="T22" fmla="*/ 64 w 151"/>
                <a:gd name="T23" fmla="*/ 0 h 183"/>
                <a:gd name="T24" fmla="*/ 120 w 151"/>
                <a:gd name="T25" fmla="*/ 18 h 183"/>
                <a:gd name="T26" fmla="*/ 137 w 151"/>
                <a:gd name="T27" fmla="*/ 73 h 183"/>
                <a:gd name="T28" fmla="*/ 137 w 151"/>
                <a:gd name="T29" fmla="*/ 136 h 183"/>
                <a:gd name="T30" fmla="*/ 151 w 151"/>
                <a:gd name="T31" fmla="*/ 167 h 183"/>
                <a:gd name="T32" fmla="*/ 151 w 151"/>
                <a:gd name="T33" fmla="*/ 183 h 183"/>
                <a:gd name="T34" fmla="*/ 122 w 151"/>
                <a:gd name="T35" fmla="*/ 177 h 183"/>
                <a:gd name="T36" fmla="*/ 109 w 151"/>
                <a:gd name="T37" fmla="*/ 159 h 183"/>
                <a:gd name="T38" fmla="*/ 106 w 151"/>
                <a:gd name="T39" fmla="*/ 93 h 183"/>
                <a:gd name="T40" fmla="*/ 85 w 151"/>
                <a:gd name="T41" fmla="*/ 90 h 183"/>
                <a:gd name="T42" fmla="*/ 47 w 151"/>
                <a:gd name="T43" fmla="*/ 102 h 183"/>
                <a:gd name="T44" fmla="*/ 32 w 151"/>
                <a:gd name="T45" fmla="*/ 131 h 183"/>
                <a:gd name="T46" fmla="*/ 64 w 151"/>
                <a:gd name="T47" fmla="*/ 158 h 183"/>
                <a:gd name="T48" fmla="*/ 106 w 151"/>
                <a:gd name="T49" fmla="*/ 136 h 183"/>
                <a:gd name="T50" fmla="*/ 106 w 151"/>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83">
                  <a:moveTo>
                    <a:pt x="109" y="159"/>
                  </a:moveTo>
                  <a:cubicBezTo>
                    <a:pt x="96" y="175"/>
                    <a:pt x="77" y="183"/>
                    <a:pt x="51" y="183"/>
                  </a:cubicBezTo>
                  <a:cubicBezTo>
                    <a:pt x="38" y="183"/>
                    <a:pt x="26" y="178"/>
                    <a:pt x="16" y="168"/>
                  </a:cubicBezTo>
                  <a:cubicBezTo>
                    <a:pt x="5" y="158"/>
                    <a:pt x="0" y="145"/>
                    <a:pt x="0" y="130"/>
                  </a:cubicBezTo>
                  <a:cubicBezTo>
                    <a:pt x="0" y="113"/>
                    <a:pt x="8" y="98"/>
                    <a:pt x="24" y="85"/>
                  </a:cubicBezTo>
                  <a:cubicBezTo>
                    <a:pt x="39" y="73"/>
                    <a:pt x="59" y="67"/>
                    <a:pt x="83" y="67"/>
                  </a:cubicBezTo>
                  <a:cubicBezTo>
                    <a:pt x="90" y="67"/>
                    <a:pt x="98" y="68"/>
                    <a:pt x="106" y="71"/>
                  </a:cubicBezTo>
                  <a:cubicBezTo>
                    <a:pt x="106" y="43"/>
                    <a:pt x="93" y="28"/>
                    <a:pt x="68" y="28"/>
                  </a:cubicBezTo>
                  <a:cubicBezTo>
                    <a:pt x="48" y="28"/>
                    <a:pt x="33" y="34"/>
                    <a:pt x="23" y="44"/>
                  </a:cubicBezTo>
                  <a:lnTo>
                    <a:pt x="10" y="18"/>
                  </a:lnTo>
                  <a:cubicBezTo>
                    <a:pt x="16" y="13"/>
                    <a:pt x="24" y="9"/>
                    <a:pt x="34" y="6"/>
                  </a:cubicBezTo>
                  <a:cubicBezTo>
                    <a:pt x="45" y="2"/>
                    <a:pt x="55" y="0"/>
                    <a:pt x="64" y="0"/>
                  </a:cubicBezTo>
                  <a:cubicBezTo>
                    <a:pt x="90" y="0"/>
                    <a:pt x="108" y="6"/>
                    <a:pt x="120" y="18"/>
                  </a:cubicBezTo>
                  <a:cubicBezTo>
                    <a:pt x="131" y="29"/>
                    <a:pt x="137" y="48"/>
                    <a:pt x="137" y="73"/>
                  </a:cubicBezTo>
                  <a:lnTo>
                    <a:pt x="137" y="136"/>
                  </a:lnTo>
                  <a:cubicBezTo>
                    <a:pt x="137" y="152"/>
                    <a:pt x="142" y="162"/>
                    <a:pt x="151" y="167"/>
                  </a:cubicBezTo>
                  <a:lnTo>
                    <a:pt x="151" y="183"/>
                  </a:lnTo>
                  <a:cubicBezTo>
                    <a:pt x="138" y="183"/>
                    <a:pt x="129" y="181"/>
                    <a:pt x="122" y="177"/>
                  </a:cubicBezTo>
                  <a:cubicBezTo>
                    <a:pt x="116" y="174"/>
                    <a:pt x="112" y="168"/>
                    <a:pt x="109" y="159"/>
                  </a:cubicBezTo>
                  <a:close/>
                  <a:moveTo>
                    <a:pt x="106" y="93"/>
                  </a:moveTo>
                  <a:cubicBezTo>
                    <a:pt x="96" y="91"/>
                    <a:pt x="89" y="90"/>
                    <a:pt x="85" y="90"/>
                  </a:cubicBezTo>
                  <a:cubicBezTo>
                    <a:pt x="69" y="90"/>
                    <a:pt x="56" y="94"/>
                    <a:pt x="47" y="102"/>
                  </a:cubicBezTo>
                  <a:cubicBezTo>
                    <a:pt x="37" y="110"/>
                    <a:pt x="32" y="120"/>
                    <a:pt x="32" y="131"/>
                  </a:cubicBezTo>
                  <a:cubicBezTo>
                    <a:pt x="32" y="149"/>
                    <a:pt x="42" y="158"/>
                    <a:pt x="64" y="158"/>
                  </a:cubicBezTo>
                  <a:cubicBezTo>
                    <a:pt x="80" y="158"/>
                    <a:pt x="94" y="151"/>
                    <a:pt x="106" y="136"/>
                  </a:cubicBezTo>
                  <a:lnTo>
                    <a:pt x="106"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2" name="Freeform 113"/>
            <p:cNvSpPr>
              <a:spLocks noEditPoints="1"/>
            </p:cNvSpPr>
            <p:nvPr/>
          </p:nvSpPr>
          <p:spPr bwMode="auto">
            <a:xfrm>
              <a:off x="5060" y="3287"/>
              <a:ext cx="34" cy="63"/>
            </a:xfrm>
            <a:custGeom>
              <a:avLst/>
              <a:gdLst>
                <a:gd name="T0" fmla="*/ 144 w 145"/>
                <a:gd name="T1" fmla="*/ 105 h 270"/>
                <a:gd name="T2" fmla="*/ 128 w 145"/>
                <a:gd name="T3" fmla="*/ 127 h 270"/>
                <a:gd name="T4" fmla="*/ 112 w 145"/>
                <a:gd name="T5" fmla="*/ 118 h 270"/>
                <a:gd name="T6" fmla="*/ 88 w 145"/>
                <a:gd name="T7" fmla="*/ 114 h 270"/>
                <a:gd name="T8" fmla="*/ 47 w 145"/>
                <a:gd name="T9" fmla="*/ 131 h 270"/>
                <a:gd name="T10" fmla="*/ 32 w 145"/>
                <a:gd name="T11" fmla="*/ 180 h 270"/>
                <a:gd name="T12" fmla="*/ 48 w 145"/>
                <a:gd name="T13" fmla="*/ 227 h 270"/>
                <a:gd name="T14" fmla="*/ 90 w 145"/>
                <a:gd name="T15" fmla="*/ 244 h 270"/>
                <a:gd name="T16" fmla="*/ 132 w 145"/>
                <a:gd name="T17" fmla="*/ 227 h 270"/>
                <a:gd name="T18" fmla="*/ 145 w 145"/>
                <a:gd name="T19" fmla="*/ 254 h 270"/>
                <a:gd name="T20" fmla="*/ 83 w 145"/>
                <a:gd name="T21" fmla="*/ 270 h 270"/>
                <a:gd name="T22" fmla="*/ 23 w 145"/>
                <a:gd name="T23" fmla="*/ 246 h 270"/>
                <a:gd name="T24" fmla="*/ 0 w 145"/>
                <a:gd name="T25" fmla="*/ 180 h 270"/>
                <a:gd name="T26" fmla="*/ 24 w 145"/>
                <a:gd name="T27" fmla="*/ 113 h 270"/>
                <a:gd name="T28" fmla="*/ 91 w 145"/>
                <a:gd name="T29" fmla="*/ 87 h 270"/>
                <a:gd name="T30" fmla="*/ 120 w 145"/>
                <a:gd name="T31" fmla="*/ 93 h 270"/>
                <a:gd name="T32" fmla="*/ 144 w 145"/>
                <a:gd name="T33" fmla="*/ 105 h 270"/>
                <a:gd name="T34" fmla="*/ 140 w 145"/>
                <a:gd name="T35" fmla="*/ 1 h 270"/>
                <a:gd name="T36" fmla="*/ 90 w 145"/>
                <a:gd name="T37" fmla="*/ 56 h 270"/>
                <a:gd name="T38" fmla="*/ 72 w 145"/>
                <a:gd name="T39" fmla="*/ 56 h 270"/>
                <a:gd name="T40" fmla="*/ 23 w 145"/>
                <a:gd name="T41" fmla="*/ 0 h 270"/>
                <a:gd name="T42" fmla="*/ 52 w 145"/>
                <a:gd name="T43" fmla="*/ 0 h 270"/>
                <a:gd name="T44" fmla="*/ 81 w 145"/>
                <a:gd name="T45" fmla="*/ 32 h 270"/>
                <a:gd name="T46" fmla="*/ 108 w 145"/>
                <a:gd name="T47" fmla="*/ 1 h 270"/>
                <a:gd name="T48" fmla="*/ 140 w 145"/>
                <a:gd name="T49"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270">
                  <a:moveTo>
                    <a:pt x="144" y="105"/>
                  </a:moveTo>
                  <a:lnTo>
                    <a:pt x="128" y="127"/>
                  </a:lnTo>
                  <a:cubicBezTo>
                    <a:pt x="125" y="124"/>
                    <a:pt x="120" y="121"/>
                    <a:pt x="112" y="118"/>
                  </a:cubicBezTo>
                  <a:cubicBezTo>
                    <a:pt x="103" y="115"/>
                    <a:pt x="96" y="114"/>
                    <a:pt x="88" y="114"/>
                  </a:cubicBezTo>
                  <a:cubicBezTo>
                    <a:pt x="71" y="114"/>
                    <a:pt x="57" y="120"/>
                    <a:pt x="47" y="131"/>
                  </a:cubicBezTo>
                  <a:cubicBezTo>
                    <a:pt x="37" y="143"/>
                    <a:pt x="32" y="160"/>
                    <a:pt x="32" y="180"/>
                  </a:cubicBezTo>
                  <a:cubicBezTo>
                    <a:pt x="32" y="201"/>
                    <a:pt x="38" y="217"/>
                    <a:pt x="48" y="227"/>
                  </a:cubicBezTo>
                  <a:cubicBezTo>
                    <a:pt x="58" y="238"/>
                    <a:pt x="72" y="244"/>
                    <a:pt x="90" y="244"/>
                  </a:cubicBezTo>
                  <a:cubicBezTo>
                    <a:pt x="104" y="244"/>
                    <a:pt x="118" y="238"/>
                    <a:pt x="132" y="227"/>
                  </a:cubicBezTo>
                  <a:lnTo>
                    <a:pt x="145" y="254"/>
                  </a:lnTo>
                  <a:cubicBezTo>
                    <a:pt x="128" y="264"/>
                    <a:pt x="107" y="270"/>
                    <a:pt x="83" y="270"/>
                  </a:cubicBezTo>
                  <a:cubicBezTo>
                    <a:pt x="59" y="270"/>
                    <a:pt x="39" y="262"/>
                    <a:pt x="23" y="246"/>
                  </a:cubicBezTo>
                  <a:cubicBezTo>
                    <a:pt x="7" y="230"/>
                    <a:pt x="0" y="208"/>
                    <a:pt x="0" y="180"/>
                  </a:cubicBezTo>
                  <a:cubicBezTo>
                    <a:pt x="0" y="152"/>
                    <a:pt x="8" y="130"/>
                    <a:pt x="24" y="113"/>
                  </a:cubicBezTo>
                  <a:cubicBezTo>
                    <a:pt x="40" y="96"/>
                    <a:pt x="63" y="87"/>
                    <a:pt x="91" y="87"/>
                  </a:cubicBezTo>
                  <a:cubicBezTo>
                    <a:pt x="100" y="87"/>
                    <a:pt x="110" y="89"/>
                    <a:pt x="120" y="93"/>
                  </a:cubicBezTo>
                  <a:cubicBezTo>
                    <a:pt x="131" y="97"/>
                    <a:pt x="139" y="101"/>
                    <a:pt x="144" y="105"/>
                  </a:cubicBezTo>
                  <a:close/>
                  <a:moveTo>
                    <a:pt x="140" y="1"/>
                  </a:moveTo>
                  <a:lnTo>
                    <a:pt x="90" y="56"/>
                  </a:lnTo>
                  <a:lnTo>
                    <a:pt x="72" y="56"/>
                  </a:lnTo>
                  <a:lnTo>
                    <a:pt x="23" y="0"/>
                  </a:lnTo>
                  <a:lnTo>
                    <a:pt x="52" y="0"/>
                  </a:lnTo>
                  <a:lnTo>
                    <a:pt x="81" y="32"/>
                  </a:lnTo>
                  <a:lnTo>
                    <a:pt x="108" y="1"/>
                  </a:lnTo>
                  <a:lnTo>
                    <a:pt x="140"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3" name="Freeform 114"/>
            <p:cNvSpPr>
              <a:spLocks/>
            </p:cNvSpPr>
            <p:nvPr/>
          </p:nvSpPr>
          <p:spPr bwMode="auto">
            <a:xfrm>
              <a:off x="5101" y="3307"/>
              <a:ext cx="32" cy="42"/>
            </a:xfrm>
            <a:custGeom>
              <a:avLst/>
              <a:gdLst>
                <a:gd name="T0" fmla="*/ 108 w 139"/>
                <a:gd name="T1" fmla="*/ 180 h 180"/>
                <a:gd name="T2" fmla="*/ 108 w 139"/>
                <a:gd name="T3" fmla="*/ 77 h 180"/>
                <a:gd name="T4" fmla="*/ 99 w 139"/>
                <a:gd name="T5" fmla="*/ 38 h 180"/>
                <a:gd name="T6" fmla="*/ 71 w 139"/>
                <a:gd name="T7" fmla="*/ 27 h 180"/>
                <a:gd name="T8" fmla="*/ 49 w 139"/>
                <a:gd name="T9" fmla="*/ 33 h 180"/>
                <a:gd name="T10" fmla="*/ 31 w 139"/>
                <a:gd name="T11" fmla="*/ 49 h 180"/>
                <a:gd name="T12" fmla="*/ 31 w 139"/>
                <a:gd name="T13" fmla="*/ 180 h 180"/>
                <a:gd name="T14" fmla="*/ 0 w 139"/>
                <a:gd name="T15" fmla="*/ 180 h 180"/>
                <a:gd name="T16" fmla="*/ 0 w 139"/>
                <a:gd name="T17" fmla="*/ 4 h 180"/>
                <a:gd name="T18" fmla="*/ 21 w 139"/>
                <a:gd name="T19" fmla="*/ 4 h 180"/>
                <a:gd name="T20" fmla="*/ 31 w 139"/>
                <a:gd name="T21" fmla="*/ 26 h 180"/>
                <a:gd name="T22" fmla="*/ 81 w 139"/>
                <a:gd name="T23" fmla="*/ 0 h 180"/>
                <a:gd name="T24" fmla="*/ 139 w 139"/>
                <a:gd name="T25" fmla="*/ 71 h 180"/>
                <a:gd name="T26" fmla="*/ 139 w 139"/>
                <a:gd name="T27" fmla="*/ 180 h 180"/>
                <a:gd name="T28" fmla="*/ 108 w 139"/>
                <a:gd name="T2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80">
                  <a:moveTo>
                    <a:pt x="108" y="180"/>
                  </a:moveTo>
                  <a:lnTo>
                    <a:pt x="108" y="77"/>
                  </a:lnTo>
                  <a:cubicBezTo>
                    <a:pt x="108" y="59"/>
                    <a:pt x="105" y="45"/>
                    <a:pt x="99" y="38"/>
                  </a:cubicBezTo>
                  <a:cubicBezTo>
                    <a:pt x="94" y="30"/>
                    <a:pt x="84" y="27"/>
                    <a:pt x="71" y="27"/>
                  </a:cubicBezTo>
                  <a:cubicBezTo>
                    <a:pt x="64" y="27"/>
                    <a:pt x="57" y="29"/>
                    <a:pt x="49" y="33"/>
                  </a:cubicBezTo>
                  <a:cubicBezTo>
                    <a:pt x="41" y="37"/>
                    <a:pt x="35" y="43"/>
                    <a:pt x="31" y="49"/>
                  </a:cubicBezTo>
                  <a:lnTo>
                    <a:pt x="31" y="180"/>
                  </a:lnTo>
                  <a:lnTo>
                    <a:pt x="0" y="180"/>
                  </a:lnTo>
                  <a:lnTo>
                    <a:pt x="0" y="4"/>
                  </a:lnTo>
                  <a:lnTo>
                    <a:pt x="21" y="4"/>
                  </a:lnTo>
                  <a:lnTo>
                    <a:pt x="31" y="26"/>
                  </a:lnTo>
                  <a:cubicBezTo>
                    <a:pt x="41" y="9"/>
                    <a:pt x="58" y="0"/>
                    <a:pt x="81" y="0"/>
                  </a:cubicBezTo>
                  <a:cubicBezTo>
                    <a:pt x="120" y="0"/>
                    <a:pt x="139" y="24"/>
                    <a:pt x="139" y="71"/>
                  </a:cubicBezTo>
                  <a:lnTo>
                    <a:pt x="139" y="180"/>
                  </a:lnTo>
                  <a:lnTo>
                    <a:pt x="108"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4" name="Freeform 115"/>
            <p:cNvSpPr>
              <a:spLocks noEditPoints="1"/>
            </p:cNvSpPr>
            <p:nvPr/>
          </p:nvSpPr>
          <p:spPr bwMode="auto">
            <a:xfrm>
              <a:off x="5140" y="3287"/>
              <a:ext cx="18" cy="62"/>
            </a:xfrm>
            <a:custGeom>
              <a:avLst/>
              <a:gdLst>
                <a:gd name="T0" fmla="*/ 25 w 76"/>
                <a:gd name="T1" fmla="*/ 266 h 266"/>
                <a:gd name="T2" fmla="*/ 25 w 76"/>
                <a:gd name="T3" fmla="*/ 116 h 266"/>
                <a:gd name="T4" fmla="*/ 0 w 76"/>
                <a:gd name="T5" fmla="*/ 116 h 266"/>
                <a:gd name="T6" fmla="*/ 0 w 76"/>
                <a:gd name="T7" fmla="*/ 90 h 266"/>
                <a:gd name="T8" fmla="*/ 56 w 76"/>
                <a:gd name="T9" fmla="*/ 90 h 266"/>
                <a:gd name="T10" fmla="*/ 56 w 76"/>
                <a:gd name="T11" fmla="*/ 266 h 266"/>
                <a:gd name="T12" fmla="*/ 25 w 76"/>
                <a:gd name="T13" fmla="*/ 266 h 266"/>
                <a:gd name="T14" fmla="*/ 76 w 76"/>
                <a:gd name="T15" fmla="*/ 0 h 266"/>
                <a:gd name="T16" fmla="*/ 39 w 76"/>
                <a:gd name="T17" fmla="*/ 55 h 266"/>
                <a:gd name="T18" fmla="*/ 16 w 76"/>
                <a:gd name="T19" fmla="*/ 55 h 266"/>
                <a:gd name="T20" fmla="*/ 44 w 76"/>
                <a:gd name="T21" fmla="*/ 0 h 266"/>
                <a:gd name="T22" fmla="*/ 76 w 76"/>
                <a:gd name="T2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6">
                  <a:moveTo>
                    <a:pt x="25" y="266"/>
                  </a:moveTo>
                  <a:lnTo>
                    <a:pt x="25" y="116"/>
                  </a:lnTo>
                  <a:lnTo>
                    <a:pt x="0" y="116"/>
                  </a:lnTo>
                  <a:lnTo>
                    <a:pt x="0" y="90"/>
                  </a:lnTo>
                  <a:lnTo>
                    <a:pt x="56" y="90"/>
                  </a:lnTo>
                  <a:lnTo>
                    <a:pt x="56" y="266"/>
                  </a:lnTo>
                  <a:lnTo>
                    <a:pt x="25" y="266"/>
                  </a:lnTo>
                  <a:close/>
                  <a:moveTo>
                    <a:pt x="76" y="0"/>
                  </a:moveTo>
                  <a:lnTo>
                    <a:pt x="39" y="55"/>
                  </a:lnTo>
                  <a:lnTo>
                    <a:pt x="16" y="55"/>
                  </a:lnTo>
                  <a:lnTo>
                    <a:pt x="44"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5" name="Freeform 116"/>
            <p:cNvSpPr>
              <a:spLocks noEditPoints="1"/>
            </p:cNvSpPr>
            <p:nvPr/>
          </p:nvSpPr>
          <p:spPr bwMode="auto">
            <a:xfrm>
              <a:off x="5187" y="3307"/>
              <a:ext cx="35" cy="58"/>
            </a:xfrm>
            <a:custGeom>
              <a:avLst/>
              <a:gdLst>
                <a:gd name="T0" fmla="*/ 31 w 153"/>
                <a:gd name="T1" fmla="*/ 170 h 248"/>
                <a:gd name="T2" fmla="*/ 31 w 153"/>
                <a:gd name="T3" fmla="*/ 248 h 248"/>
                <a:gd name="T4" fmla="*/ 0 w 153"/>
                <a:gd name="T5" fmla="*/ 248 h 248"/>
                <a:gd name="T6" fmla="*/ 0 w 153"/>
                <a:gd name="T7" fmla="*/ 4 h 248"/>
                <a:gd name="T8" fmla="*/ 31 w 153"/>
                <a:gd name="T9" fmla="*/ 4 h 248"/>
                <a:gd name="T10" fmla="*/ 31 w 153"/>
                <a:gd name="T11" fmla="*/ 18 h 248"/>
                <a:gd name="T12" fmla="*/ 74 w 153"/>
                <a:gd name="T13" fmla="*/ 0 h 248"/>
                <a:gd name="T14" fmla="*/ 132 w 153"/>
                <a:gd name="T15" fmla="*/ 24 h 248"/>
                <a:gd name="T16" fmla="*/ 153 w 153"/>
                <a:gd name="T17" fmla="*/ 92 h 248"/>
                <a:gd name="T18" fmla="*/ 132 w 153"/>
                <a:gd name="T19" fmla="*/ 157 h 248"/>
                <a:gd name="T20" fmla="*/ 71 w 153"/>
                <a:gd name="T21" fmla="*/ 183 h 248"/>
                <a:gd name="T22" fmla="*/ 47 w 153"/>
                <a:gd name="T23" fmla="*/ 179 h 248"/>
                <a:gd name="T24" fmla="*/ 31 w 153"/>
                <a:gd name="T25" fmla="*/ 170 h 248"/>
                <a:gd name="T26" fmla="*/ 31 w 153"/>
                <a:gd name="T27" fmla="*/ 42 h 248"/>
                <a:gd name="T28" fmla="*/ 31 w 153"/>
                <a:gd name="T29" fmla="*/ 144 h 248"/>
                <a:gd name="T30" fmla="*/ 43 w 153"/>
                <a:gd name="T31" fmla="*/ 153 h 248"/>
                <a:gd name="T32" fmla="*/ 62 w 153"/>
                <a:gd name="T33" fmla="*/ 157 h 248"/>
                <a:gd name="T34" fmla="*/ 120 w 153"/>
                <a:gd name="T35" fmla="*/ 91 h 248"/>
                <a:gd name="T36" fmla="*/ 106 w 153"/>
                <a:gd name="T37" fmla="*/ 42 h 248"/>
                <a:gd name="T38" fmla="*/ 62 w 153"/>
                <a:gd name="T39" fmla="*/ 27 h 248"/>
                <a:gd name="T40" fmla="*/ 46 w 153"/>
                <a:gd name="T41" fmla="*/ 31 h 248"/>
                <a:gd name="T42" fmla="*/ 31 w 153"/>
                <a:gd name="T43" fmla="*/ 4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248">
                  <a:moveTo>
                    <a:pt x="31" y="170"/>
                  </a:moveTo>
                  <a:lnTo>
                    <a:pt x="31" y="248"/>
                  </a:lnTo>
                  <a:lnTo>
                    <a:pt x="0" y="248"/>
                  </a:lnTo>
                  <a:lnTo>
                    <a:pt x="0" y="4"/>
                  </a:lnTo>
                  <a:lnTo>
                    <a:pt x="31" y="4"/>
                  </a:lnTo>
                  <a:lnTo>
                    <a:pt x="31" y="18"/>
                  </a:lnTo>
                  <a:cubicBezTo>
                    <a:pt x="43" y="6"/>
                    <a:pt x="57" y="0"/>
                    <a:pt x="74" y="0"/>
                  </a:cubicBezTo>
                  <a:cubicBezTo>
                    <a:pt x="99" y="0"/>
                    <a:pt x="118" y="8"/>
                    <a:pt x="132" y="24"/>
                  </a:cubicBezTo>
                  <a:cubicBezTo>
                    <a:pt x="146" y="39"/>
                    <a:pt x="153" y="62"/>
                    <a:pt x="153" y="92"/>
                  </a:cubicBezTo>
                  <a:cubicBezTo>
                    <a:pt x="153" y="119"/>
                    <a:pt x="146" y="141"/>
                    <a:pt x="132" y="157"/>
                  </a:cubicBezTo>
                  <a:cubicBezTo>
                    <a:pt x="118" y="174"/>
                    <a:pt x="98" y="183"/>
                    <a:pt x="71" y="183"/>
                  </a:cubicBezTo>
                  <a:cubicBezTo>
                    <a:pt x="64" y="183"/>
                    <a:pt x="56" y="181"/>
                    <a:pt x="47" y="179"/>
                  </a:cubicBezTo>
                  <a:cubicBezTo>
                    <a:pt x="39" y="176"/>
                    <a:pt x="33" y="173"/>
                    <a:pt x="31" y="170"/>
                  </a:cubicBezTo>
                  <a:close/>
                  <a:moveTo>
                    <a:pt x="31" y="42"/>
                  </a:moveTo>
                  <a:lnTo>
                    <a:pt x="31" y="144"/>
                  </a:lnTo>
                  <a:cubicBezTo>
                    <a:pt x="33" y="147"/>
                    <a:pt x="37" y="150"/>
                    <a:pt x="43" y="153"/>
                  </a:cubicBezTo>
                  <a:cubicBezTo>
                    <a:pt x="50" y="155"/>
                    <a:pt x="56" y="157"/>
                    <a:pt x="62" y="157"/>
                  </a:cubicBezTo>
                  <a:cubicBezTo>
                    <a:pt x="101" y="157"/>
                    <a:pt x="120" y="135"/>
                    <a:pt x="120" y="91"/>
                  </a:cubicBezTo>
                  <a:cubicBezTo>
                    <a:pt x="120" y="69"/>
                    <a:pt x="115" y="52"/>
                    <a:pt x="106" y="42"/>
                  </a:cubicBezTo>
                  <a:cubicBezTo>
                    <a:pt x="97" y="32"/>
                    <a:pt x="82" y="27"/>
                    <a:pt x="62" y="27"/>
                  </a:cubicBezTo>
                  <a:cubicBezTo>
                    <a:pt x="58" y="27"/>
                    <a:pt x="52" y="28"/>
                    <a:pt x="46" y="31"/>
                  </a:cubicBezTo>
                  <a:cubicBezTo>
                    <a:pt x="40" y="34"/>
                    <a:pt x="35" y="38"/>
                    <a:pt x="31"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6" name="Freeform 117"/>
            <p:cNvSpPr>
              <a:spLocks/>
            </p:cNvSpPr>
            <p:nvPr/>
          </p:nvSpPr>
          <p:spPr bwMode="auto">
            <a:xfrm>
              <a:off x="5230" y="3307"/>
              <a:ext cx="24" cy="42"/>
            </a:xfrm>
            <a:custGeom>
              <a:avLst/>
              <a:gdLst>
                <a:gd name="T0" fmla="*/ 93 w 106"/>
                <a:gd name="T1" fmla="*/ 34 h 180"/>
                <a:gd name="T2" fmla="*/ 72 w 106"/>
                <a:gd name="T3" fmla="*/ 27 h 180"/>
                <a:gd name="T4" fmla="*/ 43 w 106"/>
                <a:gd name="T5" fmla="*/ 42 h 180"/>
                <a:gd name="T6" fmla="*/ 31 w 106"/>
                <a:gd name="T7" fmla="*/ 79 h 180"/>
                <a:gd name="T8" fmla="*/ 31 w 106"/>
                <a:gd name="T9" fmla="*/ 180 h 180"/>
                <a:gd name="T10" fmla="*/ 0 w 106"/>
                <a:gd name="T11" fmla="*/ 180 h 180"/>
                <a:gd name="T12" fmla="*/ 0 w 106"/>
                <a:gd name="T13" fmla="*/ 4 h 180"/>
                <a:gd name="T14" fmla="*/ 31 w 106"/>
                <a:gd name="T15" fmla="*/ 4 h 180"/>
                <a:gd name="T16" fmla="*/ 31 w 106"/>
                <a:gd name="T17" fmla="*/ 32 h 180"/>
                <a:gd name="T18" fmla="*/ 81 w 106"/>
                <a:gd name="T19" fmla="*/ 0 h 180"/>
                <a:gd name="T20" fmla="*/ 106 w 106"/>
                <a:gd name="T21" fmla="*/ 3 h 180"/>
                <a:gd name="T22" fmla="*/ 93 w 106"/>
                <a:gd name="T23" fmla="*/ 3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80">
                  <a:moveTo>
                    <a:pt x="93" y="34"/>
                  </a:moveTo>
                  <a:cubicBezTo>
                    <a:pt x="86" y="29"/>
                    <a:pt x="79" y="27"/>
                    <a:pt x="72" y="27"/>
                  </a:cubicBezTo>
                  <a:cubicBezTo>
                    <a:pt x="61" y="27"/>
                    <a:pt x="51" y="32"/>
                    <a:pt x="43" y="42"/>
                  </a:cubicBezTo>
                  <a:cubicBezTo>
                    <a:pt x="35" y="52"/>
                    <a:pt x="31" y="64"/>
                    <a:pt x="31" y="79"/>
                  </a:cubicBezTo>
                  <a:lnTo>
                    <a:pt x="31" y="180"/>
                  </a:lnTo>
                  <a:lnTo>
                    <a:pt x="0" y="180"/>
                  </a:lnTo>
                  <a:lnTo>
                    <a:pt x="0" y="4"/>
                  </a:lnTo>
                  <a:lnTo>
                    <a:pt x="31" y="4"/>
                  </a:lnTo>
                  <a:lnTo>
                    <a:pt x="31" y="32"/>
                  </a:lnTo>
                  <a:cubicBezTo>
                    <a:pt x="42" y="11"/>
                    <a:pt x="59" y="0"/>
                    <a:pt x="81"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7" name="Freeform 118"/>
            <p:cNvSpPr>
              <a:spLocks noEditPoints="1"/>
            </p:cNvSpPr>
            <p:nvPr/>
          </p:nvSpPr>
          <p:spPr bwMode="auto">
            <a:xfrm>
              <a:off x="5256" y="3307"/>
              <a:ext cx="37" cy="43"/>
            </a:xfrm>
            <a:custGeom>
              <a:avLst/>
              <a:gdLst>
                <a:gd name="T0" fmla="*/ 0 w 159"/>
                <a:gd name="T1" fmla="*/ 91 h 183"/>
                <a:gd name="T2" fmla="*/ 22 w 159"/>
                <a:gd name="T3" fmla="*/ 25 h 183"/>
                <a:gd name="T4" fmla="*/ 80 w 159"/>
                <a:gd name="T5" fmla="*/ 0 h 183"/>
                <a:gd name="T6" fmla="*/ 139 w 159"/>
                <a:gd name="T7" fmla="*/ 24 h 183"/>
                <a:gd name="T8" fmla="*/ 159 w 159"/>
                <a:gd name="T9" fmla="*/ 91 h 183"/>
                <a:gd name="T10" fmla="*/ 138 w 159"/>
                <a:gd name="T11" fmla="*/ 158 h 183"/>
                <a:gd name="T12" fmla="*/ 80 w 159"/>
                <a:gd name="T13" fmla="*/ 183 h 183"/>
                <a:gd name="T14" fmla="*/ 21 w 159"/>
                <a:gd name="T15" fmla="*/ 158 h 183"/>
                <a:gd name="T16" fmla="*/ 0 w 159"/>
                <a:gd name="T17" fmla="*/ 91 h 183"/>
                <a:gd name="T18" fmla="*/ 33 w 159"/>
                <a:gd name="T19" fmla="*/ 91 h 183"/>
                <a:gd name="T20" fmla="*/ 80 w 159"/>
                <a:gd name="T21" fmla="*/ 157 h 183"/>
                <a:gd name="T22" fmla="*/ 114 w 159"/>
                <a:gd name="T23" fmla="*/ 140 h 183"/>
                <a:gd name="T24" fmla="*/ 127 w 159"/>
                <a:gd name="T25" fmla="*/ 91 h 183"/>
                <a:gd name="T26" fmla="*/ 80 w 159"/>
                <a:gd name="T27" fmla="*/ 26 h 183"/>
                <a:gd name="T28" fmla="*/ 46 w 159"/>
                <a:gd name="T29" fmla="*/ 43 h 183"/>
                <a:gd name="T30" fmla="*/ 33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8" y="42"/>
                    <a:pt x="22" y="25"/>
                  </a:cubicBezTo>
                  <a:cubicBezTo>
                    <a:pt x="37" y="9"/>
                    <a:pt x="56" y="0"/>
                    <a:pt x="80" y="0"/>
                  </a:cubicBezTo>
                  <a:cubicBezTo>
                    <a:pt x="105" y="0"/>
                    <a:pt x="125" y="8"/>
                    <a:pt x="139" y="24"/>
                  </a:cubicBezTo>
                  <a:cubicBezTo>
                    <a:pt x="152" y="40"/>
                    <a:pt x="159" y="63"/>
                    <a:pt x="159" y="91"/>
                  </a:cubicBezTo>
                  <a:cubicBezTo>
                    <a:pt x="159" y="120"/>
                    <a:pt x="152" y="142"/>
                    <a:pt x="138" y="158"/>
                  </a:cubicBezTo>
                  <a:cubicBezTo>
                    <a:pt x="124" y="175"/>
                    <a:pt x="105" y="183"/>
                    <a:pt x="80" y="183"/>
                  </a:cubicBezTo>
                  <a:cubicBezTo>
                    <a:pt x="55" y="183"/>
                    <a:pt x="35" y="175"/>
                    <a:pt x="21" y="158"/>
                  </a:cubicBezTo>
                  <a:cubicBezTo>
                    <a:pt x="7" y="141"/>
                    <a:pt x="0" y="119"/>
                    <a:pt x="0" y="91"/>
                  </a:cubicBezTo>
                  <a:close/>
                  <a:moveTo>
                    <a:pt x="33" y="91"/>
                  </a:moveTo>
                  <a:cubicBezTo>
                    <a:pt x="33" y="135"/>
                    <a:pt x="49" y="157"/>
                    <a:pt x="80" y="157"/>
                  </a:cubicBezTo>
                  <a:cubicBezTo>
                    <a:pt x="95" y="157"/>
                    <a:pt x="106" y="151"/>
                    <a:pt x="114" y="140"/>
                  </a:cubicBezTo>
                  <a:cubicBezTo>
                    <a:pt x="123" y="128"/>
                    <a:pt x="127" y="112"/>
                    <a:pt x="127" y="91"/>
                  </a:cubicBezTo>
                  <a:cubicBezTo>
                    <a:pt x="127" y="48"/>
                    <a:pt x="111" y="26"/>
                    <a:pt x="80" y="26"/>
                  </a:cubicBezTo>
                  <a:cubicBezTo>
                    <a:pt x="66" y="26"/>
                    <a:pt x="54" y="32"/>
                    <a:pt x="46" y="43"/>
                  </a:cubicBezTo>
                  <a:cubicBezTo>
                    <a:pt x="37" y="55"/>
                    <a:pt x="33" y="71"/>
                    <a:pt x="33"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8" name="Freeform 119"/>
            <p:cNvSpPr>
              <a:spLocks noEditPoints="1"/>
            </p:cNvSpPr>
            <p:nvPr/>
          </p:nvSpPr>
          <p:spPr bwMode="auto">
            <a:xfrm>
              <a:off x="5298" y="3305"/>
              <a:ext cx="33" cy="60"/>
            </a:xfrm>
            <a:custGeom>
              <a:avLst/>
              <a:gdLst>
                <a:gd name="T0" fmla="*/ 3 w 146"/>
                <a:gd name="T1" fmla="*/ 236 h 256"/>
                <a:gd name="T2" fmla="*/ 20 w 146"/>
                <a:gd name="T3" fmla="*/ 211 h 256"/>
                <a:gd name="T4" fmla="*/ 70 w 146"/>
                <a:gd name="T5" fmla="*/ 229 h 256"/>
                <a:gd name="T6" fmla="*/ 104 w 146"/>
                <a:gd name="T7" fmla="*/ 222 h 256"/>
                <a:gd name="T8" fmla="*/ 116 w 146"/>
                <a:gd name="T9" fmla="*/ 203 h 256"/>
                <a:gd name="T10" fmla="*/ 85 w 146"/>
                <a:gd name="T11" fmla="*/ 182 h 256"/>
                <a:gd name="T12" fmla="*/ 66 w 146"/>
                <a:gd name="T13" fmla="*/ 185 h 256"/>
                <a:gd name="T14" fmla="*/ 44 w 146"/>
                <a:gd name="T15" fmla="*/ 187 h 256"/>
                <a:gd name="T16" fmla="*/ 7 w 146"/>
                <a:gd name="T17" fmla="*/ 159 h 256"/>
                <a:gd name="T18" fmla="*/ 16 w 146"/>
                <a:gd name="T19" fmla="*/ 143 h 256"/>
                <a:gd name="T20" fmla="*/ 37 w 146"/>
                <a:gd name="T21" fmla="*/ 133 h 256"/>
                <a:gd name="T22" fmla="*/ 0 w 146"/>
                <a:gd name="T23" fmla="*/ 73 h 256"/>
                <a:gd name="T24" fmla="*/ 20 w 146"/>
                <a:gd name="T25" fmla="*/ 27 h 256"/>
                <a:gd name="T26" fmla="*/ 67 w 146"/>
                <a:gd name="T27" fmla="*/ 8 h 256"/>
                <a:gd name="T28" fmla="*/ 108 w 146"/>
                <a:gd name="T29" fmla="*/ 19 h 256"/>
                <a:gd name="T30" fmla="*/ 123 w 146"/>
                <a:gd name="T31" fmla="*/ 0 h 256"/>
                <a:gd name="T32" fmla="*/ 144 w 146"/>
                <a:gd name="T33" fmla="*/ 20 h 256"/>
                <a:gd name="T34" fmla="*/ 125 w 146"/>
                <a:gd name="T35" fmla="*/ 34 h 256"/>
                <a:gd name="T36" fmla="*/ 137 w 146"/>
                <a:gd name="T37" fmla="*/ 74 h 256"/>
                <a:gd name="T38" fmla="*/ 120 w 146"/>
                <a:gd name="T39" fmla="*/ 119 h 256"/>
                <a:gd name="T40" fmla="*/ 77 w 146"/>
                <a:gd name="T41" fmla="*/ 140 h 256"/>
                <a:gd name="T42" fmla="*/ 51 w 146"/>
                <a:gd name="T43" fmla="*/ 142 h 256"/>
                <a:gd name="T44" fmla="*/ 39 w 146"/>
                <a:gd name="T45" fmla="*/ 146 h 256"/>
                <a:gd name="T46" fmla="*/ 31 w 146"/>
                <a:gd name="T47" fmla="*/ 154 h 256"/>
                <a:gd name="T48" fmla="*/ 47 w 146"/>
                <a:gd name="T49" fmla="*/ 161 h 256"/>
                <a:gd name="T50" fmla="*/ 69 w 146"/>
                <a:gd name="T51" fmla="*/ 158 h 256"/>
                <a:gd name="T52" fmla="*/ 91 w 146"/>
                <a:gd name="T53" fmla="*/ 156 h 256"/>
                <a:gd name="T54" fmla="*/ 132 w 146"/>
                <a:gd name="T55" fmla="*/ 168 h 256"/>
                <a:gd name="T56" fmla="*/ 146 w 146"/>
                <a:gd name="T57" fmla="*/ 202 h 256"/>
                <a:gd name="T58" fmla="*/ 124 w 146"/>
                <a:gd name="T59" fmla="*/ 242 h 256"/>
                <a:gd name="T60" fmla="*/ 69 w 146"/>
                <a:gd name="T61" fmla="*/ 256 h 256"/>
                <a:gd name="T62" fmla="*/ 33 w 146"/>
                <a:gd name="T63" fmla="*/ 250 h 256"/>
                <a:gd name="T64" fmla="*/ 3 w 146"/>
                <a:gd name="T65" fmla="*/ 236 h 256"/>
                <a:gd name="T66" fmla="*/ 69 w 146"/>
                <a:gd name="T67" fmla="*/ 34 h 256"/>
                <a:gd name="T68" fmla="*/ 43 w 146"/>
                <a:gd name="T69" fmla="*/ 45 h 256"/>
                <a:gd name="T70" fmla="*/ 32 w 146"/>
                <a:gd name="T71" fmla="*/ 73 h 256"/>
                <a:gd name="T72" fmla="*/ 42 w 146"/>
                <a:gd name="T73" fmla="*/ 103 h 256"/>
                <a:gd name="T74" fmla="*/ 69 w 146"/>
                <a:gd name="T75" fmla="*/ 115 h 256"/>
                <a:gd name="T76" fmla="*/ 95 w 146"/>
                <a:gd name="T77" fmla="*/ 104 h 256"/>
                <a:gd name="T78" fmla="*/ 104 w 146"/>
                <a:gd name="T79" fmla="*/ 73 h 256"/>
                <a:gd name="T80" fmla="*/ 94 w 146"/>
                <a:gd name="T81" fmla="*/ 45 h 256"/>
                <a:gd name="T82" fmla="*/ 69 w 146"/>
                <a:gd name="T83" fmla="*/ 3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256">
                  <a:moveTo>
                    <a:pt x="3" y="236"/>
                  </a:moveTo>
                  <a:lnTo>
                    <a:pt x="20" y="211"/>
                  </a:lnTo>
                  <a:cubicBezTo>
                    <a:pt x="38" y="223"/>
                    <a:pt x="55" y="229"/>
                    <a:pt x="70" y="229"/>
                  </a:cubicBezTo>
                  <a:cubicBezTo>
                    <a:pt x="84" y="229"/>
                    <a:pt x="95" y="226"/>
                    <a:pt x="104" y="222"/>
                  </a:cubicBezTo>
                  <a:cubicBezTo>
                    <a:pt x="112" y="217"/>
                    <a:pt x="116" y="211"/>
                    <a:pt x="116" y="203"/>
                  </a:cubicBezTo>
                  <a:cubicBezTo>
                    <a:pt x="116" y="189"/>
                    <a:pt x="105" y="182"/>
                    <a:pt x="85" y="182"/>
                  </a:cubicBezTo>
                  <a:cubicBezTo>
                    <a:pt x="81" y="182"/>
                    <a:pt x="75" y="183"/>
                    <a:pt x="66" y="185"/>
                  </a:cubicBezTo>
                  <a:cubicBezTo>
                    <a:pt x="57" y="186"/>
                    <a:pt x="49" y="187"/>
                    <a:pt x="44" y="187"/>
                  </a:cubicBezTo>
                  <a:cubicBezTo>
                    <a:pt x="19" y="187"/>
                    <a:pt x="7" y="178"/>
                    <a:pt x="7" y="159"/>
                  </a:cubicBezTo>
                  <a:cubicBezTo>
                    <a:pt x="7" y="153"/>
                    <a:pt x="10" y="148"/>
                    <a:pt x="16" y="143"/>
                  </a:cubicBezTo>
                  <a:cubicBezTo>
                    <a:pt x="22" y="139"/>
                    <a:pt x="29" y="135"/>
                    <a:pt x="37" y="133"/>
                  </a:cubicBezTo>
                  <a:cubicBezTo>
                    <a:pt x="13" y="122"/>
                    <a:pt x="0" y="101"/>
                    <a:pt x="0" y="73"/>
                  </a:cubicBezTo>
                  <a:cubicBezTo>
                    <a:pt x="0" y="54"/>
                    <a:pt x="7" y="39"/>
                    <a:pt x="20" y="27"/>
                  </a:cubicBezTo>
                  <a:cubicBezTo>
                    <a:pt x="32" y="15"/>
                    <a:pt x="48" y="8"/>
                    <a:pt x="67" y="8"/>
                  </a:cubicBezTo>
                  <a:cubicBezTo>
                    <a:pt x="84" y="8"/>
                    <a:pt x="98" y="12"/>
                    <a:pt x="108" y="19"/>
                  </a:cubicBezTo>
                  <a:lnTo>
                    <a:pt x="123" y="0"/>
                  </a:lnTo>
                  <a:lnTo>
                    <a:pt x="144" y="20"/>
                  </a:lnTo>
                  <a:lnTo>
                    <a:pt x="125" y="34"/>
                  </a:lnTo>
                  <a:cubicBezTo>
                    <a:pt x="133" y="44"/>
                    <a:pt x="137" y="58"/>
                    <a:pt x="137" y="74"/>
                  </a:cubicBezTo>
                  <a:cubicBezTo>
                    <a:pt x="137" y="92"/>
                    <a:pt x="131" y="107"/>
                    <a:pt x="120" y="119"/>
                  </a:cubicBezTo>
                  <a:cubicBezTo>
                    <a:pt x="109" y="131"/>
                    <a:pt x="95" y="138"/>
                    <a:pt x="77" y="140"/>
                  </a:cubicBezTo>
                  <a:lnTo>
                    <a:pt x="51" y="142"/>
                  </a:lnTo>
                  <a:cubicBezTo>
                    <a:pt x="48" y="143"/>
                    <a:pt x="44" y="144"/>
                    <a:pt x="39" y="146"/>
                  </a:cubicBezTo>
                  <a:cubicBezTo>
                    <a:pt x="33" y="148"/>
                    <a:pt x="31" y="151"/>
                    <a:pt x="31" y="154"/>
                  </a:cubicBezTo>
                  <a:cubicBezTo>
                    <a:pt x="31" y="158"/>
                    <a:pt x="36" y="161"/>
                    <a:pt x="47" y="161"/>
                  </a:cubicBezTo>
                  <a:cubicBezTo>
                    <a:pt x="52" y="161"/>
                    <a:pt x="59" y="160"/>
                    <a:pt x="69" y="158"/>
                  </a:cubicBezTo>
                  <a:cubicBezTo>
                    <a:pt x="79" y="156"/>
                    <a:pt x="86" y="156"/>
                    <a:pt x="91" y="156"/>
                  </a:cubicBezTo>
                  <a:cubicBezTo>
                    <a:pt x="108" y="156"/>
                    <a:pt x="122" y="160"/>
                    <a:pt x="132" y="168"/>
                  </a:cubicBezTo>
                  <a:cubicBezTo>
                    <a:pt x="141" y="176"/>
                    <a:pt x="146" y="188"/>
                    <a:pt x="146" y="202"/>
                  </a:cubicBezTo>
                  <a:cubicBezTo>
                    <a:pt x="146" y="219"/>
                    <a:pt x="139" y="232"/>
                    <a:pt x="124" y="242"/>
                  </a:cubicBezTo>
                  <a:cubicBezTo>
                    <a:pt x="110" y="252"/>
                    <a:pt x="92" y="256"/>
                    <a:pt x="69" y="256"/>
                  </a:cubicBezTo>
                  <a:cubicBezTo>
                    <a:pt x="58" y="256"/>
                    <a:pt x="46" y="254"/>
                    <a:pt x="33" y="250"/>
                  </a:cubicBezTo>
                  <a:cubicBezTo>
                    <a:pt x="21" y="246"/>
                    <a:pt x="11" y="241"/>
                    <a:pt x="3" y="236"/>
                  </a:cubicBezTo>
                  <a:close/>
                  <a:moveTo>
                    <a:pt x="69" y="34"/>
                  </a:moveTo>
                  <a:cubicBezTo>
                    <a:pt x="58" y="34"/>
                    <a:pt x="49" y="37"/>
                    <a:pt x="43" y="45"/>
                  </a:cubicBezTo>
                  <a:cubicBezTo>
                    <a:pt x="36" y="53"/>
                    <a:pt x="32" y="62"/>
                    <a:pt x="32" y="73"/>
                  </a:cubicBezTo>
                  <a:cubicBezTo>
                    <a:pt x="32" y="85"/>
                    <a:pt x="36" y="95"/>
                    <a:pt x="42" y="103"/>
                  </a:cubicBezTo>
                  <a:cubicBezTo>
                    <a:pt x="49" y="111"/>
                    <a:pt x="58" y="115"/>
                    <a:pt x="69" y="115"/>
                  </a:cubicBezTo>
                  <a:cubicBezTo>
                    <a:pt x="80" y="115"/>
                    <a:pt x="89" y="112"/>
                    <a:pt x="95" y="104"/>
                  </a:cubicBezTo>
                  <a:cubicBezTo>
                    <a:pt x="101" y="96"/>
                    <a:pt x="104" y="86"/>
                    <a:pt x="104" y="73"/>
                  </a:cubicBezTo>
                  <a:cubicBezTo>
                    <a:pt x="104" y="62"/>
                    <a:pt x="101" y="53"/>
                    <a:pt x="94" y="45"/>
                  </a:cubicBezTo>
                  <a:cubicBezTo>
                    <a:pt x="88" y="37"/>
                    <a:pt x="79" y="34"/>
                    <a:pt x="69" y="3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29" name="Freeform 120"/>
            <p:cNvSpPr>
              <a:spLocks/>
            </p:cNvSpPr>
            <p:nvPr/>
          </p:nvSpPr>
          <p:spPr bwMode="auto">
            <a:xfrm>
              <a:off x="5339" y="3307"/>
              <a:ext cx="24" cy="42"/>
            </a:xfrm>
            <a:custGeom>
              <a:avLst/>
              <a:gdLst>
                <a:gd name="T0" fmla="*/ 93 w 106"/>
                <a:gd name="T1" fmla="*/ 34 h 180"/>
                <a:gd name="T2" fmla="*/ 72 w 106"/>
                <a:gd name="T3" fmla="*/ 27 h 180"/>
                <a:gd name="T4" fmla="*/ 43 w 106"/>
                <a:gd name="T5" fmla="*/ 42 h 180"/>
                <a:gd name="T6" fmla="*/ 31 w 106"/>
                <a:gd name="T7" fmla="*/ 79 h 180"/>
                <a:gd name="T8" fmla="*/ 31 w 106"/>
                <a:gd name="T9" fmla="*/ 180 h 180"/>
                <a:gd name="T10" fmla="*/ 0 w 106"/>
                <a:gd name="T11" fmla="*/ 180 h 180"/>
                <a:gd name="T12" fmla="*/ 0 w 106"/>
                <a:gd name="T13" fmla="*/ 4 h 180"/>
                <a:gd name="T14" fmla="*/ 31 w 106"/>
                <a:gd name="T15" fmla="*/ 4 h 180"/>
                <a:gd name="T16" fmla="*/ 31 w 106"/>
                <a:gd name="T17" fmla="*/ 32 h 180"/>
                <a:gd name="T18" fmla="*/ 82 w 106"/>
                <a:gd name="T19" fmla="*/ 0 h 180"/>
                <a:gd name="T20" fmla="*/ 106 w 106"/>
                <a:gd name="T21" fmla="*/ 3 h 180"/>
                <a:gd name="T22" fmla="*/ 93 w 106"/>
                <a:gd name="T23" fmla="*/ 3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80">
                  <a:moveTo>
                    <a:pt x="93" y="34"/>
                  </a:moveTo>
                  <a:cubicBezTo>
                    <a:pt x="86" y="29"/>
                    <a:pt x="79" y="27"/>
                    <a:pt x="72" y="27"/>
                  </a:cubicBezTo>
                  <a:cubicBezTo>
                    <a:pt x="61" y="27"/>
                    <a:pt x="52" y="32"/>
                    <a:pt x="43" y="42"/>
                  </a:cubicBezTo>
                  <a:cubicBezTo>
                    <a:pt x="35" y="52"/>
                    <a:pt x="31" y="64"/>
                    <a:pt x="31" y="79"/>
                  </a:cubicBezTo>
                  <a:lnTo>
                    <a:pt x="31" y="180"/>
                  </a:lnTo>
                  <a:lnTo>
                    <a:pt x="0" y="180"/>
                  </a:lnTo>
                  <a:lnTo>
                    <a:pt x="0" y="4"/>
                  </a:lnTo>
                  <a:lnTo>
                    <a:pt x="31" y="4"/>
                  </a:lnTo>
                  <a:lnTo>
                    <a:pt x="31" y="32"/>
                  </a:lnTo>
                  <a:cubicBezTo>
                    <a:pt x="42" y="11"/>
                    <a:pt x="59" y="0"/>
                    <a:pt x="82"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0" name="Freeform 121"/>
            <p:cNvSpPr>
              <a:spLocks noEditPoints="1"/>
            </p:cNvSpPr>
            <p:nvPr/>
          </p:nvSpPr>
          <p:spPr bwMode="auto">
            <a:xfrm>
              <a:off x="5366" y="3307"/>
              <a:ext cx="34" cy="43"/>
            </a:xfrm>
            <a:custGeom>
              <a:avLst/>
              <a:gdLst>
                <a:gd name="T0" fmla="*/ 108 w 150"/>
                <a:gd name="T1" fmla="*/ 159 h 183"/>
                <a:gd name="T2" fmla="*/ 51 w 150"/>
                <a:gd name="T3" fmla="*/ 183 h 183"/>
                <a:gd name="T4" fmla="*/ 15 w 150"/>
                <a:gd name="T5" fmla="*/ 168 h 183"/>
                <a:gd name="T6" fmla="*/ 0 w 150"/>
                <a:gd name="T7" fmla="*/ 130 h 183"/>
                <a:gd name="T8" fmla="*/ 23 w 150"/>
                <a:gd name="T9" fmla="*/ 85 h 183"/>
                <a:gd name="T10" fmla="*/ 83 w 150"/>
                <a:gd name="T11" fmla="*/ 67 h 183"/>
                <a:gd name="T12" fmla="*/ 105 w 150"/>
                <a:gd name="T13" fmla="*/ 71 h 183"/>
                <a:gd name="T14" fmla="*/ 67 w 150"/>
                <a:gd name="T15" fmla="*/ 28 h 183"/>
                <a:gd name="T16" fmla="*/ 22 w 150"/>
                <a:gd name="T17" fmla="*/ 44 h 183"/>
                <a:gd name="T18" fmla="*/ 9 w 150"/>
                <a:gd name="T19" fmla="*/ 18 h 183"/>
                <a:gd name="T20" fmla="*/ 34 w 150"/>
                <a:gd name="T21" fmla="*/ 6 h 183"/>
                <a:gd name="T22" fmla="*/ 64 w 150"/>
                <a:gd name="T23" fmla="*/ 0 h 183"/>
                <a:gd name="T24" fmla="*/ 119 w 150"/>
                <a:gd name="T25" fmla="*/ 18 h 183"/>
                <a:gd name="T26" fmla="*/ 137 w 150"/>
                <a:gd name="T27" fmla="*/ 73 h 183"/>
                <a:gd name="T28" fmla="*/ 137 w 150"/>
                <a:gd name="T29" fmla="*/ 136 h 183"/>
                <a:gd name="T30" fmla="*/ 150 w 150"/>
                <a:gd name="T31" fmla="*/ 167 h 183"/>
                <a:gd name="T32" fmla="*/ 150 w 150"/>
                <a:gd name="T33" fmla="*/ 183 h 183"/>
                <a:gd name="T34" fmla="*/ 122 w 150"/>
                <a:gd name="T35" fmla="*/ 177 h 183"/>
                <a:gd name="T36" fmla="*/ 108 w 150"/>
                <a:gd name="T37" fmla="*/ 159 h 183"/>
                <a:gd name="T38" fmla="*/ 105 w 150"/>
                <a:gd name="T39" fmla="*/ 93 h 183"/>
                <a:gd name="T40" fmla="*/ 85 w 150"/>
                <a:gd name="T41" fmla="*/ 90 h 183"/>
                <a:gd name="T42" fmla="*/ 46 w 150"/>
                <a:gd name="T43" fmla="*/ 102 h 183"/>
                <a:gd name="T44" fmla="*/ 31 w 150"/>
                <a:gd name="T45" fmla="*/ 131 h 183"/>
                <a:gd name="T46" fmla="*/ 63 w 150"/>
                <a:gd name="T47" fmla="*/ 158 h 183"/>
                <a:gd name="T48" fmla="*/ 105 w 150"/>
                <a:gd name="T49" fmla="*/ 136 h 183"/>
                <a:gd name="T50" fmla="*/ 105 w 150"/>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0" h="183">
                  <a:moveTo>
                    <a:pt x="108" y="159"/>
                  </a:moveTo>
                  <a:cubicBezTo>
                    <a:pt x="96" y="175"/>
                    <a:pt x="77" y="183"/>
                    <a:pt x="51" y="183"/>
                  </a:cubicBezTo>
                  <a:cubicBezTo>
                    <a:pt x="37" y="183"/>
                    <a:pt x="25" y="178"/>
                    <a:pt x="15" y="168"/>
                  </a:cubicBezTo>
                  <a:cubicBezTo>
                    <a:pt x="5" y="158"/>
                    <a:pt x="0" y="145"/>
                    <a:pt x="0" y="130"/>
                  </a:cubicBezTo>
                  <a:cubicBezTo>
                    <a:pt x="0" y="113"/>
                    <a:pt x="8" y="98"/>
                    <a:pt x="23" y="85"/>
                  </a:cubicBezTo>
                  <a:cubicBezTo>
                    <a:pt x="39" y="73"/>
                    <a:pt x="59" y="67"/>
                    <a:pt x="83" y="67"/>
                  </a:cubicBezTo>
                  <a:cubicBezTo>
                    <a:pt x="90" y="67"/>
                    <a:pt x="97" y="68"/>
                    <a:pt x="105" y="71"/>
                  </a:cubicBezTo>
                  <a:cubicBezTo>
                    <a:pt x="105" y="43"/>
                    <a:pt x="93" y="28"/>
                    <a:pt x="67" y="28"/>
                  </a:cubicBezTo>
                  <a:cubicBezTo>
                    <a:pt x="48" y="28"/>
                    <a:pt x="33" y="34"/>
                    <a:pt x="22" y="44"/>
                  </a:cubicBezTo>
                  <a:lnTo>
                    <a:pt x="9" y="18"/>
                  </a:lnTo>
                  <a:cubicBezTo>
                    <a:pt x="15" y="13"/>
                    <a:pt x="23" y="9"/>
                    <a:pt x="34" y="6"/>
                  </a:cubicBezTo>
                  <a:cubicBezTo>
                    <a:pt x="44" y="2"/>
                    <a:pt x="54" y="0"/>
                    <a:pt x="64" y="0"/>
                  </a:cubicBezTo>
                  <a:cubicBezTo>
                    <a:pt x="89" y="0"/>
                    <a:pt x="108" y="6"/>
                    <a:pt x="119" y="18"/>
                  </a:cubicBezTo>
                  <a:cubicBezTo>
                    <a:pt x="131" y="29"/>
                    <a:pt x="137" y="48"/>
                    <a:pt x="137" y="73"/>
                  </a:cubicBezTo>
                  <a:lnTo>
                    <a:pt x="137" y="136"/>
                  </a:lnTo>
                  <a:cubicBezTo>
                    <a:pt x="137" y="152"/>
                    <a:pt x="141" y="162"/>
                    <a:pt x="150" y="167"/>
                  </a:cubicBezTo>
                  <a:lnTo>
                    <a:pt x="150" y="183"/>
                  </a:lnTo>
                  <a:cubicBezTo>
                    <a:pt x="138" y="183"/>
                    <a:pt x="128" y="181"/>
                    <a:pt x="122" y="177"/>
                  </a:cubicBezTo>
                  <a:cubicBezTo>
                    <a:pt x="116" y="174"/>
                    <a:pt x="111" y="168"/>
                    <a:pt x="108" y="159"/>
                  </a:cubicBezTo>
                  <a:close/>
                  <a:moveTo>
                    <a:pt x="105" y="93"/>
                  </a:moveTo>
                  <a:cubicBezTo>
                    <a:pt x="95" y="91"/>
                    <a:pt x="89" y="90"/>
                    <a:pt x="85" y="90"/>
                  </a:cubicBezTo>
                  <a:cubicBezTo>
                    <a:pt x="69" y="90"/>
                    <a:pt x="56" y="94"/>
                    <a:pt x="46" y="102"/>
                  </a:cubicBezTo>
                  <a:cubicBezTo>
                    <a:pt x="36" y="110"/>
                    <a:pt x="31" y="120"/>
                    <a:pt x="31" y="131"/>
                  </a:cubicBezTo>
                  <a:cubicBezTo>
                    <a:pt x="31" y="149"/>
                    <a:pt x="42" y="158"/>
                    <a:pt x="63" y="158"/>
                  </a:cubicBezTo>
                  <a:cubicBezTo>
                    <a:pt x="79" y="158"/>
                    <a:pt x="93" y="151"/>
                    <a:pt x="105" y="136"/>
                  </a:cubicBezTo>
                  <a:lnTo>
                    <a:pt x="105"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1" name="Freeform 122"/>
            <p:cNvSpPr>
              <a:spLocks/>
            </p:cNvSpPr>
            <p:nvPr/>
          </p:nvSpPr>
          <p:spPr bwMode="auto">
            <a:xfrm>
              <a:off x="5408" y="3307"/>
              <a:ext cx="53" cy="42"/>
            </a:xfrm>
            <a:custGeom>
              <a:avLst/>
              <a:gdLst>
                <a:gd name="T0" fmla="*/ 203 w 234"/>
                <a:gd name="T1" fmla="*/ 180 h 180"/>
                <a:gd name="T2" fmla="*/ 203 w 234"/>
                <a:gd name="T3" fmla="*/ 68 h 180"/>
                <a:gd name="T4" fmla="*/ 167 w 234"/>
                <a:gd name="T5" fmla="*/ 27 h 180"/>
                <a:gd name="T6" fmla="*/ 146 w 234"/>
                <a:gd name="T7" fmla="*/ 34 h 180"/>
                <a:gd name="T8" fmla="*/ 133 w 234"/>
                <a:gd name="T9" fmla="*/ 50 h 180"/>
                <a:gd name="T10" fmla="*/ 133 w 234"/>
                <a:gd name="T11" fmla="*/ 180 h 180"/>
                <a:gd name="T12" fmla="*/ 101 w 234"/>
                <a:gd name="T13" fmla="*/ 180 h 180"/>
                <a:gd name="T14" fmla="*/ 101 w 234"/>
                <a:gd name="T15" fmla="*/ 55 h 180"/>
                <a:gd name="T16" fmla="*/ 92 w 234"/>
                <a:gd name="T17" fmla="*/ 34 h 180"/>
                <a:gd name="T18" fmla="*/ 66 w 234"/>
                <a:gd name="T19" fmla="*/ 27 h 180"/>
                <a:gd name="T20" fmla="*/ 46 w 234"/>
                <a:gd name="T21" fmla="*/ 34 h 180"/>
                <a:gd name="T22" fmla="*/ 31 w 234"/>
                <a:gd name="T23" fmla="*/ 50 h 180"/>
                <a:gd name="T24" fmla="*/ 31 w 234"/>
                <a:gd name="T25" fmla="*/ 180 h 180"/>
                <a:gd name="T26" fmla="*/ 0 w 234"/>
                <a:gd name="T27" fmla="*/ 180 h 180"/>
                <a:gd name="T28" fmla="*/ 0 w 234"/>
                <a:gd name="T29" fmla="*/ 4 h 180"/>
                <a:gd name="T30" fmla="*/ 20 w 234"/>
                <a:gd name="T31" fmla="*/ 4 h 180"/>
                <a:gd name="T32" fmla="*/ 30 w 234"/>
                <a:gd name="T33" fmla="*/ 24 h 180"/>
                <a:gd name="T34" fmla="*/ 76 w 234"/>
                <a:gd name="T35" fmla="*/ 0 h 180"/>
                <a:gd name="T36" fmla="*/ 128 w 234"/>
                <a:gd name="T37" fmla="*/ 24 h 180"/>
                <a:gd name="T38" fmla="*/ 148 w 234"/>
                <a:gd name="T39" fmla="*/ 7 h 180"/>
                <a:gd name="T40" fmla="*/ 177 w 234"/>
                <a:gd name="T41" fmla="*/ 0 h 180"/>
                <a:gd name="T42" fmla="*/ 219 w 234"/>
                <a:gd name="T43" fmla="*/ 17 h 180"/>
                <a:gd name="T44" fmla="*/ 234 w 234"/>
                <a:gd name="T45" fmla="*/ 62 h 180"/>
                <a:gd name="T46" fmla="*/ 234 w 234"/>
                <a:gd name="T47" fmla="*/ 180 h 180"/>
                <a:gd name="T48" fmla="*/ 203 w 234"/>
                <a:gd name="T4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180">
                  <a:moveTo>
                    <a:pt x="203" y="180"/>
                  </a:moveTo>
                  <a:lnTo>
                    <a:pt x="203" y="68"/>
                  </a:lnTo>
                  <a:cubicBezTo>
                    <a:pt x="203" y="41"/>
                    <a:pt x="191" y="27"/>
                    <a:pt x="167" y="27"/>
                  </a:cubicBezTo>
                  <a:cubicBezTo>
                    <a:pt x="160" y="27"/>
                    <a:pt x="153" y="29"/>
                    <a:pt x="146" y="34"/>
                  </a:cubicBezTo>
                  <a:cubicBezTo>
                    <a:pt x="140" y="38"/>
                    <a:pt x="135" y="44"/>
                    <a:pt x="133" y="50"/>
                  </a:cubicBezTo>
                  <a:lnTo>
                    <a:pt x="133" y="180"/>
                  </a:lnTo>
                  <a:lnTo>
                    <a:pt x="101" y="180"/>
                  </a:lnTo>
                  <a:lnTo>
                    <a:pt x="101" y="55"/>
                  </a:lnTo>
                  <a:cubicBezTo>
                    <a:pt x="101" y="46"/>
                    <a:pt x="98" y="39"/>
                    <a:pt x="92" y="34"/>
                  </a:cubicBezTo>
                  <a:cubicBezTo>
                    <a:pt x="85" y="29"/>
                    <a:pt x="77" y="27"/>
                    <a:pt x="66" y="27"/>
                  </a:cubicBezTo>
                  <a:cubicBezTo>
                    <a:pt x="60" y="27"/>
                    <a:pt x="53" y="29"/>
                    <a:pt x="46" y="34"/>
                  </a:cubicBezTo>
                  <a:cubicBezTo>
                    <a:pt x="39" y="39"/>
                    <a:pt x="34" y="44"/>
                    <a:pt x="31" y="50"/>
                  </a:cubicBezTo>
                  <a:lnTo>
                    <a:pt x="31" y="180"/>
                  </a:lnTo>
                  <a:lnTo>
                    <a:pt x="0" y="180"/>
                  </a:lnTo>
                  <a:lnTo>
                    <a:pt x="0" y="4"/>
                  </a:lnTo>
                  <a:lnTo>
                    <a:pt x="20" y="4"/>
                  </a:lnTo>
                  <a:lnTo>
                    <a:pt x="30" y="24"/>
                  </a:lnTo>
                  <a:cubicBezTo>
                    <a:pt x="42" y="8"/>
                    <a:pt x="57" y="0"/>
                    <a:pt x="76" y="0"/>
                  </a:cubicBezTo>
                  <a:cubicBezTo>
                    <a:pt x="101" y="0"/>
                    <a:pt x="118" y="8"/>
                    <a:pt x="128" y="24"/>
                  </a:cubicBezTo>
                  <a:cubicBezTo>
                    <a:pt x="132" y="17"/>
                    <a:pt x="138" y="12"/>
                    <a:pt x="148" y="7"/>
                  </a:cubicBezTo>
                  <a:cubicBezTo>
                    <a:pt x="157" y="3"/>
                    <a:pt x="167" y="0"/>
                    <a:pt x="177" y="0"/>
                  </a:cubicBezTo>
                  <a:cubicBezTo>
                    <a:pt x="195" y="0"/>
                    <a:pt x="210" y="6"/>
                    <a:pt x="219" y="17"/>
                  </a:cubicBezTo>
                  <a:cubicBezTo>
                    <a:pt x="229" y="27"/>
                    <a:pt x="234" y="43"/>
                    <a:pt x="234" y="62"/>
                  </a:cubicBezTo>
                  <a:lnTo>
                    <a:pt x="234" y="180"/>
                  </a:lnTo>
                  <a:lnTo>
                    <a:pt x="20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2" name="Freeform 123"/>
            <p:cNvSpPr>
              <a:spLocks/>
            </p:cNvSpPr>
            <p:nvPr/>
          </p:nvSpPr>
          <p:spPr bwMode="auto">
            <a:xfrm>
              <a:off x="5490" y="3293"/>
              <a:ext cx="44" cy="57"/>
            </a:xfrm>
            <a:custGeom>
              <a:avLst/>
              <a:gdLst>
                <a:gd name="T0" fmla="*/ 106 w 193"/>
                <a:gd name="T1" fmla="*/ 244 h 244"/>
                <a:gd name="T2" fmla="*/ 90 w 193"/>
                <a:gd name="T3" fmla="*/ 244 h 244"/>
                <a:gd name="T4" fmla="*/ 0 w 193"/>
                <a:gd name="T5" fmla="*/ 0 h 244"/>
                <a:gd name="T6" fmla="*/ 37 w 193"/>
                <a:gd name="T7" fmla="*/ 0 h 244"/>
                <a:gd name="T8" fmla="*/ 98 w 193"/>
                <a:gd name="T9" fmla="*/ 177 h 244"/>
                <a:gd name="T10" fmla="*/ 158 w 193"/>
                <a:gd name="T11" fmla="*/ 0 h 244"/>
                <a:gd name="T12" fmla="*/ 193 w 193"/>
                <a:gd name="T13" fmla="*/ 0 h 244"/>
                <a:gd name="T14" fmla="*/ 106 w 193"/>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244">
                  <a:moveTo>
                    <a:pt x="106" y="244"/>
                  </a:moveTo>
                  <a:lnTo>
                    <a:pt x="90" y="244"/>
                  </a:lnTo>
                  <a:lnTo>
                    <a:pt x="0" y="0"/>
                  </a:lnTo>
                  <a:lnTo>
                    <a:pt x="37" y="0"/>
                  </a:lnTo>
                  <a:lnTo>
                    <a:pt x="98" y="177"/>
                  </a:lnTo>
                  <a:lnTo>
                    <a:pt x="158" y="0"/>
                  </a:lnTo>
                  <a:lnTo>
                    <a:pt x="193" y="0"/>
                  </a:lnTo>
                  <a:lnTo>
                    <a:pt x="106" y="2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3" name="Freeform 124"/>
            <p:cNvSpPr>
              <a:spLocks noEditPoints="1"/>
            </p:cNvSpPr>
            <p:nvPr/>
          </p:nvSpPr>
          <p:spPr bwMode="auto">
            <a:xfrm>
              <a:off x="5534" y="3287"/>
              <a:ext cx="37" cy="78"/>
            </a:xfrm>
            <a:custGeom>
              <a:avLst/>
              <a:gdLst>
                <a:gd name="T0" fmla="*/ 88 w 162"/>
                <a:gd name="T1" fmla="*/ 295 h 334"/>
                <a:gd name="T2" fmla="*/ 62 w 162"/>
                <a:gd name="T3" fmla="*/ 323 h 334"/>
                <a:gd name="T4" fmla="*/ 19 w 162"/>
                <a:gd name="T5" fmla="*/ 334 h 334"/>
                <a:gd name="T6" fmla="*/ 19 w 162"/>
                <a:gd name="T7" fmla="*/ 307 h 334"/>
                <a:gd name="T8" fmla="*/ 52 w 162"/>
                <a:gd name="T9" fmla="*/ 297 h 334"/>
                <a:gd name="T10" fmla="*/ 66 w 162"/>
                <a:gd name="T11" fmla="*/ 275 h 334"/>
                <a:gd name="T12" fmla="*/ 61 w 162"/>
                <a:gd name="T13" fmla="*/ 247 h 334"/>
                <a:gd name="T14" fmla="*/ 48 w 162"/>
                <a:gd name="T15" fmla="*/ 212 h 334"/>
                <a:gd name="T16" fmla="*/ 0 w 162"/>
                <a:gd name="T17" fmla="*/ 90 h 334"/>
                <a:gd name="T18" fmla="*/ 32 w 162"/>
                <a:gd name="T19" fmla="*/ 90 h 334"/>
                <a:gd name="T20" fmla="*/ 84 w 162"/>
                <a:gd name="T21" fmla="*/ 226 h 334"/>
                <a:gd name="T22" fmla="*/ 130 w 162"/>
                <a:gd name="T23" fmla="*/ 90 h 334"/>
                <a:gd name="T24" fmla="*/ 162 w 162"/>
                <a:gd name="T25" fmla="*/ 90 h 334"/>
                <a:gd name="T26" fmla="*/ 88 w 162"/>
                <a:gd name="T27" fmla="*/ 295 h 334"/>
                <a:gd name="T28" fmla="*/ 123 w 162"/>
                <a:gd name="T29" fmla="*/ 0 h 334"/>
                <a:gd name="T30" fmla="*/ 85 w 162"/>
                <a:gd name="T31" fmla="*/ 55 h 334"/>
                <a:gd name="T32" fmla="*/ 62 w 162"/>
                <a:gd name="T33" fmla="*/ 55 h 334"/>
                <a:gd name="T34" fmla="*/ 90 w 162"/>
                <a:gd name="T35" fmla="*/ 0 h 334"/>
                <a:gd name="T36" fmla="*/ 123 w 162"/>
                <a:gd name="T3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334">
                  <a:moveTo>
                    <a:pt x="88" y="295"/>
                  </a:moveTo>
                  <a:cubicBezTo>
                    <a:pt x="84" y="307"/>
                    <a:pt x="75" y="316"/>
                    <a:pt x="62" y="323"/>
                  </a:cubicBezTo>
                  <a:cubicBezTo>
                    <a:pt x="49" y="331"/>
                    <a:pt x="35" y="334"/>
                    <a:pt x="19" y="334"/>
                  </a:cubicBezTo>
                  <a:lnTo>
                    <a:pt x="19" y="307"/>
                  </a:lnTo>
                  <a:cubicBezTo>
                    <a:pt x="32" y="307"/>
                    <a:pt x="43" y="304"/>
                    <a:pt x="52" y="297"/>
                  </a:cubicBezTo>
                  <a:cubicBezTo>
                    <a:pt x="62" y="291"/>
                    <a:pt x="66" y="284"/>
                    <a:pt x="66" y="275"/>
                  </a:cubicBezTo>
                  <a:cubicBezTo>
                    <a:pt x="66" y="266"/>
                    <a:pt x="65" y="256"/>
                    <a:pt x="61" y="247"/>
                  </a:cubicBezTo>
                  <a:cubicBezTo>
                    <a:pt x="58" y="237"/>
                    <a:pt x="53" y="226"/>
                    <a:pt x="48" y="212"/>
                  </a:cubicBezTo>
                  <a:lnTo>
                    <a:pt x="0" y="90"/>
                  </a:lnTo>
                  <a:lnTo>
                    <a:pt x="32" y="90"/>
                  </a:lnTo>
                  <a:lnTo>
                    <a:pt x="84" y="226"/>
                  </a:lnTo>
                  <a:lnTo>
                    <a:pt x="130" y="90"/>
                  </a:lnTo>
                  <a:lnTo>
                    <a:pt x="162" y="90"/>
                  </a:lnTo>
                  <a:lnTo>
                    <a:pt x="88" y="295"/>
                  </a:lnTo>
                  <a:close/>
                  <a:moveTo>
                    <a:pt x="123" y="0"/>
                  </a:moveTo>
                  <a:lnTo>
                    <a:pt x="85" y="55"/>
                  </a:lnTo>
                  <a:lnTo>
                    <a:pt x="62" y="55"/>
                  </a:lnTo>
                  <a:lnTo>
                    <a:pt x="90" y="0"/>
                  </a:lnTo>
                  <a:lnTo>
                    <a:pt x="12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4" name="Freeform 125"/>
            <p:cNvSpPr>
              <a:spLocks/>
            </p:cNvSpPr>
            <p:nvPr/>
          </p:nvSpPr>
          <p:spPr bwMode="auto">
            <a:xfrm>
              <a:off x="5573" y="3308"/>
              <a:ext cx="34" cy="41"/>
            </a:xfrm>
            <a:custGeom>
              <a:avLst/>
              <a:gdLst>
                <a:gd name="T0" fmla="*/ 49 w 146"/>
                <a:gd name="T1" fmla="*/ 148 h 176"/>
                <a:gd name="T2" fmla="*/ 146 w 146"/>
                <a:gd name="T3" fmla="*/ 148 h 176"/>
                <a:gd name="T4" fmla="*/ 146 w 146"/>
                <a:gd name="T5" fmla="*/ 176 h 176"/>
                <a:gd name="T6" fmla="*/ 0 w 146"/>
                <a:gd name="T7" fmla="*/ 176 h 176"/>
                <a:gd name="T8" fmla="*/ 0 w 146"/>
                <a:gd name="T9" fmla="*/ 167 h 176"/>
                <a:gd name="T10" fmla="*/ 100 w 146"/>
                <a:gd name="T11" fmla="*/ 28 h 176"/>
                <a:gd name="T12" fmla="*/ 2 w 146"/>
                <a:gd name="T13" fmla="*/ 28 h 176"/>
                <a:gd name="T14" fmla="*/ 2 w 146"/>
                <a:gd name="T15" fmla="*/ 0 h 176"/>
                <a:gd name="T16" fmla="*/ 145 w 146"/>
                <a:gd name="T17" fmla="*/ 0 h 176"/>
                <a:gd name="T18" fmla="*/ 145 w 146"/>
                <a:gd name="T19" fmla="*/ 9 h 176"/>
                <a:gd name="T20" fmla="*/ 49 w 146"/>
                <a:gd name="T21"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76">
                  <a:moveTo>
                    <a:pt x="49" y="148"/>
                  </a:moveTo>
                  <a:lnTo>
                    <a:pt x="146" y="148"/>
                  </a:lnTo>
                  <a:lnTo>
                    <a:pt x="146" y="176"/>
                  </a:lnTo>
                  <a:lnTo>
                    <a:pt x="0" y="176"/>
                  </a:lnTo>
                  <a:lnTo>
                    <a:pt x="0" y="167"/>
                  </a:lnTo>
                  <a:lnTo>
                    <a:pt x="100" y="28"/>
                  </a:lnTo>
                  <a:lnTo>
                    <a:pt x="2" y="28"/>
                  </a:lnTo>
                  <a:lnTo>
                    <a:pt x="2" y="0"/>
                  </a:lnTo>
                  <a:lnTo>
                    <a:pt x="145" y="0"/>
                  </a:lnTo>
                  <a:lnTo>
                    <a:pt x="145" y="9"/>
                  </a:lnTo>
                  <a:lnTo>
                    <a:pt x="49" y="1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5" name="Freeform 126"/>
            <p:cNvSpPr>
              <a:spLocks/>
            </p:cNvSpPr>
            <p:nvPr/>
          </p:nvSpPr>
          <p:spPr bwMode="auto">
            <a:xfrm>
              <a:off x="5613" y="3291"/>
              <a:ext cx="34" cy="58"/>
            </a:xfrm>
            <a:custGeom>
              <a:avLst/>
              <a:gdLst>
                <a:gd name="T0" fmla="*/ 114 w 148"/>
                <a:gd name="T1" fmla="*/ 248 h 248"/>
                <a:gd name="T2" fmla="*/ 59 w 148"/>
                <a:gd name="T3" fmla="*/ 160 h 248"/>
                <a:gd name="T4" fmla="*/ 31 w 148"/>
                <a:gd name="T5" fmla="*/ 188 h 248"/>
                <a:gd name="T6" fmla="*/ 31 w 148"/>
                <a:gd name="T7" fmla="*/ 248 h 248"/>
                <a:gd name="T8" fmla="*/ 0 w 148"/>
                <a:gd name="T9" fmla="*/ 248 h 248"/>
                <a:gd name="T10" fmla="*/ 0 w 148"/>
                <a:gd name="T11" fmla="*/ 0 h 248"/>
                <a:gd name="T12" fmla="*/ 31 w 148"/>
                <a:gd name="T13" fmla="*/ 0 h 248"/>
                <a:gd name="T14" fmla="*/ 31 w 148"/>
                <a:gd name="T15" fmla="*/ 153 h 248"/>
                <a:gd name="T16" fmla="*/ 99 w 148"/>
                <a:gd name="T17" fmla="*/ 72 h 248"/>
                <a:gd name="T18" fmla="*/ 135 w 148"/>
                <a:gd name="T19" fmla="*/ 72 h 248"/>
                <a:gd name="T20" fmla="*/ 79 w 148"/>
                <a:gd name="T21" fmla="*/ 139 h 248"/>
                <a:gd name="T22" fmla="*/ 148 w 148"/>
                <a:gd name="T23" fmla="*/ 248 h 248"/>
                <a:gd name="T24" fmla="*/ 114 w 148"/>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48">
                  <a:moveTo>
                    <a:pt x="114" y="248"/>
                  </a:moveTo>
                  <a:lnTo>
                    <a:pt x="59" y="160"/>
                  </a:lnTo>
                  <a:lnTo>
                    <a:pt x="31" y="188"/>
                  </a:lnTo>
                  <a:lnTo>
                    <a:pt x="31" y="248"/>
                  </a:lnTo>
                  <a:lnTo>
                    <a:pt x="0" y="248"/>
                  </a:lnTo>
                  <a:lnTo>
                    <a:pt x="0" y="0"/>
                  </a:lnTo>
                  <a:lnTo>
                    <a:pt x="31" y="0"/>
                  </a:lnTo>
                  <a:lnTo>
                    <a:pt x="31" y="153"/>
                  </a:lnTo>
                  <a:lnTo>
                    <a:pt x="99" y="72"/>
                  </a:lnTo>
                  <a:lnTo>
                    <a:pt x="135" y="72"/>
                  </a:lnTo>
                  <a:lnTo>
                    <a:pt x="79" y="139"/>
                  </a:lnTo>
                  <a:lnTo>
                    <a:pt x="148" y="248"/>
                  </a:lnTo>
                  <a:lnTo>
                    <a:pt x="114"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6" name="Freeform 127"/>
            <p:cNvSpPr>
              <a:spLocks/>
            </p:cNvSpPr>
            <p:nvPr/>
          </p:nvSpPr>
          <p:spPr bwMode="auto">
            <a:xfrm>
              <a:off x="5651" y="3308"/>
              <a:ext cx="32" cy="42"/>
            </a:xfrm>
            <a:custGeom>
              <a:avLst/>
              <a:gdLst>
                <a:gd name="T0" fmla="*/ 31 w 143"/>
                <a:gd name="T1" fmla="*/ 0 h 179"/>
                <a:gd name="T2" fmla="*/ 31 w 143"/>
                <a:gd name="T3" fmla="*/ 112 h 179"/>
                <a:gd name="T4" fmla="*/ 67 w 143"/>
                <a:gd name="T5" fmla="*/ 153 h 179"/>
                <a:gd name="T6" fmla="*/ 95 w 143"/>
                <a:gd name="T7" fmla="*/ 144 h 179"/>
                <a:gd name="T8" fmla="*/ 112 w 143"/>
                <a:gd name="T9" fmla="*/ 123 h 179"/>
                <a:gd name="T10" fmla="*/ 112 w 143"/>
                <a:gd name="T11" fmla="*/ 0 h 179"/>
                <a:gd name="T12" fmla="*/ 143 w 143"/>
                <a:gd name="T13" fmla="*/ 0 h 179"/>
                <a:gd name="T14" fmla="*/ 143 w 143"/>
                <a:gd name="T15" fmla="*/ 176 h 179"/>
                <a:gd name="T16" fmla="*/ 112 w 143"/>
                <a:gd name="T17" fmla="*/ 176 h 179"/>
                <a:gd name="T18" fmla="*/ 112 w 143"/>
                <a:gd name="T19" fmla="*/ 151 h 179"/>
                <a:gd name="T20" fmla="*/ 91 w 143"/>
                <a:gd name="T21" fmla="*/ 170 h 179"/>
                <a:gd name="T22" fmla="*/ 60 w 143"/>
                <a:gd name="T23" fmla="*/ 179 h 179"/>
                <a:gd name="T24" fmla="*/ 16 w 143"/>
                <a:gd name="T25" fmla="*/ 162 h 179"/>
                <a:gd name="T26" fmla="*/ 0 w 143"/>
                <a:gd name="T27" fmla="*/ 115 h 179"/>
                <a:gd name="T28" fmla="*/ 0 w 143"/>
                <a:gd name="T29" fmla="*/ 0 h 179"/>
                <a:gd name="T30" fmla="*/ 31 w 143"/>
                <a:gd name="T3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9">
                  <a:moveTo>
                    <a:pt x="31" y="0"/>
                  </a:moveTo>
                  <a:lnTo>
                    <a:pt x="31" y="112"/>
                  </a:lnTo>
                  <a:cubicBezTo>
                    <a:pt x="31" y="139"/>
                    <a:pt x="43" y="153"/>
                    <a:pt x="67" y="153"/>
                  </a:cubicBezTo>
                  <a:cubicBezTo>
                    <a:pt x="77" y="153"/>
                    <a:pt x="86" y="150"/>
                    <a:pt x="95" y="144"/>
                  </a:cubicBezTo>
                  <a:cubicBezTo>
                    <a:pt x="104" y="138"/>
                    <a:pt x="109" y="131"/>
                    <a:pt x="112" y="123"/>
                  </a:cubicBezTo>
                  <a:lnTo>
                    <a:pt x="112" y="0"/>
                  </a:lnTo>
                  <a:lnTo>
                    <a:pt x="143" y="0"/>
                  </a:lnTo>
                  <a:lnTo>
                    <a:pt x="143" y="176"/>
                  </a:lnTo>
                  <a:lnTo>
                    <a:pt x="112" y="176"/>
                  </a:lnTo>
                  <a:lnTo>
                    <a:pt x="112" y="151"/>
                  </a:lnTo>
                  <a:cubicBezTo>
                    <a:pt x="108" y="158"/>
                    <a:pt x="101" y="164"/>
                    <a:pt x="91" y="170"/>
                  </a:cubicBezTo>
                  <a:cubicBezTo>
                    <a:pt x="80" y="176"/>
                    <a:pt x="70" y="179"/>
                    <a:pt x="60" y="179"/>
                  </a:cubicBezTo>
                  <a:cubicBezTo>
                    <a:pt x="41" y="179"/>
                    <a:pt x="26" y="173"/>
                    <a:pt x="16" y="162"/>
                  </a:cubicBezTo>
                  <a:cubicBezTo>
                    <a:pt x="5" y="151"/>
                    <a:pt x="0" y="135"/>
                    <a:pt x="0" y="115"/>
                  </a:cubicBezTo>
                  <a:lnTo>
                    <a:pt x="0" y="0"/>
                  </a:lnTo>
                  <a:lnTo>
                    <a:pt x="3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7" name="Freeform 128"/>
            <p:cNvSpPr>
              <a:spLocks/>
            </p:cNvSpPr>
            <p:nvPr/>
          </p:nvSpPr>
          <p:spPr bwMode="auto">
            <a:xfrm>
              <a:off x="5693" y="3307"/>
              <a:ext cx="53" cy="42"/>
            </a:xfrm>
            <a:custGeom>
              <a:avLst/>
              <a:gdLst>
                <a:gd name="T0" fmla="*/ 203 w 234"/>
                <a:gd name="T1" fmla="*/ 180 h 180"/>
                <a:gd name="T2" fmla="*/ 203 w 234"/>
                <a:gd name="T3" fmla="*/ 68 h 180"/>
                <a:gd name="T4" fmla="*/ 167 w 234"/>
                <a:gd name="T5" fmla="*/ 27 h 180"/>
                <a:gd name="T6" fmla="*/ 146 w 234"/>
                <a:gd name="T7" fmla="*/ 34 h 180"/>
                <a:gd name="T8" fmla="*/ 133 w 234"/>
                <a:gd name="T9" fmla="*/ 50 h 180"/>
                <a:gd name="T10" fmla="*/ 133 w 234"/>
                <a:gd name="T11" fmla="*/ 180 h 180"/>
                <a:gd name="T12" fmla="*/ 101 w 234"/>
                <a:gd name="T13" fmla="*/ 180 h 180"/>
                <a:gd name="T14" fmla="*/ 101 w 234"/>
                <a:gd name="T15" fmla="*/ 55 h 180"/>
                <a:gd name="T16" fmla="*/ 92 w 234"/>
                <a:gd name="T17" fmla="*/ 34 h 180"/>
                <a:gd name="T18" fmla="*/ 66 w 234"/>
                <a:gd name="T19" fmla="*/ 27 h 180"/>
                <a:gd name="T20" fmla="*/ 46 w 234"/>
                <a:gd name="T21" fmla="*/ 34 h 180"/>
                <a:gd name="T22" fmla="*/ 31 w 234"/>
                <a:gd name="T23" fmla="*/ 50 h 180"/>
                <a:gd name="T24" fmla="*/ 31 w 234"/>
                <a:gd name="T25" fmla="*/ 180 h 180"/>
                <a:gd name="T26" fmla="*/ 0 w 234"/>
                <a:gd name="T27" fmla="*/ 180 h 180"/>
                <a:gd name="T28" fmla="*/ 0 w 234"/>
                <a:gd name="T29" fmla="*/ 4 h 180"/>
                <a:gd name="T30" fmla="*/ 20 w 234"/>
                <a:gd name="T31" fmla="*/ 4 h 180"/>
                <a:gd name="T32" fmla="*/ 30 w 234"/>
                <a:gd name="T33" fmla="*/ 24 h 180"/>
                <a:gd name="T34" fmla="*/ 75 w 234"/>
                <a:gd name="T35" fmla="*/ 0 h 180"/>
                <a:gd name="T36" fmla="*/ 128 w 234"/>
                <a:gd name="T37" fmla="*/ 24 h 180"/>
                <a:gd name="T38" fmla="*/ 148 w 234"/>
                <a:gd name="T39" fmla="*/ 7 h 180"/>
                <a:gd name="T40" fmla="*/ 177 w 234"/>
                <a:gd name="T41" fmla="*/ 0 h 180"/>
                <a:gd name="T42" fmla="*/ 219 w 234"/>
                <a:gd name="T43" fmla="*/ 17 h 180"/>
                <a:gd name="T44" fmla="*/ 234 w 234"/>
                <a:gd name="T45" fmla="*/ 62 h 180"/>
                <a:gd name="T46" fmla="*/ 234 w 234"/>
                <a:gd name="T47" fmla="*/ 180 h 180"/>
                <a:gd name="T48" fmla="*/ 203 w 234"/>
                <a:gd name="T4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180">
                  <a:moveTo>
                    <a:pt x="203" y="180"/>
                  </a:moveTo>
                  <a:lnTo>
                    <a:pt x="203" y="68"/>
                  </a:lnTo>
                  <a:cubicBezTo>
                    <a:pt x="203" y="41"/>
                    <a:pt x="191" y="27"/>
                    <a:pt x="167" y="27"/>
                  </a:cubicBezTo>
                  <a:cubicBezTo>
                    <a:pt x="160" y="27"/>
                    <a:pt x="153" y="29"/>
                    <a:pt x="146" y="34"/>
                  </a:cubicBezTo>
                  <a:cubicBezTo>
                    <a:pt x="140" y="38"/>
                    <a:pt x="135" y="44"/>
                    <a:pt x="133" y="50"/>
                  </a:cubicBezTo>
                  <a:lnTo>
                    <a:pt x="133" y="180"/>
                  </a:lnTo>
                  <a:lnTo>
                    <a:pt x="101" y="180"/>
                  </a:lnTo>
                  <a:lnTo>
                    <a:pt x="101" y="55"/>
                  </a:lnTo>
                  <a:cubicBezTo>
                    <a:pt x="101" y="46"/>
                    <a:pt x="98" y="39"/>
                    <a:pt x="92" y="34"/>
                  </a:cubicBezTo>
                  <a:cubicBezTo>
                    <a:pt x="85" y="29"/>
                    <a:pt x="77" y="27"/>
                    <a:pt x="66" y="27"/>
                  </a:cubicBezTo>
                  <a:cubicBezTo>
                    <a:pt x="60" y="27"/>
                    <a:pt x="53" y="29"/>
                    <a:pt x="46" y="34"/>
                  </a:cubicBezTo>
                  <a:cubicBezTo>
                    <a:pt x="39" y="39"/>
                    <a:pt x="34" y="44"/>
                    <a:pt x="31" y="50"/>
                  </a:cubicBezTo>
                  <a:lnTo>
                    <a:pt x="31" y="180"/>
                  </a:lnTo>
                  <a:lnTo>
                    <a:pt x="0" y="180"/>
                  </a:lnTo>
                  <a:lnTo>
                    <a:pt x="0" y="4"/>
                  </a:lnTo>
                  <a:lnTo>
                    <a:pt x="20" y="4"/>
                  </a:lnTo>
                  <a:lnTo>
                    <a:pt x="30" y="24"/>
                  </a:lnTo>
                  <a:cubicBezTo>
                    <a:pt x="42" y="8"/>
                    <a:pt x="57" y="0"/>
                    <a:pt x="75" y="0"/>
                  </a:cubicBezTo>
                  <a:cubicBezTo>
                    <a:pt x="101" y="0"/>
                    <a:pt x="118" y="8"/>
                    <a:pt x="128" y="24"/>
                  </a:cubicBezTo>
                  <a:cubicBezTo>
                    <a:pt x="132" y="17"/>
                    <a:pt x="138" y="12"/>
                    <a:pt x="148" y="7"/>
                  </a:cubicBezTo>
                  <a:cubicBezTo>
                    <a:pt x="157" y="3"/>
                    <a:pt x="167" y="0"/>
                    <a:pt x="177" y="0"/>
                  </a:cubicBezTo>
                  <a:cubicBezTo>
                    <a:pt x="195" y="0"/>
                    <a:pt x="210" y="6"/>
                    <a:pt x="219" y="17"/>
                  </a:cubicBezTo>
                  <a:cubicBezTo>
                    <a:pt x="229" y="27"/>
                    <a:pt x="234" y="43"/>
                    <a:pt x="234" y="62"/>
                  </a:cubicBezTo>
                  <a:lnTo>
                    <a:pt x="234" y="180"/>
                  </a:lnTo>
                  <a:lnTo>
                    <a:pt x="20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8" name="Freeform 129"/>
            <p:cNvSpPr>
              <a:spLocks/>
            </p:cNvSpPr>
            <p:nvPr/>
          </p:nvSpPr>
          <p:spPr bwMode="auto">
            <a:xfrm>
              <a:off x="5758" y="3339"/>
              <a:ext cx="13" cy="24"/>
            </a:xfrm>
            <a:custGeom>
              <a:avLst/>
              <a:gdLst>
                <a:gd name="T0" fmla="*/ 8 w 56"/>
                <a:gd name="T1" fmla="*/ 105 h 105"/>
                <a:gd name="T2" fmla="*/ 0 w 56"/>
                <a:gd name="T3" fmla="*/ 93 h 105"/>
                <a:gd name="T4" fmla="*/ 28 w 56"/>
                <a:gd name="T5" fmla="*/ 54 h 105"/>
                <a:gd name="T6" fmla="*/ 23 w 56"/>
                <a:gd name="T7" fmla="*/ 39 h 105"/>
                <a:gd name="T8" fmla="*/ 9 w 56"/>
                <a:gd name="T9" fmla="*/ 20 h 105"/>
                <a:gd name="T10" fmla="*/ 16 w 56"/>
                <a:gd name="T11" fmla="*/ 6 h 105"/>
                <a:gd name="T12" fmla="*/ 33 w 56"/>
                <a:gd name="T13" fmla="*/ 0 h 105"/>
                <a:gd name="T14" fmla="*/ 49 w 56"/>
                <a:gd name="T15" fmla="*/ 8 h 105"/>
                <a:gd name="T16" fmla="*/ 56 w 56"/>
                <a:gd name="T17" fmla="*/ 26 h 105"/>
                <a:gd name="T18" fmla="*/ 47 w 56"/>
                <a:gd name="T19" fmla="*/ 66 h 105"/>
                <a:gd name="T20" fmla="*/ 8 w 56"/>
                <a:gd name="T21"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05">
                  <a:moveTo>
                    <a:pt x="8" y="105"/>
                  </a:moveTo>
                  <a:lnTo>
                    <a:pt x="0" y="93"/>
                  </a:lnTo>
                  <a:cubicBezTo>
                    <a:pt x="19" y="78"/>
                    <a:pt x="28" y="65"/>
                    <a:pt x="28" y="54"/>
                  </a:cubicBezTo>
                  <a:cubicBezTo>
                    <a:pt x="28" y="49"/>
                    <a:pt x="27" y="44"/>
                    <a:pt x="23" y="39"/>
                  </a:cubicBezTo>
                  <a:cubicBezTo>
                    <a:pt x="14" y="35"/>
                    <a:pt x="9" y="28"/>
                    <a:pt x="9" y="20"/>
                  </a:cubicBezTo>
                  <a:cubicBezTo>
                    <a:pt x="9" y="14"/>
                    <a:pt x="11" y="9"/>
                    <a:pt x="16" y="6"/>
                  </a:cubicBezTo>
                  <a:cubicBezTo>
                    <a:pt x="20" y="2"/>
                    <a:pt x="26" y="0"/>
                    <a:pt x="33" y="0"/>
                  </a:cubicBezTo>
                  <a:cubicBezTo>
                    <a:pt x="39" y="0"/>
                    <a:pt x="44" y="3"/>
                    <a:pt x="49" y="8"/>
                  </a:cubicBezTo>
                  <a:cubicBezTo>
                    <a:pt x="54" y="13"/>
                    <a:pt x="56" y="19"/>
                    <a:pt x="56" y="26"/>
                  </a:cubicBezTo>
                  <a:cubicBezTo>
                    <a:pt x="56" y="41"/>
                    <a:pt x="53" y="54"/>
                    <a:pt x="47" y="66"/>
                  </a:cubicBezTo>
                  <a:cubicBezTo>
                    <a:pt x="41" y="77"/>
                    <a:pt x="28" y="90"/>
                    <a:pt x="8" y="105"/>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39" name="Freeform 130"/>
            <p:cNvSpPr>
              <a:spLocks/>
            </p:cNvSpPr>
            <p:nvPr/>
          </p:nvSpPr>
          <p:spPr bwMode="auto">
            <a:xfrm>
              <a:off x="5790" y="3308"/>
              <a:ext cx="37" cy="42"/>
            </a:xfrm>
            <a:custGeom>
              <a:avLst/>
              <a:gdLst>
                <a:gd name="T0" fmla="*/ 83 w 160"/>
                <a:gd name="T1" fmla="*/ 180 h 180"/>
                <a:gd name="T2" fmla="*/ 75 w 160"/>
                <a:gd name="T3" fmla="*/ 180 h 180"/>
                <a:gd name="T4" fmla="*/ 0 w 160"/>
                <a:gd name="T5" fmla="*/ 0 h 180"/>
                <a:gd name="T6" fmla="*/ 34 w 160"/>
                <a:gd name="T7" fmla="*/ 0 h 180"/>
                <a:gd name="T8" fmla="*/ 80 w 160"/>
                <a:gd name="T9" fmla="*/ 123 h 180"/>
                <a:gd name="T10" fmla="*/ 128 w 160"/>
                <a:gd name="T11" fmla="*/ 0 h 180"/>
                <a:gd name="T12" fmla="*/ 160 w 160"/>
                <a:gd name="T13" fmla="*/ 0 h 180"/>
                <a:gd name="T14" fmla="*/ 83 w 160"/>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180">
                  <a:moveTo>
                    <a:pt x="83" y="180"/>
                  </a:moveTo>
                  <a:lnTo>
                    <a:pt x="75" y="180"/>
                  </a:lnTo>
                  <a:lnTo>
                    <a:pt x="0" y="0"/>
                  </a:lnTo>
                  <a:lnTo>
                    <a:pt x="34" y="0"/>
                  </a:lnTo>
                  <a:lnTo>
                    <a:pt x="80" y="123"/>
                  </a:lnTo>
                  <a:lnTo>
                    <a:pt x="128" y="0"/>
                  </a:lnTo>
                  <a:lnTo>
                    <a:pt x="160" y="0"/>
                  </a:lnTo>
                  <a:lnTo>
                    <a:pt x="8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0" name="Freeform 131"/>
            <p:cNvSpPr>
              <a:spLocks noEditPoints="1"/>
            </p:cNvSpPr>
            <p:nvPr/>
          </p:nvSpPr>
          <p:spPr bwMode="auto">
            <a:xfrm>
              <a:off x="5828" y="3287"/>
              <a:ext cx="37" cy="78"/>
            </a:xfrm>
            <a:custGeom>
              <a:avLst/>
              <a:gdLst>
                <a:gd name="T0" fmla="*/ 88 w 162"/>
                <a:gd name="T1" fmla="*/ 295 h 334"/>
                <a:gd name="T2" fmla="*/ 62 w 162"/>
                <a:gd name="T3" fmla="*/ 323 h 334"/>
                <a:gd name="T4" fmla="*/ 19 w 162"/>
                <a:gd name="T5" fmla="*/ 334 h 334"/>
                <a:gd name="T6" fmla="*/ 19 w 162"/>
                <a:gd name="T7" fmla="*/ 307 h 334"/>
                <a:gd name="T8" fmla="*/ 52 w 162"/>
                <a:gd name="T9" fmla="*/ 297 h 334"/>
                <a:gd name="T10" fmla="*/ 66 w 162"/>
                <a:gd name="T11" fmla="*/ 275 h 334"/>
                <a:gd name="T12" fmla="*/ 61 w 162"/>
                <a:gd name="T13" fmla="*/ 247 h 334"/>
                <a:gd name="T14" fmla="*/ 48 w 162"/>
                <a:gd name="T15" fmla="*/ 212 h 334"/>
                <a:gd name="T16" fmla="*/ 0 w 162"/>
                <a:gd name="T17" fmla="*/ 90 h 334"/>
                <a:gd name="T18" fmla="*/ 32 w 162"/>
                <a:gd name="T19" fmla="*/ 90 h 334"/>
                <a:gd name="T20" fmla="*/ 84 w 162"/>
                <a:gd name="T21" fmla="*/ 226 h 334"/>
                <a:gd name="T22" fmla="*/ 130 w 162"/>
                <a:gd name="T23" fmla="*/ 90 h 334"/>
                <a:gd name="T24" fmla="*/ 162 w 162"/>
                <a:gd name="T25" fmla="*/ 90 h 334"/>
                <a:gd name="T26" fmla="*/ 88 w 162"/>
                <a:gd name="T27" fmla="*/ 295 h 334"/>
                <a:gd name="T28" fmla="*/ 122 w 162"/>
                <a:gd name="T29" fmla="*/ 0 h 334"/>
                <a:gd name="T30" fmla="*/ 85 w 162"/>
                <a:gd name="T31" fmla="*/ 55 h 334"/>
                <a:gd name="T32" fmla="*/ 62 w 162"/>
                <a:gd name="T33" fmla="*/ 55 h 334"/>
                <a:gd name="T34" fmla="*/ 90 w 162"/>
                <a:gd name="T35" fmla="*/ 0 h 334"/>
                <a:gd name="T36" fmla="*/ 122 w 162"/>
                <a:gd name="T3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334">
                  <a:moveTo>
                    <a:pt x="88" y="295"/>
                  </a:moveTo>
                  <a:cubicBezTo>
                    <a:pt x="84" y="307"/>
                    <a:pt x="75" y="316"/>
                    <a:pt x="62" y="323"/>
                  </a:cubicBezTo>
                  <a:cubicBezTo>
                    <a:pt x="49" y="331"/>
                    <a:pt x="35" y="334"/>
                    <a:pt x="19" y="334"/>
                  </a:cubicBezTo>
                  <a:lnTo>
                    <a:pt x="19" y="307"/>
                  </a:lnTo>
                  <a:cubicBezTo>
                    <a:pt x="32" y="307"/>
                    <a:pt x="43" y="304"/>
                    <a:pt x="52" y="297"/>
                  </a:cubicBezTo>
                  <a:cubicBezTo>
                    <a:pt x="62" y="291"/>
                    <a:pt x="66" y="284"/>
                    <a:pt x="66" y="275"/>
                  </a:cubicBezTo>
                  <a:cubicBezTo>
                    <a:pt x="66" y="266"/>
                    <a:pt x="65" y="256"/>
                    <a:pt x="61" y="247"/>
                  </a:cubicBezTo>
                  <a:cubicBezTo>
                    <a:pt x="58" y="237"/>
                    <a:pt x="53" y="226"/>
                    <a:pt x="48" y="212"/>
                  </a:cubicBezTo>
                  <a:lnTo>
                    <a:pt x="0" y="90"/>
                  </a:lnTo>
                  <a:lnTo>
                    <a:pt x="32" y="90"/>
                  </a:lnTo>
                  <a:lnTo>
                    <a:pt x="84" y="226"/>
                  </a:lnTo>
                  <a:lnTo>
                    <a:pt x="130" y="90"/>
                  </a:lnTo>
                  <a:lnTo>
                    <a:pt x="162" y="90"/>
                  </a:lnTo>
                  <a:lnTo>
                    <a:pt x="88" y="295"/>
                  </a:lnTo>
                  <a:close/>
                  <a:moveTo>
                    <a:pt x="122" y="0"/>
                  </a:moveTo>
                  <a:lnTo>
                    <a:pt x="85" y="55"/>
                  </a:lnTo>
                  <a:lnTo>
                    <a:pt x="62" y="55"/>
                  </a:lnTo>
                  <a:lnTo>
                    <a:pt x="90" y="0"/>
                  </a:lnTo>
                  <a:lnTo>
                    <a:pt x="12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1" name="Freeform 132"/>
            <p:cNvSpPr>
              <a:spLocks/>
            </p:cNvSpPr>
            <p:nvPr/>
          </p:nvSpPr>
          <p:spPr bwMode="auto">
            <a:xfrm>
              <a:off x="5865" y="3308"/>
              <a:ext cx="37" cy="42"/>
            </a:xfrm>
            <a:custGeom>
              <a:avLst/>
              <a:gdLst>
                <a:gd name="T0" fmla="*/ 84 w 161"/>
                <a:gd name="T1" fmla="*/ 180 h 180"/>
                <a:gd name="T2" fmla="*/ 76 w 161"/>
                <a:gd name="T3" fmla="*/ 180 h 180"/>
                <a:gd name="T4" fmla="*/ 0 w 161"/>
                <a:gd name="T5" fmla="*/ 0 h 180"/>
                <a:gd name="T6" fmla="*/ 34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6" y="180"/>
                  </a:lnTo>
                  <a:lnTo>
                    <a:pt x="0" y="0"/>
                  </a:lnTo>
                  <a:lnTo>
                    <a:pt x="34"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2" name="Freeform 133"/>
            <p:cNvSpPr>
              <a:spLocks noEditPoints="1"/>
            </p:cNvSpPr>
            <p:nvPr/>
          </p:nvSpPr>
          <p:spPr bwMode="auto">
            <a:xfrm>
              <a:off x="5905" y="3307"/>
              <a:ext cx="36" cy="43"/>
            </a:xfrm>
            <a:custGeom>
              <a:avLst/>
              <a:gdLst>
                <a:gd name="T0" fmla="*/ 0 w 159"/>
                <a:gd name="T1" fmla="*/ 91 h 183"/>
                <a:gd name="T2" fmla="*/ 22 w 159"/>
                <a:gd name="T3" fmla="*/ 25 h 183"/>
                <a:gd name="T4" fmla="*/ 79 w 159"/>
                <a:gd name="T5" fmla="*/ 0 h 183"/>
                <a:gd name="T6" fmla="*/ 138 w 159"/>
                <a:gd name="T7" fmla="*/ 24 h 183"/>
                <a:gd name="T8" fmla="*/ 159 w 159"/>
                <a:gd name="T9" fmla="*/ 91 h 183"/>
                <a:gd name="T10" fmla="*/ 137 w 159"/>
                <a:gd name="T11" fmla="*/ 158 h 183"/>
                <a:gd name="T12" fmla="*/ 79 w 159"/>
                <a:gd name="T13" fmla="*/ 183 h 183"/>
                <a:gd name="T14" fmla="*/ 21 w 159"/>
                <a:gd name="T15" fmla="*/ 158 h 183"/>
                <a:gd name="T16" fmla="*/ 0 w 159"/>
                <a:gd name="T17" fmla="*/ 91 h 183"/>
                <a:gd name="T18" fmla="*/ 32 w 159"/>
                <a:gd name="T19" fmla="*/ 91 h 183"/>
                <a:gd name="T20" fmla="*/ 79 w 159"/>
                <a:gd name="T21" fmla="*/ 157 h 183"/>
                <a:gd name="T22" fmla="*/ 113 w 159"/>
                <a:gd name="T23" fmla="*/ 140 h 183"/>
                <a:gd name="T24" fmla="*/ 126 w 159"/>
                <a:gd name="T25" fmla="*/ 91 h 183"/>
                <a:gd name="T26" fmla="*/ 79 w 159"/>
                <a:gd name="T27" fmla="*/ 26 h 183"/>
                <a:gd name="T28" fmla="*/ 45 w 159"/>
                <a:gd name="T29" fmla="*/ 43 h 183"/>
                <a:gd name="T30" fmla="*/ 32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7" y="42"/>
                    <a:pt x="22" y="25"/>
                  </a:cubicBezTo>
                  <a:cubicBezTo>
                    <a:pt x="36" y="9"/>
                    <a:pt x="55" y="0"/>
                    <a:pt x="79" y="0"/>
                  </a:cubicBezTo>
                  <a:cubicBezTo>
                    <a:pt x="104" y="0"/>
                    <a:pt x="124" y="8"/>
                    <a:pt x="138" y="24"/>
                  </a:cubicBezTo>
                  <a:cubicBezTo>
                    <a:pt x="152" y="40"/>
                    <a:pt x="159" y="63"/>
                    <a:pt x="159" y="91"/>
                  </a:cubicBezTo>
                  <a:cubicBezTo>
                    <a:pt x="159" y="120"/>
                    <a:pt x="152" y="142"/>
                    <a:pt x="137" y="158"/>
                  </a:cubicBezTo>
                  <a:cubicBezTo>
                    <a:pt x="123" y="175"/>
                    <a:pt x="104" y="183"/>
                    <a:pt x="79" y="183"/>
                  </a:cubicBezTo>
                  <a:cubicBezTo>
                    <a:pt x="54" y="183"/>
                    <a:pt x="35" y="175"/>
                    <a:pt x="21" y="158"/>
                  </a:cubicBezTo>
                  <a:cubicBezTo>
                    <a:pt x="7" y="141"/>
                    <a:pt x="0" y="119"/>
                    <a:pt x="0" y="91"/>
                  </a:cubicBezTo>
                  <a:close/>
                  <a:moveTo>
                    <a:pt x="32" y="91"/>
                  </a:moveTo>
                  <a:cubicBezTo>
                    <a:pt x="32" y="135"/>
                    <a:pt x="48" y="157"/>
                    <a:pt x="79" y="157"/>
                  </a:cubicBezTo>
                  <a:cubicBezTo>
                    <a:pt x="94" y="157"/>
                    <a:pt x="105" y="151"/>
                    <a:pt x="113" y="140"/>
                  </a:cubicBezTo>
                  <a:cubicBezTo>
                    <a:pt x="122" y="128"/>
                    <a:pt x="126" y="112"/>
                    <a:pt x="126" y="91"/>
                  </a:cubicBezTo>
                  <a:cubicBezTo>
                    <a:pt x="126" y="48"/>
                    <a:pt x="110" y="26"/>
                    <a:pt x="79" y="26"/>
                  </a:cubicBezTo>
                  <a:cubicBezTo>
                    <a:pt x="65" y="26"/>
                    <a:pt x="54" y="32"/>
                    <a:pt x="45" y="43"/>
                  </a:cubicBezTo>
                  <a:cubicBezTo>
                    <a:pt x="37" y="55"/>
                    <a:pt x="32" y="71"/>
                    <a:pt x="32"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3" name="Freeform 134"/>
            <p:cNvSpPr>
              <a:spLocks noEditPoints="1"/>
            </p:cNvSpPr>
            <p:nvPr/>
          </p:nvSpPr>
          <p:spPr bwMode="auto">
            <a:xfrm>
              <a:off x="5943" y="3292"/>
              <a:ext cx="21" cy="73"/>
            </a:xfrm>
            <a:custGeom>
              <a:avLst/>
              <a:gdLst>
                <a:gd name="T0" fmla="*/ 68 w 88"/>
                <a:gd name="T1" fmla="*/ 0 h 311"/>
                <a:gd name="T2" fmla="*/ 81 w 88"/>
                <a:gd name="T3" fmla="*/ 6 h 311"/>
                <a:gd name="T4" fmla="*/ 87 w 88"/>
                <a:gd name="T5" fmla="*/ 19 h 311"/>
                <a:gd name="T6" fmla="*/ 81 w 88"/>
                <a:gd name="T7" fmla="*/ 33 h 311"/>
                <a:gd name="T8" fmla="*/ 68 w 88"/>
                <a:gd name="T9" fmla="*/ 39 h 311"/>
                <a:gd name="T10" fmla="*/ 54 w 88"/>
                <a:gd name="T11" fmla="*/ 33 h 311"/>
                <a:gd name="T12" fmla="*/ 49 w 88"/>
                <a:gd name="T13" fmla="*/ 19 h 311"/>
                <a:gd name="T14" fmla="*/ 54 w 88"/>
                <a:gd name="T15" fmla="*/ 6 h 311"/>
                <a:gd name="T16" fmla="*/ 68 w 88"/>
                <a:gd name="T17" fmla="*/ 0 h 311"/>
                <a:gd name="T18" fmla="*/ 0 w 88"/>
                <a:gd name="T19" fmla="*/ 311 h 311"/>
                <a:gd name="T20" fmla="*/ 0 w 88"/>
                <a:gd name="T21" fmla="*/ 284 h 311"/>
                <a:gd name="T22" fmla="*/ 44 w 88"/>
                <a:gd name="T23" fmla="*/ 274 h 311"/>
                <a:gd name="T24" fmla="*/ 56 w 88"/>
                <a:gd name="T25" fmla="*/ 242 h 311"/>
                <a:gd name="T26" fmla="*/ 56 w 88"/>
                <a:gd name="T27" fmla="*/ 93 h 311"/>
                <a:gd name="T28" fmla="*/ 21 w 88"/>
                <a:gd name="T29" fmla="*/ 93 h 311"/>
                <a:gd name="T30" fmla="*/ 21 w 88"/>
                <a:gd name="T31" fmla="*/ 67 h 311"/>
                <a:gd name="T32" fmla="*/ 88 w 88"/>
                <a:gd name="T33" fmla="*/ 67 h 311"/>
                <a:gd name="T34" fmla="*/ 88 w 88"/>
                <a:gd name="T35" fmla="*/ 241 h 311"/>
                <a:gd name="T36" fmla="*/ 66 w 88"/>
                <a:gd name="T37" fmla="*/ 294 h 311"/>
                <a:gd name="T38" fmla="*/ 0 w 88"/>
                <a:gd name="T39"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 h="311">
                  <a:moveTo>
                    <a:pt x="68" y="0"/>
                  </a:moveTo>
                  <a:cubicBezTo>
                    <a:pt x="73" y="0"/>
                    <a:pt x="78" y="2"/>
                    <a:pt x="81" y="6"/>
                  </a:cubicBezTo>
                  <a:cubicBezTo>
                    <a:pt x="85" y="10"/>
                    <a:pt x="87" y="14"/>
                    <a:pt x="87" y="19"/>
                  </a:cubicBezTo>
                  <a:cubicBezTo>
                    <a:pt x="87" y="25"/>
                    <a:pt x="85" y="29"/>
                    <a:pt x="81" y="33"/>
                  </a:cubicBezTo>
                  <a:cubicBezTo>
                    <a:pt x="78" y="37"/>
                    <a:pt x="73" y="39"/>
                    <a:pt x="68" y="39"/>
                  </a:cubicBezTo>
                  <a:cubicBezTo>
                    <a:pt x="62" y="39"/>
                    <a:pt x="58" y="37"/>
                    <a:pt x="54" y="33"/>
                  </a:cubicBezTo>
                  <a:cubicBezTo>
                    <a:pt x="50" y="29"/>
                    <a:pt x="49" y="25"/>
                    <a:pt x="49" y="19"/>
                  </a:cubicBezTo>
                  <a:cubicBezTo>
                    <a:pt x="49" y="14"/>
                    <a:pt x="50" y="9"/>
                    <a:pt x="54" y="6"/>
                  </a:cubicBezTo>
                  <a:cubicBezTo>
                    <a:pt x="58" y="2"/>
                    <a:pt x="62" y="0"/>
                    <a:pt x="68" y="0"/>
                  </a:cubicBezTo>
                  <a:close/>
                  <a:moveTo>
                    <a:pt x="0" y="311"/>
                  </a:moveTo>
                  <a:lnTo>
                    <a:pt x="0" y="284"/>
                  </a:lnTo>
                  <a:cubicBezTo>
                    <a:pt x="22" y="284"/>
                    <a:pt x="37" y="280"/>
                    <a:pt x="44" y="274"/>
                  </a:cubicBezTo>
                  <a:cubicBezTo>
                    <a:pt x="52" y="267"/>
                    <a:pt x="56" y="257"/>
                    <a:pt x="56" y="242"/>
                  </a:cubicBezTo>
                  <a:lnTo>
                    <a:pt x="56" y="93"/>
                  </a:lnTo>
                  <a:lnTo>
                    <a:pt x="21" y="93"/>
                  </a:lnTo>
                  <a:lnTo>
                    <a:pt x="21" y="67"/>
                  </a:lnTo>
                  <a:lnTo>
                    <a:pt x="88" y="67"/>
                  </a:lnTo>
                  <a:lnTo>
                    <a:pt x="88" y="241"/>
                  </a:lnTo>
                  <a:cubicBezTo>
                    <a:pt x="88" y="265"/>
                    <a:pt x="80" y="283"/>
                    <a:pt x="66" y="294"/>
                  </a:cubicBezTo>
                  <a:cubicBezTo>
                    <a:pt x="52" y="306"/>
                    <a:pt x="30" y="311"/>
                    <a:pt x="0" y="31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4" name="Freeform 135"/>
            <p:cNvSpPr>
              <a:spLocks noEditPoints="1"/>
            </p:cNvSpPr>
            <p:nvPr/>
          </p:nvSpPr>
          <p:spPr bwMode="auto">
            <a:xfrm>
              <a:off x="5986" y="3307"/>
              <a:ext cx="35" cy="43"/>
            </a:xfrm>
            <a:custGeom>
              <a:avLst/>
              <a:gdLst>
                <a:gd name="T0" fmla="*/ 109 w 151"/>
                <a:gd name="T1" fmla="*/ 159 h 183"/>
                <a:gd name="T2" fmla="*/ 51 w 151"/>
                <a:gd name="T3" fmla="*/ 183 h 183"/>
                <a:gd name="T4" fmla="*/ 15 w 151"/>
                <a:gd name="T5" fmla="*/ 168 h 183"/>
                <a:gd name="T6" fmla="*/ 0 w 151"/>
                <a:gd name="T7" fmla="*/ 130 h 183"/>
                <a:gd name="T8" fmla="*/ 24 w 151"/>
                <a:gd name="T9" fmla="*/ 85 h 183"/>
                <a:gd name="T10" fmla="*/ 83 w 151"/>
                <a:gd name="T11" fmla="*/ 67 h 183"/>
                <a:gd name="T12" fmla="*/ 106 w 151"/>
                <a:gd name="T13" fmla="*/ 71 h 183"/>
                <a:gd name="T14" fmla="*/ 68 w 151"/>
                <a:gd name="T15" fmla="*/ 28 h 183"/>
                <a:gd name="T16" fmla="*/ 23 w 151"/>
                <a:gd name="T17" fmla="*/ 44 h 183"/>
                <a:gd name="T18" fmla="*/ 9 w 151"/>
                <a:gd name="T19" fmla="*/ 18 h 183"/>
                <a:gd name="T20" fmla="*/ 34 w 151"/>
                <a:gd name="T21" fmla="*/ 6 h 183"/>
                <a:gd name="T22" fmla="*/ 64 w 151"/>
                <a:gd name="T23" fmla="*/ 0 h 183"/>
                <a:gd name="T24" fmla="*/ 119 w 151"/>
                <a:gd name="T25" fmla="*/ 18 h 183"/>
                <a:gd name="T26" fmla="*/ 137 w 151"/>
                <a:gd name="T27" fmla="*/ 73 h 183"/>
                <a:gd name="T28" fmla="*/ 137 w 151"/>
                <a:gd name="T29" fmla="*/ 136 h 183"/>
                <a:gd name="T30" fmla="*/ 151 w 151"/>
                <a:gd name="T31" fmla="*/ 167 h 183"/>
                <a:gd name="T32" fmla="*/ 151 w 151"/>
                <a:gd name="T33" fmla="*/ 183 h 183"/>
                <a:gd name="T34" fmla="*/ 122 w 151"/>
                <a:gd name="T35" fmla="*/ 177 h 183"/>
                <a:gd name="T36" fmla="*/ 109 w 151"/>
                <a:gd name="T37" fmla="*/ 159 h 183"/>
                <a:gd name="T38" fmla="*/ 106 w 151"/>
                <a:gd name="T39" fmla="*/ 93 h 183"/>
                <a:gd name="T40" fmla="*/ 85 w 151"/>
                <a:gd name="T41" fmla="*/ 90 h 183"/>
                <a:gd name="T42" fmla="*/ 46 w 151"/>
                <a:gd name="T43" fmla="*/ 102 h 183"/>
                <a:gd name="T44" fmla="*/ 31 w 151"/>
                <a:gd name="T45" fmla="*/ 131 h 183"/>
                <a:gd name="T46" fmla="*/ 64 w 151"/>
                <a:gd name="T47" fmla="*/ 158 h 183"/>
                <a:gd name="T48" fmla="*/ 106 w 151"/>
                <a:gd name="T49" fmla="*/ 136 h 183"/>
                <a:gd name="T50" fmla="*/ 106 w 151"/>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83">
                  <a:moveTo>
                    <a:pt x="109" y="159"/>
                  </a:moveTo>
                  <a:cubicBezTo>
                    <a:pt x="96" y="175"/>
                    <a:pt x="77" y="183"/>
                    <a:pt x="51" y="183"/>
                  </a:cubicBezTo>
                  <a:cubicBezTo>
                    <a:pt x="37" y="183"/>
                    <a:pt x="25" y="178"/>
                    <a:pt x="15" y="168"/>
                  </a:cubicBezTo>
                  <a:cubicBezTo>
                    <a:pt x="5" y="158"/>
                    <a:pt x="0" y="145"/>
                    <a:pt x="0" y="130"/>
                  </a:cubicBezTo>
                  <a:cubicBezTo>
                    <a:pt x="0" y="113"/>
                    <a:pt x="8" y="98"/>
                    <a:pt x="24" y="85"/>
                  </a:cubicBezTo>
                  <a:cubicBezTo>
                    <a:pt x="39" y="73"/>
                    <a:pt x="59" y="67"/>
                    <a:pt x="83" y="67"/>
                  </a:cubicBezTo>
                  <a:cubicBezTo>
                    <a:pt x="90" y="67"/>
                    <a:pt x="97" y="68"/>
                    <a:pt x="106" y="71"/>
                  </a:cubicBezTo>
                  <a:cubicBezTo>
                    <a:pt x="106" y="43"/>
                    <a:pt x="93" y="28"/>
                    <a:pt x="68" y="28"/>
                  </a:cubicBezTo>
                  <a:cubicBezTo>
                    <a:pt x="48" y="28"/>
                    <a:pt x="33" y="34"/>
                    <a:pt x="23" y="44"/>
                  </a:cubicBezTo>
                  <a:lnTo>
                    <a:pt x="9" y="18"/>
                  </a:lnTo>
                  <a:cubicBezTo>
                    <a:pt x="15" y="13"/>
                    <a:pt x="23" y="9"/>
                    <a:pt x="34" y="6"/>
                  </a:cubicBezTo>
                  <a:cubicBezTo>
                    <a:pt x="44" y="2"/>
                    <a:pt x="54" y="0"/>
                    <a:pt x="64" y="0"/>
                  </a:cubicBezTo>
                  <a:cubicBezTo>
                    <a:pt x="89" y="0"/>
                    <a:pt x="108" y="6"/>
                    <a:pt x="119" y="18"/>
                  </a:cubicBezTo>
                  <a:cubicBezTo>
                    <a:pt x="131" y="29"/>
                    <a:pt x="137" y="48"/>
                    <a:pt x="137" y="73"/>
                  </a:cubicBezTo>
                  <a:lnTo>
                    <a:pt x="137" y="136"/>
                  </a:lnTo>
                  <a:cubicBezTo>
                    <a:pt x="137" y="152"/>
                    <a:pt x="141" y="162"/>
                    <a:pt x="151" y="167"/>
                  </a:cubicBezTo>
                  <a:lnTo>
                    <a:pt x="151" y="183"/>
                  </a:lnTo>
                  <a:cubicBezTo>
                    <a:pt x="138" y="183"/>
                    <a:pt x="128" y="181"/>
                    <a:pt x="122" y="177"/>
                  </a:cubicBezTo>
                  <a:cubicBezTo>
                    <a:pt x="116" y="174"/>
                    <a:pt x="111" y="168"/>
                    <a:pt x="109" y="159"/>
                  </a:cubicBezTo>
                  <a:close/>
                  <a:moveTo>
                    <a:pt x="106" y="93"/>
                  </a:moveTo>
                  <a:cubicBezTo>
                    <a:pt x="96" y="91"/>
                    <a:pt x="89" y="90"/>
                    <a:pt x="85" y="90"/>
                  </a:cubicBezTo>
                  <a:cubicBezTo>
                    <a:pt x="69" y="90"/>
                    <a:pt x="56" y="94"/>
                    <a:pt x="46" y="102"/>
                  </a:cubicBezTo>
                  <a:cubicBezTo>
                    <a:pt x="36" y="110"/>
                    <a:pt x="31" y="120"/>
                    <a:pt x="31" y="131"/>
                  </a:cubicBezTo>
                  <a:cubicBezTo>
                    <a:pt x="31" y="149"/>
                    <a:pt x="42" y="158"/>
                    <a:pt x="64" y="158"/>
                  </a:cubicBezTo>
                  <a:cubicBezTo>
                    <a:pt x="79" y="158"/>
                    <a:pt x="93" y="151"/>
                    <a:pt x="106" y="136"/>
                  </a:cubicBezTo>
                  <a:lnTo>
                    <a:pt x="106"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5" name="Freeform 136"/>
            <p:cNvSpPr>
              <a:spLocks/>
            </p:cNvSpPr>
            <p:nvPr/>
          </p:nvSpPr>
          <p:spPr bwMode="auto">
            <a:xfrm>
              <a:off x="6047" y="3308"/>
              <a:ext cx="37" cy="42"/>
            </a:xfrm>
            <a:custGeom>
              <a:avLst/>
              <a:gdLst>
                <a:gd name="T0" fmla="*/ 84 w 161"/>
                <a:gd name="T1" fmla="*/ 180 h 180"/>
                <a:gd name="T2" fmla="*/ 75 w 161"/>
                <a:gd name="T3" fmla="*/ 180 h 180"/>
                <a:gd name="T4" fmla="*/ 0 w 161"/>
                <a:gd name="T5" fmla="*/ 0 h 180"/>
                <a:gd name="T6" fmla="*/ 34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5" y="180"/>
                  </a:lnTo>
                  <a:lnTo>
                    <a:pt x="0" y="0"/>
                  </a:lnTo>
                  <a:lnTo>
                    <a:pt x="34"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6" name="Freeform 137"/>
            <p:cNvSpPr>
              <a:spLocks/>
            </p:cNvSpPr>
            <p:nvPr/>
          </p:nvSpPr>
          <p:spPr bwMode="auto">
            <a:xfrm>
              <a:off x="6085" y="3308"/>
              <a:ext cx="34" cy="41"/>
            </a:xfrm>
            <a:custGeom>
              <a:avLst/>
              <a:gdLst>
                <a:gd name="T0" fmla="*/ 49 w 147"/>
                <a:gd name="T1" fmla="*/ 148 h 176"/>
                <a:gd name="T2" fmla="*/ 147 w 147"/>
                <a:gd name="T3" fmla="*/ 148 h 176"/>
                <a:gd name="T4" fmla="*/ 147 w 147"/>
                <a:gd name="T5" fmla="*/ 176 h 176"/>
                <a:gd name="T6" fmla="*/ 0 w 147"/>
                <a:gd name="T7" fmla="*/ 176 h 176"/>
                <a:gd name="T8" fmla="*/ 0 w 147"/>
                <a:gd name="T9" fmla="*/ 167 h 176"/>
                <a:gd name="T10" fmla="*/ 100 w 147"/>
                <a:gd name="T11" fmla="*/ 28 h 176"/>
                <a:gd name="T12" fmla="*/ 2 w 147"/>
                <a:gd name="T13" fmla="*/ 28 h 176"/>
                <a:gd name="T14" fmla="*/ 2 w 147"/>
                <a:gd name="T15" fmla="*/ 0 h 176"/>
                <a:gd name="T16" fmla="*/ 146 w 147"/>
                <a:gd name="T17" fmla="*/ 0 h 176"/>
                <a:gd name="T18" fmla="*/ 146 w 147"/>
                <a:gd name="T19" fmla="*/ 9 h 176"/>
                <a:gd name="T20" fmla="*/ 49 w 147"/>
                <a:gd name="T21"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176">
                  <a:moveTo>
                    <a:pt x="49" y="148"/>
                  </a:moveTo>
                  <a:lnTo>
                    <a:pt x="147" y="148"/>
                  </a:lnTo>
                  <a:lnTo>
                    <a:pt x="147" y="176"/>
                  </a:lnTo>
                  <a:lnTo>
                    <a:pt x="0" y="176"/>
                  </a:lnTo>
                  <a:lnTo>
                    <a:pt x="0" y="167"/>
                  </a:lnTo>
                  <a:lnTo>
                    <a:pt x="100" y="28"/>
                  </a:lnTo>
                  <a:lnTo>
                    <a:pt x="2" y="28"/>
                  </a:lnTo>
                  <a:lnTo>
                    <a:pt x="2" y="0"/>
                  </a:lnTo>
                  <a:lnTo>
                    <a:pt x="146" y="0"/>
                  </a:lnTo>
                  <a:lnTo>
                    <a:pt x="146" y="9"/>
                  </a:lnTo>
                  <a:lnTo>
                    <a:pt x="49" y="1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7" name="Freeform 138"/>
            <p:cNvSpPr>
              <a:spLocks noEditPoints="1"/>
            </p:cNvSpPr>
            <p:nvPr/>
          </p:nvSpPr>
          <p:spPr bwMode="auto">
            <a:xfrm>
              <a:off x="6123" y="3291"/>
              <a:ext cx="34" cy="59"/>
            </a:xfrm>
            <a:custGeom>
              <a:avLst/>
              <a:gdLst>
                <a:gd name="T0" fmla="*/ 121 w 152"/>
                <a:gd name="T1" fmla="*/ 247 h 251"/>
                <a:gd name="T2" fmla="*/ 121 w 152"/>
                <a:gd name="T3" fmla="*/ 234 h 251"/>
                <a:gd name="T4" fmla="*/ 74 w 152"/>
                <a:gd name="T5" fmla="*/ 251 h 251"/>
                <a:gd name="T6" fmla="*/ 20 w 152"/>
                <a:gd name="T7" fmla="*/ 227 h 251"/>
                <a:gd name="T8" fmla="*/ 0 w 152"/>
                <a:gd name="T9" fmla="*/ 164 h 251"/>
                <a:gd name="T10" fmla="*/ 23 w 152"/>
                <a:gd name="T11" fmla="*/ 96 h 251"/>
                <a:gd name="T12" fmla="*/ 80 w 152"/>
                <a:gd name="T13" fmla="*/ 68 h 251"/>
                <a:gd name="T14" fmla="*/ 121 w 152"/>
                <a:gd name="T15" fmla="*/ 81 h 251"/>
                <a:gd name="T16" fmla="*/ 121 w 152"/>
                <a:gd name="T17" fmla="*/ 0 h 251"/>
                <a:gd name="T18" fmla="*/ 152 w 152"/>
                <a:gd name="T19" fmla="*/ 0 h 251"/>
                <a:gd name="T20" fmla="*/ 152 w 152"/>
                <a:gd name="T21" fmla="*/ 247 h 251"/>
                <a:gd name="T22" fmla="*/ 121 w 152"/>
                <a:gd name="T23" fmla="*/ 247 h 251"/>
                <a:gd name="T24" fmla="*/ 121 w 152"/>
                <a:gd name="T25" fmla="*/ 112 h 251"/>
                <a:gd name="T26" fmla="*/ 89 w 152"/>
                <a:gd name="T27" fmla="*/ 95 h 251"/>
                <a:gd name="T28" fmla="*/ 48 w 152"/>
                <a:gd name="T29" fmla="*/ 113 h 251"/>
                <a:gd name="T30" fmla="*/ 33 w 152"/>
                <a:gd name="T31" fmla="*/ 161 h 251"/>
                <a:gd name="T32" fmla="*/ 90 w 152"/>
                <a:gd name="T33" fmla="*/ 225 h 251"/>
                <a:gd name="T34" fmla="*/ 108 w 152"/>
                <a:gd name="T35" fmla="*/ 220 h 251"/>
                <a:gd name="T36" fmla="*/ 121 w 152"/>
                <a:gd name="T37" fmla="*/ 210 h 251"/>
                <a:gd name="T38" fmla="*/ 121 w 152"/>
                <a:gd name="T39" fmla="*/ 11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2" h="251">
                  <a:moveTo>
                    <a:pt x="121" y="247"/>
                  </a:moveTo>
                  <a:lnTo>
                    <a:pt x="121" y="234"/>
                  </a:lnTo>
                  <a:cubicBezTo>
                    <a:pt x="110" y="245"/>
                    <a:pt x="95" y="251"/>
                    <a:pt x="74" y="251"/>
                  </a:cubicBezTo>
                  <a:cubicBezTo>
                    <a:pt x="52" y="251"/>
                    <a:pt x="34" y="243"/>
                    <a:pt x="20" y="227"/>
                  </a:cubicBezTo>
                  <a:cubicBezTo>
                    <a:pt x="7" y="211"/>
                    <a:pt x="0" y="190"/>
                    <a:pt x="0" y="164"/>
                  </a:cubicBezTo>
                  <a:cubicBezTo>
                    <a:pt x="0" y="138"/>
                    <a:pt x="8" y="115"/>
                    <a:pt x="23" y="96"/>
                  </a:cubicBezTo>
                  <a:cubicBezTo>
                    <a:pt x="39" y="78"/>
                    <a:pt x="58" y="68"/>
                    <a:pt x="80" y="68"/>
                  </a:cubicBezTo>
                  <a:cubicBezTo>
                    <a:pt x="98" y="68"/>
                    <a:pt x="112" y="73"/>
                    <a:pt x="121" y="81"/>
                  </a:cubicBezTo>
                  <a:lnTo>
                    <a:pt x="121" y="0"/>
                  </a:lnTo>
                  <a:lnTo>
                    <a:pt x="152" y="0"/>
                  </a:lnTo>
                  <a:lnTo>
                    <a:pt x="152" y="247"/>
                  </a:lnTo>
                  <a:lnTo>
                    <a:pt x="121" y="247"/>
                  </a:lnTo>
                  <a:close/>
                  <a:moveTo>
                    <a:pt x="121" y="112"/>
                  </a:moveTo>
                  <a:cubicBezTo>
                    <a:pt x="113" y="101"/>
                    <a:pt x="102" y="95"/>
                    <a:pt x="89" y="95"/>
                  </a:cubicBezTo>
                  <a:cubicBezTo>
                    <a:pt x="72" y="95"/>
                    <a:pt x="58" y="101"/>
                    <a:pt x="48" y="113"/>
                  </a:cubicBezTo>
                  <a:cubicBezTo>
                    <a:pt x="38" y="126"/>
                    <a:pt x="33" y="142"/>
                    <a:pt x="33" y="161"/>
                  </a:cubicBezTo>
                  <a:cubicBezTo>
                    <a:pt x="33" y="203"/>
                    <a:pt x="52" y="225"/>
                    <a:pt x="90" y="225"/>
                  </a:cubicBezTo>
                  <a:cubicBezTo>
                    <a:pt x="95" y="225"/>
                    <a:pt x="101" y="223"/>
                    <a:pt x="108" y="220"/>
                  </a:cubicBezTo>
                  <a:cubicBezTo>
                    <a:pt x="115" y="217"/>
                    <a:pt x="119" y="213"/>
                    <a:pt x="121" y="210"/>
                  </a:cubicBezTo>
                  <a:lnTo>
                    <a:pt x="121" y="11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8" name="Freeform 139"/>
            <p:cNvSpPr>
              <a:spLocks noEditPoints="1"/>
            </p:cNvSpPr>
            <p:nvPr/>
          </p:nvSpPr>
          <p:spPr bwMode="auto">
            <a:xfrm>
              <a:off x="6164" y="3287"/>
              <a:ext cx="38" cy="63"/>
            </a:xfrm>
            <a:custGeom>
              <a:avLst/>
              <a:gdLst>
                <a:gd name="T0" fmla="*/ 160 w 163"/>
                <a:gd name="T1" fmla="*/ 182 h 270"/>
                <a:gd name="T2" fmla="*/ 33 w 163"/>
                <a:gd name="T3" fmla="*/ 182 h 270"/>
                <a:gd name="T4" fmla="*/ 50 w 163"/>
                <a:gd name="T5" fmla="*/ 229 h 270"/>
                <a:gd name="T6" fmla="*/ 89 w 163"/>
                <a:gd name="T7" fmla="*/ 244 h 270"/>
                <a:gd name="T8" fmla="*/ 133 w 163"/>
                <a:gd name="T9" fmla="*/ 228 h 270"/>
                <a:gd name="T10" fmla="*/ 147 w 163"/>
                <a:gd name="T11" fmla="*/ 250 h 270"/>
                <a:gd name="T12" fmla="*/ 124 w 163"/>
                <a:gd name="T13" fmla="*/ 263 h 270"/>
                <a:gd name="T14" fmla="*/ 83 w 163"/>
                <a:gd name="T15" fmla="*/ 270 h 270"/>
                <a:gd name="T16" fmla="*/ 26 w 163"/>
                <a:gd name="T17" fmla="*/ 247 h 270"/>
                <a:gd name="T18" fmla="*/ 0 w 163"/>
                <a:gd name="T19" fmla="*/ 181 h 270"/>
                <a:gd name="T20" fmla="*/ 27 w 163"/>
                <a:gd name="T21" fmla="*/ 111 h 270"/>
                <a:gd name="T22" fmla="*/ 83 w 163"/>
                <a:gd name="T23" fmla="*/ 87 h 270"/>
                <a:gd name="T24" fmla="*/ 142 w 163"/>
                <a:gd name="T25" fmla="*/ 109 h 270"/>
                <a:gd name="T26" fmla="*/ 163 w 163"/>
                <a:gd name="T27" fmla="*/ 163 h 270"/>
                <a:gd name="T28" fmla="*/ 160 w 163"/>
                <a:gd name="T29" fmla="*/ 182 h 270"/>
                <a:gd name="T30" fmla="*/ 84 w 163"/>
                <a:gd name="T31" fmla="*/ 114 h 270"/>
                <a:gd name="T32" fmla="*/ 49 w 163"/>
                <a:gd name="T33" fmla="*/ 127 h 270"/>
                <a:gd name="T34" fmla="*/ 34 w 163"/>
                <a:gd name="T35" fmla="*/ 159 h 270"/>
                <a:gd name="T36" fmla="*/ 132 w 163"/>
                <a:gd name="T37" fmla="*/ 159 h 270"/>
                <a:gd name="T38" fmla="*/ 120 w 163"/>
                <a:gd name="T39" fmla="*/ 127 h 270"/>
                <a:gd name="T40" fmla="*/ 84 w 163"/>
                <a:gd name="T41" fmla="*/ 114 h 270"/>
                <a:gd name="T42" fmla="*/ 139 w 163"/>
                <a:gd name="T43" fmla="*/ 1 h 270"/>
                <a:gd name="T44" fmla="*/ 89 w 163"/>
                <a:gd name="T45" fmla="*/ 56 h 270"/>
                <a:gd name="T46" fmla="*/ 71 w 163"/>
                <a:gd name="T47" fmla="*/ 56 h 270"/>
                <a:gd name="T48" fmla="*/ 23 w 163"/>
                <a:gd name="T49" fmla="*/ 0 h 270"/>
                <a:gd name="T50" fmla="*/ 51 w 163"/>
                <a:gd name="T51" fmla="*/ 0 h 270"/>
                <a:gd name="T52" fmla="*/ 80 w 163"/>
                <a:gd name="T53" fmla="*/ 32 h 270"/>
                <a:gd name="T54" fmla="*/ 107 w 163"/>
                <a:gd name="T55" fmla="*/ 1 h 270"/>
                <a:gd name="T56" fmla="*/ 139 w 163"/>
                <a:gd name="T57"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3" h="270">
                  <a:moveTo>
                    <a:pt x="160" y="182"/>
                  </a:moveTo>
                  <a:lnTo>
                    <a:pt x="33" y="182"/>
                  </a:lnTo>
                  <a:cubicBezTo>
                    <a:pt x="33" y="202"/>
                    <a:pt x="39" y="218"/>
                    <a:pt x="50" y="229"/>
                  </a:cubicBezTo>
                  <a:cubicBezTo>
                    <a:pt x="60" y="239"/>
                    <a:pt x="73" y="244"/>
                    <a:pt x="89" y="244"/>
                  </a:cubicBezTo>
                  <a:cubicBezTo>
                    <a:pt x="107" y="244"/>
                    <a:pt x="121" y="238"/>
                    <a:pt x="133" y="228"/>
                  </a:cubicBezTo>
                  <a:lnTo>
                    <a:pt x="147" y="250"/>
                  </a:lnTo>
                  <a:cubicBezTo>
                    <a:pt x="142" y="255"/>
                    <a:pt x="134" y="259"/>
                    <a:pt x="124" y="263"/>
                  </a:cubicBezTo>
                  <a:cubicBezTo>
                    <a:pt x="112" y="268"/>
                    <a:pt x="98" y="270"/>
                    <a:pt x="83" y="270"/>
                  </a:cubicBezTo>
                  <a:cubicBezTo>
                    <a:pt x="60" y="270"/>
                    <a:pt x="42" y="262"/>
                    <a:pt x="26" y="247"/>
                  </a:cubicBezTo>
                  <a:cubicBezTo>
                    <a:pt x="9" y="231"/>
                    <a:pt x="0" y="209"/>
                    <a:pt x="0" y="181"/>
                  </a:cubicBezTo>
                  <a:cubicBezTo>
                    <a:pt x="0" y="152"/>
                    <a:pt x="9" y="128"/>
                    <a:pt x="27" y="111"/>
                  </a:cubicBezTo>
                  <a:cubicBezTo>
                    <a:pt x="43" y="95"/>
                    <a:pt x="61" y="87"/>
                    <a:pt x="83" y="87"/>
                  </a:cubicBezTo>
                  <a:cubicBezTo>
                    <a:pt x="108" y="87"/>
                    <a:pt x="128" y="94"/>
                    <a:pt x="142" y="109"/>
                  </a:cubicBezTo>
                  <a:cubicBezTo>
                    <a:pt x="156" y="122"/>
                    <a:pt x="163" y="140"/>
                    <a:pt x="163" y="163"/>
                  </a:cubicBezTo>
                  <a:cubicBezTo>
                    <a:pt x="163" y="170"/>
                    <a:pt x="162" y="176"/>
                    <a:pt x="160" y="182"/>
                  </a:cubicBezTo>
                  <a:close/>
                  <a:moveTo>
                    <a:pt x="84" y="114"/>
                  </a:moveTo>
                  <a:cubicBezTo>
                    <a:pt x="71" y="114"/>
                    <a:pt x="59" y="118"/>
                    <a:pt x="49" y="127"/>
                  </a:cubicBezTo>
                  <a:cubicBezTo>
                    <a:pt x="40" y="136"/>
                    <a:pt x="35" y="146"/>
                    <a:pt x="34" y="159"/>
                  </a:cubicBezTo>
                  <a:lnTo>
                    <a:pt x="132" y="159"/>
                  </a:lnTo>
                  <a:cubicBezTo>
                    <a:pt x="132" y="146"/>
                    <a:pt x="128" y="136"/>
                    <a:pt x="120" y="127"/>
                  </a:cubicBezTo>
                  <a:cubicBezTo>
                    <a:pt x="111" y="118"/>
                    <a:pt x="99" y="114"/>
                    <a:pt x="84" y="114"/>
                  </a:cubicBezTo>
                  <a:close/>
                  <a:moveTo>
                    <a:pt x="139" y="1"/>
                  </a:moveTo>
                  <a:lnTo>
                    <a:pt x="89" y="56"/>
                  </a:lnTo>
                  <a:lnTo>
                    <a:pt x="71" y="56"/>
                  </a:lnTo>
                  <a:lnTo>
                    <a:pt x="23" y="0"/>
                  </a:lnTo>
                  <a:lnTo>
                    <a:pt x="51" y="0"/>
                  </a:lnTo>
                  <a:lnTo>
                    <a:pt x="80" y="32"/>
                  </a:lnTo>
                  <a:lnTo>
                    <a:pt x="107" y="1"/>
                  </a:lnTo>
                  <a:lnTo>
                    <a:pt x="139"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49" name="Freeform 140"/>
            <p:cNvSpPr>
              <a:spLocks/>
            </p:cNvSpPr>
            <p:nvPr/>
          </p:nvSpPr>
          <p:spPr bwMode="auto">
            <a:xfrm>
              <a:off x="6209" y="3291"/>
              <a:ext cx="14" cy="59"/>
            </a:xfrm>
            <a:custGeom>
              <a:avLst/>
              <a:gdLst>
                <a:gd name="T0" fmla="*/ 0 w 61"/>
                <a:gd name="T1" fmla="*/ 198 h 251"/>
                <a:gd name="T2" fmla="*/ 0 w 61"/>
                <a:gd name="T3" fmla="*/ 0 h 251"/>
                <a:gd name="T4" fmla="*/ 31 w 61"/>
                <a:gd name="T5" fmla="*/ 0 h 251"/>
                <a:gd name="T6" fmla="*/ 31 w 61"/>
                <a:gd name="T7" fmla="*/ 193 h 251"/>
                <a:gd name="T8" fmla="*/ 39 w 61"/>
                <a:gd name="T9" fmla="*/ 215 h 251"/>
                <a:gd name="T10" fmla="*/ 61 w 61"/>
                <a:gd name="T11" fmla="*/ 223 h 251"/>
                <a:gd name="T12" fmla="*/ 61 w 61"/>
                <a:gd name="T13" fmla="*/ 251 h 251"/>
                <a:gd name="T14" fmla="*/ 0 w 61"/>
                <a:gd name="T15" fmla="*/ 198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1">
                  <a:moveTo>
                    <a:pt x="0" y="198"/>
                  </a:moveTo>
                  <a:lnTo>
                    <a:pt x="0" y="0"/>
                  </a:lnTo>
                  <a:lnTo>
                    <a:pt x="31" y="0"/>
                  </a:lnTo>
                  <a:lnTo>
                    <a:pt x="31" y="193"/>
                  </a:lnTo>
                  <a:cubicBezTo>
                    <a:pt x="31" y="202"/>
                    <a:pt x="34" y="209"/>
                    <a:pt x="39" y="215"/>
                  </a:cubicBezTo>
                  <a:cubicBezTo>
                    <a:pt x="45" y="220"/>
                    <a:pt x="52" y="223"/>
                    <a:pt x="61" y="223"/>
                  </a:cubicBezTo>
                  <a:lnTo>
                    <a:pt x="61" y="251"/>
                  </a:lnTo>
                  <a:cubicBezTo>
                    <a:pt x="20" y="251"/>
                    <a:pt x="0" y="233"/>
                    <a:pt x="0" y="19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50" name="Freeform 141"/>
            <p:cNvSpPr>
              <a:spLocks noEditPoints="1"/>
            </p:cNvSpPr>
            <p:nvPr/>
          </p:nvSpPr>
          <p:spPr bwMode="auto">
            <a:xfrm>
              <a:off x="6229" y="3287"/>
              <a:ext cx="34" cy="63"/>
            </a:xfrm>
            <a:custGeom>
              <a:avLst/>
              <a:gdLst>
                <a:gd name="T0" fmla="*/ 108 w 150"/>
                <a:gd name="T1" fmla="*/ 245 h 269"/>
                <a:gd name="T2" fmla="*/ 51 w 150"/>
                <a:gd name="T3" fmla="*/ 269 h 269"/>
                <a:gd name="T4" fmla="*/ 15 w 150"/>
                <a:gd name="T5" fmla="*/ 254 h 269"/>
                <a:gd name="T6" fmla="*/ 0 w 150"/>
                <a:gd name="T7" fmla="*/ 216 h 269"/>
                <a:gd name="T8" fmla="*/ 23 w 150"/>
                <a:gd name="T9" fmla="*/ 171 h 269"/>
                <a:gd name="T10" fmla="*/ 83 w 150"/>
                <a:gd name="T11" fmla="*/ 153 h 269"/>
                <a:gd name="T12" fmla="*/ 105 w 150"/>
                <a:gd name="T13" fmla="*/ 157 h 269"/>
                <a:gd name="T14" fmla="*/ 67 w 150"/>
                <a:gd name="T15" fmla="*/ 114 h 269"/>
                <a:gd name="T16" fmla="*/ 22 w 150"/>
                <a:gd name="T17" fmla="*/ 130 h 269"/>
                <a:gd name="T18" fmla="*/ 9 w 150"/>
                <a:gd name="T19" fmla="*/ 104 h 269"/>
                <a:gd name="T20" fmla="*/ 33 w 150"/>
                <a:gd name="T21" fmla="*/ 92 h 269"/>
                <a:gd name="T22" fmla="*/ 63 w 150"/>
                <a:gd name="T23" fmla="*/ 86 h 269"/>
                <a:gd name="T24" fmla="*/ 119 w 150"/>
                <a:gd name="T25" fmla="*/ 104 h 269"/>
                <a:gd name="T26" fmla="*/ 136 w 150"/>
                <a:gd name="T27" fmla="*/ 159 h 269"/>
                <a:gd name="T28" fmla="*/ 136 w 150"/>
                <a:gd name="T29" fmla="*/ 222 h 269"/>
                <a:gd name="T30" fmla="*/ 150 w 150"/>
                <a:gd name="T31" fmla="*/ 253 h 269"/>
                <a:gd name="T32" fmla="*/ 150 w 150"/>
                <a:gd name="T33" fmla="*/ 269 h 269"/>
                <a:gd name="T34" fmla="*/ 122 w 150"/>
                <a:gd name="T35" fmla="*/ 263 h 269"/>
                <a:gd name="T36" fmla="*/ 108 w 150"/>
                <a:gd name="T37" fmla="*/ 245 h 269"/>
                <a:gd name="T38" fmla="*/ 105 w 150"/>
                <a:gd name="T39" fmla="*/ 179 h 269"/>
                <a:gd name="T40" fmla="*/ 84 w 150"/>
                <a:gd name="T41" fmla="*/ 176 h 269"/>
                <a:gd name="T42" fmla="*/ 46 w 150"/>
                <a:gd name="T43" fmla="*/ 188 h 269"/>
                <a:gd name="T44" fmla="*/ 31 w 150"/>
                <a:gd name="T45" fmla="*/ 217 h 269"/>
                <a:gd name="T46" fmla="*/ 63 w 150"/>
                <a:gd name="T47" fmla="*/ 244 h 269"/>
                <a:gd name="T48" fmla="*/ 105 w 150"/>
                <a:gd name="T49" fmla="*/ 222 h 269"/>
                <a:gd name="T50" fmla="*/ 105 w 150"/>
                <a:gd name="T51" fmla="*/ 179 h 269"/>
                <a:gd name="T52" fmla="*/ 112 w 150"/>
                <a:gd name="T53" fmla="*/ 0 h 269"/>
                <a:gd name="T54" fmla="*/ 75 w 150"/>
                <a:gd name="T55" fmla="*/ 55 h 269"/>
                <a:gd name="T56" fmla="*/ 52 w 150"/>
                <a:gd name="T57" fmla="*/ 55 h 269"/>
                <a:gd name="T58" fmla="*/ 80 w 150"/>
                <a:gd name="T59" fmla="*/ 0 h 269"/>
                <a:gd name="T60" fmla="*/ 112 w 150"/>
                <a:gd name="T6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269">
                  <a:moveTo>
                    <a:pt x="108" y="245"/>
                  </a:moveTo>
                  <a:cubicBezTo>
                    <a:pt x="96" y="261"/>
                    <a:pt x="76" y="269"/>
                    <a:pt x="51" y="269"/>
                  </a:cubicBezTo>
                  <a:cubicBezTo>
                    <a:pt x="37" y="269"/>
                    <a:pt x="25" y="264"/>
                    <a:pt x="15" y="254"/>
                  </a:cubicBezTo>
                  <a:cubicBezTo>
                    <a:pt x="5" y="244"/>
                    <a:pt x="0" y="231"/>
                    <a:pt x="0" y="216"/>
                  </a:cubicBezTo>
                  <a:cubicBezTo>
                    <a:pt x="0" y="199"/>
                    <a:pt x="7" y="184"/>
                    <a:pt x="23" y="171"/>
                  </a:cubicBezTo>
                  <a:cubicBezTo>
                    <a:pt x="39" y="159"/>
                    <a:pt x="59" y="153"/>
                    <a:pt x="83" y="153"/>
                  </a:cubicBezTo>
                  <a:cubicBezTo>
                    <a:pt x="89" y="153"/>
                    <a:pt x="97" y="154"/>
                    <a:pt x="105" y="157"/>
                  </a:cubicBezTo>
                  <a:cubicBezTo>
                    <a:pt x="105" y="129"/>
                    <a:pt x="92" y="114"/>
                    <a:pt x="67" y="114"/>
                  </a:cubicBezTo>
                  <a:cubicBezTo>
                    <a:pt x="47" y="114"/>
                    <a:pt x="32" y="120"/>
                    <a:pt x="22" y="130"/>
                  </a:cubicBezTo>
                  <a:lnTo>
                    <a:pt x="9" y="104"/>
                  </a:lnTo>
                  <a:cubicBezTo>
                    <a:pt x="15" y="99"/>
                    <a:pt x="23" y="95"/>
                    <a:pt x="33" y="92"/>
                  </a:cubicBezTo>
                  <a:cubicBezTo>
                    <a:pt x="44" y="88"/>
                    <a:pt x="54" y="86"/>
                    <a:pt x="63" y="86"/>
                  </a:cubicBezTo>
                  <a:cubicBezTo>
                    <a:pt x="89" y="86"/>
                    <a:pt x="107" y="92"/>
                    <a:pt x="119" y="104"/>
                  </a:cubicBezTo>
                  <a:cubicBezTo>
                    <a:pt x="131" y="115"/>
                    <a:pt x="136" y="134"/>
                    <a:pt x="136" y="159"/>
                  </a:cubicBezTo>
                  <a:lnTo>
                    <a:pt x="136" y="222"/>
                  </a:lnTo>
                  <a:cubicBezTo>
                    <a:pt x="136" y="238"/>
                    <a:pt x="141" y="248"/>
                    <a:pt x="150" y="253"/>
                  </a:cubicBezTo>
                  <a:lnTo>
                    <a:pt x="150" y="269"/>
                  </a:lnTo>
                  <a:cubicBezTo>
                    <a:pt x="137" y="269"/>
                    <a:pt x="128" y="267"/>
                    <a:pt x="122" y="263"/>
                  </a:cubicBezTo>
                  <a:cubicBezTo>
                    <a:pt x="115" y="260"/>
                    <a:pt x="111" y="254"/>
                    <a:pt x="108" y="245"/>
                  </a:cubicBezTo>
                  <a:close/>
                  <a:moveTo>
                    <a:pt x="105" y="179"/>
                  </a:moveTo>
                  <a:cubicBezTo>
                    <a:pt x="95" y="177"/>
                    <a:pt x="88" y="176"/>
                    <a:pt x="84" y="176"/>
                  </a:cubicBezTo>
                  <a:cubicBezTo>
                    <a:pt x="69" y="176"/>
                    <a:pt x="56" y="180"/>
                    <a:pt x="46" y="188"/>
                  </a:cubicBezTo>
                  <a:cubicBezTo>
                    <a:pt x="36" y="196"/>
                    <a:pt x="31" y="206"/>
                    <a:pt x="31" y="217"/>
                  </a:cubicBezTo>
                  <a:cubicBezTo>
                    <a:pt x="31" y="235"/>
                    <a:pt x="42" y="244"/>
                    <a:pt x="63" y="244"/>
                  </a:cubicBezTo>
                  <a:cubicBezTo>
                    <a:pt x="79" y="244"/>
                    <a:pt x="93" y="237"/>
                    <a:pt x="105" y="222"/>
                  </a:cubicBezTo>
                  <a:lnTo>
                    <a:pt x="105" y="179"/>
                  </a:lnTo>
                  <a:close/>
                  <a:moveTo>
                    <a:pt x="112" y="0"/>
                  </a:moveTo>
                  <a:lnTo>
                    <a:pt x="75" y="55"/>
                  </a:lnTo>
                  <a:lnTo>
                    <a:pt x="52" y="55"/>
                  </a:lnTo>
                  <a:lnTo>
                    <a:pt x="80" y="0"/>
                  </a:lnTo>
                  <a:lnTo>
                    <a:pt x="11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51" name="Freeform 142"/>
            <p:cNvSpPr>
              <a:spLocks/>
            </p:cNvSpPr>
            <p:nvPr/>
          </p:nvSpPr>
          <p:spPr bwMode="auto">
            <a:xfrm>
              <a:off x="6266" y="3308"/>
              <a:ext cx="37" cy="42"/>
            </a:xfrm>
            <a:custGeom>
              <a:avLst/>
              <a:gdLst>
                <a:gd name="T0" fmla="*/ 84 w 161"/>
                <a:gd name="T1" fmla="*/ 180 h 180"/>
                <a:gd name="T2" fmla="*/ 76 w 161"/>
                <a:gd name="T3" fmla="*/ 180 h 180"/>
                <a:gd name="T4" fmla="*/ 0 w 161"/>
                <a:gd name="T5" fmla="*/ 0 h 180"/>
                <a:gd name="T6" fmla="*/ 34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6" y="180"/>
                  </a:lnTo>
                  <a:lnTo>
                    <a:pt x="0" y="0"/>
                  </a:lnTo>
                  <a:lnTo>
                    <a:pt x="34"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52" name="Freeform 143"/>
            <p:cNvSpPr>
              <a:spLocks noEditPoints="1"/>
            </p:cNvSpPr>
            <p:nvPr/>
          </p:nvSpPr>
          <p:spPr bwMode="auto">
            <a:xfrm>
              <a:off x="6306" y="3287"/>
              <a:ext cx="35" cy="63"/>
            </a:xfrm>
            <a:custGeom>
              <a:avLst/>
              <a:gdLst>
                <a:gd name="T0" fmla="*/ 108 w 150"/>
                <a:gd name="T1" fmla="*/ 245 h 269"/>
                <a:gd name="T2" fmla="*/ 51 w 150"/>
                <a:gd name="T3" fmla="*/ 269 h 269"/>
                <a:gd name="T4" fmla="*/ 15 w 150"/>
                <a:gd name="T5" fmla="*/ 254 h 269"/>
                <a:gd name="T6" fmla="*/ 0 w 150"/>
                <a:gd name="T7" fmla="*/ 216 h 269"/>
                <a:gd name="T8" fmla="*/ 23 w 150"/>
                <a:gd name="T9" fmla="*/ 171 h 269"/>
                <a:gd name="T10" fmla="*/ 83 w 150"/>
                <a:gd name="T11" fmla="*/ 153 h 269"/>
                <a:gd name="T12" fmla="*/ 105 w 150"/>
                <a:gd name="T13" fmla="*/ 157 h 269"/>
                <a:gd name="T14" fmla="*/ 67 w 150"/>
                <a:gd name="T15" fmla="*/ 114 h 269"/>
                <a:gd name="T16" fmla="*/ 22 w 150"/>
                <a:gd name="T17" fmla="*/ 130 h 269"/>
                <a:gd name="T18" fmla="*/ 9 w 150"/>
                <a:gd name="T19" fmla="*/ 104 h 269"/>
                <a:gd name="T20" fmla="*/ 34 w 150"/>
                <a:gd name="T21" fmla="*/ 92 h 269"/>
                <a:gd name="T22" fmla="*/ 64 w 150"/>
                <a:gd name="T23" fmla="*/ 86 h 269"/>
                <a:gd name="T24" fmla="*/ 119 w 150"/>
                <a:gd name="T25" fmla="*/ 104 h 269"/>
                <a:gd name="T26" fmla="*/ 137 w 150"/>
                <a:gd name="T27" fmla="*/ 159 h 269"/>
                <a:gd name="T28" fmla="*/ 137 w 150"/>
                <a:gd name="T29" fmla="*/ 222 h 269"/>
                <a:gd name="T30" fmla="*/ 150 w 150"/>
                <a:gd name="T31" fmla="*/ 253 h 269"/>
                <a:gd name="T32" fmla="*/ 150 w 150"/>
                <a:gd name="T33" fmla="*/ 269 h 269"/>
                <a:gd name="T34" fmla="*/ 122 w 150"/>
                <a:gd name="T35" fmla="*/ 263 h 269"/>
                <a:gd name="T36" fmla="*/ 108 w 150"/>
                <a:gd name="T37" fmla="*/ 245 h 269"/>
                <a:gd name="T38" fmla="*/ 105 w 150"/>
                <a:gd name="T39" fmla="*/ 179 h 269"/>
                <a:gd name="T40" fmla="*/ 85 w 150"/>
                <a:gd name="T41" fmla="*/ 176 h 269"/>
                <a:gd name="T42" fmla="*/ 46 w 150"/>
                <a:gd name="T43" fmla="*/ 188 h 269"/>
                <a:gd name="T44" fmla="*/ 31 w 150"/>
                <a:gd name="T45" fmla="*/ 217 h 269"/>
                <a:gd name="T46" fmla="*/ 64 w 150"/>
                <a:gd name="T47" fmla="*/ 244 h 269"/>
                <a:gd name="T48" fmla="*/ 105 w 150"/>
                <a:gd name="T49" fmla="*/ 222 h 269"/>
                <a:gd name="T50" fmla="*/ 105 w 150"/>
                <a:gd name="T51" fmla="*/ 179 h 269"/>
                <a:gd name="T52" fmla="*/ 113 w 150"/>
                <a:gd name="T53" fmla="*/ 0 h 269"/>
                <a:gd name="T54" fmla="*/ 75 w 150"/>
                <a:gd name="T55" fmla="*/ 55 h 269"/>
                <a:gd name="T56" fmla="*/ 52 w 150"/>
                <a:gd name="T57" fmla="*/ 55 h 269"/>
                <a:gd name="T58" fmla="*/ 80 w 150"/>
                <a:gd name="T59" fmla="*/ 0 h 269"/>
                <a:gd name="T60" fmla="*/ 113 w 150"/>
                <a:gd name="T6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269">
                  <a:moveTo>
                    <a:pt x="108" y="245"/>
                  </a:moveTo>
                  <a:cubicBezTo>
                    <a:pt x="96" y="261"/>
                    <a:pt x="77" y="269"/>
                    <a:pt x="51" y="269"/>
                  </a:cubicBezTo>
                  <a:cubicBezTo>
                    <a:pt x="37" y="269"/>
                    <a:pt x="25" y="264"/>
                    <a:pt x="15" y="254"/>
                  </a:cubicBezTo>
                  <a:cubicBezTo>
                    <a:pt x="5" y="244"/>
                    <a:pt x="0" y="231"/>
                    <a:pt x="0" y="216"/>
                  </a:cubicBezTo>
                  <a:cubicBezTo>
                    <a:pt x="0" y="199"/>
                    <a:pt x="8" y="184"/>
                    <a:pt x="23" y="171"/>
                  </a:cubicBezTo>
                  <a:cubicBezTo>
                    <a:pt x="39" y="159"/>
                    <a:pt x="59" y="153"/>
                    <a:pt x="83" y="153"/>
                  </a:cubicBezTo>
                  <a:cubicBezTo>
                    <a:pt x="90" y="153"/>
                    <a:pt x="97" y="154"/>
                    <a:pt x="105" y="157"/>
                  </a:cubicBezTo>
                  <a:cubicBezTo>
                    <a:pt x="105" y="129"/>
                    <a:pt x="93" y="114"/>
                    <a:pt x="67" y="114"/>
                  </a:cubicBezTo>
                  <a:cubicBezTo>
                    <a:pt x="48" y="114"/>
                    <a:pt x="33" y="120"/>
                    <a:pt x="22" y="130"/>
                  </a:cubicBezTo>
                  <a:lnTo>
                    <a:pt x="9" y="104"/>
                  </a:lnTo>
                  <a:cubicBezTo>
                    <a:pt x="15" y="99"/>
                    <a:pt x="23" y="95"/>
                    <a:pt x="34" y="92"/>
                  </a:cubicBezTo>
                  <a:cubicBezTo>
                    <a:pt x="44" y="88"/>
                    <a:pt x="54" y="86"/>
                    <a:pt x="64" y="86"/>
                  </a:cubicBezTo>
                  <a:cubicBezTo>
                    <a:pt x="89" y="86"/>
                    <a:pt x="108" y="92"/>
                    <a:pt x="119" y="104"/>
                  </a:cubicBezTo>
                  <a:cubicBezTo>
                    <a:pt x="131" y="115"/>
                    <a:pt x="137" y="134"/>
                    <a:pt x="137" y="159"/>
                  </a:cubicBezTo>
                  <a:lnTo>
                    <a:pt x="137" y="222"/>
                  </a:lnTo>
                  <a:cubicBezTo>
                    <a:pt x="137" y="238"/>
                    <a:pt x="141" y="248"/>
                    <a:pt x="150" y="253"/>
                  </a:cubicBezTo>
                  <a:lnTo>
                    <a:pt x="150" y="269"/>
                  </a:lnTo>
                  <a:cubicBezTo>
                    <a:pt x="138" y="269"/>
                    <a:pt x="128" y="267"/>
                    <a:pt x="122" y="263"/>
                  </a:cubicBezTo>
                  <a:cubicBezTo>
                    <a:pt x="116" y="260"/>
                    <a:pt x="111" y="254"/>
                    <a:pt x="108" y="245"/>
                  </a:cubicBezTo>
                  <a:close/>
                  <a:moveTo>
                    <a:pt x="105" y="179"/>
                  </a:moveTo>
                  <a:cubicBezTo>
                    <a:pt x="96" y="177"/>
                    <a:pt x="89" y="176"/>
                    <a:pt x="85" y="176"/>
                  </a:cubicBezTo>
                  <a:cubicBezTo>
                    <a:pt x="69" y="176"/>
                    <a:pt x="56" y="180"/>
                    <a:pt x="46" y="188"/>
                  </a:cubicBezTo>
                  <a:cubicBezTo>
                    <a:pt x="36" y="196"/>
                    <a:pt x="31" y="206"/>
                    <a:pt x="31" y="217"/>
                  </a:cubicBezTo>
                  <a:cubicBezTo>
                    <a:pt x="31" y="235"/>
                    <a:pt x="42" y="244"/>
                    <a:pt x="64" y="244"/>
                  </a:cubicBezTo>
                  <a:cubicBezTo>
                    <a:pt x="79" y="244"/>
                    <a:pt x="93" y="237"/>
                    <a:pt x="105" y="222"/>
                  </a:cubicBezTo>
                  <a:lnTo>
                    <a:pt x="105" y="179"/>
                  </a:lnTo>
                  <a:close/>
                  <a:moveTo>
                    <a:pt x="113" y="0"/>
                  </a:moveTo>
                  <a:lnTo>
                    <a:pt x="75" y="55"/>
                  </a:lnTo>
                  <a:lnTo>
                    <a:pt x="52" y="55"/>
                  </a:lnTo>
                  <a:lnTo>
                    <a:pt x="80" y="0"/>
                  </a:lnTo>
                  <a:lnTo>
                    <a:pt x="11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53" name="Freeform 144"/>
            <p:cNvSpPr>
              <a:spLocks/>
            </p:cNvSpPr>
            <p:nvPr/>
          </p:nvSpPr>
          <p:spPr bwMode="auto">
            <a:xfrm>
              <a:off x="6348" y="3307"/>
              <a:ext cx="32" cy="42"/>
            </a:xfrm>
            <a:custGeom>
              <a:avLst/>
              <a:gdLst>
                <a:gd name="T0" fmla="*/ 108 w 139"/>
                <a:gd name="T1" fmla="*/ 180 h 180"/>
                <a:gd name="T2" fmla="*/ 108 w 139"/>
                <a:gd name="T3" fmla="*/ 77 h 180"/>
                <a:gd name="T4" fmla="*/ 100 w 139"/>
                <a:gd name="T5" fmla="*/ 38 h 180"/>
                <a:gd name="T6" fmla="*/ 71 w 139"/>
                <a:gd name="T7" fmla="*/ 27 h 180"/>
                <a:gd name="T8" fmla="*/ 49 w 139"/>
                <a:gd name="T9" fmla="*/ 33 h 180"/>
                <a:gd name="T10" fmla="*/ 31 w 139"/>
                <a:gd name="T11" fmla="*/ 49 h 180"/>
                <a:gd name="T12" fmla="*/ 31 w 139"/>
                <a:gd name="T13" fmla="*/ 180 h 180"/>
                <a:gd name="T14" fmla="*/ 0 w 139"/>
                <a:gd name="T15" fmla="*/ 180 h 180"/>
                <a:gd name="T16" fmla="*/ 0 w 139"/>
                <a:gd name="T17" fmla="*/ 4 h 180"/>
                <a:gd name="T18" fmla="*/ 21 w 139"/>
                <a:gd name="T19" fmla="*/ 4 h 180"/>
                <a:gd name="T20" fmla="*/ 31 w 139"/>
                <a:gd name="T21" fmla="*/ 26 h 180"/>
                <a:gd name="T22" fmla="*/ 81 w 139"/>
                <a:gd name="T23" fmla="*/ 0 h 180"/>
                <a:gd name="T24" fmla="*/ 139 w 139"/>
                <a:gd name="T25" fmla="*/ 71 h 180"/>
                <a:gd name="T26" fmla="*/ 139 w 139"/>
                <a:gd name="T27" fmla="*/ 180 h 180"/>
                <a:gd name="T28" fmla="*/ 108 w 139"/>
                <a:gd name="T2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80">
                  <a:moveTo>
                    <a:pt x="108" y="180"/>
                  </a:moveTo>
                  <a:lnTo>
                    <a:pt x="108" y="77"/>
                  </a:lnTo>
                  <a:cubicBezTo>
                    <a:pt x="108" y="59"/>
                    <a:pt x="105" y="45"/>
                    <a:pt x="100" y="38"/>
                  </a:cubicBezTo>
                  <a:cubicBezTo>
                    <a:pt x="94" y="30"/>
                    <a:pt x="84" y="27"/>
                    <a:pt x="71" y="27"/>
                  </a:cubicBezTo>
                  <a:cubicBezTo>
                    <a:pt x="64" y="27"/>
                    <a:pt x="57" y="29"/>
                    <a:pt x="49" y="33"/>
                  </a:cubicBezTo>
                  <a:cubicBezTo>
                    <a:pt x="41" y="37"/>
                    <a:pt x="35" y="43"/>
                    <a:pt x="31" y="49"/>
                  </a:cubicBezTo>
                  <a:lnTo>
                    <a:pt x="31" y="180"/>
                  </a:lnTo>
                  <a:lnTo>
                    <a:pt x="0" y="180"/>
                  </a:lnTo>
                  <a:lnTo>
                    <a:pt x="0" y="4"/>
                  </a:lnTo>
                  <a:lnTo>
                    <a:pt x="21" y="4"/>
                  </a:lnTo>
                  <a:lnTo>
                    <a:pt x="31" y="26"/>
                  </a:lnTo>
                  <a:cubicBezTo>
                    <a:pt x="41" y="9"/>
                    <a:pt x="58" y="0"/>
                    <a:pt x="81" y="0"/>
                  </a:cubicBezTo>
                  <a:cubicBezTo>
                    <a:pt x="120" y="0"/>
                    <a:pt x="139" y="24"/>
                    <a:pt x="139" y="71"/>
                  </a:cubicBezTo>
                  <a:lnTo>
                    <a:pt x="139" y="180"/>
                  </a:lnTo>
                  <a:lnTo>
                    <a:pt x="108"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sp>
          <p:nvSpPr>
            <p:cNvPr id="154" name="Freeform 145"/>
            <p:cNvSpPr>
              <a:spLocks noEditPoints="1"/>
            </p:cNvSpPr>
            <p:nvPr/>
          </p:nvSpPr>
          <p:spPr bwMode="auto">
            <a:xfrm>
              <a:off x="6388" y="3287"/>
              <a:ext cx="17" cy="62"/>
            </a:xfrm>
            <a:custGeom>
              <a:avLst/>
              <a:gdLst>
                <a:gd name="T0" fmla="*/ 25 w 76"/>
                <a:gd name="T1" fmla="*/ 266 h 266"/>
                <a:gd name="T2" fmla="*/ 25 w 76"/>
                <a:gd name="T3" fmla="*/ 116 h 266"/>
                <a:gd name="T4" fmla="*/ 0 w 76"/>
                <a:gd name="T5" fmla="*/ 116 h 266"/>
                <a:gd name="T6" fmla="*/ 0 w 76"/>
                <a:gd name="T7" fmla="*/ 90 h 266"/>
                <a:gd name="T8" fmla="*/ 56 w 76"/>
                <a:gd name="T9" fmla="*/ 90 h 266"/>
                <a:gd name="T10" fmla="*/ 56 w 76"/>
                <a:gd name="T11" fmla="*/ 266 h 266"/>
                <a:gd name="T12" fmla="*/ 25 w 76"/>
                <a:gd name="T13" fmla="*/ 266 h 266"/>
                <a:gd name="T14" fmla="*/ 76 w 76"/>
                <a:gd name="T15" fmla="*/ 0 h 266"/>
                <a:gd name="T16" fmla="*/ 39 w 76"/>
                <a:gd name="T17" fmla="*/ 55 h 266"/>
                <a:gd name="T18" fmla="*/ 16 w 76"/>
                <a:gd name="T19" fmla="*/ 55 h 266"/>
                <a:gd name="T20" fmla="*/ 44 w 76"/>
                <a:gd name="T21" fmla="*/ 0 h 266"/>
                <a:gd name="T22" fmla="*/ 76 w 76"/>
                <a:gd name="T2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6">
                  <a:moveTo>
                    <a:pt x="25" y="266"/>
                  </a:moveTo>
                  <a:lnTo>
                    <a:pt x="25" y="116"/>
                  </a:lnTo>
                  <a:lnTo>
                    <a:pt x="0" y="116"/>
                  </a:lnTo>
                  <a:lnTo>
                    <a:pt x="0" y="90"/>
                  </a:lnTo>
                  <a:lnTo>
                    <a:pt x="56" y="90"/>
                  </a:lnTo>
                  <a:lnTo>
                    <a:pt x="56" y="266"/>
                  </a:lnTo>
                  <a:lnTo>
                    <a:pt x="25" y="266"/>
                  </a:lnTo>
                  <a:close/>
                  <a:moveTo>
                    <a:pt x="76" y="0"/>
                  </a:moveTo>
                  <a:lnTo>
                    <a:pt x="39" y="55"/>
                  </a:lnTo>
                  <a:lnTo>
                    <a:pt x="16" y="55"/>
                  </a:lnTo>
                  <a:lnTo>
                    <a:pt x="44"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latin typeface="Arial" panose="020B0604020202020204" pitchFamily="34" charset="0"/>
              </a:endParaRPr>
            </a:p>
          </p:txBody>
        </p:sp>
      </p:grpSp>
    </p:spTree>
    <p:extLst>
      <p:ext uri="{BB962C8B-B14F-4D97-AF65-F5344CB8AC3E}">
        <p14:creationId xmlns:p14="http://schemas.microsoft.com/office/powerpoint/2010/main" xmlns="" val="25269319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t>Předkrmy ze sýrů</a:t>
            </a:r>
            <a:endParaRPr lang="cs-CZ" sz="6000" dirty="0"/>
          </a:p>
        </p:txBody>
      </p:sp>
      <p:sp>
        <p:nvSpPr>
          <p:cNvPr id="5" name="TextovéPole 4"/>
          <p:cNvSpPr txBox="1"/>
          <p:nvPr/>
        </p:nvSpPr>
        <p:spPr>
          <a:xfrm>
            <a:off x="670791" y="1903140"/>
            <a:ext cx="8640960" cy="3785652"/>
          </a:xfrm>
          <a:prstGeom prst="rect">
            <a:avLst/>
          </a:prstGeom>
          <a:noFill/>
        </p:spPr>
        <p:txBody>
          <a:bodyPr wrap="square" rtlCol="0">
            <a:spAutoFit/>
          </a:bodyPr>
          <a:lstStyle/>
          <a:p>
            <a:pPr>
              <a:lnSpc>
                <a:spcPct val="150000"/>
              </a:lnSpc>
            </a:pPr>
            <a:r>
              <a:rPr lang="cs-CZ" altLang="cs-CZ" sz="4000" dirty="0" smtClean="0">
                <a:latin typeface="Calibri" panose="020F0502020204030204" pitchFamily="34" charset="0"/>
              </a:rPr>
              <a:t>Rolády, rolky, kornouty plněné různými saláty, krémy, pěnami.</a:t>
            </a:r>
          </a:p>
          <a:p>
            <a:pPr>
              <a:lnSpc>
                <a:spcPct val="150000"/>
              </a:lnSpc>
            </a:pPr>
            <a:r>
              <a:rPr lang="cs-CZ" altLang="cs-CZ" sz="4000" dirty="0" smtClean="0">
                <a:latin typeface="Calibri" panose="020F0502020204030204" pitchFamily="34" charset="0"/>
              </a:rPr>
              <a:t>Sýrová roláda plněná šunkovou pěnou.</a:t>
            </a:r>
          </a:p>
          <a:p>
            <a:pPr>
              <a:lnSpc>
                <a:spcPct val="150000"/>
              </a:lnSpc>
            </a:pPr>
            <a:r>
              <a:rPr lang="cs-CZ" altLang="cs-CZ" sz="4000" dirty="0" smtClean="0">
                <a:latin typeface="Calibri" panose="020F0502020204030204" pitchFamily="34" charset="0"/>
              </a:rPr>
              <a:t>Sýrová rolka plněná sýrovým krémem.</a:t>
            </a:r>
          </a:p>
        </p:txBody>
      </p:sp>
      <p:pic>
        <p:nvPicPr>
          <p:cNvPr id="4" name="Obrázek 3" descr="C:\Users\Martina\Desktop\fotky na studenou\atrium\IMG_20181024_073529.jpg"/>
          <p:cNvPicPr/>
          <p:nvPr/>
        </p:nvPicPr>
        <p:blipFill rotWithShape="1">
          <a:blip r:embed="rId2" cstate="print"/>
          <a:srcRect l="15479" r="-1" b="20831"/>
          <a:stretch/>
        </p:blipFill>
        <p:spPr bwMode="auto">
          <a:xfrm>
            <a:off x="9251228" y="1903140"/>
            <a:ext cx="8753959" cy="6856916"/>
          </a:xfrm>
          <a:prstGeom prst="rect">
            <a:avLst/>
          </a:prstGeom>
          <a:noFill/>
          <a:ln w="9525">
            <a:noFill/>
            <a:miter lim="800000"/>
            <a:headEnd/>
            <a:tailEnd/>
          </a:ln>
        </p:spPr>
      </p:pic>
    </p:spTree>
    <p:extLst>
      <p:ext uri="{BB962C8B-B14F-4D97-AF65-F5344CB8AC3E}">
        <p14:creationId xmlns:p14="http://schemas.microsoft.com/office/powerpoint/2010/main" xmlns="" val="5847186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383360" y="4279404"/>
            <a:ext cx="10217102" cy="1311128"/>
          </a:xfrm>
        </p:spPr>
        <p:txBody>
          <a:bodyPr/>
          <a:lstStyle/>
          <a:p>
            <a:pPr algn="ctr"/>
            <a:r>
              <a:rPr lang="cs-CZ" sz="8800" dirty="0" smtClean="0">
                <a:latin typeface="Calibri" panose="020F0502020204030204" pitchFamily="34" charset="0"/>
              </a:rPr>
              <a:t>Předkrmy z masa</a:t>
            </a:r>
            <a:endParaRPr lang="cs-CZ" sz="8800" dirty="0">
              <a:latin typeface="Calibri" panose="020F0502020204030204" pitchFamily="34" charset="0"/>
            </a:endParaRPr>
          </a:p>
        </p:txBody>
      </p:sp>
    </p:spTree>
    <p:extLst>
      <p:ext uri="{BB962C8B-B14F-4D97-AF65-F5344CB8AC3E}">
        <p14:creationId xmlns:p14="http://schemas.microsoft.com/office/powerpoint/2010/main" xmlns="" val="32993192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t>Šunka v aspiku</a:t>
            </a:r>
            <a:endParaRPr lang="cs-CZ" sz="6000" dirty="0"/>
          </a:p>
        </p:txBody>
      </p:sp>
      <p:pic>
        <p:nvPicPr>
          <p:cNvPr id="4" name="Obrázek 3" descr="C:\Users\Martina\Desktop\fotky na studenou\IMG_20181024_073450.jpg"/>
          <p:cNvPicPr/>
          <p:nvPr/>
        </p:nvPicPr>
        <p:blipFill>
          <a:blip r:embed="rId2" cstate="print"/>
          <a:srcRect/>
          <a:stretch>
            <a:fillRect/>
          </a:stretch>
        </p:blipFill>
        <p:spPr bwMode="auto">
          <a:xfrm>
            <a:off x="719064" y="1975148"/>
            <a:ext cx="6480720" cy="7776864"/>
          </a:xfrm>
          <a:prstGeom prst="rect">
            <a:avLst/>
          </a:prstGeom>
          <a:noFill/>
          <a:ln w="9525">
            <a:noFill/>
            <a:miter lim="800000"/>
            <a:headEnd/>
            <a:tailEnd/>
          </a:ln>
        </p:spPr>
      </p:pic>
      <p:pic>
        <p:nvPicPr>
          <p:cNvPr id="5" name="Obrázek 4" descr="C:\Users\Martina\Desktop\fotky na studenou\atrium\IMG_20181024_073051.jpg"/>
          <p:cNvPicPr/>
          <p:nvPr/>
        </p:nvPicPr>
        <p:blipFill rotWithShape="1">
          <a:blip r:embed="rId3" cstate="print"/>
          <a:srcRect t="14990"/>
          <a:stretch/>
        </p:blipFill>
        <p:spPr bwMode="auto">
          <a:xfrm>
            <a:off x="7919864" y="3271292"/>
            <a:ext cx="10172801" cy="648072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1754326"/>
          </a:xfrm>
        </p:spPr>
        <p:txBody>
          <a:bodyPr/>
          <a:lstStyle/>
          <a:p>
            <a:r>
              <a:rPr lang="cs-CZ" sz="6000" dirty="0" smtClean="0">
                <a:latin typeface="Calibri" panose="020F0502020204030204" pitchFamily="34" charset="0"/>
              </a:rPr>
              <a:t>Předkrmy z masa</a:t>
            </a:r>
            <a:br>
              <a:rPr lang="cs-CZ" sz="6000" dirty="0" smtClean="0">
                <a:latin typeface="Calibri" panose="020F0502020204030204" pitchFamily="34" charset="0"/>
              </a:rPr>
            </a:br>
            <a:r>
              <a:rPr lang="cs-CZ" sz="6000" dirty="0" smtClean="0">
                <a:latin typeface="Calibri" panose="020F0502020204030204" pitchFamily="34" charset="0"/>
              </a:rPr>
              <a:t>Carpaccio (</a:t>
            </a:r>
            <a:r>
              <a:rPr lang="cs-CZ" sz="6000" dirty="0" err="1" smtClean="0">
                <a:latin typeface="Calibri" panose="020F0502020204030204" pitchFamily="34" charset="0"/>
              </a:rPr>
              <a:t>karpačo</a:t>
            </a:r>
            <a:r>
              <a:rPr lang="cs-CZ" sz="6000" dirty="0" smtClean="0">
                <a:latin typeface="Calibri" panose="020F0502020204030204" pitchFamily="34" charset="0"/>
              </a:rPr>
              <a:t>)</a:t>
            </a:r>
            <a:endParaRPr lang="cs-CZ" sz="6000" dirty="0">
              <a:latin typeface="Calibri" panose="020F0502020204030204" pitchFamily="34" charset="0"/>
            </a:endParaRPr>
          </a:p>
        </p:txBody>
      </p:sp>
      <p:sp>
        <p:nvSpPr>
          <p:cNvPr id="3" name="TextovéPole 2"/>
          <p:cNvSpPr txBox="1"/>
          <p:nvPr/>
        </p:nvSpPr>
        <p:spPr>
          <a:xfrm>
            <a:off x="647056" y="2214542"/>
            <a:ext cx="16783752" cy="5632311"/>
          </a:xfrm>
          <a:prstGeom prst="rect">
            <a:avLst/>
          </a:prstGeom>
          <a:noFill/>
        </p:spPr>
        <p:txBody>
          <a:bodyPr wrap="square" rtlCol="0">
            <a:spAutoFit/>
          </a:bodyPr>
          <a:lstStyle/>
          <a:p>
            <a:endParaRPr lang="cs-CZ" sz="4000" b="1" dirty="0" smtClean="0"/>
          </a:p>
          <a:p>
            <a:r>
              <a:rPr lang="cs-CZ" sz="4000" dirty="0" smtClean="0">
                <a:latin typeface="Calibri" panose="020F0502020204030204" pitchFamily="34" charset="0"/>
              </a:rPr>
              <a:t>můžeme nazývat všechno, co krájíme na tenké plátky a podáváme syrové, doplněné dochucovacími prostředky a potravinami, které zvýrazňují chuť.</a:t>
            </a:r>
          </a:p>
          <a:p>
            <a:endParaRPr lang="cs-CZ" sz="4000" dirty="0">
              <a:latin typeface="Calibri" panose="020F0502020204030204" pitchFamily="34" charset="0"/>
            </a:endParaRPr>
          </a:p>
          <a:p>
            <a:r>
              <a:rPr lang="cs-CZ" sz="4000" b="1" dirty="0">
                <a:solidFill>
                  <a:srgbClr val="00B0F0"/>
                </a:solidFill>
                <a:latin typeface="Calibri" panose="020F0502020204030204" pitchFamily="34" charset="0"/>
              </a:rPr>
              <a:t>Carpaccio z hovězí svíčkové</a:t>
            </a:r>
            <a:endParaRPr lang="cs-CZ" sz="4000" b="1" dirty="0" smtClean="0">
              <a:solidFill>
                <a:srgbClr val="00B0F0"/>
              </a:solidFill>
              <a:latin typeface="Calibri" panose="020F0502020204030204" pitchFamily="34" charset="0"/>
            </a:endParaRPr>
          </a:p>
          <a:p>
            <a:r>
              <a:rPr lang="cs-CZ" sz="4000" dirty="0" smtClean="0">
                <a:latin typeface="Calibri" panose="020F0502020204030204" pitchFamily="34" charset="0"/>
              </a:rPr>
              <a:t>plátek </a:t>
            </a:r>
            <a:r>
              <a:rPr lang="cs-CZ" sz="4000" dirty="0">
                <a:latin typeface="Calibri" panose="020F0502020204030204" pitchFamily="34" charset="0"/>
              </a:rPr>
              <a:t>z hovězí svíčkové rozklepeme do tenka, položíme na talíř, osolíme, pokapeme olivovým olejem, můžeme přidat chilli papričku, opečené krutony, </a:t>
            </a:r>
            <a:r>
              <a:rPr lang="cs-CZ" sz="4000" dirty="0" err="1">
                <a:latin typeface="Calibri" panose="020F0502020204030204" pitchFamily="34" charset="0"/>
              </a:rPr>
              <a:t>rukolu</a:t>
            </a:r>
            <a:r>
              <a:rPr lang="cs-CZ" sz="4000" dirty="0">
                <a:latin typeface="Calibri" panose="020F0502020204030204" pitchFamily="34" charset="0"/>
              </a:rPr>
              <a:t> a posypeme parmazánem.</a:t>
            </a:r>
          </a:p>
          <a:p>
            <a:endParaRPr lang="cs-CZ" sz="4000" dirty="0" smtClean="0">
              <a:latin typeface="Calibri" panose="020F0502020204030204" pitchFamily="34" charset="0"/>
            </a:endParaRPr>
          </a:p>
        </p:txBody>
      </p:sp>
    </p:spTree>
    <p:extLst>
      <p:ext uri="{BB962C8B-B14F-4D97-AF65-F5344CB8AC3E}">
        <p14:creationId xmlns:p14="http://schemas.microsoft.com/office/powerpoint/2010/main" xmlns="" val="237777449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91072" y="334454"/>
            <a:ext cx="9433048" cy="1754326"/>
          </a:xfrm>
        </p:spPr>
        <p:txBody>
          <a:bodyPr/>
          <a:lstStyle/>
          <a:p>
            <a:r>
              <a:rPr lang="cs-CZ" sz="6000" dirty="0" smtClean="0">
                <a:latin typeface="Calibri" panose="020F0502020204030204" pitchFamily="34" charset="0"/>
              </a:rPr>
              <a:t>Předkrmy z masa </a:t>
            </a:r>
            <a:br>
              <a:rPr lang="cs-CZ" sz="6000" dirty="0" smtClean="0">
                <a:latin typeface="Calibri" panose="020F0502020204030204" pitchFamily="34" charset="0"/>
              </a:rPr>
            </a:br>
            <a:r>
              <a:rPr lang="cs-CZ" sz="6000" dirty="0" smtClean="0">
                <a:latin typeface="Calibri" panose="020F0502020204030204" pitchFamily="34" charset="0"/>
              </a:rPr>
              <a:t>Carpaccio z hovězí svíčkové</a:t>
            </a:r>
            <a:endParaRPr lang="cs-CZ" sz="6000" dirty="0">
              <a:latin typeface="Calibri" panose="020F0502020204030204" pitchFamily="34" charset="0"/>
            </a:endParaRPr>
          </a:p>
        </p:txBody>
      </p:sp>
      <p:pic>
        <p:nvPicPr>
          <p:cNvPr id="6" name="Obrázek 5" descr="C:\Users\Martina\Desktop\kurz-steaky\DSCF1646.JPG"/>
          <p:cNvPicPr/>
          <p:nvPr/>
        </p:nvPicPr>
        <p:blipFill rotWithShape="1">
          <a:blip r:embed="rId2" cstate="print"/>
          <a:srcRect l="2085" r="13248"/>
          <a:stretch/>
        </p:blipFill>
        <p:spPr bwMode="auto">
          <a:xfrm>
            <a:off x="9071991" y="2247244"/>
            <a:ext cx="8750709" cy="6957416"/>
          </a:xfrm>
          <a:prstGeom prst="rect">
            <a:avLst/>
          </a:prstGeom>
          <a:noFill/>
          <a:ln w="9525">
            <a:noFill/>
            <a:miter lim="800000"/>
            <a:headEnd/>
            <a:tailEnd/>
          </a:ln>
        </p:spPr>
      </p:pic>
      <p:pic>
        <p:nvPicPr>
          <p:cNvPr id="11266" name="Picture 2" descr="C:\Users\OEM\Desktop\seřazené foto\food festival\P6200013.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145" r="5557" b="6880"/>
          <a:stretch/>
        </p:blipFill>
        <p:spPr bwMode="auto">
          <a:xfrm>
            <a:off x="320474" y="2453412"/>
            <a:ext cx="8535494" cy="67512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2982781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4816502" cy="1200329"/>
          </a:xfrm>
        </p:spPr>
        <p:txBody>
          <a:bodyPr/>
          <a:lstStyle/>
          <a:p>
            <a:pPr algn="ctr"/>
            <a:r>
              <a:rPr lang="cs-CZ" dirty="0" err="1" smtClean="0"/>
              <a:t>Tatarák</a:t>
            </a:r>
            <a:r>
              <a:rPr lang="cs-CZ" dirty="0" smtClean="0"/>
              <a:t> z hovězí svíčkové</a:t>
            </a:r>
            <a:endParaRPr lang="cs-CZ" dirty="0"/>
          </a:p>
        </p:txBody>
      </p:sp>
      <p:pic>
        <p:nvPicPr>
          <p:cNvPr id="1026" name="Picture 2" descr="E:\svratka\IMG_E112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43600" y="606996"/>
            <a:ext cx="12450006" cy="93375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336037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1754326"/>
          </a:xfrm>
        </p:spPr>
        <p:txBody>
          <a:bodyPr/>
          <a:lstStyle/>
          <a:p>
            <a:r>
              <a:rPr lang="cs-CZ" sz="6000" dirty="0" smtClean="0">
                <a:latin typeface="Calibri" panose="020F0502020204030204" pitchFamily="34" charset="0"/>
              </a:rPr>
              <a:t>Předkrmy z masa</a:t>
            </a:r>
            <a:br>
              <a:rPr lang="cs-CZ" sz="6000" dirty="0" smtClean="0">
                <a:latin typeface="Calibri" panose="020F0502020204030204" pitchFamily="34" charset="0"/>
              </a:rPr>
            </a:br>
            <a:endParaRPr lang="cs-CZ" sz="6000" dirty="0">
              <a:latin typeface="Calibri" panose="020F0502020204030204" pitchFamily="34" charset="0"/>
            </a:endParaRPr>
          </a:p>
        </p:txBody>
      </p:sp>
      <p:sp>
        <p:nvSpPr>
          <p:cNvPr id="3" name="TextovéPole 2"/>
          <p:cNvSpPr txBox="1"/>
          <p:nvPr/>
        </p:nvSpPr>
        <p:spPr>
          <a:xfrm>
            <a:off x="647056" y="2214542"/>
            <a:ext cx="17425936" cy="6247864"/>
          </a:xfrm>
          <a:prstGeom prst="rect">
            <a:avLst/>
          </a:prstGeom>
          <a:noFill/>
        </p:spPr>
        <p:txBody>
          <a:bodyPr wrap="square" rtlCol="0">
            <a:spAutoFit/>
          </a:bodyPr>
          <a:lstStyle/>
          <a:p>
            <a:r>
              <a:rPr lang="cs-CZ" sz="4000" b="1" dirty="0" err="1" smtClean="0">
                <a:latin typeface="Calibri" panose="020F0502020204030204" pitchFamily="34" charset="0"/>
              </a:rPr>
              <a:t>Rostbífová</a:t>
            </a:r>
            <a:r>
              <a:rPr lang="cs-CZ" sz="4000" b="1" dirty="0" smtClean="0">
                <a:latin typeface="Calibri" panose="020F0502020204030204" pitchFamily="34" charset="0"/>
              </a:rPr>
              <a:t>  </a:t>
            </a:r>
            <a:r>
              <a:rPr lang="cs-CZ" sz="4000" b="1" dirty="0">
                <a:latin typeface="Calibri" panose="020F0502020204030204" pitchFamily="34" charset="0"/>
              </a:rPr>
              <a:t>rolka s </a:t>
            </a:r>
            <a:r>
              <a:rPr lang="cs-CZ" sz="4000" b="1" dirty="0" smtClean="0">
                <a:latin typeface="Calibri" panose="020F0502020204030204" pitchFamily="34" charset="0"/>
              </a:rPr>
              <a:t>chřestem</a:t>
            </a:r>
          </a:p>
          <a:p>
            <a:r>
              <a:rPr lang="cs-CZ" sz="4000" b="1" dirty="0" err="1" smtClean="0">
                <a:latin typeface="Calibri" panose="020F0502020204030204" pitchFamily="34" charset="0"/>
              </a:rPr>
              <a:t>Rostbífová</a:t>
            </a:r>
            <a:r>
              <a:rPr lang="cs-CZ" sz="4000" b="1" dirty="0" smtClean="0">
                <a:latin typeface="Calibri" panose="020F0502020204030204" pitchFamily="34" charset="0"/>
              </a:rPr>
              <a:t> rolka se šunkovou pěnou</a:t>
            </a:r>
          </a:p>
          <a:p>
            <a:r>
              <a:rPr lang="cs-CZ" sz="4000" dirty="0" smtClean="0">
                <a:latin typeface="Calibri" panose="020F0502020204030204" pitchFamily="34" charset="0"/>
              </a:rPr>
              <a:t>příprava:</a:t>
            </a:r>
          </a:p>
          <a:p>
            <a:pPr algn="just"/>
            <a:r>
              <a:rPr lang="cs-CZ" sz="4000" dirty="0" smtClean="0">
                <a:latin typeface="Calibri" panose="020F0502020204030204" pitchFamily="34" charset="0"/>
              </a:rPr>
              <a:t>nízký roštěnec upravíme do tvaru, nařízneme blánu, naložíme do koření (sůl, mletý pepř, worcester, hořčice), přidáme olej, necháme odležet, zprudka opečeme, pečeme podle výšky. Na řezu musí být maso růžové. Hotový rostbíf zatížíme a necháme vychladnout. Nakrájíme na tenké plátky,  můžeme potřít aspikem, plníme různými náplněmi.</a:t>
            </a:r>
            <a:endParaRPr lang="cs-CZ" sz="4000" dirty="0" smtClean="0"/>
          </a:p>
          <a:p>
            <a:endParaRPr lang="cs-CZ" sz="4000" dirty="0" smtClean="0">
              <a:latin typeface="Calibri" panose="020F0502020204030204" pitchFamily="34" charset="0"/>
            </a:endParaRPr>
          </a:p>
          <a:p>
            <a:endParaRPr lang="cs-CZ" sz="4000" dirty="0" smtClean="0">
              <a:latin typeface="Calibri" panose="020F0502020204030204" pitchFamily="34" charset="0"/>
            </a:endParaRPr>
          </a:p>
        </p:txBody>
      </p:sp>
    </p:spTree>
    <p:extLst>
      <p:ext uri="{BB962C8B-B14F-4D97-AF65-F5344CB8AC3E}">
        <p14:creationId xmlns:p14="http://schemas.microsoft.com/office/powerpoint/2010/main" xmlns="" val="27253341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19064" y="534988"/>
            <a:ext cx="5328592" cy="1200329"/>
          </a:xfrm>
        </p:spPr>
        <p:txBody>
          <a:bodyPr/>
          <a:lstStyle/>
          <a:p>
            <a:pPr algn="ctr"/>
            <a:r>
              <a:rPr lang="cs-CZ" dirty="0" smtClean="0">
                <a:latin typeface="Calibri" panose="020F0502020204030204" pitchFamily="34" charset="0"/>
              </a:rPr>
              <a:t>Variace šunky </a:t>
            </a:r>
            <a:r>
              <a:rPr lang="cs-CZ" dirty="0" err="1" smtClean="0">
                <a:latin typeface="Calibri" panose="020F0502020204030204" pitchFamily="34" charset="0"/>
              </a:rPr>
              <a:t>prosciutto</a:t>
            </a:r>
            <a:r>
              <a:rPr lang="cs-CZ" dirty="0" smtClean="0">
                <a:latin typeface="Calibri" panose="020F0502020204030204" pitchFamily="34" charset="0"/>
              </a:rPr>
              <a:t>  a ovoce</a:t>
            </a:r>
            <a:endParaRPr lang="cs-CZ" dirty="0">
              <a:latin typeface="Calibri" panose="020F0502020204030204" pitchFamily="34" charset="0"/>
            </a:endParaRPr>
          </a:p>
        </p:txBody>
      </p:sp>
      <p:sp>
        <p:nvSpPr>
          <p:cNvPr id="3" name="TextovéPole 2"/>
          <p:cNvSpPr txBox="1"/>
          <p:nvPr/>
        </p:nvSpPr>
        <p:spPr>
          <a:xfrm>
            <a:off x="1214382" y="2214542"/>
            <a:ext cx="728818" cy="1938992"/>
          </a:xfrm>
          <a:prstGeom prst="rect">
            <a:avLst/>
          </a:prstGeom>
          <a:noFill/>
        </p:spPr>
        <p:txBody>
          <a:bodyPr wrap="square" rtlCol="0">
            <a:spAutoFit/>
          </a:bodyPr>
          <a:lstStyle/>
          <a:p>
            <a:endParaRPr lang="cs-CZ" sz="4000" dirty="0" smtClean="0"/>
          </a:p>
          <a:p>
            <a:endParaRPr lang="cs-CZ" sz="4000" dirty="0" smtClean="0"/>
          </a:p>
          <a:p>
            <a:endParaRPr lang="cs-CZ" sz="4000" dirty="0" smtClean="0"/>
          </a:p>
        </p:txBody>
      </p:sp>
      <p:pic>
        <p:nvPicPr>
          <p:cNvPr id="2050" name="Picture 2" descr="E:\svratka\IMG_117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47656" y="606996"/>
            <a:ext cx="12052300" cy="9359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298606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19064" y="534988"/>
            <a:ext cx="5328592" cy="2585323"/>
          </a:xfrm>
        </p:spPr>
        <p:txBody>
          <a:bodyPr/>
          <a:lstStyle/>
          <a:p>
            <a:pPr algn="ctr"/>
            <a:r>
              <a:rPr lang="cs-CZ" sz="6000" dirty="0" smtClean="0">
                <a:latin typeface="Calibri" panose="020F0502020204030204" pitchFamily="34" charset="0"/>
              </a:rPr>
              <a:t>Variace šunky </a:t>
            </a:r>
            <a:r>
              <a:rPr lang="cs-CZ" sz="6000" dirty="0" err="1" smtClean="0">
                <a:latin typeface="Calibri" panose="020F0502020204030204" pitchFamily="34" charset="0"/>
              </a:rPr>
              <a:t>prosciutto</a:t>
            </a:r>
            <a:r>
              <a:rPr lang="cs-CZ" sz="6000" dirty="0" smtClean="0">
                <a:latin typeface="Calibri" panose="020F0502020204030204" pitchFamily="34" charset="0"/>
              </a:rPr>
              <a:t>  </a:t>
            </a:r>
            <a:br>
              <a:rPr lang="cs-CZ" sz="6000" dirty="0" smtClean="0">
                <a:latin typeface="Calibri" panose="020F0502020204030204" pitchFamily="34" charset="0"/>
              </a:rPr>
            </a:br>
            <a:r>
              <a:rPr lang="cs-CZ" sz="6000" dirty="0" smtClean="0">
                <a:latin typeface="Calibri" panose="020F0502020204030204" pitchFamily="34" charset="0"/>
              </a:rPr>
              <a:t>a zeleniny</a:t>
            </a:r>
            <a:endParaRPr lang="cs-CZ" sz="6000" dirty="0">
              <a:latin typeface="Calibri" panose="020F0502020204030204" pitchFamily="34" charset="0"/>
            </a:endParaRPr>
          </a:p>
        </p:txBody>
      </p:sp>
      <p:sp>
        <p:nvSpPr>
          <p:cNvPr id="3" name="TextovéPole 2"/>
          <p:cNvSpPr txBox="1"/>
          <p:nvPr/>
        </p:nvSpPr>
        <p:spPr>
          <a:xfrm>
            <a:off x="1214382" y="2214542"/>
            <a:ext cx="728818" cy="1938992"/>
          </a:xfrm>
          <a:prstGeom prst="rect">
            <a:avLst/>
          </a:prstGeom>
          <a:noFill/>
        </p:spPr>
        <p:txBody>
          <a:bodyPr wrap="square" rtlCol="0">
            <a:spAutoFit/>
          </a:bodyPr>
          <a:lstStyle/>
          <a:p>
            <a:endParaRPr lang="cs-CZ" sz="4000" dirty="0" smtClean="0"/>
          </a:p>
          <a:p>
            <a:endParaRPr lang="cs-CZ" sz="4000" dirty="0" smtClean="0"/>
          </a:p>
          <a:p>
            <a:endParaRPr lang="cs-CZ" sz="4000" dirty="0" smtClean="0"/>
          </a:p>
        </p:txBody>
      </p:sp>
      <p:pic>
        <p:nvPicPr>
          <p:cNvPr id="3074" name="Picture 2" descr="E:\svratka\IMG_118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71180" y="1183060"/>
            <a:ext cx="9889099" cy="74168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93153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815408" y="3559324"/>
            <a:ext cx="10297144" cy="1421928"/>
          </a:xfrm>
        </p:spPr>
        <p:txBody>
          <a:bodyPr/>
          <a:lstStyle/>
          <a:p>
            <a:pPr algn="ctr"/>
            <a:r>
              <a:rPr lang="cs-CZ" sz="9600" dirty="0" smtClean="0">
                <a:latin typeface="Calibri" panose="020F0502020204030204" pitchFamily="34" charset="0"/>
              </a:rPr>
              <a:t>Předkrmy z drůbeže</a:t>
            </a:r>
            <a:endParaRPr lang="cs-CZ" sz="9600" dirty="0">
              <a:latin typeface="Calibri" panose="020F0502020204030204" pitchFamily="34" charset="0"/>
            </a:endParaRPr>
          </a:p>
        </p:txBody>
      </p:sp>
      <p:sp>
        <p:nvSpPr>
          <p:cNvPr id="3" name="TextovéPole 2"/>
          <p:cNvSpPr txBox="1"/>
          <p:nvPr/>
        </p:nvSpPr>
        <p:spPr>
          <a:xfrm>
            <a:off x="1214382" y="2214542"/>
            <a:ext cx="728818" cy="1938992"/>
          </a:xfrm>
          <a:prstGeom prst="rect">
            <a:avLst/>
          </a:prstGeom>
          <a:noFill/>
        </p:spPr>
        <p:txBody>
          <a:bodyPr wrap="square" rtlCol="0">
            <a:spAutoFit/>
          </a:bodyPr>
          <a:lstStyle/>
          <a:p>
            <a:endParaRPr lang="cs-CZ" sz="4000" dirty="0" smtClean="0"/>
          </a:p>
          <a:p>
            <a:endParaRPr lang="cs-CZ" sz="4000" dirty="0" smtClean="0"/>
          </a:p>
          <a:p>
            <a:endParaRPr lang="cs-CZ" sz="4000" dirty="0" smtClean="0"/>
          </a:p>
        </p:txBody>
      </p:sp>
    </p:spTree>
    <p:extLst>
      <p:ext uri="{BB962C8B-B14F-4D97-AF65-F5344CB8AC3E}">
        <p14:creationId xmlns:p14="http://schemas.microsoft.com/office/powerpoint/2010/main" xmlns="" val="29975640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4114800" y="3854578"/>
            <a:ext cx="9906000" cy="2800767"/>
          </a:xfrm>
          <a:prstGeom prst="rect">
            <a:avLst/>
          </a:prstGeom>
          <a:noFill/>
        </p:spPr>
        <p:txBody>
          <a:bodyPr wrap="square" rtlCol="0">
            <a:spAutoFit/>
          </a:bodyPr>
          <a:lstStyle/>
          <a:p>
            <a:pPr algn="ctr"/>
            <a:r>
              <a:rPr lang="cs-CZ" sz="8800" b="1" dirty="0" smtClean="0">
                <a:solidFill>
                  <a:srgbClr val="2BC3E1"/>
                </a:solidFill>
                <a:latin typeface="Calibri" panose="020F0502020204030204" pitchFamily="34" charset="0"/>
                <a:ea typeface="Roboto Condensed" panose="02000000000000000000" pitchFamily="2" charset="0"/>
                <a:cs typeface="Arial" panose="020B0604020202020204" pitchFamily="34" charset="0"/>
              </a:rPr>
              <a:t>Studená kuchyně</a:t>
            </a:r>
          </a:p>
          <a:p>
            <a:pPr algn="ctr"/>
            <a:r>
              <a:rPr lang="cs-CZ" sz="8800" b="1" dirty="0" smtClean="0">
                <a:solidFill>
                  <a:srgbClr val="2BC3E1"/>
                </a:solidFill>
                <a:latin typeface="Calibri" panose="020F0502020204030204" pitchFamily="34" charset="0"/>
                <a:ea typeface="Roboto Condensed" panose="02000000000000000000" pitchFamily="2" charset="0"/>
                <a:cs typeface="Arial" panose="020B0604020202020204" pitchFamily="34" charset="0"/>
              </a:rPr>
              <a:t>předkrmy</a:t>
            </a:r>
            <a:endParaRPr lang="en-US" sz="8800" b="1" dirty="0">
              <a:solidFill>
                <a:srgbClr val="2BC3E1"/>
              </a:solidFill>
              <a:latin typeface="Calibri" panose="020F0502020204030204" pitchFamily="34" charset="0"/>
              <a:ea typeface="Roboto Condensed" panose="02000000000000000000" pitchFamily="2" charset="0"/>
              <a:cs typeface="Arial" panose="020B0604020202020204" pitchFamily="34" charset="0"/>
            </a:endParaRPr>
          </a:p>
        </p:txBody>
      </p:sp>
      <p:grpSp>
        <p:nvGrpSpPr>
          <p:cNvPr id="4" name="Group 3"/>
          <p:cNvGrpSpPr/>
          <p:nvPr/>
        </p:nvGrpSpPr>
        <p:grpSpPr>
          <a:xfrm>
            <a:off x="4114800" y="3848100"/>
            <a:ext cx="685800" cy="685800"/>
            <a:chOff x="6324600" y="4114799"/>
            <a:chExt cx="685800" cy="685800"/>
          </a:xfrm>
        </p:grpSpPr>
        <p:cxnSp>
          <p:nvCxnSpPr>
            <p:cNvPr id="6" name="Straight Connector 5"/>
            <p:cNvCxnSpPr/>
            <p:nvPr/>
          </p:nvCxnSpPr>
          <p:spPr>
            <a:xfrm flipV="1">
              <a:off x="6324600" y="4114799"/>
              <a:ext cx="0" cy="685800"/>
            </a:xfrm>
            <a:prstGeom prst="line">
              <a:avLst/>
            </a:prstGeom>
            <a:ln w="38100" cap="sq">
              <a:solidFill>
                <a:srgbClr val="2BC3E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324600" y="4114799"/>
              <a:ext cx="685800" cy="0"/>
            </a:xfrm>
            <a:prstGeom prst="line">
              <a:avLst/>
            </a:prstGeom>
            <a:ln w="38100" cap="sq">
              <a:solidFill>
                <a:srgbClr val="2BC3E1"/>
              </a:solidFill>
              <a:beve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rot="10800000">
            <a:off x="13335000" y="5829300"/>
            <a:ext cx="685800" cy="685800"/>
            <a:chOff x="6324600" y="4114799"/>
            <a:chExt cx="685800" cy="685800"/>
          </a:xfrm>
        </p:grpSpPr>
        <p:cxnSp>
          <p:nvCxnSpPr>
            <p:cNvPr id="9" name="Straight Connector 8"/>
            <p:cNvCxnSpPr/>
            <p:nvPr/>
          </p:nvCxnSpPr>
          <p:spPr>
            <a:xfrm flipV="1">
              <a:off x="6324600" y="4114799"/>
              <a:ext cx="0" cy="685800"/>
            </a:xfrm>
            <a:prstGeom prst="line">
              <a:avLst/>
            </a:prstGeom>
            <a:ln w="38100" cap="sq">
              <a:solidFill>
                <a:srgbClr val="2BC3E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324600" y="4114799"/>
              <a:ext cx="685800" cy="0"/>
            </a:xfrm>
            <a:prstGeom prst="line">
              <a:avLst/>
            </a:prstGeom>
            <a:ln w="38100" cap="sq">
              <a:solidFill>
                <a:srgbClr val="2BC3E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11" name="TextovéPole 10"/>
          <p:cNvSpPr txBox="1"/>
          <p:nvPr/>
        </p:nvSpPr>
        <p:spPr>
          <a:xfrm>
            <a:off x="4429092" y="7643830"/>
            <a:ext cx="12215898" cy="507831"/>
          </a:xfrm>
          <a:prstGeom prst="rect">
            <a:avLst/>
          </a:prstGeom>
          <a:noFill/>
        </p:spPr>
        <p:txBody>
          <a:bodyPr wrap="square" rtlCol="0">
            <a:spAutoFit/>
          </a:bodyPr>
          <a:lstStyle/>
          <a:p>
            <a:r>
              <a:rPr lang="cs-CZ" dirty="0" smtClean="0">
                <a:latin typeface="Calibri" panose="020F0502020204030204" pitchFamily="34" charset="0"/>
              </a:rPr>
              <a:t>vypracovala: Mgr. Martina Čermáková</a:t>
            </a:r>
          </a:p>
        </p:txBody>
      </p:sp>
    </p:spTree>
    <p:extLst>
      <p:ext uri="{BB962C8B-B14F-4D97-AF65-F5344CB8AC3E}">
        <p14:creationId xmlns:p14="http://schemas.microsoft.com/office/powerpoint/2010/main" xmlns="" val="5188516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91072" y="534988"/>
            <a:ext cx="8692748" cy="1754326"/>
          </a:xfrm>
        </p:spPr>
        <p:txBody>
          <a:bodyPr/>
          <a:lstStyle/>
          <a:p>
            <a:r>
              <a:rPr lang="cs-CZ" dirty="0" smtClean="0">
                <a:latin typeface="Calibri" panose="020F0502020204030204" pitchFamily="34" charset="0"/>
              </a:rPr>
              <a:t>Plněná kuřecí křidýlka drůbeží </a:t>
            </a:r>
            <a:r>
              <a:rPr lang="cs-CZ" dirty="0" err="1" smtClean="0">
                <a:latin typeface="Calibri" panose="020F0502020204030204" pitchFamily="34" charset="0"/>
              </a:rPr>
              <a:t>fáší</a:t>
            </a:r>
            <a:r>
              <a:rPr lang="cs-CZ" dirty="0" smtClean="0">
                <a:latin typeface="Calibri" panose="020F0502020204030204" pitchFamily="34" charset="0"/>
              </a:rPr>
              <a:t/>
            </a:r>
            <a:br>
              <a:rPr lang="cs-CZ" dirty="0" smtClean="0">
                <a:latin typeface="Calibri" panose="020F0502020204030204" pitchFamily="34" charset="0"/>
              </a:rPr>
            </a:br>
            <a:r>
              <a:rPr lang="cs-CZ" dirty="0" smtClean="0">
                <a:latin typeface="Calibri" panose="020F0502020204030204" pitchFamily="34" charset="0"/>
              </a:rPr>
              <a:t/>
            </a:r>
            <a:br>
              <a:rPr lang="cs-CZ" dirty="0" smtClean="0">
                <a:latin typeface="Calibri" panose="020F0502020204030204" pitchFamily="34" charset="0"/>
              </a:rPr>
            </a:br>
            <a:r>
              <a:rPr lang="cs-CZ" dirty="0" smtClean="0">
                <a:latin typeface="Calibri" panose="020F0502020204030204" pitchFamily="34" charset="0"/>
              </a:rPr>
              <a:t>Vepřová panenka v bylinkové krustě</a:t>
            </a:r>
            <a:endParaRPr lang="cs-CZ" dirty="0">
              <a:latin typeface="Calibri" panose="020F0502020204030204" pitchFamily="34" charset="0"/>
            </a:endParaRPr>
          </a:p>
        </p:txBody>
      </p:sp>
      <p:sp>
        <p:nvSpPr>
          <p:cNvPr id="3" name="TextovéPole 2"/>
          <p:cNvSpPr txBox="1"/>
          <p:nvPr/>
        </p:nvSpPr>
        <p:spPr>
          <a:xfrm>
            <a:off x="1214382" y="2214542"/>
            <a:ext cx="728818" cy="1938992"/>
          </a:xfrm>
          <a:prstGeom prst="rect">
            <a:avLst/>
          </a:prstGeom>
          <a:noFill/>
        </p:spPr>
        <p:txBody>
          <a:bodyPr wrap="square" rtlCol="0">
            <a:spAutoFit/>
          </a:bodyPr>
          <a:lstStyle/>
          <a:p>
            <a:endParaRPr lang="cs-CZ" sz="4000" dirty="0" smtClean="0"/>
          </a:p>
          <a:p>
            <a:endParaRPr lang="cs-CZ" sz="4000" dirty="0" smtClean="0"/>
          </a:p>
          <a:p>
            <a:endParaRPr lang="cs-CZ" sz="4000" dirty="0" smtClean="0"/>
          </a:p>
        </p:txBody>
      </p:sp>
      <p:pic>
        <p:nvPicPr>
          <p:cNvPr id="1026" name="Picture 2" descr="C:\Users\OEM\Desktop\seřazené foto\15studená\Seminář studená kuchyně 02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31786" b="11913"/>
          <a:stretch/>
        </p:blipFill>
        <p:spPr bwMode="auto">
          <a:xfrm>
            <a:off x="9483820" y="751012"/>
            <a:ext cx="8522747" cy="8254264"/>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OEM\Desktop\seřazené foto\15studená\Seminář studená kuchyně 023.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6777" r="2718" b="33625"/>
          <a:stretch/>
        </p:blipFill>
        <p:spPr bwMode="auto">
          <a:xfrm>
            <a:off x="308132" y="3483848"/>
            <a:ext cx="8928992" cy="55214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796698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Galantina z kuřete</a:t>
            </a:r>
            <a:endParaRPr lang="cs-CZ" sz="6000" dirty="0">
              <a:latin typeface="Calibri" panose="020F0502020204030204" pitchFamily="34" charset="0"/>
            </a:endParaRPr>
          </a:p>
        </p:txBody>
      </p:sp>
      <p:sp>
        <p:nvSpPr>
          <p:cNvPr id="3" name="TextovéPole 2"/>
          <p:cNvSpPr txBox="1"/>
          <p:nvPr/>
        </p:nvSpPr>
        <p:spPr>
          <a:xfrm>
            <a:off x="647056" y="2119164"/>
            <a:ext cx="16783752" cy="6555641"/>
          </a:xfrm>
          <a:prstGeom prst="rect">
            <a:avLst/>
          </a:prstGeom>
          <a:noFill/>
        </p:spPr>
        <p:txBody>
          <a:bodyPr wrap="square" rtlCol="0">
            <a:spAutoFit/>
          </a:bodyPr>
          <a:lstStyle/>
          <a:p>
            <a:pPr algn="just">
              <a:lnSpc>
                <a:spcPct val="150000"/>
              </a:lnSpc>
            </a:pPr>
            <a:r>
              <a:rPr lang="cs-CZ" altLang="cs-CZ" sz="4000" dirty="0">
                <a:latin typeface="Calibri" panose="020F0502020204030204" pitchFamily="34" charset="0"/>
              </a:rPr>
              <a:t>Kuře vykostíme po hřbetě. Kuře nařízneme podél páteře, dále kolem žeber až k prsní kosti. Vykostíme křidýlka a stehna. Vznikne plát, maso </a:t>
            </a:r>
            <a:r>
              <a:rPr lang="cs-CZ" altLang="cs-CZ" sz="4000" dirty="0" smtClean="0">
                <a:latin typeface="Calibri" panose="020F0502020204030204" pitchFamily="34" charset="0"/>
              </a:rPr>
              <a:t>skrojíme</a:t>
            </a:r>
            <a:r>
              <a:rPr lang="cs-CZ" altLang="cs-CZ" sz="4000" dirty="0">
                <a:latin typeface="Calibri" panose="020F0502020204030204" pitchFamily="34" charset="0"/>
              </a:rPr>
              <a:t>, osolíme, přidáme masovou </a:t>
            </a:r>
            <a:r>
              <a:rPr lang="cs-CZ" altLang="cs-CZ" sz="4000" dirty="0" err="1">
                <a:latin typeface="Calibri" panose="020F0502020204030204" pitchFamily="34" charset="0"/>
              </a:rPr>
              <a:t>fáš</a:t>
            </a:r>
            <a:r>
              <a:rPr lang="cs-CZ" altLang="cs-CZ" sz="4000" dirty="0">
                <a:latin typeface="Calibri" panose="020F0502020204030204" pitchFamily="34" charset="0"/>
              </a:rPr>
              <a:t>: vepřovou plec </a:t>
            </a:r>
            <a:r>
              <a:rPr lang="cs-CZ" altLang="cs-CZ" sz="4000" dirty="0" smtClean="0">
                <a:latin typeface="Calibri" panose="020F0502020204030204" pitchFamily="34" charset="0"/>
              </a:rPr>
              <a:t>jemně pomeleme, </a:t>
            </a:r>
            <a:r>
              <a:rPr lang="cs-CZ" altLang="cs-CZ" sz="4000" dirty="0">
                <a:latin typeface="Calibri" panose="020F0502020204030204" pitchFamily="34" charset="0"/>
              </a:rPr>
              <a:t>přidáme smetanu, žloutky, sůl, mletý pepř. Můžeme přidat mozaiku: slaninu, černou houbu, uzený jazyk atd. zabalíme do rolády tak, aby se maso nepřekrývalo, zabalíme do folie, vložíme do vody nebo vývaru a </a:t>
            </a:r>
            <a:r>
              <a:rPr lang="cs-CZ" altLang="cs-CZ" sz="4000" dirty="0" smtClean="0">
                <a:latin typeface="Calibri" panose="020F0502020204030204" pitchFamily="34" charset="0"/>
              </a:rPr>
              <a:t>táhneme </a:t>
            </a:r>
            <a:r>
              <a:rPr lang="cs-CZ" altLang="cs-CZ" sz="4000" dirty="0">
                <a:latin typeface="Calibri" panose="020F0502020204030204" pitchFamily="34" charset="0"/>
              </a:rPr>
              <a:t>při 60</a:t>
            </a:r>
            <a:r>
              <a:rPr lang="cs-CZ" altLang="cs-CZ" sz="4000" baseline="30000" dirty="0">
                <a:latin typeface="Calibri" panose="020F0502020204030204" pitchFamily="34" charset="0"/>
              </a:rPr>
              <a:t>0</a:t>
            </a:r>
            <a:r>
              <a:rPr lang="cs-CZ" altLang="cs-CZ" sz="4000" dirty="0">
                <a:latin typeface="Calibri" panose="020F0502020204030204" pitchFamily="34" charset="0"/>
              </a:rPr>
              <a:t>C, podle velikosti </a:t>
            </a:r>
            <a:r>
              <a:rPr lang="cs-CZ" altLang="cs-CZ" sz="4000" dirty="0" smtClean="0">
                <a:latin typeface="Calibri" panose="020F0502020204030204" pitchFamily="34" charset="0"/>
              </a:rPr>
              <a:t>galantiny</a:t>
            </a:r>
            <a:r>
              <a:rPr lang="cs-CZ" altLang="cs-CZ" sz="4000" dirty="0">
                <a:latin typeface="Calibri" panose="020F0502020204030204" pitchFamily="34" charset="0"/>
              </a:rPr>
              <a:t>. Necháme vychladnout a porcujeme.</a:t>
            </a:r>
          </a:p>
        </p:txBody>
      </p:sp>
    </p:spTree>
    <p:extLst>
      <p:ext uri="{BB962C8B-B14F-4D97-AF65-F5344CB8AC3E}">
        <p14:creationId xmlns:p14="http://schemas.microsoft.com/office/powerpoint/2010/main" xmlns="" val="27846035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Štrasburská kachna</a:t>
            </a:r>
            <a:endParaRPr lang="cs-CZ" sz="6000" dirty="0">
              <a:latin typeface="Calibri" panose="020F0502020204030204" pitchFamily="34" charset="0"/>
            </a:endParaRPr>
          </a:p>
        </p:txBody>
      </p:sp>
      <p:sp>
        <p:nvSpPr>
          <p:cNvPr id="3" name="TextovéPole 2"/>
          <p:cNvSpPr txBox="1"/>
          <p:nvPr/>
        </p:nvSpPr>
        <p:spPr>
          <a:xfrm>
            <a:off x="647056" y="2214542"/>
            <a:ext cx="16783752" cy="6247864"/>
          </a:xfrm>
          <a:prstGeom prst="rect">
            <a:avLst/>
          </a:prstGeom>
          <a:noFill/>
        </p:spPr>
        <p:txBody>
          <a:bodyPr wrap="square" rtlCol="0">
            <a:spAutoFit/>
          </a:bodyPr>
          <a:lstStyle/>
          <a:p>
            <a:pPr algn="just">
              <a:lnSpc>
                <a:spcPct val="150000"/>
              </a:lnSpc>
            </a:pPr>
            <a:r>
              <a:rPr lang="cs-CZ" altLang="cs-CZ" sz="4000" dirty="0" smtClean="0">
                <a:latin typeface="Calibri" panose="020F0502020204030204" pitchFamily="34" charset="0"/>
              </a:rPr>
              <a:t>Kachnu </a:t>
            </a:r>
            <a:r>
              <a:rPr lang="cs-CZ" altLang="cs-CZ" sz="4000" dirty="0">
                <a:latin typeface="Calibri" panose="020F0502020204030204" pitchFamily="34" charset="0"/>
              </a:rPr>
              <a:t>vykostíme po hřbetě, stehna necháme s kostí</a:t>
            </a:r>
            <a:r>
              <a:rPr lang="cs-CZ" altLang="cs-CZ" sz="4000" dirty="0" smtClean="0">
                <a:latin typeface="Calibri" panose="020F0502020204030204" pitchFamily="34" charset="0"/>
              </a:rPr>
              <a:t>, zvlášť </a:t>
            </a:r>
            <a:r>
              <a:rPr lang="cs-CZ" altLang="cs-CZ" sz="4000" dirty="0">
                <a:latin typeface="Calibri" panose="020F0502020204030204" pitchFamily="34" charset="0"/>
              </a:rPr>
              <a:t>připravíme masovou </a:t>
            </a:r>
            <a:r>
              <a:rPr lang="cs-CZ" altLang="cs-CZ" sz="4000" dirty="0" err="1">
                <a:latin typeface="Calibri" panose="020F0502020204030204" pitchFamily="34" charset="0"/>
              </a:rPr>
              <a:t>fáš</a:t>
            </a:r>
            <a:r>
              <a:rPr lang="cs-CZ" altLang="cs-CZ" sz="4000" dirty="0">
                <a:latin typeface="Calibri" panose="020F0502020204030204" pitchFamily="34" charset="0"/>
              </a:rPr>
              <a:t>: vepřovou plec </a:t>
            </a:r>
            <a:r>
              <a:rPr lang="cs-CZ" altLang="cs-CZ" sz="4000" dirty="0" smtClean="0">
                <a:latin typeface="Calibri" panose="020F0502020204030204" pitchFamily="34" charset="0"/>
              </a:rPr>
              <a:t>jemně pomeleme, </a:t>
            </a:r>
            <a:r>
              <a:rPr lang="cs-CZ" altLang="cs-CZ" sz="4000" dirty="0">
                <a:latin typeface="Calibri" panose="020F0502020204030204" pitchFamily="34" charset="0"/>
              </a:rPr>
              <a:t>přidáme smetanu, žloutky, sůl, mletý pepř. Můžeme přidat mozaiku: slaninu</a:t>
            </a:r>
            <a:r>
              <a:rPr lang="cs-CZ" altLang="cs-CZ" sz="4000" dirty="0" smtClean="0">
                <a:latin typeface="Calibri" panose="020F0502020204030204" pitchFamily="34" charset="0"/>
              </a:rPr>
              <a:t>, </a:t>
            </a:r>
            <a:r>
              <a:rPr lang="cs-CZ" altLang="cs-CZ" sz="4000" dirty="0">
                <a:latin typeface="Calibri" panose="020F0502020204030204" pitchFamily="34" charset="0"/>
              </a:rPr>
              <a:t>uzený jazyk atd. Vykostěnou kachnu osolíme, naplníme a vrátíme do původního stavu, otvory zašijeme, kachnu osolíme položíme na kosti, podlijeme a pečeme do měkka. Kachnu necháme vychladit, prsa </a:t>
            </a:r>
            <a:r>
              <a:rPr lang="cs-CZ" altLang="cs-CZ" sz="4000" dirty="0" err="1" smtClean="0">
                <a:latin typeface="Calibri" panose="020F0502020204030204" pitchFamily="34" charset="0"/>
              </a:rPr>
              <a:t>filujeme</a:t>
            </a:r>
            <a:r>
              <a:rPr lang="cs-CZ" altLang="cs-CZ" sz="4000" dirty="0" smtClean="0">
                <a:latin typeface="Calibri" panose="020F0502020204030204" pitchFamily="34" charset="0"/>
              </a:rPr>
              <a:t> (</a:t>
            </a:r>
            <a:r>
              <a:rPr lang="cs-CZ" altLang="cs-CZ" sz="4000" dirty="0" err="1" smtClean="0">
                <a:latin typeface="Calibri" panose="020F0502020204030204" pitchFamily="34" charset="0"/>
              </a:rPr>
              <a:t>filírujeme</a:t>
            </a:r>
            <a:r>
              <a:rPr lang="cs-CZ" altLang="cs-CZ" sz="4000" smtClean="0">
                <a:latin typeface="Calibri" panose="020F0502020204030204" pitchFamily="34" charset="0"/>
              </a:rPr>
              <a:t>), </a:t>
            </a:r>
            <a:r>
              <a:rPr lang="cs-CZ" altLang="cs-CZ" sz="4000" dirty="0">
                <a:latin typeface="Calibri" panose="020F0502020204030204" pitchFamily="34" charset="0"/>
              </a:rPr>
              <a:t>stehna necháváme v </a:t>
            </a:r>
            <a:r>
              <a:rPr lang="cs-CZ" altLang="cs-CZ" sz="4000" dirty="0" smtClean="0">
                <a:latin typeface="Calibri" panose="020F0502020204030204" pitchFamily="34" charset="0"/>
              </a:rPr>
              <a:t>celku.</a:t>
            </a:r>
            <a:endParaRPr lang="cs-CZ" altLang="cs-CZ" sz="4000" dirty="0">
              <a:latin typeface="Calibri" panose="020F0502020204030204" pitchFamily="34" charset="0"/>
            </a:endParaRPr>
          </a:p>
          <a:p>
            <a:endParaRPr lang="cs-CZ" sz="4000" dirty="0" smtClean="0">
              <a:latin typeface="Calibri" panose="020F0502020204030204" pitchFamily="34" charset="0"/>
            </a:endParaRPr>
          </a:p>
        </p:txBody>
      </p:sp>
    </p:spTree>
    <p:extLst>
      <p:ext uri="{BB962C8B-B14F-4D97-AF65-F5344CB8AC3E}">
        <p14:creationId xmlns:p14="http://schemas.microsoft.com/office/powerpoint/2010/main" xmlns="" val="13113554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815408" y="3559324"/>
            <a:ext cx="10297144" cy="1421928"/>
          </a:xfrm>
        </p:spPr>
        <p:txBody>
          <a:bodyPr/>
          <a:lstStyle/>
          <a:p>
            <a:pPr algn="ctr"/>
            <a:r>
              <a:rPr lang="cs-CZ" sz="9600" dirty="0" smtClean="0">
                <a:latin typeface="Calibri" panose="020F0502020204030204" pitchFamily="34" charset="0"/>
              </a:rPr>
              <a:t>Předkrmy z ryb</a:t>
            </a:r>
            <a:endParaRPr lang="cs-CZ" sz="9600" dirty="0">
              <a:latin typeface="Calibri" panose="020F0502020204030204" pitchFamily="34" charset="0"/>
            </a:endParaRPr>
          </a:p>
        </p:txBody>
      </p:sp>
      <p:sp>
        <p:nvSpPr>
          <p:cNvPr id="3" name="TextovéPole 2"/>
          <p:cNvSpPr txBox="1"/>
          <p:nvPr/>
        </p:nvSpPr>
        <p:spPr>
          <a:xfrm>
            <a:off x="1214382" y="2214542"/>
            <a:ext cx="728818" cy="1938992"/>
          </a:xfrm>
          <a:prstGeom prst="rect">
            <a:avLst/>
          </a:prstGeom>
          <a:noFill/>
        </p:spPr>
        <p:txBody>
          <a:bodyPr wrap="square" rtlCol="0">
            <a:spAutoFit/>
          </a:bodyPr>
          <a:lstStyle/>
          <a:p>
            <a:endParaRPr lang="cs-CZ" sz="4000" dirty="0" smtClean="0"/>
          </a:p>
          <a:p>
            <a:endParaRPr lang="cs-CZ" sz="4000" dirty="0" smtClean="0"/>
          </a:p>
          <a:p>
            <a:endParaRPr lang="cs-CZ" sz="4000" dirty="0" smtClean="0"/>
          </a:p>
        </p:txBody>
      </p:sp>
    </p:spTree>
    <p:extLst>
      <p:ext uri="{BB962C8B-B14F-4D97-AF65-F5344CB8AC3E}">
        <p14:creationId xmlns:p14="http://schemas.microsoft.com/office/powerpoint/2010/main" xmlns="" val="37174759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t>Předkrmy z ryb a mořských plodů</a:t>
            </a:r>
            <a:endParaRPr lang="cs-CZ" sz="6000" dirty="0"/>
          </a:p>
        </p:txBody>
      </p:sp>
      <p:sp>
        <p:nvSpPr>
          <p:cNvPr id="3" name="TextovéPole 2"/>
          <p:cNvSpPr txBox="1"/>
          <p:nvPr/>
        </p:nvSpPr>
        <p:spPr>
          <a:xfrm>
            <a:off x="1214382" y="2214542"/>
            <a:ext cx="16216426" cy="1323439"/>
          </a:xfrm>
          <a:prstGeom prst="rect">
            <a:avLst/>
          </a:prstGeom>
          <a:noFill/>
        </p:spPr>
        <p:txBody>
          <a:bodyPr wrap="square" rtlCol="0">
            <a:spAutoFit/>
          </a:bodyPr>
          <a:lstStyle/>
          <a:p>
            <a:r>
              <a:rPr lang="cs-CZ" sz="4000" dirty="0" err="1" smtClean="0"/>
              <a:t>Tataráček</a:t>
            </a:r>
            <a:r>
              <a:rPr lang="cs-CZ" sz="4000" dirty="0" smtClean="0"/>
              <a:t> z lososa – </a:t>
            </a:r>
            <a:r>
              <a:rPr lang="cs-CZ" sz="4000" dirty="0" err="1" smtClean="0"/>
              <a:t>lososa</a:t>
            </a:r>
            <a:r>
              <a:rPr lang="cs-CZ" sz="4000" dirty="0" smtClean="0"/>
              <a:t> jemně nasekáme a dochutíme – sůl, citronová šťáva</a:t>
            </a:r>
          </a:p>
        </p:txBody>
      </p:sp>
      <p:pic>
        <p:nvPicPr>
          <p:cNvPr id="4" name="Obrázek 3" descr="C:\Users\Martina\Desktop\fotky na studenou\¨fotky\DSCN1453.JPG"/>
          <p:cNvPicPr/>
          <p:nvPr/>
        </p:nvPicPr>
        <p:blipFill>
          <a:blip r:embed="rId2" cstate="print"/>
          <a:srcRect/>
          <a:stretch>
            <a:fillRect/>
          </a:stretch>
        </p:blipFill>
        <p:spPr bwMode="auto">
          <a:xfrm>
            <a:off x="10572760" y="3643302"/>
            <a:ext cx="5572164" cy="4500594"/>
          </a:xfrm>
          <a:prstGeom prst="rect">
            <a:avLst/>
          </a:prstGeom>
          <a:noFill/>
          <a:ln w="9525">
            <a:noFill/>
            <a:miter lim="800000"/>
            <a:headEnd/>
            <a:tailEnd/>
          </a:ln>
        </p:spPr>
      </p:pic>
      <p:pic>
        <p:nvPicPr>
          <p:cNvPr id="2050" name="Picture 2" descr="C:\Users\Martina\Desktop\fotky na studenou\¨fotky\DSCN1439.JPG"/>
          <p:cNvPicPr>
            <a:picLocks noChangeAspect="1" noChangeArrowheads="1"/>
          </p:cNvPicPr>
          <p:nvPr/>
        </p:nvPicPr>
        <p:blipFill>
          <a:blip r:embed="rId3" cstate="print"/>
          <a:srcRect/>
          <a:stretch>
            <a:fillRect/>
          </a:stretch>
        </p:blipFill>
        <p:spPr bwMode="auto">
          <a:xfrm>
            <a:off x="1285820" y="4000492"/>
            <a:ext cx="7404117" cy="5552792"/>
          </a:xfrm>
          <a:prstGeom prst="rect">
            <a:avLst/>
          </a:prstGeom>
          <a:noFill/>
        </p:spPr>
      </p:pic>
    </p:spTree>
    <p:extLst>
      <p:ext uri="{BB962C8B-B14F-4D97-AF65-F5344CB8AC3E}">
        <p14:creationId xmlns:p14="http://schemas.microsoft.com/office/powerpoint/2010/main" xmlns="" val="19703798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Předkrmy z ryb a mořských plodů</a:t>
            </a:r>
            <a:endParaRPr lang="cs-CZ" sz="6000" dirty="0">
              <a:latin typeface="Calibri" panose="020F0502020204030204" pitchFamily="34" charset="0"/>
            </a:endParaRPr>
          </a:p>
        </p:txBody>
      </p:sp>
      <p:sp>
        <p:nvSpPr>
          <p:cNvPr id="3" name="TextovéPole 2"/>
          <p:cNvSpPr txBox="1"/>
          <p:nvPr/>
        </p:nvSpPr>
        <p:spPr>
          <a:xfrm>
            <a:off x="647056" y="2214542"/>
            <a:ext cx="9756276" cy="3170099"/>
          </a:xfrm>
          <a:prstGeom prst="rect">
            <a:avLst/>
          </a:prstGeom>
          <a:noFill/>
        </p:spPr>
        <p:txBody>
          <a:bodyPr wrap="square" rtlCol="0">
            <a:spAutoFit/>
          </a:bodyPr>
          <a:lstStyle/>
          <a:p>
            <a:r>
              <a:rPr lang="cs-CZ" sz="4000" dirty="0" smtClean="0">
                <a:latin typeface="Calibri" panose="020F0502020204030204" pitchFamily="34" charset="0"/>
              </a:rPr>
              <a:t>Na předkrmy z ryb používáme různé druhy ryb: losos, tuňák, mořský jazyk, kapr, štika atd.</a:t>
            </a:r>
          </a:p>
          <a:p>
            <a:r>
              <a:rPr lang="cs-CZ" sz="4000" dirty="0" smtClean="0">
                <a:latin typeface="Calibri" panose="020F0502020204030204" pitchFamily="34" charset="0"/>
              </a:rPr>
              <a:t>Připravujeme plněné ryby</a:t>
            </a:r>
          </a:p>
          <a:p>
            <a:r>
              <a:rPr lang="cs-CZ" sz="4000" dirty="0" smtClean="0">
                <a:latin typeface="Calibri" panose="020F0502020204030204" pitchFamily="34" charset="0"/>
              </a:rPr>
              <a:t>Ryby v aspiku</a:t>
            </a:r>
          </a:p>
          <a:p>
            <a:r>
              <a:rPr lang="cs-CZ" sz="4000" dirty="0" smtClean="0">
                <a:latin typeface="Calibri" panose="020F0502020204030204" pitchFamily="34" charset="0"/>
              </a:rPr>
              <a:t>Kombinace různých druhů ryb vázané rybí </a:t>
            </a:r>
            <a:r>
              <a:rPr lang="cs-CZ" sz="4000" dirty="0" err="1" smtClean="0">
                <a:latin typeface="Calibri" panose="020F0502020204030204" pitchFamily="34" charset="0"/>
              </a:rPr>
              <a:t>fáší</a:t>
            </a:r>
            <a:endParaRPr lang="cs-CZ" sz="4000" dirty="0" smtClean="0">
              <a:latin typeface="Calibri" panose="020F0502020204030204" pitchFamily="34" charset="0"/>
            </a:endParaRPr>
          </a:p>
        </p:txBody>
      </p:sp>
      <p:pic>
        <p:nvPicPr>
          <p:cNvPr id="6" name="Picture 2" descr="C:\Users\OEM\Desktop\seřazené foto\15studená\Seminář studená kuchyně 018.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5825" t="18809" r="18305"/>
          <a:stretch/>
        </p:blipFill>
        <p:spPr bwMode="auto">
          <a:xfrm rot="5400000">
            <a:off x="10098700" y="2207774"/>
            <a:ext cx="8063092" cy="74538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180778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59792" y="823020"/>
            <a:ext cx="5824614" cy="923330"/>
          </a:xfrm>
        </p:spPr>
        <p:txBody>
          <a:bodyPr/>
          <a:lstStyle/>
          <a:p>
            <a:pPr algn="ctr"/>
            <a:r>
              <a:rPr lang="cs-CZ" sz="6000" dirty="0" smtClean="0">
                <a:latin typeface="Calibri" panose="020F0502020204030204" pitchFamily="34" charset="0"/>
              </a:rPr>
              <a:t>Předkrmy z ryb </a:t>
            </a:r>
            <a:endParaRPr lang="cs-CZ" sz="6000" dirty="0">
              <a:latin typeface="Calibri" panose="020F0502020204030204" pitchFamily="34" charset="0"/>
            </a:endParaRPr>
          </a:p>
        </p:txBody>
      </p:sp>
      <p:pic>
        <p:nvPicPr>
          <p:cNvPr id="14338" name="Picture 2" descr="C:\Users\OEM\Desktop\seřazené foto\15studená\Seminář studená kuchyně 016.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984" r="2900" b="3518"/>
          <a:stretch/>
        </p:blipFill>
        <p:spPr bwMode="auto">
          <a:xfrm>
            <a:off x="6584406" y="823020"/>
            <a:ext cx="11481004" cy="90189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151810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59792" y="823020"/>
            <a:ext cx="5824614" cy="2585323"/>
          </a:xfrm>
        </p:spPr>
        <p:txBody>
          <a:bodyPr/>
          <a:lstStyle/>
          <a:p>
            <a:pPr algn="ctr"/>
            <a:r>
              <a:rPr lang="cs-CZ" sz="6000" dirty="0" smtClean="0">
                <a:latin typeface="Calibri" panose="020F0502020204030204" pitchFamily="34" charset="0"/>
              </a:rPr>
              <a:t>Předkrmy z ryb</a:t>
            </a:r>
            <a:br>
              <a:rPr lang="cs-CZ" sz="6000" dirty="0" smtClean="0">
                <a:latin typeface="Calibri" panose="020F0502020204030204" pitchFamily="34" charset="0"/>
              </a:rPr>
            </a:br>
            <a:r>
              <a:rPr lang="cs-CZ" sz="6000" dirty="0" smtClean="0">
                <a:latin typeface="Calibri" panose="020F0502020204030204" pitchFamily="34" charset="0"/>
              </a:rPr>
              <a:t>tuňák, candát,</a:t>
            </a:r>
            <a:br>
              <a:rPr lang="cs-CZ" sz="6000" dirty="0" smtClean="0">
                <a:latin typeface="Calibri" panose="020F0502020204030204" pitchFamily="34" charset="0"/>
              </a:rPr>
            </a:br>
            <a:r>
              <a:rPr lang="cs-CZ" sz="6000" dirty="0" smtClean="0">
                <a:latin typeface="Calibri" panose="020F0502020204030204" pitchFamily="34" charset="0"/>
              </a:rPr>
              <a:t>rybí </a:t>
            </a:r>
            <a:r>
              <a:rPr lang="cs-CZ" sz="6000" dirty="0" err="1" smtClean="0">
                <a:latin typeface="Calibri" panose="020F0502020204030204" pitchFamily="34" charset="0"/>
              </a:rPr>
              <a:t>fáš</a:t>
            </a:r>
            <a:r>
              <a:rPr lang="cs-CZ" sz="6000" dirty="0" smtClean="0">
                <a:latin typeface="Calibri" panose="020F0502020204030204" pitchFamily="34" charset="0"/>
              </a:rPr>
              <a:t> </a:t>
            </a:r>
            <a:endParaRPr lang="cs-CZ" sz="6000" dirty="0">
              <a:latin typeface="Calibri" panose="020F0502020204030204" pitchFamily="34" charset="0"/>
            </a:endParaRPr>
          </a:p>
        </p:txBody>
      </p:sp>
      <p:pic>
        <p:nvPicPr>
          <p:cNvPr id="15362" name="Picture 2" descr="C:\Users\OEM\Desktop\seřazené foto\15studená\Seminář studená kuchyně 019.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363" r="8244" b="13106"/>
          <a:stretch/>
        </p:blipFill>
        <p:spPr bwMode="auto">
          <a:xfrm>
            <a:off x="6551712" y="663668"/>
            <a:ext cx="11465310" cy="92943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55362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59792" y="823020"/>
            <a:ext cx="5824614" cy="2585323"/>
          </a:xfrm>
        </p:spPr>
        <p:txBody>
          <a:bodyPr/>
          <a:lstStyle/>
          <a:p>
            <a:pPr algn="ctr"/>
            <a:r>
              <a:rPr lang="cs-CZ" sz="6000" dirty="0" smtClean="0">
                <a:latin typeface="Calibri" panose="020F0502020204030204" pitchFamily="34" charset="0"/>
              </a:rPr>
              <a:t>Předkrmy z ryb</a:t>
            </a:r>
            <a:br>
              <a:rPr lang="cs-CZ" sz="6000" dirty="0" smtClean="0">
                <a:latin typeface="Calibri" panose="020F0502020204030204" pitchFamily="34" charset="0"/>
              </a:rPr>
            </a:br>
            <a:r>
              <a:rPr lang="cs-CZ" sz="6000" dirty="0" smtClean="0">
                <a:latin typeface="Calibri" panose="020F0502020204030204" pitchFamily="34" charset="0"/>
              </a:rPr>
              <a:t>losos, mořský vlk, </a:t>
            </a:r>
            <a:r>
              <a:rPr lang="cs-CZ" sz="6000" dirty="0" err="1" smtClean="0">
                <a:latin typeface="Calibri" panose="020F0502020204030204" pitchFamily="34" charset="0"/>
              </a:rPr>
              <a:t>fáš</a:t>
            </a:r>
            <a:r>
              <a:rPr lang="cs-CZ" sz="6000" dirty="0" smtClean="0">
                <a:latin typeface="Calibri" panose="020F0502020204030204" pitchFamily="34" charset="0"/>
              </a:rPr>
              <a:t> z rybího masa </a:t>
            </a:r>
            <a:endParaRPr lang="cs-CZ" sz="6000" dirty="0">
              <a:latin typeface="Calibri" panose="020F0502020204030204" pitchFamily="34" charset="0"/>
            </a:endParaRPr>
          </a:p>
        </p:txBody>
      </p:sp>
      <p:pic>
        <p:nvPicPr>
          <p:cNvPr id="16386" name="Picture 2" descr="C:\Users\OEM\Desktop\seřazené foto\15studená\Seminář studená kuchyně 02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6103" t="7308" r="3806"/>
          <a:stretch/>
        </p:blipFill>
        <p:spPr bwMode="auto">
          <a:xfrm rot="5400000">
            <a:off x="8312733" y="502158"/>
            <a:ext cx="9607997" cy="952964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858503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a:latin typeface="Calibri" panose="020F0502020204030204" pitchFamily="34" charset="0"/>
              </a:rPr>
              <a:t>Marinovaný </a:t>
            </a:r>
            <a:r>
              <a:rPr lang="cs-CZ" sz="6000" dirty="0" smtClean="0">
                <a:latin typeface="Calibri" panose="020F0502020204030204" pitchFamily="34" charset="0"/>
              </a:rPr>
              <a:t>losos</a:t>
            </a:r>
            <a:endParaRPr lang="cs-CZ" sz="6000" dirty="0">
              <a:latin typeface="Calibri" panose="020F0502020204030204" pitchFamily="34" charset="0"/>
            </a:endParaRPr>
          </a:p>
        </p:txBody>
      </p:sp>
      <p:pic>
        <p:nvPicPr>
          <p:cNvPr id="1026" name="Picture 2" descr="C:\Users\Martina\Desktop\fotky na studenou\¨fotky\DSCN1424.JPG"/>
          <p:cNvPicPr>
            <a:picLocks noChangeAspect="1" noChangeArrowheads="1"/>
          </p:cNvPicPr>
          <p:nvPr/>
        </p:nvPicPr>
        <p:blipFill>
          <a:blip r:embed="rId2" cstate="print"/>
          <a:srcRect/>
          <a:stretch>
            <a:fillRect/>
          </a:stretch>
        </p:blipFill>
        <p:spPr bwMode="auto">
          <a:xfrm>
            <a:off x="791072" y="4770010"/>
            <a:ext cx="5904656" cy="4428257"/>
          </a:xfrm>
          <a:prstGeom prst="rect">
            <a:avLst/>
          </a:prstGeom>
          <a:noFill/>
        </p:spPr>
      </p:pic>
      <p:pic>
        <p:nvPicPr>
          <p:cNvPr id="1027" name="Picture 3" descr="C:\Users\Martina\Desktop\fotky na studenou\¨fotky\DSCN1416.JPG"/>
          <p:cNvPicPr>
            <a:picLocks noChangeAspect="1" noChangeArrowheads="1"/>
          </p:cNvPicPr>
          <p:nvPr/>
        </p:nvPicPr>
        <p:blipFill rotWithShape="1">
          <a:blip r:embed="rId3" cstate="print"/>
          <a:srcRect l="6859" t="11446" r="9209" b="22930"/>
          <a:stretch/>
        </p:blipFill>
        <p:spPr bwMode="auto">
          <a:xfrm>
            <a:off x="7379693" y="2922429"/>
            <a:ext cx="10702837" cy="6275838"/>
          </a:xfrm>
          <a:prstGeom prst="rect">
            <a:avLst/>
          </a:prstGeom>
          <a:noFill/>
        </p:spPr>
      </p:pic>
    </p:spTree>
    <p:extLst>
      <p:ext uri="{BB962C8B-B14F-4D97-AF65-F5344CB8AC3E}">
        <p14:creationId xmlns:p14="http://schemas.microsoft.com/office/powerpoint/2010/main" xmlns="" val="2819910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Studené předkrmy</a:t>
            </a:r>
            <a:endParaRPr lang="cs-CZ" sz="6000" dirty="0">
              <a:latin typeface="Calibri" panose="020F0502020204030204" pitchFamily="34" charset="0"/>
            </a:endParaRPr>
          </a:p>
        </p:txBody>
      </p:sp>
      <p:pic>
        <p:nvPicPr>
          <p:cNvPr id="4099" name="Picture 3" descr="C:\Users\OEM\Desktop\SK-Martina\foto\20181102_19365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9545"/>
          <a:stretch/>
        </p:blipFill>
        <p:spPr bwMode="auto">
          <a:xfrm>
            <a:off x="2087216" y="1759124"/>
            <a:ext cx="14818180" cy="75396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17813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a:latin typeface="Calibri" panose="020F0502020204030204" pitchFamily="34" charset="0"/>
              </a:rPr>
              <a:t>Krevetky </a:t>
            </a:r>
            <a:r>
              <a:rPr lang="cs-CZ" sz="6000" dirty="0" smtClean="0">
                <a:latin typeface="Calibri" panose="020F0502020204030204" pitchFamily="34" charset="0"/>
              </a:rPr>
              <a:t>ve studené kuchyni</a:t>
            </a:r>
            <a:endParaRPr lang="cs-CZ" dirty="0"/>
          </a:p>
        </p:txBody>
      </p:sp>
      <p:pic>
        <p:nvPicPr>
          <p:cNvPr id="3074" name="Picture 2" descr="C:\Users\Martina\Desktop\fotky na studenou\¨fotky\DSCN1440.JPG"/>
          <p:cNvPicPr>
            <a:picLocks noChangeAspect="1" noChangeArrowheads="1"/>
          </p:cNvPicPr>
          <p:nvPr/>
        </p:nvPicPr>
        <p:blipFill>
          <a:blip r:embed="rId2" cstate="print"/>
          <a:srcRect/>
          <a:stretch>
            <a:fillRect/>
          </a:stretch>
        </p:blipFill>
        <p:spPr bwMode="auto">
          <a:xfrm>
            <a:off x="7343800" y="1890772"/>
            <a:ext cx="9870983" cy="7402843"/>
          </a:xfrm>
          <a:prstGeom prst="rect">
            <a:avLst/>
          </a:prstGeom>
          <a:noFill/>
        </p:spPr>
      </p:pic>
      <p:pic>
        <p:nvPicPr>
          <p:cNvPr id="6" name="Obrázek 5" descr="C:\Users\Martina\Desktop\05. Ústřice, ryby, mořské plody\05. Ústřice, ryby, mořské plody\Ryby 0017.jpg"/>
          <p:cNvPicPr/>
          <p:nvPr/>
        </p:nvPicPr>
        <p:blipFill>
          <a:blip r:embed="rId3" cstate="print"/>
          <a:srcRect/>
          <a:stretch>
            <a:fillRect/>
          </a:stretch>
        </p:blipFill>
        <p:spPr bwMode="auto">
          <a:xfrm>
            <a:off x="791072" y="4927349"/>
            <a:ext cx="5726440" cy="4366268"/>
          </a:xfrm>
          <a:prstGeom prst="rect">
            <a:avLst/>
          </a:prstGeom>
          <a:noFill/>
          <a:ln w="9525">
            <a:noFill/>
            <a:miter lim="800000"/>
            <a:headEnd/>
            <a:tailEnd/>
          </a:ln>
        </p:spPr>
      </p:pic>
    </p:spTree>
    <p:extLst>
      <p:ext uri="{BB962C8B-B14F-4D97-AF65-F5344CB8AC3E}">
        <p14:creationId xmlns:p14="http://schemas.microsoft.com/office/powerpoint/2010/main" xmlns="" val="2535714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2031325"/>
          </a:xfrm>
        </p:spPr>
        <p:txBody>
          <a:bodyPr/>
          <a:lstStyle/>
          <a:p>
            <a:r>
              <a:rPr lang="cs-CZ" sz="6000" dirty="0" smtClean="0">
                <a:latin typeface="Calibri" panose="020F0502020204030204" pitchFamily="34" charset="0"/>
              </a:rPr>
              <a:t>Ústřice</a:t>
            </a:r>
            <a:br>
              <a:rPr lang="cs-CZ" sz="6000" dirty="0" smtClean="0">
                <a:latin typeface="Calibri" panose="020F0502020204030204" pitchFamily="34" charset="0"/>
              </a:rPr>
            </a:br>
            <a:r>
              <a:rPr lang="cs-CZ" b="0" dirty="0" smtClean="0">
                <a:solidFill>
                  <a:schemeClr val="tx1"/>
                </a:solidFill>
                <a:latin typeface="Calibri" panose="020F0502020204030204" pitchFamily="34" charset="0"/>
              </a:rPr>
              <a:t>nikdy nesmíme omývat sladkovodní vodou, </a:t>
            </a:r>
            <a:r>
              <a:rPr lang="cs-CZ" b="0" dirty="0">
                <a:solidFill>
                  <a:schemeClr val="tx1"/>
                </a:solidFill>
                <a:latin typeface="Calibri" panose="020F0502020204030204" pitchFamily="34" charset="0"/>
              </a:rPr>
              <a:t>otevíráme před </a:t>
            </a:r>
            <a:r>
              <a:rPr lang="cs-CZ" b="0" dirty="0" smtClean="0">
                <a:solidFill>
                  <a:schemeClr val="tx1"/>
                </a:solidFill>
                <a:latin typeface="Calibri" panose="020F0502020204030204" pitchFamily="34" charset="0"/>
              </a:rPr>
              <a:t>hostem, podáváme </a:t>
            </a:r>
            <a:r>
              <a:rPr lang="cs-CZ" b="0" dirty="0">
                <a:solidFill>
                  <a:schemeClr val="tx1"/>
                </a:solidFill>
                <a:latin typeface="Calibri" panose="020F0502020204030204" pitchFamily="34" charset="0"/>
              </a:rPr>
              <a:t>vychlazené na </a:t>
            </a:r>
            <a:r>
              <a:rPr lang="cs-CZ" b="0" dirty="0" smtClean="0">
                <a:solidFill>
                  <a:schemeClr val="tx1"/>
                </a:solidFill>
                <a:latin typeface="Calibri" panose="020F0502020204030204" pitchFamily="34" charset="0"/>
              </a:rPr>
              <a:t>ledu s citronem.</a:t>
            </a:r>
            <a:endParaRPr lang="cs-CZ" b="0" dirty="0">
              <a:solidFill>
                <a:schemeClr val="tx1"/>
              </a:solidFill>
              <a:latin typeface="Calibri" panose="020F0502020204030204" pitchFamily="34" charset="0"/>
            </a:endParaRPr>
          </a:p>
        </p:txBody>
      </p:sp>
      <p:pic>
        <p:nvPicPr>
          <p:cNvPr id="5" name="Obrázek 4" descr="C:\Users\Martina\Desktop\05. Ústřice, ryby, mořské plody\05. Ústřice, ryby, mořské plody\58.jpg"/>
          <p:cNvPicPr/>
          <p:nvPr/>
        </p:nvPicPr>
        <p:blipFill>
          <a:blip r:embed="rId2" cstate="print"/>
          <a:srcRect/>
          <a:stretch>
            <a:fillRect/>
          </a:stretch>
        </p:blipFill>
        <p:spPr bwMode="auto">
          <a:xfrm>
            <a:off x="1727176" y="3055268"/>
            <a:ext cx="6985720" cy="5965040"/>
          </a:xfrm>
          <a:prstGeom prst="rect">
            <a:avLst/>
          </a:prstGeom>
          <a:noFill/>
          <a:ln w="9525">
            <a:noFill/>
            <a:miter lim="800000"/>
            <a:headEnd/>
            <a:tailEnd/>
          </a:ln>
        </p:spPr>
      </p:pic>
      <p:pic>
        <p:nvPicPr>
          <p:cNvPr id="6" name="Obrázek 5" descr="C:\Users\Martina\Desktop\05. Ústřice, ryby, mořské plody\05. Ústřice, ryby, mořské plody\33.jpg"/>
          <p:cNvPicPr/>
          <p:nvPr/>
        </p:nvPicPr>
        <p:blipFill rotWithShape="1">
          <a:blip r:embed="rId3" cstate="print"/>
          <a:srcRect r="17603"/>
          <a:stretch/>
        </p:blipFill>
        <p:spPr bwMode="auto">
          <a:xfrm>
            <a:off x="9773309" y="3055268"/>
            <a:ext cx="7507596" cy="5965040"/>
          </a:xfrm>
          <a:prstGeom prst="rect">
            <a:avLst/>
          </a:prstGeom>
          <a:noFill/>
          <a:ln w="9525">
            <a:noFill/>
            <a:miter lim="800000"/>
            <a:headEnd/>
            <a:tailEnd/>
          </a:ln>
        </p:spPr>
      </p:pic>
    </p:spTree>
    <p:extLst>
      <p:ext uri="{BB962C8B-B14F-4D97-AF65-F5344CB8AC3E}">
        <p14:creationId xmlns:p14="http://schemas.microsoft.com/office/powerpoint/2010/main" xmlns="" val="417060612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1477328"/>
          </a:xfrm>
        </p:spPr>
        <p:txBody>
          <a:bodyPr/>
          <a:lstStyle/>
          <a:p>
            <a:r>
              <a:rPr lang="cs-CZ" sz="6000" dirty="0" smtClean="0">
                <a:latin typeface="Calibri" panose="020F0502020204030204" pitchFamily="34" charset="0"/>
              </a:rPr>
              <a:t>Ústřice</a:t>
            </a:r>
            <a:br>
              <a:rPr lang="cs-CZ" sz="6000" dirty="0" smtClean="0">
                <a:latin typeface="Calibri" panose="020F0502020204030204" pitchFamily="34" charset="0"/>
              </a:rPr>
            </a:br>
            <a:endParaRPr lang="cs-CZ" b="0" dirty="0">
              <a:solidFill>
                <a:schemeClr val="tx1"/>
              </a:solidFill>
              <a:latin typeface="Calibri" panose="020F0502020204030204" pitchFamily="34" charset="0"/>
            </a:endParaRPr>
          </a:p>
        </p:txBody>
      </p:sp>
      <p:pic>
        <p:nvPicPr>
          <p:cNvPr id="3074" name="Picture 2" descr="C:\Users\OEM\Desktop\SK-Martina\foto\20181102_200014.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4866" t="22808" r="26552" b="7455"/>
          <a:stretch/>
        </p:blipFill>
        <p:spPr bwMode="auto">
          <a:xfrm>
            <a:off x="4319464" y="823020"/>
            <a:ext cx="13446796" cy="90038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914111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Kaviár</a:t>
            </a:r>
            <a:endParaRPr lang="cs-CZ" sz="6000" dirty="0">
              <a:latin typeface="Calibri" panose="020F0502020204030204" pitchFamily="34" charset="0"/>
            </a:endParaRPr>
          </a:p>
        </p:txBody>
      </p:sp>
      <p:sp>
        <p:nvSpPr>
          <p:cNvPr id="3" name="TextovéPole 2"/>
          <p:cNvSpPr txBox="1"/>
          <p:nvPr/>
        </p:nvSpPr>
        <p:spPr>
          <a:xfrm>
            <a:off x="431032" y="1831132"/>
            <a:ext cx="17569952" cy="5016758"/>
          </a:xfrm>
          <a:prstGeom prst="rect">
            <a:avLst/>
          </a:prstGeom>
          <a:noFill/>
        </p:spPr>
        <p:txBody>
          <a:bodyPr wrap="square" rtlCol="0">
            <a:spAutoFit/>
          </a:bodyPr>
          <a:lstStyle/>
          <a:p>
            <a:pPr>
              <a:defRPr/>
            </a:pPr>
            <a:r>
              <a:rPr lang="cs-CZ" sz="4000" dirty="0" smtClean="0">
                <a:solidFill>
                  <a:srgbClr val="FF0000"/>
                </a:solidFill>
                <a:latin typeface="Calibri" panose="020F0502020204030204" pitchFamily="34" charset="0"/>
              </a:rPr>
              <a:t>Kaviár </a:t>
            </a:r>
            <a:r>
              <a:rPr lang="cs-CZ" sz="4000" dirty="0" smtClean="0">
                <a:latin typeface="Calibri" panose="020F0502020204030204" pitchFamily="34" charset="0"/>
              </a:rPr>
              <a:t>jsou jikry z ryb, považuje se za gastronomické zlato, </a:t>
            </a:r>
          </a:p>
          <a:p>
            <a:pPr>
              <a:defRPr/>
            </a:pPr>
            <a:r>
              <a:rPr lang="cs-CZ" sz="4000" dirty="0" smtClean="0">
                <a:latin typeface="Calibri" panose="020F0502020204030204" pitchFamily="34" charset="0"/>
              </a:rPr>
              <a:t>zdrojem pravého kaviáru jsou jeseterovité ryby vyza velká, ruský a hvězdnatý jeseter. </a:t>
            </a:r>
          </a:p>
          <a:p>
            <a:pPr>
              <a:defRPr/>
            </a:pPr>
            <a:r>
              <a:rPr lang="cs-CZ" sz="4000" dirty="0" smtClean="0">
                <a:latin typeface="Calibri" panose="020F0502020204030204" pitchFamily="34" charset="0"/>
              </a:rPr>
              <a:t>Rozlišujeme dva druhy kaviáru: </a:t>
            </a:r>
          </a:p>
          <a:p>
            <a:pPr>
              <a:defRPr/>
            </a:pPr>
            <a:r>
              <a:rPr lang="cs-CZ" sz="4000" dirty="0" smtClean="0">
                <a:solidFill>
                  <a:srgbClr val="FF0000"/>
                </a:solidFill>
                <a:latin typeface="Calibri" panose="020F0502020204030204" pitchFamily="34" charset="0"/>
              </a:rPr>
              <a:t>Černý kaviár </a:t>
            </a:r>
            <a:r>
              <a:rPr lang="cs-CZ" sz="4000" dirty="0" smtClean="0">
                <a:latin typeface="Calibri" panose="020F0502020204030204" pitchFamily="34" charset="0"/>
              </a:rPr>
              <a:t>(z jeseterovitých ryb)  </a:t>
            </a:r>
          </a:p>
          <a:p>
            <a:pPr>
              <a:defRPr/>
            </a:pPr>
            <a:r>
              <a:rPr lang="cs-CZ" sz="4000" dirty="0" smtClean="0">
                <a:solidFill>
                  <a:srgbClr val="FF0000"/>
                </a:solidFill>
                <a:latin typeface="Calibri" panose="020F0502020204030204" pitchFamily="34" charset="0"/>
              </a:rPr>
              <a:t>Červený kaviár </a:t>
            </a:r>
            <a:r>
              <a:rPr lang="cs-CZ" sz="4000" dirty="0" smtClean="0">
                <a:latin typeface="Calibri" panose="020F0502020204030204" pitchFamily="34" charset="0"/>
              </a:rPr>
              <a:t>(z lososovitých ryb). </a:t>
            </a:r>
          </a:p>
          <a:p>
            <a:pPr>
              <a:defRPr/>
            </a:pPr>
            <a:r>
              <a:rPr lang="cs-CZ" sz="4000" dirty="0" smtClean="0">
                <a:latin typeface="Calibri" panose="020F0502020204030204" pitchFamily="34" charset="0"/>
              </a:rPr>
              <a:t>Cena kaviáru záleží na druhu ryby a na množství soli, čím méně soli a </a:t>
            </a:r>
            <a:r>
              <a:rPr lang="cs-CZ" sz="4000" dirty="0" err="1" smtClean="0">
                <a:latin typeface="Calibri" panose="020F0502020204030204" pitchFamily="34" charset="0"/>
              </a:rPr>
              <a:t>konzervantů</a:t>
            </a:r>
            <a:r>
              <a:rPr lang="cs-CZ" sz="4000" dirty="0" smtClean="0">
                <a:latin typeface="Calibri" panose="020F0502020204030204" pitchFamily="34" charset="0"/>
              </a:rPr>
              <a:t>, tím je cena kaviáru vyšší a doba trvanlivosti kratší. </a:t>
            </a:r>
          </a:p>
          <a:p>
            <a:pPr>
              <a:defRPr/>
            </a:pPr>
            <a:r>
              <a:rPr lang="cs-CZ" sz="4000" dirty="0" smtClean="0">
                <a:latin typeface="Calibri" panose="020F0502020204030204" pitchFamily="34" charset="0"/>
              </a:rPr>
              <a:t>Podává se zaledovaný v originálním balení. </a:t>
            </a:r>
            <a:endParaRPr lang="cs-CZ" dirty="0" smtClean="0">
              <a:solidFill>
                <a:schemeClr val="bg2">
                  <a:lumMod val="75000"/>
                </a:schemeClr>
              </a:solidFill>
            </a:endParaRPr>
          </a:p>
        </p:txBody>
      </p:sp>
      <p:pic>
        <p:nvPicPr>
          <p:cNvPr id="5" name="Obrázek 4" descr="C:\Users\Martina\Desktop\05. Ústřice, ryby, mořské plody\05. Ústřice, ryby, mořské plody\IPL 030 32.jpg"/>
          <p:cNvPicPr/>
          <p:nvPr/>
        </p:nvPicPr>
        <p:blipFill rotWithShape="1">
          <a:blip r:embed="rId2" cstate="print"/>
          <a:srcRect t="54059" r="19708"/>
          <a:stretch/>
        </p:blipFill>
        <p:spPr bwMode="auto">
          <a:xfrm>
            <a:off x="9667729" y="5647556"/>
            <a:ext cx="8352928" cy="4475558"/>
          </a:xfrm>
          <a:prstGeom prst="snip2SameRect">
            <a:avLst>
              <a:gd name="adj1" fmla="val 50000"/>
              <a:gd name="adj2" fmla="val 0"/>
            </a:avLst>
          </a:prstGeom>
          <a:noFill/>
          <a:ln w="9525">
            <a:noFill/>
            <a:miter lim="800000"/>
            <a:headEnd/>
            <a:tailEnd/>
          </a:ln>
        </p:spPr>
      </p:pic>
    </p:spTree>
    <p:extLst>
      <p:ext uri="{BB962C8B-B14F-4D97-AF65-F5344CB8AC3E}">
        <p14:creationId xmlns:p14="http://schemas.microsoft.com/office/powerpoint/2010/main" xmlns="" val="15241201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t>Krevety v aspiku</a:t>
            </a:r>
            <a:endParaRPr lang="cs-CZ" sz="6000" dirty="0"/>
          </a:p>
        </p:txBody>
      </p:sp>
      <p:pic>
        <p:nvPicPr>
          <p:cNvPr id="1026" name="Picture 2" descr="C:\Users\OEM\Desktop\Modul Laďa\05. Ústřice, ryby, mořské plody\Ryby 002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85917" y="1687117"/>
            <a:ext cx="12543059" cy="83424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40193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63080" y="679004"/>
            <a:ext cx="16849872" cy="7017306"/>
          </a:xfrm>
        </p:spPr>
        <p:txBody>
          <a:bodyPr/>
          <a:lstStyle/>
          <a:p>
            <a:r>
              <a:rPr lang="cs-CZ" sz="6000" dirty="0" smtClean="0">
                <a:latin typeface="Calibri" panose="020F0502020204030204" pitchFamily="34" charset="0"/>
              </a:rPr>
              <a:t>Zdroje</a:t>
            </a:r>
            <a:br>
              <a:rPr lang="cs-CZ" sz="6000" dirty="0" smtClean="0">
                <a:latin typeface="Calibri" panose="020F0502020204030204" pitchFamily="34" charset="0"/>
              </a:rPr>
            </a:br>
            <a:r>
              <a:rPr lang="cs-CZ" sz="6000" dirty="0" smtClean="0">
                <a:latin typeface="Calibri" panose="020F0502020204030204" pitchFamily="34" charset="0"/>
              </a:rPr>
              <a:t/>
            </a:r>
            <a:br>
              <a:rPr lang="cs-CZ" sz="6000" dirty="0" smtClean="0">
                <a:latin typeface="Calibri" panose="020F0502020204030204" pitchFamily="34" charset="0"/>
              </a:rPr>
            </a:br>
            <a:r>
              <a:rPr lang="cs-CZ" sz="2400" dirty="0" smtClean="0">
                <a:solidFill>
                  <a:schemeClr val="tx1"/>
                </a:solidFill>
              </a:rPr>
              <a:t>SEDLÁČKOVÁ</a:t>
            </a:r>
            <a:r>
              <a:rPr lang="cs-CZ" sz="2400" dirty="0">
                <a:solidFill>
                  <a:schemeClr val="tx1"/>
                </a:solidFill>
              </a:rPr>
              <a:t>, Hana a Pavel OTOUPAL</a:t>
            </a:r>
            <a:r>
              <a:rPr lang="cs-CZ" sz="2400" b="0" dirty="0">
                <a:solidFill>
                  <a:schemeClr val="tx1"/>
                </a:solidFill>
              </a:rPr>
              <a:t>. </a:t>
            </a:r>
            <a:r>
              <a:rPr lang="cs-CZ" sz="2400" b="0" i="1" dirty="0">
                <a:solidFill>
                  <a:schemeClr val="tx1"/>
                </a:solidFill>
              </a:rPr>
              <a:t>Technologie přípravy pokrmů</a:t>
            </a:r>
            <a:r>
              <a:rPr lang="cs-CZ" sz="2400" b="0" dirty="0">
                <a:solidFill>
                  <a:schemeClr val="tx1"/>
                </a:solidFill>
              </a:rPr>
              <a:t>: </a:t>
            </a:r>
            <a:r>
              <a:rPr lang="cs-CZ" sz="2400" b="0" i="1" dirty="0">
                <a:solidFill>
                  <a:schemeClr val="tx1"/>
                </a:solidFill>
              </a:rPr>
              <a:t>učebnice pro střední odborná učiliště, učební obory kuchař-kuchařka, kuchař-číšník, číšník-servírka, a pro hotelové školy</a:t>
            </a:r>
            <a:r>
              <a:rPr lang="cs-CZ" sz="2400" b="0" dirty="0">
                <a:solidFill>
                  <a:schemeClr val="tx1"/>
                </a:solidFill>
              </a:rPr>
              <a:t>. 3., </a:t>
            </a:r>
            <a:r>
              <a:rPr lang="cs-CZ" sz="2400" b="0" dirty="0" err="1">
                <a:solidFill>
                  <a:schemeClr val="tx1"/>
                </a:solidFill>
              </a:rPr>
              <a:t>přeprac</a:t>
            </a:r>
            <a:r>
              <a:rPr lang="cs-CZ" sz="2400" b="0" dirty="0">
                <a:solidFill>
                  <a:schemeClr val="tx1"/>
                </a:solidFill>
              </a:rPr>
              <a:t>. vyd. Praha: Fortuna, 2004. ISBN:80-7168-912-2.</a:t>
            </a:r>
            <a:r>
              <a:rPr lang="cs-CZ" sz="2400" b="0" dirty="0">
                <a:solidFill>
                  <a:schemeClr val="tx1"/>
                </a:solidFill>
                <a:latin typeface="Calibri" panose="020F0502020204030204" pitchFamily="34" charset="0"/>
              </a:rPr>
              <a:t/>
            </a:r>
            <a:br>
              <a:rPr lang="cs-CZ" sz="2400" b="0" dirty="0">
                <a:solidFill>
                  <a:schemeClr val="tx1"/>
                </a:solidFill>
                <a:latin typeface="Calibri" panose="020F0502020204030204" pitchFamily="34" charset="0"/>
              </a:rPr>
            </a:br>
            <a:r>
              <a:rPr lang="cs-CZ" sz="2400" b="0" dirty="0" smtClean="0">
                <a:solidFill>
                  <a:schemeClr val="tx1"/>
                </a:solidFill>
                <a:latin typeface="Calibri" panose="020F0502020204030204" pitchFamily="34" charset="0"/>
              </a:rPr>
              <a:t/>
            </a:r>
            <a:br>
              <a:rPr lang="cs-CZ" sz="2400" b="0" dirty="0" smtClean="0">
                <a:solidFill>
                  <a:schemeClr val="tx1"/>
                </a:solidFill>
                <a:latin typeface="Calibri" panose="020F0502020204030204" pitchFamily="34" charset="0"/>
              </a:rPr>
            </a:br>
            <a:r>
              <a:rPr lang="cs-CZ" sz="2800" dirty="0" smtClean="0">
                <a:solidFill>
                  <a:schemeClr val="tx1"/>
                </a:solidFill>
                <a:latin typeface="Calibri" panose="020F0502020204030204" pitchFamily="34" charset="0"/>
              </a:rPr>
              <a:t>BITTERMANN</a:t>
            </a:r>
            <a:r>
              <a:rPr lang="cs-CZ" sz="2800" dirty="0">
                <a:solidFill>
                  <a:schemeClr val="tx1"/>
                </a:solidFill>
                <a:latin typeface="Calibri" panose="020F0502020204030204" pitchFamily="34" charset="0"/>
              </a:rPr>
              <a:t>, Josef</a:t>
            </a:r>
            <a:r>
              <a:rPr lang="cs-CZ" sz="2800" b="0" dirty="0">
                <a:solidFill>
                  <a:schemeClr val="tx1"/>
                </a:solidFill>
                <a:latin typeface="Calibri" panose="020F0502020204030204" pitchFamily="34" charset="0"/>
              </a:rPr>
              <a:t>. </a:t>
            </a:r>
            <a:r>
              <a:rPr lang="cs-CZ" sz="2800" b="0" i="1" dirty="0" err="1">
                <a:solidFill>
                  <a:schemeClr val="tx1"/>
                </a:solidFill>
                <a:latin typeface="Calibri" panose="020F0502020204030204" pitchFamily="34" charset="0"/>
              </a:rPr>
              <a:t>Kuchařsk</a:t>
            </a:r>
            <a:r>
              <a:rPr lang="en-US" sz="2800" b="0" i="1" dirty="0">
                <a:solidFill>
                  <a:schemeClr val="tx1"/>
                </a:solidFill>
                <a:latin typeface="Calibri" panose="020F0502020204030204" pitchFamily="34" charset="0"/>
              </a:rPr>
              <a:t>ý </a:t>
            </a:r>
            <a:r>
              <a:rPr lang="en-US" sz="2800" b="0" i="1" dirty="0" err="1">
                <a:solidFill>
                  <a:schemeClr val="tx1"/>
                </a:solidFill>
                <a:latin typeface="Calibri" panose="020F0502020204030204" pitchFamily="34" charset="0"/>
              </a:rPr>
              <a:t>lexikon</a:t>
            </a:r>
            <a:r>
              <a:rPr lang="en-US" sz="2800" b="0" i="1" dirty="0">
                <a:solidFill>
                  <a:schemeClr val="tx1"/>
                </a:solidFill>
                <a:latin typeface="Calibri" panose="020F0502020204030204" pitchFamily="34" charset="0"/>
              </a:rPr>
              <a:t>. Praha: 3. </a:t>
            </a:r>
            <a:r>
              <a:rPr lang="en-US" sz="2800" b="0" i="1" dirty="0" err="1">
                <a:solidFill>
                  <a:schemeClr val="tx1"/>
                </a:solidFill>
                <a:latin typeface="Calibri" panose="020F0502020204030204" pitchFamily="34" charset="0"/>
              </a:rPr>
              <a:t>vyd</a:t>
            </a:r>
            <a:r>
              <a:rPr lang="en-US" sz="2800" b="0" i="1" dirty="0">
                <a:solidFill>
                  <a:schemeClr val="tx1"/>
                </a:solidFill>
                <a:latin typeface="Calibri" panose="020F0502020204030204" pitchFamily="34" charset="0"/>
              </a:rPr>
              <a:t>. </a:t>
            </a:r>
            <a:r>
              <a:rPr lang="en-US" sz="2800" b="0" i="1" dirty="0" err="1">
                <a:solidFill>
                  <a:schemeClr val="tx1"/>
                </a:solidFill>
                <a:latin typeface="Calibri" panose="020F0502020204030204" pitchFamily="34" charset="0"/>
              </a:rPr>
              <a:t>Vydavatelství</a:t>
            </a:r>
            <a:r>
              <a:rPr lang="en-US" sz="2800" b="0" i="1" dirty="0">
                <a:solidFill>
                  <a:schemeClr val="tx1"/>
                </a:solidFill>
                <a:latin typeface="Calibri" panose="020F0502020204030204" pitchFamily="34" charset="0"/>
              </a:rPr>
              <a:t> </a:t>
            </a:r>
            <a:r>
              <a:rPr lang="en-US" sz="2800" b="0" i="1" dirty="0" err="1">
                <a:solidFill>
                  <a:schemeClr val="tx1"/>
                </a:solidFill>
                <a:latin typeface="Calibri" panose="020F0502020204030204" pitchFamily="34" charset="0"/>
              </a:rPr>
              <a:t>obchodu</a:t>
            </a:r>
            <a:r>
              <a:rPr lang="en-US" sz="2800" b="0" i="1" dirty="0">
                <a:solidFill>
                  <a:schemeClr val="tx1"/>
                </a:solidFill>
                <a:latin typeface="Calibri" panose="020F0502020204030204" pitchFamily="34" charset="0"/>
              </a:rPr>
              <a:t>, 1967. 456 s. 51-841-67.</a:t>
            </a:r>
            <a:br>
              <a:rPr lang="en-US" sz="2800" b="0" i="1" dirty="0">
                <a:solidFill>
                  <a:schemeClr val="tx1"/>
                </a:solidFill>
                <a:latin typeface="Calibri" panose="020F0502020204030204" pitchFamily="34" charset="0"/>
              </a:rPr>
            </a:br>
            <a:r>
              <a:rPr lang="cs-CZ" sz="2800" b="0" dirty="0">
                <a:solidFill>
                  <a:schemeClr val="tx1"/>
                </a:solidFill>
                <a:latin typeface="Calibri" panose="020F0502020204030204" pitchFamily="34" charset="0"/>
              </a:rPr>
              <a:t/>
            </a:r>
            <a:br>
              <a:rPr lang="cs-CZ" sz="2800" b="0" dirty="0">
                <a:solidFill>
                  <a:schemeClr val="tx1"/>
                </a:solidFill>
                <a:latin typeface="Calibri" panose="020F0502020204030204" pitchFamily="34" charset="0"/>
              </a:rPr>
            </a:br>
            <a:r>
              <a:rPr lang="cs-CZ" sz="2800" b="0" dirty="0">
                <a:solidFill>
                  <a:schemeClr val="tx1"/>
                </a:solidFill>
                <a:latin typeface="Calibri" panose="020F0502020204030204" pitchFamily="34" charset="0"/>
              </a:rPr>
              <a:t/>
            </a:r>
            <a:br>
              <a:rPr lang="cs-CZ" sz="2800" b="0" dirty="0">
                <a:solidFill>
                  <a:schemeClr val="tx1"/>
                </a:solidFill>
                <a:latin typeface="Calibri" panose="020F0502020204030204" pitchFamily="34" charset="0"/>
              </a:rPr>
            </a:br>
            <a:r>
              <a:rPr lang="cs-CZ" sz="2800" dirty="0">
                <a:solidFill>
                  <a:schemeClr val="tx1"/>
                </a:solidFill>
                <a:latin typeface="Calibri" panose="020F0502020204030204" pitchFamily="34" charset="0"/>
              </a:rPr>
              <a:t>NODL, Ladislav.</a:t>
            </a:r>
            <a:r>
              <a:rPr lang="cs-CZ" sz="2800" b="0" dirty="0">
                <a:solidFill>
                  <a:schemeClr val="tx1"/>
                </a:solidFill>
                <a:latin typeface="Calibri" panose="020F0502020204030204" pitchFamily="34" charset="0"/>
              </a:rPr>
              <a:t> </a:t>
            </a:r>
            <a:r>
              <a:rPr lang="cs-CZ" sz="2800" b="0" i="1" dirty="0">
                <a:solidFill>
                  <a:schemeClr val="tx1"/>
                </a:solidFill>
                <a:latin typeface="Calibri" panose="020F0502020204030204" pitchFamily="34" charset="0"/>
              </a:rPr>
              <a:t>Studen</a:t>
            </a:r>
            <a:r>
              <a:rPr lang="en-US" sz="2800" b="0" i="1" dirty="0">
                <a:solidFill>
                  <a:schemeClr val="tx1"/>
                </a:solidFill>
                <a:latin typeface="Calibri" panose="020F0502020204030204" pitchFamily="34" charset="0"/>
              </a:rPr>
              <a:t>á </a:t>
            </a:r>
            <a:r>
              <a:rPr lang="en-US" sz="2800" b="0" i="1" dirty="0" err="1">
                <a:solidFill>
                  <a:schemeClr val="tx1"/>
                </a:solidFill>
                <a:latin typeface="Calibri" panose="020F0502020204030204" pitchFamily="34" charset="0"/>
              </a:rPr>
              <a:t>kuchyně</a:t>
            </a:r>
            <a:r>
              <a:rPr lang="en-US" sz="2800" b="0" i="1" dirty="0">
                <a:solidFill>
                  <a:schemeClr val="tx1"/>
                </a:solidFill>
                <a:latin typeface="Calibri" panose="020F0502020204030204" pitchFamily="34" charset="0"/>
              </a:rPr>
              <a:t> </a:t>
            </a:r>
            <a:r>
              <a:rPr lang="en-US" sz="2800" b="0" i="1" dirty="0" err="1">
                <a:solidFill>
                  <a:schemeClr val="tx1"/>
                </a:solidFill>
                <a:latin typeface="Calibri" panose="020F0502020204030204" pitchFamily="34" charset="0"/>
              </a:rPr>
              <a:t>na</a:t>
            </a:r>
            <a:r>
              <a:rPr lang="en-US" sz="2800" b="0" i="1" dirty="0">
                <a:solidFill>
                  <a:schemeClr val="tx1"/>
                </a:solidFill>
                <a:latin typeface="Calibri" panose="020F0502020204030204" pitchFamily="34" charset="0"/>
              </a:rPr>
              <a:t> </a:t>
            </a:r>
            <a:r>
              <a:rPr lang="en-US" sz="2800" b="0" i="1" dirty="0" err="1">
                <a:solidFill>
                  <a:schemeClr val="tx1"/>
                </a:solidFill>
                <a:latin typeface="Calibri" panose="020F0502020204030204" pitchFamily="34" charset="0"/>
              </a:rPr>
              <a:t>všední</a:t>
            </a:r>
            <a:r>
              <a:rPr lang="en-US" sz="2800" b="0" i="1" dirty="0">
                <a:solidFill>
                  <a:schemeClr val="tx1"/>
                </a:solidFill>
                <a:latin typeface="Calibri" panose="020F0502020204030204" pitchFamily="34" charset="0"/>
              </a:rPr>
              <a:t> a </a:t>
            </a:r>
            <a:r>
              <a:rPr lang="en-US" sz="2800" b="0" i="1" dirty="0" err="1">
                <a:solidFill>
                  <a:schemeClr val="tx1"/>
                </a:solidFill>
                <a:latin typeface="Calibri" panose="020F0502020204030204" pitchFamily="34" charset="0"/>
              </a:rPr>
              <a:t>sváteční</a:t>
            </a:r>
            <a:r>
              <a:rPr lang="en-US" sz="2800" b="0" i="1" dirty="0">
                <a:solidFill>
                  <a:schemeClr val="tx1"/>
                </a:solidFill>
                <a:latin typeface="Calibri" panose="020F0502020204030204" pitchFamily="34" charset="0"/>
              </a:rPr>
              <a:t> den. Praha: 1. </a:t>
            </a:r>
            <a:r>
              <a:rPr lang="en-US" sz="2800" b="0" i="1" dirty="0" err="1">
                <a:solidFill>
                  <a:schemeClr val="tx1"/>
                </a:solidFill>
                <a:latin typeface="Calibri" panose="020F0502020204030204" pitchFamily="34" charset="0"/>
              </a:rPr>
              <a:t>vyd</a:t>
            </a:r>
            <a:r>
              <a:rPr lang="en-US" sz="2800" b="0" i="1" dirty="0">
                <a:solidFill>
                  <a:schemeClr val="tx1"/>
                </a:solidFill>
                <a:latin typeface="Calibri" panose="020F0502020204030204" pitchFamily="34" charset="0"/>
              </a:rPr>
              <a:t>. VARIUS. 2000. 162 s. </a:t>
            </a:r>
            <a:br>
              <a:rPr lang="en-US" sz="2800" b="0" i="1" dirty="0">
                <a:solidFill>
                  <a:schemeClr val="tx1"/>
                </a:solidFill>
                <a:latin typeface="Calibri" panose="020F0502020204030204" pitchFamily="34" charset="0"/>
              </a:rPr>
            </a:br>
            <a:r>
              <a:rPr lang="cs-CZ" sz="2800" b="0" dirty="0">
                <a:solidFill>
                  <a:schemeClr val="tx1"/>
                </a:solidFill>
                <a:latin typeface="Calibri" panose="020F0502020204030204" pitchFamily="34" charset="0"/>
              </a:rPr>
              <a:t>ISBN 80-902850-1-5.</a:t>
            </a:r>
            <a:r>
              <a:rPr lang="cs-CZ" sz="6000" dirty="0"/>
              <a:t/>
            </a:r>
            <a:br>
              <a:rPr lang="cs-CZ" sz="6000" dirty="0"/>
            </a:br>
            <a:r>
              <a:rPr lang="cs-CZ" sz="6000" dirty="0" smtClean="0">
                <a:latin typeface="Calibri" panose="020F0502020204030204" pitchFamily="34" charset="0"/>
              </a:rPr>
              <a:t/>
            </a:r>
            <a:br>
              <a:rPr lang="cs-CZ" sz="6000" dirty="0" smtClean="0">
                <a:latin typeface="Calibri" panose="020F0502020204030204" pitchFamily="34" charset="0"/>
              </a:rPr>
            </a:br>
            <a:r>
              <a:rPr lang="cs-CZ" sz="2800" b="0" dirty="0" smtClean="0">
                <a:solidFill>
                  <a:schemeClr val="tx1"/>
                </a:solidFill>
                <a:latin typeface="Calibri" panose="020F0502020204030204" pitchFamily="34" charset="0"/>
              </a:rPr>
              <a:t>fotografie: </a:t>
            </a:r>
            <a:br>
              <a:rPr lang="cs-CZ" sz="2800" b="0" dirty="0" smtClean="0">
                <a:solidFill>
                  <a:schemeClr val="tx1"/>
                </a:solidFill>
                <a:latin typeface="Calibri" panose="020F0502020204030204" pitchFamily="34" charset="0"/>
              </a:rPr>
            </a:br>
            <a:r>
              <a:rPr lang="cs-CZ" sz="2800" b="0" dirty="0" smtClean="0">
                <a:solidFill>
                  <a:schemeClr val="tx1"/>
                </a:solidFill>
                <a:latin typeface="Calibri" panose="020F0502020204030204" pitchFamily="34" charset="0"/>
              </a:rPr>
              <a:t>hotel International </a:t>
            </a:r>
            <a:br>
              <a:rPr lang="cs-CZ" sz="2800" b="0" dirty="0" smtClean="0">
                <a:solidFill>
                  <a:schemeClr val="tx1"/>
                </a:solidFill>
                <a:latin typeface="Calibri" panose="020F0502020204030204" pitchFamily="34" charset="0"/>
              </a:rPr>
            </a:br>
            <a:r>
              <a:rPr lang="cs-CZ" sz="2800" b="0" dirty="0" smtClean="0">
                <a:solidFill>
                  <a:schemeClr val="tx1"/>
                </a:solidFill>
                <a:latin typeface="Calibri" panose="020F0502020204030204" pitchFamily="34" charset="0"/>
              </a:rPr>
              <a:t>vlastní zdroje: fotografie zaměstnanců školy</a:t>
            </a:r>
            <a:endParaRPr lang="cs-CZ" sz="2800" b="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8926954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Obdélník 14"/>
          <p:cNvSpPr/>
          <p:nvPr/>
        </p:nvSpPr>
        <p:spPr>
          <a:xfrm>
            <a:off x="13258800" y="7924452"/>
            <a:ext cx="4481512" cy="1015663"/>
          </a:xfrm>
          <a:prstGeom prst="rect">
            <a:avLst/>
          </a:prstGeom>
        </p:spPr>
        <p:txBody>
          <a:bodyPr wrap="square">
            <a:spAutoFit/>
          </a:bodyPr>
          <a:lstStyle/>
          <a:p>
            <a:r>
              <a:rPr lang="cs-CZ" sz="2000" b="1" dirty="0">
                <a:solidFill>
                  <a:schemeClr val="tx2">
                    <a:lumMod val="75000"/>
                  </a:schemeClr>
                </a:solidFill>
                <a:latin typeface="Arial" panose="020B0604020202020204" pitchFamily="34" charset="0"/>
                <a:cs typeface="Arial" panose="020B0604020202020204" pitchFamily="34" charset="0"/>
              </a:rPr>
              <a:t>Národní ústav pro vzdělávání</a:t>
            </a:r>
            <a:r>
              <a:rPr lang="cs-CZ" sz="2000" dirty="0">
                <a:solidFill>
                  <a:schemeClr val="tx2">
                    <a:lumMod val="75000"/>
                  </a:schemeClr>
                </a:solidFill>
                <a:latin typeface="Arial" panose="020B0604020202020204" pitchFamily="34" charset="0"/>
                <a:cs typeface="Arial" panose="020B0604020202020204" pitchFamily="34" charset="0"/>
              </a:rPr>
              <a:t/>
            </a:r>
            <a:br>
              <a:rPr lang="cs-CZ" sz="2000" dirty="0">
                <a:solidFill>
                  <a:schemeClr val="tx2">
                    <a:lumMod val="75000"/>
                  </a:schemeClr>
                </a:solidFill>
                <a:latin typeface="Arial" panose="020B0604020202020204" pitchFamily="34" charset="0"/>
                <a:cs typeface="Arial" panose="020B0604020202020204" pitchFamily="34" charset="0"/>
              </a:rPr>
            </a:br>
            <a:r>
              <a:rPr lang="cs-CZ" sz="2000" dirty="0" smtClean="0">
                <a:solidFill>
                  <a:schemeClr val="tx2"/>
                </a:solidFill>
                <a:latin typeface="+mj-lt"/>
              </a:rPr>
              <a:t>modernizace </a:t>
            </a:r>
            <a:r>
              <a:rPr lang="cs-CZ" sz="2000" dirty="0">
                <a:solidFill>
                  <a:schemeClr val="tx2"/>
                </a:solidFill>
                <a:latin typeface="+mj-lt"/>
              </a:rPr>
              <a:t>odborného vzdělávání </a:t>
            </a:r>
            <a:endParaRPr lang="cs-CZ" sz="2000" dirty="0">
              <a:solidFill>
                <a:schemeClr val="tx2"/>
              </a:solidFill>
              <a:latin typeface="+mj-lt"/>
              <a:cs typeface="Arial" panose="020B0604020202020204" pitchFamily="34" charset="0"/>
            </a:endParaRPr>
          </a:p>
          <a:p>
            <a:r>
              <a:rPr lang="cs-CZ" sz="2000" b="1" dirty="0" smtClean="0">
                <a:solidFill>
                  <a:schemeClr val="tx2"/>
                </a:solidFill>
                <a:latin typeface="Arial" panose="020B0604020202020204" pitchFamily="34" charset="0"/>
                <a:cs typeface="Arial" panose="020B0604020202020204" pitchFamily="34" charset="0"/>
              </a:rPr>
              <a:t>www.projektmov.cz</a:t>
            </a:r>
            <a:endParaRPr lang="cs-CZ" sz="2000" b="1" dirty="0">
              <a:solidFill>
                <a:schemeClr val="tx2"/>
              </a:solidFill>
              <a:latin typeface="Arial" panose="020B0604020202020204" pitchFamily="34" charset="0"/>
              <a:cs typeface="Arial" panose="020B0604020202020204" pitchFamily="34" charset="0"/>
            </a:endParaRPr>
          </a:p>
        </p:txBody>
      </p:sp>
      <p:pic>
        <p:nvPicPr>
          <p:cNvPr id="10" name="Obrázek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25601" y="7353300"/>
            <a:ext cx="2001854" cy="2001854"/>
          </a:xfrm>
          <a:prstGeom prst="rect">
            <a:avLst/>
          </a:prstGeom>
        </p:spPr>
      </p:pic>
    </p:spTree>
    <p:extLst>
      <p:ext uri="{BB962C8B-B14F-4D97-AF65-F5344CB8AC3E}">
        <p14:creationId xmlns:p14="http://schemas.microsoft.com/office/powerpoint/2010/main" xmlns="" val="233943456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Group 4"/>
          <p:cNvGrpSpPr>
            <a:grpSpLocks noChangeAspect="1"/>
          </p:cNvGrpSpPr>
          <p:nvPr/>
        </p:nvGrpSpPr>
        <p:grpSpPr bwMode="auto">
          <a:xfrm>
            <a:off x="2474243" y="4000500"/>
            <a:ext cx="13491914" cy="1804705"/>
            <a:chOff x="4205" y="3032"/>
            <a:chExt cx="3110" cy="416"/>
          </a:xfrm>
        </p:grpSpPr>
        <p:sp>
          <p:nvSpPr>
            <p:cNvPr id="13" name="AutoShape 3"/>
            <p:cNvSpPr>
              <a:spLocks noChangeAspect="1" noChangeArrowheads="1" noTextEdit="1"/>
            </p:cNvSpPr>
            <p:nvPr/>
          </p:nvSpPr>
          <p:spPr bwMode="auto">
            <a:xfrm>
              <a:off x="4205" y="3032"/>
              <a:ext cx="3110" cy="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 name="Freeform 5"/>
            <p:cNvSpPr>
              <a:spLocks noEditPoints="1"/>
            </p:cNvSpPr>
            <p:nvPr/>
          </p:nvSpPr>
          <p:spPr bwMode="auto">
            <a:xfrm>
              <a:off x="6783" y="3049"/>
              <a:ext cx="366" cy="252"/>
            </a:xfrm>
            <a:custGeom>
              <a:avLst/>
              <a:gdLst>
                <a:gd name="T0" fmla="*/ 1108 w 1597"/>
                <a:gd name="T1" fmla="*/ 588 h 1077"/>
                <a:gd name="T2" fmla="*/ 1108 w 1597"/>
                <a:gd name="T3" fmla="*/ 479 h 1077"/>
                <a:gd name="T4" fmla="*/ 992 w 1597"/>
                <a:gd name="T5" fmla="*/ 479 h 1077"/>
                <a:gd name="T6" fmla="*/ 897 w 1597"/>
                <a:gd name="T7" fmla="*/ 603 h 1077"/>
                <a:gd name="T8" fmla="*/ 795 w 1597"/>
                <a:gd name="T9" fmla="*/ 548 h 1077"/>
                <a:gd name="T10" fmla="*/ 747 w 1597"/>
                <a:gd name="T11" fmla="*/ 566 h 1077"/>
                <a:gd name="T12" fmla="*/ 878 w 1597"/>
                <a:gd name="T13" fmla="*/ 626 h 1077"/>
                <a:gd name="T14" fmla="*/ 695 w 1597"/>
                <a:gd name="T15" fmla="*/ 864 h 1077"/>
                <a:gd name="T16" fmla="*/ 692 w 1597"/>
                <a:gd name="T17" fmla="*/ 864 h 1077"/>
                <a:gd name="T18" fmla="*/ 394 w 1597"/>
                <a:gd name="T19" fmla="*/ 484 h 1077"/>
                <a:gd name="T20" fmla="*/ 732 w 1597"/>
                <a:gd name="T21" fmla="*/ 54 h 1077"/>
                <a:gd name="T22" fmla="*/ 732 w 1597"/>
                <a:gd name="T23" fmla="*/ 471 h 1077"/>
                <a:gd name="T24" fmla="*/ 831 w 1597"/>
                <a:gd name="T25" fmla="*/ 471 h 1077"/>
                <a:gd name="T26" fmla="*/ 831 w 1597"/>
                <a:gd name="T27" fmla="*/ 357 h 1077"/>
                <a:gd name="T28" fmla="*/ 1029 w 1597"/>
                <a:gd name="T29" fmla="*/ 408 h 1077"/>
                <a:gd name="T30" fmla="*/ 1169 w 1597"/>
                <a:gd name="T31" fmla="*/ 512 h 1077"/>
                <a:gd name="T32" fmla="*/ 1108 w 1597"/>
                <a:gd name="T33" fmla="*/ 588 h 1077"/>
                <a:gd name="T34" fmla="*/ 1146 w 1597"/>
                <a:gd name="T35" fmla="*/ 615 h 1077"/>
                <a:gd name="T36" fmla="*/ 1277 w 1597"/>
                <a:gd name="T37" fmla="*/ 497 h 1077"/>
                <a:gd name="T38" fmla="*/ 1094 w 1597"/>
                <a:gd name="T39" fmla="*/ 368 h 1077"/>
                <a:gd name="T40" fmla="*/ 855 w 1597"/>
                <a:gd name="T41" fmla="*/ 263 h 1077"/>
                <a:gd name="T42" fmla="*/ 852 w 1597"/>
                <a:gd name="T43" fmla="*/ 245 h 1077"/>
                <a:gd name="T44" fmla="*/ 1020 w 1597"/>
                <a:gd name="T45" fmla="*/ 146 h 1077"/>
                <a:gd name="T46" fmla="*/ 1202 w 1597"/>
                <a:gd name="T47" fmla="*/ 204 h 1077"/>
                <a:gd name="T48" fmla="*/ 1246 w 1597"/>
                <a:gd name="T49" fmla="*/ 190 h 1077"/>
                <a:gd name="T50" fmla="*/ 1020 w 1597"/>
                <a:gd name="T51" fmla="*/ 126 h 1077"/>
                <a:gd name="T52" fmla="*/ 831 w 1597"/>
                <a:gd name="T53" fmla="*/ 162 h 1077"/>
                <a:gd name="T54" fmla="*/ 831 w 1597"/>
                <a:gd name="T55" fmla="*/ 0 h 1077"/>
                <a:gd name="T56" fmla="*/ 715 w 1597"/>
                <a:gd name="T57" fmla="*/ 0 h 1077"/>
                <a:gd name="T58" fmla="*/ 418 w 1597"/>
                <a:gd name="T59" fmla="*/ 385 h 1077"/>
                <a:gd name="T60" fmla="*/ 416 w 1597"/>
                <a:gd name="T61" fmla="*/ 385 h 1077"/>
                <a:gd name="T62" fmla="*/ 113 w 1597"/>
                <a:gd name="T63" fmla="*/ 0 h 1077"/>
                <a:gd name="T64" fmla="*/ 0 w 1597"/>
                <a:gd name="T65" fmla="*/ 0 h 1077"/>
                <a:gd name="T66" fmla="*/ 0 w 1597"/>
                <a:gd name="T67" fmla="*/ 471 h 1077"/>
                <a:gd name="T68" fmla="*/ 55 w 1597"/>
                <a:gd name="T69" fmla="*/ 471 h 1077"/>
                <a:gd name="T70" fmla="*/ 55 w 1597"/>
                <a:gd name="T71" fmla="*/ 60 h 1077"/>
                <a:gd name="T72" fmla="*/ 387 w 1597"/>
                <a:gd name="T73" fmla="*/ 479 h 1077"/>
                <a:gd name="T74" fmla="*/ 285 w 1597"/>
                <a:gd name="T75" fmla="*/ 479 h 1077"/>
                <a:gd name="T76" fmla="*/ 285 w 1597"/>
                <a:gd name="T77" fmla="*/ 951 h 1077"/>
                <a:gd name="T78" fmla="*/ 332 w 1597"/>
                <a:gd name="T79" fmla="*/ 951 h 1077"/>
                <a:gd name="T80" fmla="*/ 332 w 1597"/>
                <a:gd name="T81" fmla="*/ 539 h 1077"/>
                <a:gd name="T82" fmla="*/ 668 w 1597"/>
                <a:gd name="T83" fmla="*/ 964 h 1077"/>
                <a:gd name="T84" fmla="*/ 670 w 1597"/>
                <a:gd name="T85" fmla="*/ 964 h 1077"/>
                <a:gd name="T86" fmla="*/ 1009 w 1597"/>
                <a:gd name="T87" fmla="*/ 533 h 1077"/>
                <a:gd name="T88" fmla="*/ 1009 w 1597"/>
                <a:gd name="T89" fmla="*/ 951 h 1077"/>
                <a:gd name="T90" fmla="*/ 1108 w 1597"/>
                <a:gd name="T91" fmla="*/ 951 h 1077"/>
                <a:gd name="T92" fmla="*/ 1108 w 1597"/>
                <a:gd name="T93" fmla="*/ 637 h 1077"/>
                <a:gd name="T94" fmla="*/ 1284 w 1597"/>
                <a:gd name="T95" fmla="*/ 637 h 1077"/>
                <a:gd name="T96" fmla="*/ 1284 w 1597"/>
                <a:gd name="T97" fmla="*/ 1077 h 1077"/>
                <a:gd name="T98" fmla="*/ 1386 w 1597"/>
                <a:gd name="T99" fmla="*/ 1077 h 1077"/>
                <a:gd name="T100" fmla="*/ 1386 w 1597"/>
                <a:gd name="T101" fmla="*/ 637 h 1077"/>
                <a:gd name="T102" fmla="*/ 1597 w 1597"/>
                <a:gd name="T103" fmla="*/ 637 h 1077"/>
                <a:gd name="T104" fmla="*/ 1597 w 1597"/>
                <a:gd name="T105" fmla="*/ 615 h 1077"/>
                <a:gd name="T106" fmla="*/ 1146 w 1597"/>
                <a:gd name="T107" fmla="*/ 615 h 1077"/>
                <a:gd name="T108" fmla="*/ 1068 w 1597"/>
                <a:gd name="T109" fmla="*/ 96 h 1077"/>
                <a:gd name="T110" fmla="*/ 1229 w 1597"/>
                <a:gd name="T111" fmla="*/ 0 h 1077"/>
                <a:gd name="T112" fmla="*/ 1178 w 1597"/>
                <a:gd name="T113" fmla="*/ 0 h 1077"/>
                <a:gd name="T114" fmla="*/ 1030 w 1597"/>
                <a:gd name="T115" fmla="*/ 67 h 1077"/>
                <a:gd name="T116" fmla="*/ 879 w 1597"/>
                <a:gd name="T117" fmla="*/ 0 h 1077"/>
                <a:gd name="T118" fmla="*/ 831 w 1597"/>
                <a:gd name="T119" fmla="*/ 0 h 1077"/>
                <a:gd name="T120" fmla="*/ 994 w 1597"/>
                <a:gd name="T121" fmla="*/ 96 h 1077"/>
                <a:gd name="T122" fmla="*/ 1068 w 1597"/>
                <a:gd name="T123" fmla="*/ 96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7" h="1077">
                  <a:moveTo>
                    <a:pt x="1108" y="588"/>
                  </a:moveTo>
                  <a:lnTo>
                    <a:pt x="1108" y="479"/>
                  </a:lnTo>
                  <a:lnTo>
                    <a:pt x="992" y="479"/>
                  </a:lnTo>
                  <a:lnTo>
                    <a:pt x="897" y="603"/>
                  </a:lnTo>
                  <a:cubicBezTo>
                    <a:pt x="857" y="593"/>
                    <a:pt x="822" y="575"/>
                    <a:pt x="795" y="548"/>
                  </a:cubicBezTo>
                  <a:lnTo>
                    <a:pt x="747" y="566"/>
                  </a:lnTo>
                  <a:cubicBezTo>
                    <a:pt x="778" y="595"/>
                    <a:pt x="824" y="615"/>
                    <a:pt x="878" y="626"/>
                  </a:cubicBezTo>
                  <a:lnTo>
                    <a:pt x="695" y="864"/>
                  </a:lnTo>
                  <a:lnTo>
                    <a:pt x="692" y="864"/>
                  </a:lnTo>
                  <a:lnTo>
                    <a:pt x="394" y="484"/>
                  </a:lnTo>
                  <a:lnTo>
                    <a:pt x="732" y="54"/>
                  </a:lnTo>
                  <a:lnTo>
                    <a:pt x="732" y="471"/>
                  </a:lnTo>
                  <a:lnTo>
                    <a:pt x="831" y="471"/>
                  </a:lnTo>
                  <a:lnTo>
                    <a:pt x="831" y="357"/>
                  </a:lnTo>
                  <a:cubicBezTo>
                    <a:pt x="884" y="378"/>
                    <a:pt x="956" y="391"/>
                    <a:pt x="1029" y="408"/>
                  </a:cubicBezTo>
                  <a:cubicBezTo>
                    <a:pt x="1137" y="431"/>
                    <a:pt x="1169" y="472"/>
                    <a:pt x="1169" y="512"/>
                  </a:cubicBezTo>
                  <a:cubicBezTo>
                    <a:pt x="1169" y="542"/>
                    <a:pt x="1147" y="569"/>
                    <a:pt x="1108" y="588"/>
                  </a:cubicBezTo>
                  <a:close/>
                  <a:moveTo>
                    <a:pt x="1146" y="615"/>
                  </a:moveTo>
                  <a:cubicBezTo>
                    <a:pt x="1217" y="592"/>
                    <a:pt x="1270" y="552"/>
                    <a:pt x="1277" y="497"/>
                  </a:cubicBezTo>
                  <a:cubicBezTo>
                    <a:pt x="1277" y="418"/>
                    <a:pt x="1185" y="387"/>
                    <a:pt x="1094" y="368"/>
                  </a:cubicBezTo>
                  <a:cubicBezTo>
                    <a:pt x="963" y="342"/>
                    <a:pt x="870" y="320"/>
                    <a:pt x="855" y="263"/>
                  </a:cubicBezTo>
                  <a:cubicBezTo>
                    <a:pt x="852" y="256"/>
                    <a:pt x="852" y="251"/>
                    <a:pt x="852" y="245"/>
                  </a:cubicBezTo>
                  <a:cubicBezTo>
                    <a:pt x="855" y="184"/>
                    <a:pt x="941" y="146"/>
                    <a:pt x="1020" y="146"/>
                  </a:cubicBezTo>
                  <a:cubicBezTo>
                    <a:pt x="1100" y="146"/>
                    <a:pt x="1151" y="156"/>
                    <a:pt x="1202" y="204"/>
                  </a:cubicBezTo>
                  <a:lnTo>
                    <a:pt x="1246" y="190"/>
                  </a:lnTo>
                  <a:cubicBezTo>
                    <a:pt x="1189" y="139"/>
                    <a:pt x="1112" y="126"/>
                    <a:pt x="1020" y="126"/>
                  </a:cubicBezTo>
                  <a:cubicBezTo>
                    <a:pt x="944" y="126"/>
                    <a:pt x="878" y="139"/>
                    <a:pt x="831" y="162"/>
                  </a:cubicBezTo>
                  <a:lnTo>
                    <a:pt x="831" y="0"/>
                  </a:lnTo>
                  <a:lnTo>
                    <a:pt x="715" y="0"/>
                  </a:lnTo>
                  <a:lnTo>
                    <a:pt x="418" y="385"/>
                  </a:lnTo>
                  <a:lnTo>
                    <a:pt x="416" y="385"/>
                  </a:lnTo>
                  <a:lnTo>
                    <a:pt x="113" y="0"/>
                  </a:lnTo>
                  <a:lnTo>
                    <a:pt x="0" y="0"/>
                  </a:lnTo>
                  <a:lnTo>
                    <a:pt x="0" y="471"/>
                  </a:lnTo>
                  <a:lnTo>
                    <a:pt x="55" y="471"/>
                  </a:lnTo>
                  <a:lnTo>
                    <a:pt x="55" y="60"/>
                  </a:lnTo>
                  <a:lnTo>
                    <a:pt x="387" y="479"/>
                  </a:lnTo>
                  <a:lnTo>
                    <a:pt x="285" y="479"/>
                  </a:lnTo>
                  <a:lnTo>
                    <a:pt x="285" y="951"/>
                  </a:lnTo>
                  <a:lnTo>
                    <a:pt x="332" y="951"/>
                  </a:lnTo>
                  <a:lnTo>
                    <a:pt x="332" y="539"/>
                  </a:lnTo>
                  <a:lnTo>
                    <a:pt x="668" y="964"/>
                  </a:lnTo>
                  <a:lnTo>
                    <a:pt x="670" y="964"/>
                  </a:lnTo>
                  <a:lnTo>
                    <a:pt x="1009" y="533"/>
                  </a:lnTo>
                  <a:lnTo>
                    <a:pt x="1009" y="951"/>
                  </a:lnTo>
                  <a:lnTo>
                    <a:pt x="1108" y="951"/>
                  </a:lnTo>
                  <a:lnTo>
                    <a:pt x="1108" y="637"/>
                  </a:lnTo>
                  <a:lnTo>
                    <a:pt x="1284" y="637"/>
                  </a:lnTo>
                  <a:lnTo>
                    <a:pt x="1284" y="1077"/>
                  </a:lnTo>
                  <a:lnTo>
                    <a:pt x="1386" y="1077"/>
                  </a:lnTo>
                  <a:lnTo>
                    <a:pt x="1386" y="637"/>
                  </a:lnTo>
                  <a:lnTo>
                    <a:pt x="1597" y="637"/>
                  </a:lnTo>
                  <a:lnTo>
                    <a:pt x="1597" y="615"/>
                  </a:lnTo>
                  <a:lnTo>
                    <a:pt x="1146" y="615"/>
                  </a:lnTo>
                  <a:close/>
                  <a:moveTo>
                    <a:pt x="1068" y="96"/>
                  </a:moveTo>
                  <a:lnTo>
                    <a:pt x="1229" y="0"/>
                  </a:lnTo>
                  <a:lnTo>
                    <a:pt x="1178" y="0"/>
                  </a:lnTo>
                  <a:lnTo>
                    <a:pt x="1030" y="67"/>
                  </a:lnTo>
                  <a:lnTo>
                    <a:pt x="879" y="0"/>
                  </a:lnTo>
                  <a:lnTo>
                    <a:pt x="831" y="0"/>
                  </a:lnTo>
                  <a:lnTo>
                    <a:pt x="994" y="96"/>
                  </a:lnTo>
                  <a:lnTo>
                    <a:pt x="1068" y="96"/>
                  </a:lnTo>
                  <a:close/>
                </a:path>
              </a:pathLst>
            </a:custGeom>
            <a:solidFill>
              <a:srgbClr val="37939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5" name="Freeform 6"/>
            <p:cNvSpPr>
              <a:spLocks/>
            </p:cNvSpPr>
            <p:nvPr/>
          </p:nvSpPr>
          <p:spPr bwMode="auto">
            <a:xfrm>
              <a:off x="6588" y="3329"/>
              <a:ext cx="39" cy="35"/>
            </a:xfrm>
            <a:custGeom>
              <a:avLst/>
              <a:gdLst>
                <a:gd name="T0" fmla="*/ 0 w 172"/>
                <a:gd name="T1" fmla="*/ 0 h 149"/>
                <a:gd name="T2" fmla="*/ 23 w 172"/>
                <a:gd name="T3" fmla="*/ 0 h 149"/>
                <a:gd name="T4" fmla="*/ 86 w 172"/>
                <a:gd name="T5" fmla="*/ 135 h 149"/>
                <a:gd name="T6" fmla="*/ 150 w 172"/>
                <a:gd name="T7" fmla="*/ 0 h 149"/>
                <a:gd name="T8" fmla="*/ 172 w 172"/>
                <a:gd name="T9" fmla="*/ 0 h 149"/>
                <a:gd name="T10" fmla="*/ 172 w 172"/>
                <a:gd name="T11" fmla="*/ 149 h 149"/>
                <a:gd name="T12" fmla="*/ 157 w 172"/>
                <a:gd name="T13" fmla="*/ 149 h 149"/>
                <a:gd name="T14" fmla="*/ 158 w 172"/>
                <a:gd name="T15" fmla="*/ 13 h 149"/>
                <a:gd name="T16" fmla="*/ 95 w 172"/>
                <a:gd name="T17" fmla="*/ 149 h 149"/>
                <a:gd name="T18" fmla="*/ 78 w 172"/>
                <a:gd name="T19" fmla="*/ 149 h 149"/>
                <a:gd name="T20" fmla="*/ 13 w 172"/>
                <a:gd name="T21" fmla="*/ 13 h 149"/>
                <a:gd name="T22" fmla="*/ 14 w 172"/>
                <a:gd name="T23" fmla="*/ 149 h 149"/>
                <a:gd name="T24" fmla="*/ 0 w 172"/>
                <a:gd name="T25" fmla="*/ 149 h 149"/>
                <a:gd name="T26" fmla="*/ 0 w 172"/>
                <a:gd name="T2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49">
                  <a:moveTo>
                    <a:pt x="0" y="0"/>
                  </a:moveTo>
                  <a:lnTo>
                    <a:pt x="23" y="0"/>
                  </a:lnTo>
                  <a:lnTo>
                    <a:pt x="86" y="135"/>
                  </a:lnTo>
                  <a:lnTo>
                    <a:pt x="150" y="0"/>
                  </a:lnTo>
                  <a:lnTo>
                    <a:pt x="172" y="0"/>
                  </a:lnTo>
                  <a:lnTo>
                    <a:pt x="172" y="149"/>
                  </a:lnTo>
                  <a:lnTo>
                    <a:pt x="157" y="149"/>
                  </a:lnTo>
                  <a:lnTo>
                    <a:pt x="158" y="13"/>
                  </a:lnTo>
                  <a:lnTo>
                    <a:pt x="95" y="149"/>
                  </a:lnTo>
                  <a:lnTo>
                    <a:pt x="78" y="149"/>
                  </a:lnTo>
                  <a:lnTo>
                    <a:pt x="13" y="13"/>
                  </a:lnTo>
                  <a:lnTo>
                    <a:pt x="14"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6" name="Rectangle 7"/>
            <p:cNvSpPr>
              <a:spLocks noChangeArrowheads="1"/>
            </p:cNvSpPr>
            <p:nvPr/>
          </p:nvSpPr>
          <p:spPr bwMode="auto">
            <a:xfrm>
              <a:off x="6640" y="3329"/>
              <a:ext cx="4" cy="35"/>
            </a:xfrm>
            <a:prstGeom prst="rect">
              <a:avLst/>
            </a:prstGeom>
            <a:solidFill>
              <a:srgbClr val="807F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7" name="Freeform 8"/>
            <p:cNvSpPr>
              <a:spLocks/>
            </p:cNvSpPr>
            <p:nvPr/>
          </p:nvSpPr>
          <p:spPr bwMode="auto">
            <a:xfrm>
              <a:off x="6657" y="3329"/>
              <a:ext cx="31" cy="35"/>
            </a:xfrm>
            <a:custGeom>
              <a:avLst/>
              <a:gdLst>
                <a:gd name="T0" fmla="*/ 0 w 138"/>
                <a:gd name="T1" fmla="*/ 0 h 149"/>
                <a:gd name="T2" fmla="*/ 19 w 138"/>
                <a:gd name="T3" fmla="*/ 0 h 149"/>
                <a:gd name="T4" fmla="*/ 123 w 138"/>
                <a:gd name="T5" fmla="*/ 134 h 149"/>
                <a:gd name="T6" fmla="*/ 123 w 138"/>
                <a:gd name="T7" fmla="*/ 0 h 149"/>
                <a:gd name="T8" fmla="*/ 138 w 138"/>
                <a:gd name="T9" fmla="*/ 0 h 149"/>
                <a:gd name="T10" fmla="*/ 138 w 138"/>
                <a:gd name="T11" fmla="*/ 149 h 149"/>
                <a:gd name="T12" fmla="*/ 118 w 138"/>
                <a:gd name="T13" fmla="*/ 149 h 149"/>
                <a:gd name="T14" fmla="*/ 15 w 138"/>
                <a:gd name="T15" fmla="*/ 16 h 149"/>
                <a:gd name="T16" fmla="*/ 15 w 138"/>
                <a:gd name="T17" fmla="*/ 149 h 149"/>
                <a:gd name="T18" fmla="*/ 0 w 138"/>
                <a:gd name="T19" fmla="*/ 149 h 149"/>
                <a:gd name="T20" fmla="*/ 0 w 138"/>
                <a:gd name="T21"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49">
                  <a:moveTo>
                    <a:pt x="0" y="0"/>
                  </a:moveTo>
                  <a:lnTo>
                    <a:pt x="19" y="0"/>
                  </a:lnTo>
                  <a:lnTo>
                    <a:pt x="123" y="134"/>
                  </a:lnTo>
                  <a:lnTo>
                    <a:pt x="123" y="0"/>
                  </a:lnTo>
                  <a:lnTo>
                    <a:pt x="138" y="0"/>
                  </a:lnTo>
                  <a:lnTo>
                    <a:pt x="138" y="149"/>
                  </a:lnTo>
                  <a:lnTo>
                    <a:pt x="118" y="149"/>
                  </a:lnTo>
                  <a:lnTo>
                    <a:pt x="15" y="16"/>
                  </a:lnTo>
                  <a:lnTo>
                    <a:pt x="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8" name="Rectangle 9"/>
            <p:cNvSpPr>
              <a:spLocks noChangeArrowheads="1"/>
            </p:cNvSpPr>
            <p:nvPr/>
          </p:nvSpPr>
          <p:spPr bwMode="auto">
            <a:xfrm>
              <a:off x="6701" y="3329"/>
              <a:ext cx="4" cy="35"/>
            </a:xfrm>
            <a:prstGeom prst="rect">
              <a:avLst/>
            </a:prstGeom>
            <a:solidFill>
              <a:srgbClr val="807F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9" name="Freeform 10"/>
            <p:cNvSpPr>
              <a:spLocks/>
            </p:cNvSpPr>
            <p:nvPr/>
          </p:nvSpPr>
          <p:spPr bwMode="auto">
            <a:xfrm>
              <a:off x="6716" y="3328"/>
              <a:ext cx="29" cy="37"/>
            </a:xfrm>
            <a:custGeom>
              <a:avLst/>
              <a:gdLst>
                <a:gd name="T0" fmla="*/ 16 w 125"/>
                <a:gd name="T1" fmla="*/ 103 h 156"/>
                <a:gd name="T2" fmla="*/ 16 w 125"/>
                <a:gd name="T3" fmla="*/ 104 h 156"/>
                <a:gd name="T4" fmla="*/ 63 w 125"/>
                <a:gd name="T5" fmla="*/ 142 h 156"/>
                <a:gd name="T6" fmla="*/ 109 w 125"/>
                <a:gd name="T7" fmla="*/ 111 h 156"/>
                <a:gd name="T8" fmla="*/ 72 w 125"/>
                <a:gd name="T9" fmla="*/ 85 h 156"/>
                <a:gd name="T10" fmla="*/ 40 w 125"/>
                <a:gd name="T11" fmla="*/ 80 h 156"/>
                <a:gd name="T12" fmla="*/ 5 w 125"/>
                <a:gd name="T13" fmla="*/ 43 h 156"/>
                <a:gd name="T14" fmla="*/ 62 w 125"/>
                <a:gd name="T15" fmla="*/ 0 h 156"/>
                <a:gd name="T16" fmla="*/ 120 w 125"/>
                <a:gd name="T17" fmla="*/ 45 h 156"/>
                <a:gd name="T18" fmla="*/ 105 w 125"/>
                <a:gd name="T19" fmla="*/ 45 h 156"/>
                <a:gd name="T20" fmla="*/ 62 w 125"/>
                <a:gd name="T21" fmla="*/ 13 h 156"/>
                <a:gd name="T22" fmla="*/ 20 w 125"/>
                <a:gd name="T23" fmla="*/ 42 h 156"/>
                <a:gd name="T24" fmla="*/ 57 w 125"/>
                <a:gd name="T25" fmla="*/ 67 h 156"/>
                <a:gd name="T26" fmla="*/ 85 w 125"/>
                <a:gd name="T27" fmla="*/ 72 h 156"/>
                <a:gd name="T28" fmla="*/ 125 w 125"/>
                <a:gd name="T29" fmla="*/ 110 h 156"/>
                <a:gd name="T30" fmla="*/ 64 w 125"/>
                <a:gd name="T31" fmla="*/ 156 h 156"/>
                <a:gd name="T32" fmla="*/ 0 w 125"/>
                <a:gd name="T33" fmla="*/ 105 h 156"/>
                <a:gd name="T34" fmla="*/ 0 w 125"/>
                <a:gd name="T35" fmla="*/ 103 h 156"/>
                <a:gd name="T36" fmla="*/ 16 w 125"/>
                <a:gd name="T37" fmla="*/ 10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56">
                  <a:moveTo>
                    <a:pt x="16" y="103"/>
                  </a:moveTo>
                  <a:lnTo>
                    <a:pt x="16" y="104"/>
                  </a:lnTo>
                  <a:cubicBezTo>
                    <a:pt x="16" y="126"/>
                    <a:pt x="34" y="142"/>
                    <a:pt x="63" y="142"/>
                  </a:cubicBezTo>
                  <a:cubicBezTo>
                    <a:pt x="92" y="142"/>
                    <a:pt x="109" y="129"/>
                    <a:pt x="109" y="111"/>
                  </a:cubicBezTo>
                  <a:cubicBezTo>
                    <a:pt x="109" y="94"/>
                    <a:pt x="97" y="90"/>
                    <a:pt x="72" y="85"/>
                  </a:cubicBezTo>
                  <a:lnTo>
                    <a:pt x="40" y="80"/>
                  </a:lnTo>
                  <a:cubicBezTo>
                    <a:pt x="16" y="76"/>
                    <a:pt x="5" y="63"/>
                    <a:pt x="5" y="43"/>
                  </a:cubicBezTo>
                  <a:cubicBezTo>
                    <a:pt x="5" y="17"/>
                    <a:pt x="26" y="0"/>
                    <a:pt x="62" y="0"/>
                  </a:cubicBezTo>
                  <a:cubicBezTo>
                    <a:pt x="98" y="0"/>
                    <a:pt x="119" y="17"/>
                    <a:pt x="120" y="45"/>
                  </a:cubicBezTo>
                  <a:lnTo>
                    <a:pt x="105" y="45"/>
                  </a:lnTo>
                  <a:cubicBezTo>
                    <a:pt x="103" y="24"/>
                    <a:pt x="88" y="13"/>
                    <a:pt x="62" y="13"/>
                  </a:cubicBezTo>
                  <a:cubicBezTo>
                    <a:pt x="36" y="13"/>
                    <a:pt x="20" y="25"/>
                    <a:pt x="20" y="42"/>
                  </a:cubicBezTo>
                  <a:cubicBezTo>
                    <a:pt x="20" y="57"/>
                    <a:pt x="32" y="63"/>
                    <a:pt x="57" y="67"/>
                  </a:cubicBezTo>
                  <a:lnTo>
                    <a:pt x="85" y="72"/>
                  </a:lnTo>
                  <a:cubicBezTo>
                    <a:pt x="112" y="77"/>
                    <a:pt x="125" y="88"/>
                    <a:pt x="125" y="110"/>
                  </a:cubicBezTo>
                  <a:cubicBezTo>
                    <a:pt x="125" y="139"/>
                    <a:pt x="103" y="156"/>
                    <a:pt x="64" y="156"/>
                  </a:cubicBezTo>
                  <a:cubicBezTo>
                    <a:pt x="24" y="156"/>
                    <a:pt x="0" y="136"/>
                    <a:pt x="0" y="105"/>
                  </a:cubicBezTo>
                  <a:lnTo>
                    <a:pt x="0" y="103"/>
                  </a:lnTo>
                  <a:lnTo>
                    <a:pt x="16" y="103"/>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0" name="Freeform 11"/>
            <p:cNvSpPr>
              <a:spLocks/>
            </p:cNvSpPr>
            <p:nvPr/>
          </p:nvSpPr>
          <p:spPr bwMode="auto">
            <a:xfrm>
              <a:off x="6752" y="3329"/>
              <a:ext cx="30" cy="35"/>
            </a:xfrm>
            <a:custGeom>
              <a:avLst/>
              <a:gdLst>
                <a:gd name="T0" fmla="*/ 57 w 130"/>
                <a:gd name="T1" fmla="*/ 14 h 149"/>
                <a:gd name="T2" fmla="*/ 0 w 130"/>
                <a:gd name="T3" fmla="*/ 14 h 149"/>
                <a:gd name="T4" fmla="*/ 0 w 130"/>
                <a:gd name="T5" fmla="*/ 0 h 149"/>
                <a:gd name="T6" fmla="*/ 130 w 130"/>
                <a:gd name="T7" fmla="*/ 0 h 149"/>
                <a:gd name="T8" fmla="*/ 130 w 130"/>
                <a:gd name="T9" fmla="*/ 14 h 149"/>
                <a:gd name="T10" fmla="*/ 72 w 130"/>
                <a:gd name="T11" fmla="*/ 14 h 149"/>
                <a:gd name="T12" fmla="*/ 72 w 130"/>
                <a:gd name="T13" fmla="*/ 149 h 149"/>
                <a:gd name="T14" fmla="*/ 57 w 130"/>
                <a:gd name="T15" fmla="*/ 149 h 149"/>
                <a:gd name="T16" fmla="*/ 57 w 130"/>
                <a:gd name="T17" fmla="*/ 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49">
                  <a:moveTo>
                    <a:pt x="57" y="14"/>
                  </a:moveTo>
                  <a:lnTo>
                    <a:pt x="0" y="14"/>
                  </a:lnTo>
                  <a:lnTo>
                    <a:pt x="0" y="0"/>
                  </a:lnTo>
                  <a:lnTo>
                    <a:pt x="130" y="0"/>
                  </a:lnTo>
                  <a:lnTo>
                    <a:pt x="130" y="14"/>
                  </a:lnTo>
                  <a:lnTo>
                    <a:pt x="72" y="14"/>
                  </a:lnTo>
                  <a:lnTo>
                    <a:pt x="72" y="149"/>
                  </a:lnTo>
                  <a:lnTo>
                    <a:pt x="57" y="149"/>
                  </a:lnTo>
                  <a:lnTo>
                    <a:pt x="57" y="14"/>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1" name="Freeform 12"/>
            <p:cNvSpPr>
              <a:spLocks/>
            </p:cNvSpPr>
            <p:nvPr/>
          </p:nvSpPr>
          <p:spPr bwMode="auto">
            <a:xfrm>
              <a:off x="6791" y="3329"/>
              <a:ext cx="26" cy="35"/>
            </a:xfrm>
            <a:custGeom>
              <a:avLst/>
              <a:gdLst>
                <a:gd name="T0" fmla="*/ 0 w 115"/>
                <a:gd name="T1" fmla="*/ 0 h 149"/>
                <a:gd name="T2" fmla="*/ 115 w 115"/>
                <a:gd name="T3" fmla="*/ 0 h 149"/>
                <a:gd name="T4" fmla="*/ 115 w 115"/>
                <a:gd name="T5" fmla="*/ 14 h 149"/>
                <a:gd name="T6" fmla="*/ 15 w 115"/>
                <a:gd name="T7" fmla="*/ 14 h 149"/>
                <a:gd name="T8" fmla="*/ 15 w 115"/>
                <a:gd name="T9" fmla="*/ 66 h 149"/>
                <a:gd name="T10" fmla="*/ 107 w 115"/>
                <a:gd name="T11" fmla="*/ 66 h 149"/>
                <a:gd name="T12" fmla="*/ 107 w 115"/>
                <a:gd name="T13" fmla="*/ 80 h 149"/>
                <a:gd name="T14" fmla="*/ 15 w 115"/>
                <a:gd name="T15" fmla="*/ 80 h 149"/>
                <a:gd name="T16" fmla="*/ 15 w 115"/>
                <a:gd name="T17" fmla="*/ 135 h 149"/>
                <a:gd name="T18" fmla="*/ 115 w 115"/>
                <a:gd name="T19" fmla="*/ 135 h 149"/>
                <a:gd name="T20" fmla="*/ 115 w 115"/>
                <a:gd name="T21" fmla="*/ 149 h 149"/>
                <a:gd name="T22" fmla="*/ 0 w 115"/>
                <a:gd name="T23" fmla="*/ 149 h 149"/>
                <a:gd name="T24" fmla="*/ 0 w 115"/>
                <a:gd name="T2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9">
                  <a:moveTo>
                    <a:pt x="0" y="0"/>
                  </a:moveTo>
                  <a:lnTo>
                    <a:pt x="115" y="0"/>
                  </a:lnTo>
                  <a:lnTo>
                    <a:pt x="115" y="14"/>
                  </a:lnTo>
                  <a:lnTo>
                    <a:pt x="15" y="14"/>
                  </a:lnTo>
                  <a:lnTo>
                    <a:pt x="15" y="66"/>
                  </a:lnTo>
                  <a:lnTo>
                    <a:pt x="107" y="66"/>
                  </a:lnTo>
                  <a:lnTo>
                    <a:pt x="107" y="80"/>
                  </a:lnTo>
                  <a:lnTo>
                    <a:pt x="15" y="80"/>
                  </a:lnTo>
                  <a:lnTo>
                    <a:pt x="15" y="135"/>
                  </a:lnTo>
                  <a:lnTo>
                    <a:pt x="115" y="135"/>
                  </a:lnTo>
                  <a:lnTo>
                    <a:pt x="1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2" name="Freeform 13"/>
            <p:cNvSpPr>
              <a:spLocks noEditPoints="1"/>
            </p:cNvSpPr>
            <p:nvPr/>
          </p:nvSpPr>
          <p:spPr bwMode="auto">
            <a:xfrm>
              <a:off x="6828" y="3329"/>
              <a:ext cx="30" cy="35"/>
            </a:xfrm>
            <a:custGeom>
              <a:avLst/>
              <a:gdLst>
                <a:gd name="T0" fmla="*/ 15 w 129"/>
                <a:gd name="T1" fmla="*/ 14 h 149"/>
                <a:gd name="T2" fmla="*/ 15 w 129"/>
                <a:gd name="T3" fmla="*/ 71 h 149"/>
                <a:gd name="T4" fmla="*/ 70 w 129"/>
                <a:gd name="T5" fmla="*/ 71 h 149"/>
                <a:gd name="T6" fmla="*/ 110 w 129"/>
                <a:gd name="T7" fmla="*/ 43 h 149"/>
                <a:gd name="T8" fmla="*/ 68 w 129"/>
                <a:gd name="T9" fmla="*/ 14 h 149"/>
                <a:gd name="T10" fmla="*/ 15 w 129"/>
                <a:gd name="T11" fmla="*/ 14 h 149"/>
                <a:gd name="T12" fmla="*/ 0 w 129"/>
                <a:gd name="T13" fmla="*/ 0 h 149"/>
                <a:gd name="T14" fmla="*/ 72 w 129"/>
                <a:gd name="T15" fmla="*/ 0 h 149"/>
                <a:gd name="T16" fmla="*/ 125 w 129"/>
                <a:gd name="T17" fmla="*/ 40 h 149"/>
                <a:gd name="T18" fmla="*/ 99 w 129"/>
                <a:gd name="T19" fmla="*/ 78 h 149"/>
                <a:gd name="T20" fmla="*/ 122 w 129"/>
                <a:gd name="T21" fmla="*/ 106 h 149"/>
                <a:gd name="T22" fmla="*/ 129 w 129"/>
                <a:gd name="T23" fmla="*/ 149 h 149"/>
                <a:gd name="T24" fmla="*/ 112 w 129"/>
                <a:gd name="T25" fmla="*/ 149 h 149"/>
                <a:gd name="T26" fmla="*/ 107 w 129"/>
                <a:gd name="T27" fmla="*/ 106 h 149"/>
                <a:gd name="T28" fmla="*/ 78 w 129"/>
                <a:gd name="T29" fmla="*/ 85 h 149"/>
                <a:gd name="T30" fmla="*/ 15 w 129"/>
                <a:gd name="T31" fmla="*/ 85 h 149"/>
                <a:gd name="T32" fmla="*/ 15 w 129"/>
                <a:gd name="T33" fmla="*/ 149 h 149"/>
                <a:gd name="T34" fmla="*/ 0 w 129"/>
                <a:gd name="T35" fmla="*/ 149 h 149"/>
                <a:gd name="T36" fmla="*/ 0 w 129"/>
                <a:gd name="T3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149">
                  <a:moveTo>
                    <a:pt x="15" y="14"/>
                  </a:moveTo>
                  <a:lnTo>
                    <a:pt x="15" y="71"/>
                  </a:lnTo>
                  <a:lnTo>
                    <a:pt x="70" y="71"/>
                  </a:lnTo>
                  <a:cubicBezTo>
                    <a:pt x="97" y="71"/>
                    <a:pt x="110" y="64"/>
                    <a:pt x="110" y="43"/>
                  </a:cubicBezTo>
                  <a:cubicBezTo>
                    <a:pt x="110" y="21"/>
                    <a:pt x="97" y="14"/>
                    <a:pt x="68" y="14"/>
                  </a:cubicBezTo>
                  <a:lnTo>
                    <a:pt x="15" y="14"/>
                  </a:lnTo>
                  <a:close/>
                  <a:moveTo>
                    <a:pt x="0" y="0"/>
                  </a:moveTo>
                  <a:lnTo>
                    <a:pt x="72" y="0"/>
                  </a:lnTo>
                  <a:cubicBezTo>
                    <a:pt x="107" y="0"/>
                    <a:pt x="125" y="14"/>
                    <a:pt x="125" y="40"/>
                  </a:cubicBezTo>
                  <a:cubicBezTo>
                    <a:pt x="125" y="60"/>
                    <a:pt x="117" y="72"/>
                    <a:pt x="99" y="78"/>
                  </a:cubicBezTo>
                  <a:cubicBezTo>
                    <a:pt x="116" y="80"/>
                    <a:pt x="120" y="88"/>
                    <a:pt x="122" y="106"/>
                  </a:cubicBezTo>
                  <a:cubicBezTo>
                    <a:pt x="124" y="126"/>
                    <a:pt x="123" y="141"/>
                    <a:pt x="129" y="149"/>
                  </a:cubicBezTo>
                  <a:lnTo>
                    <a:pt x="112" y="149"/>
                  </a:lnTo>
                  <a:cubicBezTo>
                    <a:pt x="108" y="136"/>
                    <a:pt x="109" y="121"/>
                    <a:pt x="107" y="106"/>
                  </a:cubicBezTo>
                  <a:cubicBezTo>
                    <a:pt x="105" y="90"/>
                    <a:pt x="96" y="85"/>
                    <a:pt x="78" y="85"/>
                  </a:cubicBezTo>
                  <a:lnTo>
                    <a:pt x="15" y="85"/>
                  </a:lnTo>
                  <a:lnTo>
                    <a:pt x="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3" name="Freeform 14"/>
            <p:cNvSpPr>
              <a:spLocks/>
            </p:cNvSpPr>
            <p:nvPr/>
          </p:nvSpPr>
          <p:spPr bwMode="auto">
            <a:xfrm>
              <a:off x="6867" y="3328"/>
              <a:ext cx="29" cy="37"/>
            </a:xfrm>
            <a:custGeom>
              <a:avLst/>
              <a:gdLst>
                <a:gd name="T0" fmla="*/ 15 w 125"/>
                <a:gd name="T1" fmla="*/ 103 h 156"/>
                <a:gd name="T2" fmla="*/ 15 w 125"/>
                <a:gd name="T3" fmla="*/ 104 h 156"/>
                <a:gd name="T4" fmla="*/ 63 w 125"/>
                <a:gd name="T5" fmla="*/ 142 h 156"/>
                <a:gd name="T6" fmla="*/ 109 w 125"/>
                <a:gd name="T7" fmla="*/ 111 h 156"/>
                <a:gd name="T8" fmla="*/ 72 w 125"/>
                <a:gd name="T9" fmla="*/ 85 h 156"/>
                <a:gd name="T10" fmla="*/ 40 w 125"/>
                <a:gd name="T11" fmla="*/ 80 h 156"/>
                <a:gd name="T12" fmla="*/ 5 w 125"/>
                <a:gd name="T13" fmla="*/ 43 h 156"/>
                <a:gd name="T14" fmla="*/ 61 w 125"/>
                <a:gd name="T15" fmla="*/ 0 h 156"/>
                <a:gd name="T16" fmla="*/ 120 w 125"/>
                <a:gd name="T17" fmla="*/ 45 h 156"/>
                <a:gd name="T18" fmla="*/ 105 w 125"/>
                <a:gd name="T19" fmla="*/ 45 h 156"/>
                <a:gd name="T20" fmla="*/ 62 w 125"/>
                <a:gd name="T21" fmla="*/ 13 h 156"/>
                <a:gd name="T22" fmla="*/ 20 w 125"/>
                <a:gd name="T23" fmla="*/ 42 h 156"/>
                <a:gd name="T24" fmla="*/ 57 w 125"/>
                <a:gd name="T25" fmla="*/ 67 h 156"/>
                <a:gd name="T26" fmla="*/ 85 w 125"/>
                <a:gd name="T27" fmla="*/ 72 h 156"/>
                <a:gd name="T28" fmla="*/ 125 w 125"/>
                <a:gd name="T29" fmla="*/ 110 h 156"/>
                <a:gd name="T30" fmla="*/ 64 w 125"/>
                <a:gd name="T31" fmla="*/ 156 h 156"/>
                <a:gd name="T32" fmla="*/ 0 w 125"/>
                <a:gd name="T33" fmla="*/ 105 h 156"/>
                <a:gd name="T34" fmla="*/ 0 w 125"/>
                <a:gd name="T35" fmla="*/ 103 h 156"/>
                <a:gd name="T36" fmla="*/ 15 w 125"/>
                <a:gd name="T37" fmla="*/ 10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56">
                  <a:moveTo>
                    <a:pt x="15" y="103"/>
                  </a:moveTo>
                  <a:lnTo>
                    <a:pt x="15" y="104"/>
                  </a:lnTo>
                  <a:cubicBezTo>
                    <a:pt x="15" y="126"/>
                    <a:pt x="34" y="142"/>
                    <a:pt x="63" y="142"/>
                  </a:cubicBezTo>
                  <a:cubicBezTo>
                    <a:pt x="92" y="142"/>
                    <a:pt x="109" y="129"/>
                    <a:pt x="109" y="111"/>
                  </a:cubicBezTo>
                  <a:cubicBezTo>
                    <a:pt x="109" y="94"/>
                    <a:pt x="97" y="90"/>
                    <a:pt x="72" y="85"/>
                  </a:cubicBezTo>
                  <a:lnTo>
                    <a:pt x="40" y="80"/>
                  </a:lnTo>
                  <a:cubicBezTo>
                    <a:pt x="16" y="76"/>
                    <a:pt x="5" y="63"/>
                    <a:pt x="5" y="43"/>
                  </a:cubicBezTo>
                  <a:cubicBezTo>
                    <a:pt x="5" y="17"/>
                    <a:pt x="26" y="0"/>
                    <a:pt x="61" y="0"/>
                  </a:cubicBezTo>
                  <a:cubicBezTo>
                    <a:pt x="98" y="0"/>
                    <a:pt x="119" y="17"/>
                    <a:pt x="120" y="45"/>
                  </a:cubicBezTo>
                  <a:lnTo>
                    <a:pt x="105" y="45"/>
                  </a:lnTo>
                  <a:cubicBezTo>
                    <a:pt x="103" y="24"/>
                    <a:pt x="88" y="13"/>
                    <a:pt x="62" y="13"/>
                  </a:cubicBezTo>
                  <a:cubicBezTo>
                    <a:pt x="35" y="13"/>
                    <a:pt x="20" y="25"/>
                    <a:pt x="20" y="42"/>
                  </a:cubicBezTo>
                  <a:cubicBezTo>
                    <a:pt x="20" y="57"/>
                    <a:pt x="32" y="63"/>
                    <a:pt x="57" y="67"/>
                  </a:cubicBezTo>
                  <a:lnTo>
                    <a:pt x="85" y="72"/>
                  </a:lnTo>
                  <a:cubicBezTo>
                    <a:pt x="112" y="77"/>
                    <a:pt x="125" y="88"/>
                    <a:pt x="125" y="110"/>
                  </a:cubicBezTo>
                  <a:cubicBezTo>
                    <a:pt x="125" y="139"/>
                    <a:pt x="102" y="156"/>
                    <a:pt x="64" y="156"/>
                  </a:cubicBezTo>
                  <a:cubicBezTo>
                    <a:pt x="24" y="156"/>
                    <a:pt x="0" y="136"/>
                    <a:pt x="0" y="105"/>
                  </a:cubicBezTo>
                  <a:lnTo>
                    <a:pt x="0" y="103"/>
                  </a:lnTo>
                  <a:lnTo>
                    <a:pt x="15" y="103"/>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4" name="Freeform 15"/>
            <p:cNvSpPr>
              <a:spLocks/>
            </p:cNvSpPr>
            <p:nvPr/>
          </p:nvSpPr>
          <p:spPr bwMode="auto">
            <a:xfrm>
              <a:off x="6903" y="3329"/>
              <a:ext cx="30" cy="35"/>
            </a:xfrm>
            <a:custGeom>
              <a:avLst/>
              <a:gdLst>
                <a:gd name="T0" fmla="*/ 57 w 130"/>
                <a:gd name="T1" fmla="*/ 14 h 149"/>
                <a:gd name="T2" fmla="*/ 0 w 130"/>
                <a:gd name="T3" fmla="*/ 14 h 149"/>
                <a:gd name="T4" fmla="*/ 0 w 130"/>
                <a:gd name="T5" fmla="*/ 0 h 149"/>
                <a:gd name="T6" fmla="*/ 130 w 130"/>
                <a:gd name="T7" fmla="*/ 0 h 149"/>
                <a:gd name="T8" fmla="*/ 130 w 130"/>
                <a:gd name="T9" fmla="*/ 14 h 149"/>
                <a:gd name="T10" fmla="*/ 72 w 130"/>
                <a:gd name="T11" fmla="*/ 14 h 149"/>
                <a:gd name="T12" fmla="*/ 72 w 130"/>
                <a:gd name="T13" fmla="*/ 149 h 149"/>
                <a:gd name="T14" fmla="*/ 57 w 130"/>
                <a:gd name="T15" fmla="*/ 149 h 149"/>
                <a:gd name="T16" fmla="*/ 57 w 130"/>
                <a:gd name="T17" fmla="*/ 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49">
                  <a:moveTo>
                    <a:pt x="57" y="14"/>
                  </a:moveTo>
                  <a:lnTo>
                    <a:pt x="0" y="14"/>
                  </a:lnTo>
                  <a:lnTo>
                    <a:pt x="0" y="0"/>
                  </a:lnTo>
                  <a:lnTo>
                    <a:pt x="130" y="0"/>
                  </a:lnTo>
                  <a:lnTo>
                    <a:pt x="130" y="14"/>
                  </a:lnTo>
                  <a:lnTo>
                    <a:pt x="72" y="14"/>
                  </a:lnTo>
                  <a:lnTo>
                    <a:pt x="72" y="149"/>
                  </a:lnTo>
                  <a:lnTo>
                    <a:pt x="57" y="149"/>
                  </a:lnTo>
                  <a:lnTo>
                    <a:pt x="57" y="14"/>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5" name="Freeform 16"/>
            <p:cNvSpPr>
              <a:spLocks/>
            </p:cNvSpPr>
            <p:nvPr/>
          </p:nvSpPr>
          <p:spPr bwMode="auto">
            <a:xfrm>
              <a:off x="6938" y="3329"/>
              <a:ext cx="35" cy="35"/>
            </a:xfrm>
            <a:custGeom>
              <a:avLst/>
              <a:gdLst>
                <a:gd name="T0" fmla="*/ 0 w 152"/>
                <a:gd name="T1" fmla="*/ 0 h 149"/>
                <a:gd name="T2" fmla="*/ 16 w 152"/>
                <a:gd name="T3" fmla="*/ 0 h 149"/>
                <a:gd name="T4" fmla="*/ 76 w 152"/>
                <a:gd name="T5" fmla="*/ 136 h 149"/>
                <a:gd name="T6" fmla="*/ 135 w 152"/>
                <a:gd name="T7" fmla="*/ 0 h 149"/>
                <a:gd name="T8" fmla="*/ 152 w 152"/>
                <a:gd name="T9" fmla="*/ 0 h 149"/>
                <a:gd name="T10" fmla="*/ 85 w 152"/>
                <a:gd name="T11" fmla="*/ 149 h 149"/>
                <a:gd name="T12" fmla="*/ 66 w 152"/>
                <a:gd name="T13" fmla="*/ 149 h 149"/>
                <a:gd name="T14" fmla="*/ 0 w 152"/>
                <a:gd name="T15" fmla="*/ 0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49">
                  <a:moveTo>
                    <a:pt x="0" y="0"/>
                  </a:moveTo>
                  <a:lnTo>
                    <a:pt x="16" y="0"/>
                  </a:lnTo>
                  <a:lnTo>
                    <a:pt x="76" y="136"/>
                  </a:lnTo>
                  <a:lnTo>
                    <a:pt x="135" y="0"/>
                  </a:lnTo>
                  <a:lnTo>
                    <a:pt x="152" y="0"/>
                  </a:lnTo>
                  <a:lnTo>
                    <a:pt x="85" y="149"/>
                  </a:lnTo>
                  <a:lnTo>
                    <a:pt x="66"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6" name="Freeform 17"/>
            <p:cNvSpPr>
              <a:spLocks noEditPoints="1"/>
            </p:cNvSpPr>
            <p:nvPr/>
          </p:nvSpPr>
          <p:spPr bwMode="auto">
            <a:xfrm>
              <a:off x="6979" y="3328"/>
              <a:ext cx="36" cy="37"/>
            </a:xfrm>
            <a:custGeom>
              <a:avLst/>
              <a:gdLst>
                <a:gd name="T0" fmla="*/ 141 w 156"/>
                <a:gd name="T1" fmla="*/ 78 h 156"/>
                <a:gd name="T2" fmla="*/ 78 w 156"/>
                <a:gd name="T3" fmla="*/ 14 h 156"/>
                <a:gd name="T4" fmla="*/ 15 w 156"/>
                <a:gd name="T5" fmla="*/ 78 h 156"/>
                <a:gd name="T6" fmla="*/ 78 w 156"/>
                <a:gd name="T7" fmla="*/ 142 h 156"/>
                <a:gd name="T8" fmla="*/ 141 w 156"/>
                <a:gd name="T9" fmla="*/ 78 h 156"/>
                <a:gd name="T10" fmla="*/ 78 w 156"/>
                <a:gd name="T11" fmla="*/ 156 h 156"/>
                <a:gd name="T12" fmla="*/ 0 w 156"/>
                <a:gd name="T13" fmla="*/ 78 h 156"/>
                <a:gd name="T14" fmla="*/ 78 w 156"/>
                <a:gd name="T15" fmla="*/ 0 h 156"/>
                <a:gd name="T16" fmla="*/ 156 w 156"/>
                <a:gd name="T17" fmla="*/ 78 h 156"/>
                <a:gd name="T18" fmla="*/ 78 w 156"/>
                <a:gd name="T1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6">
                  <a:moveTo>
                    <a:pt x="141" y="78"/>
                  </a:moveTo>
                  <a:cubicBezTo>
                    <a:pt x="141" y="38"/>
                    <a:pt x="117" y="14"/>
                    <a:pt x="78" y="14"/>
                  </a:cubicBezTo>
                  <a:cubicBezTo>
                    <a:pt x="39" y="14"/>
                    <a:pt x="15" y="38"/>
                    <a:pt x="15" y="78"/>
                  </a:cubicBezTo>
                  <a:cubicBezTo>
                    <a:pt x="15" y="118"/>
                    <a:pt x="39" y="142"/>
                    <a:pt x="78" y="142"/>
                  </a:cubicBezTo>
                  <a:cubicBezTo>
                    <a:pt x="117" y="142"/>
                    <a:pt x="141" y="118"/>
                    <a:pt x="141" y="78"/>
                  </a:cubicBezTo>
                  <a:close/>
                  <a:moveTo>
                    <a:pt x="78" y="156"/>
                  </a:moveTo>
                  <a:cubicBezTo>
                    <a:pt x="29" y="156"/>
                    <a:pt x="0" y="126"/>
                    <a:pt x="0" y="78"/>
                  </a:cubicBezTo>
                  <a:cubicBezTo>
                    <a:pt x="0" y="29"/>
                    <a:pt x="29" y="0"/>
                    <a:pt x="78" y="0"/>
                  </a:cubicBezTo>
                  <a:cubicBezTo>
                    <a:pt x="127" y="0"/>
                    <a:pt x="156" y="29"/>
                    <a:pt x="156" y="78"/>
                  </a:cubicBezTo>
                  <a:cubicBezTo>
                    <a:pt x="156" y="126"/>
                    <a:pt x="127" y="156"/>
                    <a:pt x="78" y="156"/>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7" name="Freeform 18"/>
            <p:cNvSpPr>
              <a:spLocks noEditPoints="1"/>
            </p:cNvSpPr>
            <p:nvPr/>
          </p:nvSpPr>
          <p:spPr bwMode="auto">
            <a:xfrm>
              <a:off x="7045" y="3318"/>
              <a:ext cx="29" cy="47"/>
            </a:xfrm>
            <a:custGeom>
              <a:avLst/>
              <a:gdLst>
                <a:gd name="T0" fmla="*/ 83 w 125"/>
                <a:gd name="T1" fmla="*/ 0 h 198"/>
                <a:gd name="T2" fmla="*/ 99 w 125"/>
                <a:gd name="T3" fmla="*/ 0 h 198"/>
                <a:gd name="T4" fmla="*/ 70 w 125"/>
                <a:gd name="T5" fmla="*/ 30 h 198"/>
                <a:gd name="T6" fmla="*/ 53 w 125"/>
                <a:gd name="T7" fmla="*/ 30 h 198"/>
                <a:gd name="T8" fmla="*/ 25 w 125"/>
                <a:gd name="T9" fmla="*/ 0 h 198"/>
                <a:gd name="T10" fmla="*/ 40 w 125"/>
                <a:gd name="T11" fmla="*/ 0 h 198"/>
                <a:gd name="T12" fmla="*/ 62 w 125"/>
                <a:gd name="T13" fmla="*/ 22 h 198"/>
                <a:gd name="T14" fmla="*/ 83 w 125"/>
                <a:gd name="T15" fmla="*/ 0 h 198"/>
                <a:gd name="T16" fmla="*/ 16 w 125"/>
                <a:gd name="T17" fmla="*/ 145 h 198"/>
                <a:gd name="T18" fmla="*/ 16 w 125"/>
                <a:gd name="T19" fmla="*/ 146 h 198"/>
                <a:gd name="T20" fmla="*/ 63 w 125"/>
                <a:gd name="T21" fmla="*/ 184 h 198"/>
                <a:gd name="T22" fmla="*/ 109 w 125"/>
                <a:gd name="T23" fmla="*/ 153 h 198"/>
                <a:gd name="T24" fmla="*/ 72 w 125"/>
                <a:gd name="T25" fmla="*/ 127 h 198"/>
                <a:gd name="T26" fmla="*/ 40 w 125"/>
                <a:gd name="T27" fmla="*/ 122 h 198"/>
                <a:gd name="T28" fmla="*/ 5 w 125"/>
                <a:gd name="T29" fmla="*/ 85 h 198"/>
                <a:gd name="T30" fmla="*/ 61 w 125"/>
                <a:gd name="T31" fmla="*/ 42 h 198"/>
                <a:gd name="T32" fmla="*/ 120 w 125"/>
                <a:gd name="T33" fmla="*/ 87 h 198"/>
                <a:gd name="T34" fmla="*/ 105 w 125"/>
                <a:gd name="T35" fmla="*/ 87 h 198"/>
                <a:gd name="T36" fmla="*/ 62 w 125"/>
                <a:gd name="T37" fmla="*/ 55 h 198"/>
                <a:gd name="T38" fmla="*/ 20 w 125"/>
                <a:gd name="T39" fmla="*/ 84 h 198"/>
                <a:gd name="T40" fmla="*/ 57 w 125"/>
                <a:gd name="T41" fmla="*/ 109 h 198"/>
                <a:gd name="T42" fmla="*/ 85 w 125"/>
                <a:gd name="T43" fmla="*/ 114 h 198"/>
                <a:gd name="T44" fmla="*/ 125 w 125"/>
                <a:gd name="T45" fmla="*/ 152 h 198"/>
                <a:gd name="T46" fmla="*/ 64 w 125"/>
                <a:gd name="T47" fmla="*/ 198 h 198"/>
                <a:gd name="T48" fmla="*/ 0 w 125"/>
                <a:gd name="T49" fmla="*/ 147 h 198"/>
                <a:gd name="T50" fmla="*/ 0 w 125"/>
                <a:gd name="T51" fmla="*/ 145 h 198"/>
                <a:gd name="T52" fmla="*/ 16 w 125"/>
                <a:gd name="T53"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98">
                  <a:moveTo>
                    <a:pt x="83" y="0"/>
                  </a:moveTo>
                  <a:lnTo>
                    <a:pt x="99" y="0"/>
                  </a:lnTo>
                  <a:lnTo>
                    <a:pt x="70" y="30"/>
                  </a:lnTo>
                  <a:lnTo>
                    <a:pt x="53" y="30"/>
                  </a:lnTo>
                  <a:lnTo>
                    <a:pt x="25" y="0"/>
                  </a:lnTo>
                  <a:lnTo>
                    <a:pt x="40" y="0"/>
                  </a:lnTo>
                  <a:lnTo>
                    <a:pt x="62" y="22"/>
                  </a:lnTo>
                  <a:lnTo>
                    <a:pt x="83" y="0"/>
                  </a:lnTo>
                  <a:close/>
                  <a:moveTo>
                    <a:pt x="16" y="145"/>
                  </a:moveTo>
                  <a:lnTo>
                    <a:pt x="16" y="146"/>
                  </a:lnTo>
                  <a:cubicBezTo>
                    <a:pt x="16" y="168"/>
                    <a:pt x="34" y="184"/>
                    <a:pt x="63" y="184"/>
                  </a:cubicBezTo>
                  <a:cubicBezTo>
                    <a:pt x="92" y="184"/>
                    <a:pt x="109" y="171"/>
                    <a:pt x="109" y="153"/>
                  </a:cubicBezTo>
                  <a:cubicBezTo>
                    <a:pt x="109" y="136"/>
                    <a:pt x="97" y="132"/>
                    <a:pt x="72" y="127"/>
                  </a:cubicBezTo>
                  <a:lnTo>
                    <a:pt x="40" y="122"/>
                  </a:lnTo>
                  <a:cubicBezTo>
                    <a:pt x="16" y="118"/>
                    <a:pt x="5" y="105"/>
                    <a:pt x="5" y="85"/>
                  </a:cubicBezTo>
                  <a:cubicBezTo>
                    <a:pt x="5" y="59"/>
                    <a:pt x="26" y="42"/>
                    <a:pt x="61" y="42"/>
                  </a:cubicBezTo>
                  <a:cubicBezTo>
                    <a:pt x="98" y="42"/>
                    <a:pt x="119" y="59"/>
                    <a:pt x="120" y="87"/>
                  </a:cubicBezTo>
                  <a:lnTo>
                    <a:pt x="105" y="87"/>
                  </a:lnTo>
                  <a:cubicBezTo>
                    <a:pt x="103" y="66"/>
                    <a:pt x="89" y="55"/>
                    <a:pt x="62" y="55"/>
                  </a:cubicBezTo>
                  <a:cubicBezTo>
                    <a:pt x="36" y="55"/>
                    <a:pt x="20" y="67"/>
                    <a:pt x="20" y="84"/>
                  </a:cubicBezTo>
                  <a:cubicBezTo>
                    <a:pt x="20" y="99"/>
                    <a:pt x="32" y="105"/>
                    <a:pt x="57" y="109"/>
                  </a:cubicBezTo>
                  <a:lnTo>
                    <a:pt x="85" y="114"/>
                  </a:lnTo>
                  <a:cubicBezTo>
                    <a:pt x="112" y="119"/>
                    <a:pt x="125" y="130"/>
                    <a:pt x="125" y="152"/>
                  </a:cubicBezTo>
                  <a:cubicBezTo>
                    <a:pt x="125" y="181"/>
                    <a:pt x="103" y="198"/>
                    <a:pt x="64" y="198"/>
                  </a:cubicBezTo>
                  <a:cubicBezTo>
                    <a:pt x="24" y="198"/>
                    <a:pt x="0" y="178"/>
                    <a:pt x="0" y="147"/>
                  </a:cubicBezTo>
                  <a:lnTo>
                    <a:pt x="0" y="145"/>
                  </a:lnTo>
                  <a:lnTo>
                    <a:pt x="16" y="145"/>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8" name="Freeform 19"/>
            <p:cNvSpPr>
              <a:spLocks/>
            </p:cNvSpPr>
            <p:nvPr/>
          </p:nvSpPr>
          <p:spPr bwMode="auto">
            <a:xfrm>
              <a:off x="7085" y="3329"/>
              <a:ext cx="29" cy="35"/>
            </a:xfrm>
            <a:custGeom>
              <a:avLst/>
              <a:gdLst>
                <a:gd name="T0" fmla="*/ 0 w 127"/>
                <a:gd name="T1" fmla="*/ 0 h 149"/>
                <a:gd name="T2" fmla="*/ 15 w 127"/>
                <a:gd name="T3" fmla="*/ 0 h 149"/>
                <a:gd name="T4" fmla="*/ 15 w 127"/>
                <a:gd name="T5" fmla="*/ 82 h 149"/>
                <a:gd name="T6" fmla="*/ 107 w 127"/>
                <a:gd name="T7" fmla="*/ 0 h 149"/>
                <a:gd name="T8" fmla="*/ 127 w 127"/>
                <a:gd name="T9" fmla="*/ 0 h 149"/>
                <a:gd name="T10" fmla="*/ 57 w 127"/>
                <a:gd name="T11" fmla="*/ 63 h 149"/>
                <a:gd name="T12" fmla="*/ 127 w 127"/>
                <a:gd name="T13" fmla="*/ 149 h 149"/>
                <a:gd name="T14" fmla="*/ 108 w 127"/>
                <a:gd name="T15" fmla="*/ 149 h 149"/>
                <a:gd name="T16" fmla="*/ 46 w 127"/>
                <a:gd name="T17" fmla="*/ 72 h 149"/>
                <a:gd name="T18" fmla="*/ 15 w 127"/>
                <a:gd name="T19" fmla="*/ 100 h 149"/>
                <a:gd name="T20" fmla="*/ 15 w 127"/>
                <a:gd name="T21" fmla="*/ 149 h 149"/>
                <a:gd name="T22" fmla="*/ 0 w 127"/>
                <a:gd name="T23" fmla="*/ 149 h 149"/>
                <a:gd name="T24" fmla="*/ 0 w 127"/>
                <a:gd name="T2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49">
                  <a:moveTo>
                    <a:pt x="0" y="0"/>
                  </a:moveTo>
                  <a:lnTo>
                    <a:pt x="15" y="0"/>
                  </a:lnTo>
                  <a:lnTo>
                    <a:pt x="15" y="82"/>
                  </a:lnTo>
                  <a:lnTo>
                    <a:pt x="107" y="0"/>
                  </a:lnTo>
                  <a:lnTo>
                    <a:pt x="127" y="0"/>
                  </a:lnTo>
                  <a:lnTo>
                    <a:pt x="57" y="63"/>
                  </a:lnTo>
                  <a:lnTo>
                    <a:pt x="127" y="149"/>
                  </a:lnTo>
                  <a:lnTo>
                    <a:pt x="108" y="149"/>
                  </a:lnTo>
                  <a:lnTo>
                    <a:pt x="46" y="72"/>
                  </a:lnTo>
                  <a:lnTo>
                    <a:pt x="15" y="100"/>
                  </a:lnTo>
                  <a:lnTo>
                    <a:pt x="15"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29" name="Freeform 20"/>
            <p:cNvSpPr>
              <a:spLocks noEditPoints="1"/>
            </p:cNvSpPr>
            <p:nvPr/>
          </p:nvSpPr>
          <p:spPr bwMode="auto">
            <a:xfrm>
              <a:off x="7120" y="3328"/>
              <a:ext cx="36" cy="37"/>
            </a:xfrm>
            <a:custGeom>
              <a:avLst/>
              <a:gdLst>
                <a:gd name="T0" fmla="*/ 141 w 156"/>
                <a:gd name="T1" fmla="*/ 78 h 156"/>
                <a:gd name="T2" fmla="*/ 78 w 156"/>
                <a:gd name="T3" fmla="*/ 14 h 156"/>
                <a:gd name="T4" fmla="*/ 15 w 156"/>
                <a:gd name="T5" fmla="*/ 78 h 156"/>
                <a:gd name="T6" fmla="*/ 78 w 156"/>
                <a:gd name="T7" fmla="*/ 142 h 156"/>
                <a:gd name="T8" fmla="*/ 141 w 156"/>
                <a:gd name="T9" fmla="*/ 78 h 156"/>
                <a:gd name="T10" fmla="*/ 78 w 156"/>
                <a:gd name="T11" fmla="*/ 156 h 156"/>
                <a:gd name="T12" fmla="*/ 0 w 156"/>
                <a:gd name="T13" fmla="*/ 78 h 156"/>
                <a:gd name="T14" fmla="*/ 78 w 156"/>
                <a:gd name="T15" fmla="*/ 0 h 156"/>
                <a:gd name="T16" fmla="*/ 156 w 156"/>
                <a:gd name="T17" fmla="*/ 78 h 156"/>
                <a:gd name="T18" fmla="*/ 78 w 156"/>
                <a:gd name="T1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6">
                  <a:moveTo>
                    <a:pt x="141" y="78"/>
                  </a:moveTo>
                  <a:cubicBezTo>
                    <a:pt x="141" y="38"/>
                    <a:pt x="117" y="14"/>
                    <a:pt x="78" y="14"/>
                  </a:cubicBezTo>
                  <a:cubicBezTo>
                    <a:pt x="38" y="14"/>
                    <a:pt x="15" y="38"/>
                    <a:pt x="15" y="78"/>
                  </a:cubicBezTo>
                  <a:cubicBezTo>
                    <a:pt x="15" y="118"/>
                    <a:pt x="38" y="142"/>
                    <a:pt x="78" y="142"/>
                  </a:cubicBezTo>
                  <a:cubicBezTo>
                    <a:pt x="117" y="142"/>
                    <a:pt x="141" y="118"/>
                    <a:pt x="141" y="78"/>
                  </a:cubicBezTo>
                  <a:close/>
                  <a:moveTo>
                    <a:pt x="78" y="156"/>
                  </a:moveTo>
                  <a:cubicBezTo>
                    <a:pt x="29" y="156"/>
                    <a:pt x="0" y="126"/>
                    <a:pt x="0" y="78"/>
                  </a:cubicBezTo>
                  <a:cubicBezTo>
                    <a:pt x="0" y="29"/>
                    <a:pt x="29" y="0"/>
                    <a:pt x="78" y="0"/>
                  </a:cubicBezTo>
                  <a:cubicBezTo>
                    <a:pt x="127" y="0"/>
                    <a:pt x="156" y="29"/>
                    <a:pt x="156" y="78"/>
                  </a:cubicBezTo>
                  <a:cubicBezTo>
                    <a:pt x="156" y="126"/>
                    <a:pt x="127" y="156"/>
                    <a:pt x="78" y="156"/>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0" name="Freeform 21"/>
            <p:cNvSpPr>
              <a:spLocks/>
            </p:cNvSpPr>
            <p:nvPr/>
          </p:nvSpPr>
          <p:spPr bwMode="auto">
            <a:xfrm>
              <a:off x="7167" y="3329"/>
              <a:ext cx="25" cy="35"/>
            </a:xfrm>
            <a:custGeom>
              <a:avLst/>
              <a:gdLst>
                <a:gd name="T0" fmla="*/ 0 w 109"/>
                <a:gd name="T1" fmla="*/ 0 h 149"/>
                <a:gd name="T2" fmla="*/ 15 w 109"/>
                <a:gd name="T3" fmla="*/ 0 h 149"/>
                <a:gd name="T4" fmla="*/ 15 w 109"/>
                <a:gd name="T5" fmla="*/ 135 h 149"/>
                <a:gd name="T6" fmla="*/ 109 w 109"/>
                <a:gd name="T7" fmla="*/ 135 h 149"/>
                <a:gd name="T8" fmla="*/ 109 w 109"/>
                <a:gd name="T9" fmla="*/ 149 h 149"/>
                <a:gd name="T10" fmla="*/ 0 w 109"/>
                <a:gd name="T11" fmla="*/ 149 h 149"/>
                <a:gd name="T12" fmla="*/ 0 w 109"/>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109" h="149">
                  <a:moveTo>
                    <a:pt x="0" y="0"/>
                  </a:moveTo>
                  <a:lnTo>
                    <a:pt x="15" y="0"/>
                  </a:lnTo>
                  <a:lnTo>
                    <a:pt x="15" y="135"/>
                  </a:lnTo>
                  <a:lnTo>
                    <a:pt x="109" y="135"/>
                  </a:lnTo>
                  <a:lnTo>
                    <a:pt x="109" y="149"/>
                  </a:lnTo>
                  <a:lnTo>
                    <a:pt x="0"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1" name="Freeform 22"/>
            <p:cNvSpPr>
              <a:spLocks/>
            </p:cNvSpPr>
            <p:nvPr/>
          </p:nvSpPr>
          <p:spPr bwMode="auto">
            <a:xfrm>
              <a:off x="7200" y="3328"/>
              <a:ext cx="29" cy="37"/>
            </a:xfrm>
            <a:custGeom>
              <a:avLst/>
              <a:gdLst>
                <a:gd name="T0" fmla="*/ 15 w 124"/>
                <a:gd name="T1" fmla="*/ 103 h 156"/>
                <a:gd name="T2" fmla="*/ 15 w 124"/>
                <a:gd name="T3" fmla="*/ 104 h 156"/>
                <a:gd name="T4" fmla="*/ 63 w 124"/>
                <a:gd name="T5" fmla="*/ 142 h 156"/>
                <a:gd name="T6" fmla="*/ 109 w 124"/>
                <a:gd name="T7" fmla="*/ 111 h 156"/>
                <a:gd name="T8" fmla="*/ 72 w 124"/>
                <a:gd name="T9" fmla="*/ 85 h 156"/>
                <a:gd name="T10" fmla="*/ 40 w 124"/>
                <a:gd name="T11" fmla="*/ 80 h 156"/>
                <a:gd name="T12" fmla="*/ 5 w 124"/>
                <a:gd name="T13" fmla="*/ 43 h 156"/>
                <a:gd name="T14" fmla="*/ 61 w 124"/>
                <a:gd name="T15" fmla="*/ 0 h 156"/>
                <a:gd name="T16" fmla="*/ 120 w 124"/>
                <a:gd name="T17" fmla="*/ 45 h 156"/>
                <a:gd name="T18" fmla="*/ 105 w 124"/>
                <a:gd name="T19" fmla="*/ 45 h 156"/>
                <a:gd name="T20" fmla="*/ 62 w 124"/>
                <a:gd name="T21" fmla="*/ 13 h 156"/>
                <a:gd name="T22" fmla="*/ 20 w 124"/>
                <a:gd name="T23" fmla="*/ 42 h 156"/>
                <a:gd name="T24" fmla="*/ 57 w 124"/>
                <a:gd name="T25" fmla="*/ 67 h 156"/>
                <a:gd name="T26" fmla="*/ 85 w 124"/>
                <a:gd name="T27" fmla="*/ 72 h 156"/>
                <a:gd name="T28" fmla="*/ 124 w 124"/>
                <a:gd name="T29" fmla="*/ 110 h 156"/>
                <a:gd name="T30" fmla="*/ 64 w 124"/>
                <a:gd name="T31" fmla="*/ 156 h 156"/>
                <a:gd name="T32" fmla="*/ 0 w 124"/>
                <a:gd name="T33" fmla="*/ 105 h 156"/>
                <a:gd name="T34" fmla="*/ 0 w 124"/>
                <a:gd name="T35" fmla="*/ 103 h 156"/>
                <a:gd name="T36" fmla="*/ 15 w 124"/>
                <a:gd name="T37" fmla="*/ 10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56">
                  <a:moveTo>
                    <a:pt x="15" y="103"/>
                  </a:moveTo>
                  <a:lnTo>
                    <a:pt x="15" y="104"/>
                  </a:lnTo>
                  <a:cubicBezTo>
                    <a:pt x="15" y="126"/>
                    <a:pt x="34" y="142"/>
                    <a:pt x="63" y="142"/>
                  </a:cubicBezTo>
                  <a:cubicBezTo>
                    <a:pt x="92" y="142"/>
                    <a:pt x="109" y="129"/>
                    <a:pt x="109" y="111"/>
                  </a:cubicBezTo>
                  <a:cubicBezTo>
                    <a:pt x="109" y="94"/>
                    <a:pt x="97" y="90"/>
                    <a:pt x="72" y="85"/>
                  </a:cubicBezTo>
                  <a:lnTo>
                    <a:pt x="40" y="80"/>
                  </a:lnTo>
                  <a:cubicBezTo>
                    <a:pt x="16" y="76"/>
                    <a:pt x="5" y="63"/>
                    <a:pt x="5" y="43"/>
                  </a:cubicBezTo>
                  <a:cubicBezTo>
                    <a:pt x="5" y="17"/>
                    <a:pt x="26" y="0"/>
                    <a:pt x="61" y="0"/>
                  </a:cubicBezTo>
                  <a:cubicBezTo>
                    <a:pt x="98" y="0"/>
                    <a:pt x="119" y="17"/>
                    <a:pt x="120" y="45"/>
                  </a:cubicBezTo>
                  <a:lnTo>
                    <a:pt x="105" y="45"/>
                  </a:lnTo>
                  <a:cubicBezTo>
                    <a:pt x="103" y="24"/>
                    <a:pt x="88" y="13"/>
                    <a:pt x="62" y="13"/>
                  </a:cubicBezTo>
                  <a:cubicBezTo>
                    <a:pt x="35" y="13"/>
                    <a:pt x="20" y="25"/>
                    <a:pt x="20" y="42"/>
                  </a:cubicBezTo>
                  <a:cubicBezTo>
                    <a:pt x="20" y="57"/>
                    <a:pt x="32" y="63"/>
                    <a:pt x="57" y="67"/>
                  </a:cubicBezTo>
                  <a:lnTo>
                    <a:pt x="85" y="72"/>
                  </a:lnTo>
                  <a:cubicBezTo>
                    <a:pt x="112" y="77"/>
                    <a:pt x="124" y="88"/>
                    <a:pt x="124" y="110"/>
                  </a:cubicBezTo>
                  <a:cubicBezTo>
                    <a:pt x="124" y="139"/>
                    <a:pt x="102" y="156"/>
                    <a:pt x="64" y="156"/>
                  </a:cubicBezTo>
                  <a:cubicBezTo>
                    <a:pt x="24" y="156"/>
                    <a:pt x="0" y="136"/>
                    <a:pt x="0" y="105"/>
                  </a:cubicBezTo>
                  <a:lnTo>
                    <a:pt x="0" y="103"/>
                  </a:lnTo>
                  <a:lnTo>
                    <a:pt x="15" y="103"/>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2" name="Freeform 23"/>
            <p:cNvSpPr>
              <a:spLocks/>
            </p:cNvSpPr>
            <p:nvPr/>
          </p:nvSpPr>
          <p:spPr bwMode="auto">
            <a:xfrm>
              <a:off x="7237" y="3329"/>
              <a:ext cx="29" cy="35"/>
            </a:xfrm>
            <a:custGeom>
              <a:avLst/>
              <a:gdLst>
                <a:gd name="T0" fmla="*/ 57 w 129"/>
                <a:gd name="T1" fmla="*/ 14 h 149"/>
                <a:gd name="T2" fmla="*/ 0 w 129"/>
                <a:gd name="T3" fmla="*/ 14 h 149"/>
                <a:gd name="T4" fmla="*/ 0 w 129"/>
                <a:gd name="T5" fmla="*/ 0 h 149"/>
                <a:gd name="T6" fmla="*/ 129 w 129"/>
                <a:gd name="T7" fmla="*/ 0 h 149"/>
                <a:gd name="T8" fmla="*/ 129 w 129"/>
                <a:gd name="T9" fmla="*/ 14 h 149"/>
                <a:gd name="T10" fmla="*/ 72 w 129"/>
                <a:gd name="T11" fmla="*/ 14 h 149"/>
                <a:gd name="T12" fmla="*/ 72 w 129"/>
                <a:gd name="T13" fmla="*/ 149 h 149"/>
                <a:gd name="T14" fmla="*/ 57 w 129"/>
                <a:gd name="T15" fmla="*/ 149 h 149"/>
                <a:gd name="T16" fmla="*/ 57 w 129"/>
                <a:gd name="T17" fmla="*/ 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49">
                  <a:moveTo>
                    <a:pt x="57" y="14"/>
                  </a:moveTo>
                  <a:lnTo>
                    <a:pt x="0" y="14"/>
                  </a:lnTo>
                  <a:lnTo>
                    <a:pt x="0" y="0"/>
                  </a:lnTo>
                  <a:lnTo>
                    <a:pt x="129" y="0"/>
                  </a:lnTo>
                  <a:lnTo>
                    <a:pt x="129" y="14"/>
                  </a:lnTo>
                  <a:lnTo>
                    <a:pt x="72" y="14"/>
                  </a:lnTo>
                  <a:lnTo>
                    <a:pt x="72" y="149"/>
                  </a:lnTo>
                  <a:lnTo>
                    <a:pt x="57" y="149"/>
                  </a:lnTo>
                  <a:lnTo>
                    <a:pt x="57" y="14"/>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3" name="Freeform 24"/>
            <p:cNvSpPr>
              <a:spLocks/>
            </p:cNvSpPr>
            <p:nvPr/>
          </p:nvSpPr>
          <p:spPr bwMode="auto">
            <a:xfrm>
              <a:off x="7271" y="3329"/>
              <a:ext cx="35" cy="35"/>
            </a:xfrm>
            <a:custGeom>
              <a:avLst/>
              <a:gdLst>
                <a:gd name="T0" fmla="*/ 0 w 153"/>
                <a:gd name="T1" fmla="*/ 0 h 149"/>
                <a:gd name="T2" fmla="*/ 17 w 153"/>
                <a:gd name="T3" fmla="*/ 0 h 149"/>
                <a:gd name="T4" fmla="*/ 77 w 153"/>
                <a:gd name="T5" fmla="*/ 136 h 149"/>
                <a:gd name="T6" fmla="*/ 136 w 153"/>
                <a:gd name="T7" fmla="*/ 0 h 149"/>
                <a:gd name="T8" fmla="*/ 153 w 153"/>
                <a:gd name="T9" fmla="*/ 0 h 149"/>
                <a:gd name="T10" fmla="*/ 86 w 153"/>
                <a:gd name="T11" fmla="*/ 149 h 149"/>
                <a:gd name="T12" fmla="*/ 67 w 153"/>
                <a:gd name="T13" fmla="*/ 149 h 149"/>
                <a:gd name="T14" fmla="*/ 0 w 153"/>
                <a:gd name="T15" fmla="*/ 0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49">
                  <a:moveTo>
                    <a:pt x="0" y="0"/>
                  </a:moveTo>
                  <a:lnTo>
                    <a:pt x="17" y="0"/>
                  </a:lnTo>
                  <a:lnTo>
                    <a:pt x="77" y="136"/>
                  </a:lnTo>
                  <a:lnTo>
                    <a:pt x="136" y="0"/>
                  </a:lnTo>
                  <a:lnTo>
                    <a:pt x="153" y="0"/>
                  </a:lnTo>
                  <a:lnTo>
                    <a:pt x="86" y="149"/>
                  </a:lnTo>
                  <a:lnTo>
                    <a:pt x="67" y="149"/>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4" name="Freeform 25"/>
            <p:cNvSpPr>
              <a:spLocks noEditPoints="1"/>
            </p:cNvSpPr>
            <p:nvPr/>
          </p:nvSpPr>
          <p:spPr bwMode="auto">
            <a:xfrm>
              <a:off x="7315" y="3318"/>
              <a:ext cx="9" cy="46"/>
            </a:xfrm>
            <a:custGeom>
              <a:avLst/>
              <a:gdLst>
                <a:gd name="T0" fmla="*/ 19 w 38"/>
                <a:gd name="T1" fmla="*/ 0 h 194"/>
                <a:gd name="T2" fmla="*/ 38 w 38"/>
                <a:gd name="T3" fmla="*/ 0 h 194"/>
                <a:gd name="T4" fmla="*/ 14 w 38"/>
                <a:gd name="T5" fmla="*/ 30 h 194"/>
                <a:gd name="T6" fmla="*/ 1 w 38"/>
                <a:gd name="T7" fmla="*/ 30 h 194"/>
                <a:gd name="T8" fmla="*/ 19 w 38"/>
                <a:gd name="T9" fmla="*/ 0 h 194"/>
                <a:gd name="T10" fmla="*/ 0 w 38"/>
                <a:gd name="T11" fmla="*/ 45 h 194"/>
                <a:gd name="T12" fmla="*/ 15 w 38"/>
                <a:gd name="T13" fmla="*/ 45 h 194"/>
                <a:gd name="T14" fmla="*/ 15 w 38"/>
                <a:gd name="T15" fmla="*/ 194 h 194"/>
                <a:gd name="T16" fmla="*/ 0 w 38"/>
                <a:gd name="T17" fmla="*/ 194 h 194"/>
                <a:gd name="T18" fmla="*/ 0 w 38"/>
                <a:gd name="T19" fmla="*/ 4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94">
                  <a:moveTo>
                    <a:pt x="19" y="0"/>
                  </a:moveTo>
                  <a:lnTo>
                    <a:pt x="38" y="0"/>
                  </a:lnTo>
                  <a:lnTo>
                    <a:pt x="14" y="30"/>
                  </a:lnTo>
                  <a:lnTo>
                    <a:pt x="1" y="30"/>
                  </a:lnTo>
                  <a:lnTo>
                    <a:pt x="19" y="0"/>
                  </a:lnTo>
                  <a:close/>
                  <a:moveTo>
                    <a:pt x="0" y="45"/>
                  </a:moveTo>
                  <a:lnTo>
                    <a:pt x="15" y="45"/>
                  </a:lnTo>
                  <a:lnTo>
                    <a:pt x="15" y="194"/>
                  </a:lnTo>
                  <a:lnTo>
                    <a:pt x="0" y="194"/>
                  </a:lnTo>
                  <a:lnTo>
                    <a:pt x="0" y="45"/>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5" name="Freeform 26"/>
            <p:cNvSpPr>
              <a:spLocks/>
            </p:cNvSpPr>
            <p:nvPr/>
          </p:nvSpPr>
          <p:spPr bwMode="auto">
            <a:xfrm>
              <a:off x="7334" y="3359"/>
              <a:ext cx="3" cy="12"/>
            </a:xfrm>
            <a:custGeom>
              <a:avLst/>
              <a:gdLst>
                <a:gd name="T0" fmla="*/ 0 w 17"/>
                <a:gd name="T1" fmla="*/ 0 h 50"/>
                <a:gd name="T2" fmla="*/ 17 w 17"/>
                <a:gd name="T3" fmla="*/ 0 h 50"/>
                <a:gd name="T4" fmla="*/ 17 w 17"/>
                <a:gd name="T5" fmla="*/ 27 h 50"/>
                <a:gd name="T6" fmla="*/ 0 w 17"/>
                <a:gd name="T7" fmla="*/ 50 h 50"/>
                <a:gd name="T8" fmla="*/ 0 w 17"/>
                <a:gd name="T9" fmla="*/ 41 h 50"/>
                <a:gd name="T10" fmla="*/ 7 w 17"/>
                <a:gd name="T11" fmla="*/ 27 h 50"/>
                <a:gd name="T12" fmla="*/ 7 w 17"/>
                <a:gd name="T13" fmla="*/ 18 h 50"/>
                <a:gd name="T14" fmla="*/ 0 w 17"/>
                <a:gd name="T15" fmla="*/ 18 h 50"/>
                <a:gd name="T16" fmla="*/ 0 w 17"/>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50">
                  <a:moveTo>
                    <a:pt x="0" y="0"/>
                  </a:moveTo>
                  <a:lnTo>
                    <a:pt x="17" y="0"/>
                  </a:lnTo>
                  <a:lnTo>
                    <a:pt x="17" y="27"/>
                  </a:lnTo>
                  <a:cubicBezTo>
                    <a:pt x="16" y="39"/>
                    <a:pt x="12" y="46"/>
                    <a:pt x="0" y="50"/>
                  </a:cubicBezTo>
                  <a:lnTo>
                    <a:pt x="0" y="41"/>
                  </a:lnTo>
                  <a:cubicBezTo>
                    <a:pt x="5" y="38"/>
                    <a:pt x="7" y="34"/>
                    <a:pt x="7" y="27"/>
                  </a:cubicBezTo>
                  <a:lnTo>
                    <a:pt x="7" y="18"/>
                  </a:lnTo>
                  <a:lnTo>
                    <a:pt x="0" y="18"/>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6" name="Freeform 27"/>
            <p:cNvSpPr>
              <a:spLocks/>
            </p:cNvSpPr>
            <p:nvPr/>
          </p:nvSpPr>
          <p:spPr bwMode="auto">
            <a:xfrm>
              <a:off x="6646" y="3383"/>
              <a:ext cx="32" cy="29"/>
            </a:xfrm>
            <a:custGeom>
              <a:avLst/>
              <a:gdLst>
                <a:gd name="T0" fmla="*/ 0 w 142"/>
                <a:gd name="T1" fmla="*/ 0 h 123"/>
                <a:gd name="T2" fmla="*/ 19 w 142"/>
                <a:gd name="T3" fmla="*/ 0 h 123"/>
                <a:gd name="T4" fmla="*/ 71 w 142"/>
                <a:gd name="T5" fmla="*/ 112 h 123"/>
                <a:gd name="T6" fmla="*/ 124 w 142"/>
                <a:gd name="T7" fmla="*/ 0 h 123"/>
                <a:gd name="T8" fmla="*/ 142 w 142"/>
                <a:gd name="T9" fmla="*/ 0 h 123"/>
                <a:gd name="T10" fmla="*/ 142 w 142"/>
                <a:gd name="T11" fmla="*/ 123 h 123"/>
                <a:gd name="T12" fmla="*/ 130 w 142"/>
                <a:gd name="T13" fmla="*/ 123 h 123"/>
                <a:gd name="T14" fmla="*/ 131 w 142"/>
                <a:gd name="T15" fmla="*/ 10 h 123"/>
                <a:gd name="T16" fmla="*/ 78 w 142"/>
                <a:gd name="T17" fmla="*/ 123 h 123"/>
                <a:gd name="T18" fmla="*/ 64 w 142"/>
                <a:gd name="T19" fmla="*/ 123 h 123"/>
                <a:gd name="T20" fmla="*/ 10 w 142"/>
                <a:gd name="T21" fmla="*/ 10 h 123"/>
                <a:gd name="T22" fmla="*/ 12 w 142"/>
                <a:gd name="T23" fmla="*/ 123 h 123"/>
                <a:gd name="T24" fmla="*/ 0 w 142"/>
                <a:gd name="T25" fmla="*/ 123 h 123"/>
                <a:gd name="T26" fmla="*/ 0 w 142"/>
                <a:gd name="T2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23">
                  <a:moveTo>
                    <a:pt x="0" y="0"/>
                  </a:moveTo>
                  <a:lnTo>
                    <a:pt x="19" y="0"/>
                  </a:lnTo>
                  <a:lnTo>
                    <a:pt x="71" y="112"/>
                  </a:lnTo>
                  <a:lnTo>
                    <a:pt x="124" y="0"/>
                  </a:lnTo>
                  <a:lnTo>
                    <a:pt x="142" y="0"/>
                  </a:lnTo>
                  <a:lnTo>
                    <a:pt x="142" y="123"/>
                  </a:lnTo>
                  <a:lnTo>
                    <a:pt x="130" y="123"/>
                  </a:lnTo>
                  <a:lnTo>
                    <a:pt x="131" y="10"/>
                  </a:lnTo>
                  <a:lnTo>
                    <a:pt x="78" y="123"/>
                  </a:lnTo>
                  <a:lnTo>
                    <a:pt x="64" y="123"/>
                  </a:lnTo>
                  <a:lnTo>
                    <a:pt x="10" y="10"/>
                  </a:lnTo>
                  <a:lnTo>
                    <a:pt x="12"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7" name="Freeform 28"/>
            <p:cNvSpPr>
              <a:spLocks/>
            </p:cNvSpPr>
            <p:nvPr/>
          </p:nvSpPr>
          <p:spPr bwMode="auto">
            <a:xfrm>
              <a:off x="6688" y="3383"/>
              <a:ext cx="21" cy="29"/>
            </a:xfrm>
            <a:custGeom>
              <a:avLst/>
              <a:gdLst>
                <a:gd name="T0" fmla="*/ 0 w 90"/>
                <a:gd name="T1" fmla="*/ 0 h 123"/>
                <a:gd name="T2" fmla="*/ 13 w 90"/>
                <a:gd name="T3" fmla="*/ 0 h 123"/>
                <a:gd name="T4" fmla="*/ 13 w 90"/>
                <a:gd name="T5" fmla="*/ 111 h 123"/>
                <a:gd name="T6" fmla="*/ 90 w 90"/>
                <a:gd name="T7" fmla="*/ 111 h 123"/>
                <a:gd name="T8" fmla="*/ 90 w 90"/>
                <a:gd name="T9" fmla="*/ 123 h 123"/>
                <a:gd name="T10" fmla="*/ 0 w 90"/>
                <a:gd name="T11" fmla="*/ 123 h 123"/>
                <a:gd name="T12" fmla="*/ 0 w 90"/>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90" h="123">
                  <a:moveTo>
                    <a:pt x="0" y="0"/>
                  </a:moveTo>
                  <a:lnTo>
                    <a:pt x="13" y="0"/>
                  </a:lnTo>
                  <a:lnTo>
                    <a:pt x="13" y="111"/>
                  </a:lnTo>
                  <a:lnTo>
                    <a:pt x="90" y="111"/>
                  </a:lnTo>
                  <a:lnTo>
                    <a:pt x="90"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8" name="Freeform 29"/>
            <p:cNvSpPr>
              <a:spLocks noEditPoints="1"/>
            </p:cNvSpPr>
            <p:nvPr/>
          </p:nvSpPr>
          <p:spPr bwMode="auto">
            <a:xfrm>
              <a:off x="6713" y="3374"/>
              <a:ext cx="30" cy="38"/>
            </a:xfrm>
            <a:custGeom>
              <a:avLst/>
              <a:gdLst>
                <a:gd name="T0" fmla="*/ 74 w 128"/>
                <a:gd name="T1" fmla="*/ 0 h 161"/>
                <a:gd name="T2" fmla="*/ 89 w 128"/>
                <a:gd name="T3" fmla="*/ 0 h 161"/>
                <a:gd name="T4" fmla="*/ 69 w 128"/>
                <a:gd name="T5" fmla="*/ 25 h 161"/>
                <a:gd name="T6" fmla="*/ 59 w 128"/>
                <a:gd name="T7" fmla="*/ 25 h 161"/>
                <a:gd name="T8" fmla="*/ 74 w 128"/>
                <a:gd name="T9" fmla="*/ 0 h 161"/>
                <a:gd name="T10" fmla="*/ 92 w 128"/>
                <a:gd name="T11" fmla="*/ 111 h 161"/>
                <a:gd name="T12" fmla="*/ 64 w 128"/>
                <a:gd name="T13" fmla="*/ 48 h 161"/>
                <a:gd name="T14" fmla="*/ 36 w 128"/>
                <a:gd name="T15" fmla="*/ 111 h 161"/>
                <a:gd name="T16" fmla="*/ 92 w 128"/>
                <a:gd name="T17" fmla="*/ 111 h 161"/>
                <a:gd name="T18" fmla="*/ 57 w 128"/>
                <a:gd name="T19" fmla="*/ 38 h 161"/>
                <a:gd name="T20" fmla="*/ 71 w 128"/>
                <a:gd name="T21" fmla="*/ 38 h 161"/>
                <a:gd name="T22" fmla="*/ 128 w 128"/>
                <a:gd name="T23" fmla="*/ 161 h 161"/>
                <a:gd name="T24" fmla="*/ 115 w 128"/>
                <a:gd name="T25" fmla="*/ 161 h 161"/>
                <a:gd name="T26" fmla="*/ 98 w 128"/>
                <a:gd name="T27" fmla="*/ 123 h 161"/>
                <a:gd name="T28" fmla="*/ 30 w 128"/>
                <a:gd name="T29" fmla="*/ 123 h 161"/>
                <a:gd name="T30" fmla="*/ 13 w 128"/>
                <a:gd name="T31" fmla="*/ 161 h 161"/>
                <a:gd name="T32" fmla="*/ 0 w 128"/>
                <a:gd name="T33" fmla="*/ 161 h 161"/>
                <a:gd name="T34" fmla="*/ 57 w 128"/>
                <a:gd name="T35" fmla="*/ 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61">
                  <a:moveTo>
                    <a:pt x="74" y="0"/>
                  </a:moveTo>
                  <a:lnTo>
                    <a:pt x="89" y="0"/>
                  </a:lnTo>
                  <a:lnTo>
                    <a:pt x="69" y="25"/>
                  </a:lnTo>
                  <a:lnTo>
                    <a:pt x="59" y="25"/>
                  </a:lnTo>
                  <a:lnTo>
                    <a:pt x="74" y="0"/>
                  </a:lnTo>
                  <a:close/>
                  <a:moveTo>
                    <a:pt x="92" y="111"/>
                  </a:moveTo>
                  <a:lnTo>
                    <a:pt x="64" y="48"/>
                  </a:lnTo>
                  <a:lnTo>
                    <a:pt x="36" y="111"/>
                  </a:lnTo>
                  <a:lnTo>
                    <a:pt x="92" y="111"/>
                  </a:lnTo>
                  <a:close/>
                  <a:moveTo>
                    <a:pt x="57" y="38"/>
                  </a:moveTo>
                  <a:lnTo>
                    <a:pt x="71" y="38"/>
                  </a:lnTo>
                  <a:lnTo>
                    <a:pt x="128" y="161"/>
                  </a:lnTo>
                  <a:lnTo>
                    <a:pt x="115" y="161"/>
                  </a:lnTo>
                  <a:lnTo>
                    <a:pt x="98" y="123"/>
                  </a:lnTo>
                  <a:lnTo>
                    <a:pt x="30" y="123"/>
                  </a:lnTo>
                  <a:lnTo>
                    <a:pt x="13" y="161"/>
                  </a:lnTo>
                  <a:lnTo>
                    <a:pt x="0" y="161"/>
                  </a:lnTo>
                  <a:lnTo>
                    <a:pt x="57" y="38"/>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39" name="Freeform 30"/>
            <p:cNvSpPr>
              <a:spLocks noEditPoints="1"/>
            </p:cNvSpPr>
            <p:nvPr/>
          </p:nvSpPr>
          <p:spPr bwMode="auto">
            <a:xfrm>
              <a:off x="6749" y="3383"/>
              <a:ext cx="27" cy="29"/>
            </a:xfrm>
            <a:custGeom>
              <a:avLst/>
              <a:gdLst>
                <a:gd name="T0" fmla="*/ 13 w 116"/>
                <a:gd name="T1" fmla="*/ 11 h 123"/>
                <a:gd name="T2" fmla="*/ 13 w 116"/>
                <a:gd name="T3" fmla="*/ 111 h 123"/>
                <a:gd name="T4" fmla="*/ 45 w 116"/>
                <a:gd name="T5" fmla="*/ 111 h 123"/>
                <a:gd name="T6" fmla="*/ 86 w 116"/>
                <a:gd name="T7" fmla="*/ 103 h 123"/>
                <a:gd name="T8" fmla="*/ 103 w 116"/>
                <a:gd name="T9" fmla="*/ 60 h 123"/>
                <a:gd name="T10" fmla="*/ 86 w 116"/>
                <a:gd name="T11" fmla="*/ 18 h 123"/>
                <a:gd name="T12" fmla="*/ 43 w 116"/>
                <a:gd name="T13" fmla="*/ 11 h 123"/>
                <a:gd name="T14" fmla="*/ 13 w 116"/>
                <a:gd name="T15" fmla="*/ 11 h 123"/>
                <a:gd name="T16" fmla="*/ 96 w 116"/>
                <a:gd name="T17" fmla="*/ 11 h 123"/>
                <a:gd name="T18" fmla="*/ 116 w 116"/>
                <a:gd name="T19" fmla="*/ 61 h 123"/>
                <a:gd name="T20" fmla="*/ 96 w 116"/>
                <a:gd name="T21" fmla="*/ 112 h 123"/>
                <a:gd name="T22" fmla="*/ 45 w 116"/>
                <a:gd name="T23" fmla="*/ 123 h 123"/>
                <a:gd name="T24" fmla="*/ 0 w 116"/>
                <a:gd name="T25" fmla="*/ 123 h 123"/>
                <a:gd name="T26" fmla="*/ 0 w 116"/>
                <a:gd name="T27" fmla="*/ 0 h 123"/>
                <a:gd name="T28" fmla="*/ 45 w 116"/>
                <a:gd name="T29" fmla="*/ 0 h 123"/>
                <a:gd name="T30" fmla="*/ 96 w 116"/>
                <a:gd name="T31" fmla="*/ 1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123">
                  <a:moveTo>
                    <a:pt x="13" y="11"/>
                  </a:moveTo>
                  <a:lnTo>
                    <a:pt x="13" y="111"/>
                  </a:lnTo>
                  <a:lnTo>
                    <a:pt x="45" y="111"/>
                  </a:lnTo>
                  <a:cubicBezTo>
                    <a:pt x="63" y="111"/>
                    <a:pt x="76" y="110"/>
                    <a:pt x="86" y="103"/>
                  </a:cubicBezTo>
                  <a:cubicBezTo>
                    <a:pt x="98" y="95"/>
                    <a:pt x="103" y="82"/>
                    <a:pt x="103" y="60"/>
                  </a:cubicBezTo>
                  <a:cubicBezTo>
                    <a:pt x="103" y="40"/>
                    <a:pt x="98" y="26"/>
                    <a:pt x="86" y="18"/>
                  </a:cubicBezTo>
                  <a:cubicBezTo>
                    <a:pt x="76" y="12"/>
                    <a:pt x="62" y="11"/>
                    <a:pt x="43" y="11"/>
                  </a:cubicBezTo>
                  <a:lnTo>
                    <a:pt x="13" y="11"/>
                  </a:lnTo>
                  <a:close/>
                  <a:moveTo>
                    <a:pt x="96" y="11"/>
                  </a:moveTo>
                  <a:cubicBezTo>
                    <a:pt x="110" y="21"/>
                    <a:pt x="116" y="38"/>
                    <a:pt x="116" y="61"/>
                  </a:cubicBezTo>
                  <a:cubicBezTo>
                    <a:pt x="116" y="85"/>
                    <a:pt x="110" y="101"/>
                    <a:pt x="96" y="112"/>
                  </a:cubicBezTo>
                  <a:cubicBezTo>
                    <a:pt x="83" y="122"/>
                    <a:pt x="67" y="123"/>
                    <a:pt x="45" y="123"/>
                  </a:cubicBezTo>
                  <a:lnTo>
                    <a:pt x="0" y="123"/>
                  </a:lnTo>
                  <a:lnTo>
                    <a:pt x="0" y="0"/>
                  </a:lnTo>
                  <a:lnTo>
                    <a:pt x="45" y="0"/>
                  </a:lnTo>
                  <a:cubicBezTo>
                    <a:pt x="67" y="0"/>
                    <a:pt x="83" y="1"/>
                    <a:pt x="96" y="11"/>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0" name="Freeform 31"/>
            <p:cNvSpPr>
              <a:spLocks/>
            </p:cNvSpPr>
            <p:nvPr/>
          </p:nvSpPr>
          <p:spPr bwMode="auto">
            <a:xfrm>
              <a:off x="6784" y="3383"/>
              <a:ext cx="22" cy="29"/>
            </a:xfrm>
            <a:custGeom>
              <a:avLst/>
              <a:gdLst>
                <a:gd name="T0" fmla="*/ 0 w 95"/>
                <a:gd name="T1" fmla="*/ 0 h 123"/>
                <a:gd name="T2" fmla="*/ 95 w 95"/>
                <a:gd name="T3" fmla="*/ 0 h 123"/>
                <a:gd name="T4" fmla="*/ 95 w 95"/>
                <a:gd name="T5" fmla="*/ 11 h 123"/>
                <a:gd name="T6" fmla="*/ 12 w 95"/>
                <a:gd name="T7" fmla="*/ 11 h 123"/>
                <a:gd name="T8" fmla="*/ 12 w 95"/>
                <a:gd name="T9" fmla="*/ 54 h 123"/>
                <a:gd name="T10" fmla="*/ 88 w 95"/>
                <a:gd name="T11" fmla="*/ 54 h 123"/>
                <a:gd name="T12" fmla="*/ 88 w 95"/>
                <a:gd name="T13" fmla="*/ 66 h 123"/>
                <a:gd name="T14" fmla="*/ 12 w 95"/>
                <a:gd name="T15" fmla="*/ 66 h 123"/>
                <a:gd name="T16" fmla="*/ 12 w 95"/>
                <a:gd name="T17" fmla="*/ 111 h 123"/>
                <a:gd name="T18" fmla="*/ 95 w 95"/>
                <a:gd name="T19" fmla="*/ 111 h 123"/>
                <a:gd name="T20" fmla="*/ 95 w 95"/>
                <a:gd name="T21" fmla="*/ 123 h 123"/>
                <a:gd name="T22" fmla="*/ 0 w 95"/>
                <a:gd name="T23" fmla="*/ 123 h 123"/>
                <a:gd name="T24" fmla="*/ 0 w 9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0" y="0"/>
                  </a:moveTo>
                  <a:lnTo>
                    <a:pt x="95" y="0"/>
                  </a:lnTo>
                  <a:lnTo>
                    <a:pt x="95" y="11"/>
                  </a:lnTo>
                  <a:lnTo>
                    <a:pt x="12" y="11"/>
                  </a:lnTo>
                  <a:lnTo>
                    <a:pt x="12" y="54"/>
                  </a:lnTo>
                  <a:lnTo>
                    <a:pt x="88" y="54"/>
                  </a:lnTo>
                  <a:lnTo>
                    <a:pt x="88" y="66"/>
                  </a:lnTo>
                  <a:lnTo>
                    <a:pt x="12" y="66"/>
                  </a:lnTo>
                  <a:lnTo>
                    <a:pt x="12" y="111"/>
                  </a:lnTo>
                  <a:lnTo>
                    <a:pt x="95" y="111"/>
                  </a:lnTo>
                  <a:lnTo>
                    <a:pt x="95"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1" name="Freeform 32"/>
            <p:cNvSpPr>
              <a:spLocks noEditPoints="1"/>
            </p:cNvSpPr>
            <p:nvPr/>
          </p:nvSpPr>
          <p:spPr bwMode="auto">
            <a:xfrm>
              <a:off x="6812" y="3374"/>
              <a:ext cx="25" cy="38"/>
            </a:xfrm>
            <a:custGeom>
              <a:avLst/>
              <a:gdLst>
                <a:gd name="T0" fmla="*/ 78 w 108"/>
                <a:gd name="T1" fmla="*/ 0 h 161"/>
                <a:gd name="T2" fmla="*/ 92 w 108"/>
                <a:gd name="T3" fmla="*/ 0 h 161"/>
                <a:gd name="T4" fmla="*/ 68 w 108"/>
                <a:gd name="T5" fmla="*/ 25 h 161"/>
                <a:gd name="T6" fmla="*/ 54 w 108"/>
                <a:gd name="T7" fmla="*/ 25 h 161"/>
                <a:gd name="T8" fmla="*/ 30 w 108"/>
                <a:gd name="T9" fmla="*/ 0 h 161"/>
                <a:gd name="T10" fmla="*/ 43 w 108"/>
                <a:gd name="T11" fmla="*/ 0 h 161"/>
                <a:gd name="T12" fmla="*/ 61 w 108"/>
                <a:gd name="T13" fmla="*/ 18 h 161"/>
                <a:gd name="T14" fmla="*/ 78 w 108"/>
                <a:gd name="T15" fmla="*/ 0 h 161"/>
                <a:gd name="T16" fmla="*/ 0 w 108"/>
                <a:gd name="T17" fmla="*/ 149 h 161"/>
                <a:gd name="T18" fmla="*/ 91 w 108"/>
                <a:gd name="T19" fmla="*/ 49 h 161"/>
                <a:gd name="T20" fmla="*/ 4 w 108"/>
                <a:gd name="T21" fmla="*/ 49 h 161"/>
                <a:gd name="T22" fmla="*/ 4 w 108"/>
                <a:gd name="T23" fmla="*/ 38 h 161"/>
                <a:gd name="T24" fmla="*/ 108 w 108"/>
                <a:gd name="T25" fmla="*/ 38 h 161"/>
                <a:gd name="T26" fmla="*/ 108 w 108"/>
                <a:gd name="T27" fmla="*/ 49 h 161"/>
                <a:gd name="T28" fmla="*/ 15 w 108"/>
                <a:gd name="T29" fmla="*/ 149 h 161"/>
                <a:gd name="T30" fmla="*/ 108 w 108"/>
                <a:gd name="T31" fmla="*/ 149 h 161"/>
                <a:gd name="T32" fmla="*/ 108 w 108"/>
                <a:gd name="T33" fmla="*/ 161 h 161"/>
                <a:gd name="T34" fmla="*/ 0 w 108"/>
                <a:gd name="T35" fmla="*/ 161 h 161"/>
                <a:gd name="T36" fmla="*/ 0 w 108"/>
                <a:gd name="T37"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61">
                  <a:moveTo>
                    <a:pt x="78" y="0"/>
                  </a:moveTo>
                  <a:lnTo>
                    <a:pt x="92" y="0"/>
                  </a:lnTo>
                  <a:lnTo>
                    <a:pt x="68" y="25"/>
                  </a:lnTo>
                  <a:lnTo>
                    <a:pt x="54" y="25"/>
                  </a:lnTo>
                  <a:lnTo>
                    <a:pt x="30" y="0"/>
                  </a:lnTo>
                  <a:lnTo>
                    <a:pt x="43" y="0"/>
                  </a:lnTo>
                  <a:lnTo>
                    <a:pt x="61" y="18"/>
                  </a:lnTo>
                  <a:lnTo>
                    <a:pt x="78" y="0"/>
                  </a:lnTo>
                  <a:close/>
                  <a:moveTo>
                    <a:pt x="0" y="149"/>
                  </a:moveTo>
                  <a:lnTo>
                    <a:pt x="91" y="49"/>
                  </a:lnTo>
                  <a:lnTo>
                    <a:pt x="4" y="49"/>
                  </a:lnTo>
                  <a:lnTo>
                    <a:pt x="4" y="38"/>
                  </a:lnTo>
                  <a:lnTo>
                    <a:pt x="108" y="38"/>
                  </a:lnTo>
                  <a:lnTo>
                    <a:pt x="108" y="49"/>
                  </a:lnTo>
                  <a:lnTo>
                    <a:pt x="15" y="149"/>
                  </a:lnTo>
                  <a:lnTo>
                    <a:pt x="108" y="149"/>
                  </a:lnTo>
                  <a:lnTo>
                    <a:pt x="108" y="161"/>
                  </a:lnTo>
                  <a:lnTo>
                    <a:pt x="0" y="161"/>
                  </a:lnTo>
                  <a:lnTo>
                    <a:pt x="0" y="149"/>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2" name="Freeform 33"/>
            <p:cNvSpPr>
              <a:spLocks/>
            </p:cNvSpPr>
            <p:nvPr/>
          </p:nvSpPr>
          <p:spPr bwMode="auto">
            <a:xfrm>
              <a:off x="6845" y="3383"/>
              <a:ext cx="22" cy="29"/>
            </a:xfrm>
            <a:custGeom>
              <a:avLst/>
              <a:gdLst>
                <a:gd name="T0" fmla="*/ 0 w 95"/>
                <a:gd name="T1" fmla="*/ 0 h 123"/>
                <a:gd name="T2" fmla="*/ 95 w 95"/>
                <a:gd name="T3" fmla="*/ 0 h 123"/>
                <a:gd name="T4" fmla="*/ 95 w 95"/>
                <a:gd name="T5" fmla="*/ 11 h 123"/>
                <a:gd name="T6" fmla="*/ 12 w 95"/>
                <a:gd name="T7" fmla="*/ 11 h 123"/>
                <a:gd name="T8" fmla="*/ 12 w 95"/>
                <a:gd name="T9" fmla="*/ 54 h 123"/>
                <a:gd name="T10" fmla="*/ 88 w 95"/>
                <a:gd name="T11" fmla="*/ 54 h 123"/>
                <a:gd name="T12" fmla="*/ 88 w 95"/>
                <a:gd name="T13" fmla="*/ 66 h 123"/>
                <a:gd name="T14" fmla="*/ 12 w 95"/>
                <a:gd name="T15" fmla="*/ 66 h 123"/>
                <a:gd name="T16" fmla="*/ 12 w 95"/>
                <a:gd name="T17" fmla="*/ 111 h 123"/>
                <a:gd name="T18" fmla="*/ 95 w 95"/>
                <a:gd name="T19" fmla="*/ 111 h 123"/>
                <a:gd name="T20" fmla="*/ 95 w 95"/>
                <a:gd name="T21" fmla="*/ 123 h 123"/>
                <a:gd name="T22" fmla="*/ 0 w 95"/>
                <a:gd name="T23" fmla="*/ 123 h 123"/>
                <a:gd name="T24" fmla="*/ 0 w 9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0" y="0"/>
                  </a:moveTo>
                  <a:lnTo>
                    <a:pt x="95" y="0"/>
                  </a:lnTo>
                  <a:lnTo>
                    <a:pt x="95" y="11"/>
                  </a:lnTo>
                  <a:lnTo>
                    <a:pt x="12" y="11"/>
                  </a:lnTo>
                  <a:lnTo>
                    <a:pt x="12" y="54"/>
                  </a:lnTo>
                  <a:lnTo>
                    <a:pt x="88" y="54"/>
                  </a:lnTo>
                  <a:lnTo>
                    <a:pt x="88" y="66"/>
                  </a:lnTo>
                  <a:lnTo>
                    <a:pt x="12" y="66"/>
                  </a:lnTo>
                  <a:lnTo>
                    <a:pt x="12" y="111"/>
                  </a:lnTo>
                  <a:lnTo>
                    <a:pt x="95" y="111"/>
                  </a:lnTo>
                  <a:lnTo>
                    <a:pt x="95"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3" name="Freeform 34"/>
            <p:cNvSpPr>
              <a:spLocks noEditPoints="1"/>
            </p:cNvSpPr>
            <p:nvPr/>
          </p:nvSpPr>
          <p:spPr bwMode="auto">
            <a:xfrm>
              <a:off x="6888" y="3383"/>
              <a:ext cx="29" cy="29"/>
            </a:xfrm>
            <a:custGeom>
              <a:avLst/>
              <a:gdLst>
                <a:gd name="T0" fmla="*/ 92 w 127"/>
                <a:gd name="T1" fmla="*/ 73 h 123"/>
                <a:gd name="T2" fmla="*/ 64 w 127"/>
                <a:gd name="T3" fmla="*/ 10 h 123"/>
                <a:gd name="T4" fmla="*/ 35 w 127"/>
                <a:gd name="T5" fmla="*/ 73 h 123"/>
                <a:gd name="T6" fmla="*/ 92 w 127"/>
                <a:gd name="T7" fmla="*/ 73 h 123"/>
                <a:gd name="T8" fmla="*/ 57 w 127"/>
                <a:gd name="T9" fmla="*/ 0 h 123"/>
                <a:gd name="T10" fmla="*/ 71 w 127"/>
                <a:gd name="T11" fmla="*/ 0 h 123"/>
                <a:gd name="T12" fmla="*/ 127 w 127"/>
                <a:gd name="T13" fmla="*/ 123 h 123"/>
                <a:gd name="T14" fmla="*/ 115 w 127"/>
                <a:gd name="T15" fmla="*/ 123 h 123"/>
                <a:gd name="T16" fmla="*/ 98 w 127"/>
                <a:gd name="T17" fmla="*/ 85 h 123"/>
                <a:gd name="T18" fmla="*/ 30 w 127"/>
                <a:gd name="T19" fmla="*/ 85 h 123"/>
                <a:gd name="T20" fmla="*/ 13 w 127"/>
                <a:gd name="T21" fmla="*/ 123 h 123"/>
                <a:gd name="T22" fmla="*/ 0 w 127"/>
                <a:gd name="T23" fmla="*/ 123 h 123"/>
                <a:gd name="T24" fmla="*/ 57 w 127"/>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3">
                  <a:moveTo>
                    <a:pt x="92" y="73"/>
                  </a:moveTo>
                  <a:lnTo>
                    <a:pt x="64" y="10"/>
                  </a:lnTo>
                  <a:lnTo>
                    <a:pt x="35" y="73"/>
                  </a:lnTo>
                  <a:lnTo>
                    <a:pt x="92" y="73"/>
                  </a:lnTo>
                  <a:close/>
                  <a:moveTo>
                    <a:pt x="57" y="0"/>
                  </a:moveTo>
                  <a:lnTo>
                    <a:pt x="71" y="0"/>
                  </a:lnTo>
                  <a:lnTo>
                    <a:pt x="127" y="123"/>
                  </a:lnTo>
                  <a:lnTo>
                    <a:pt x="115" y="123"/>
                  </a:lnTo>
                  <a:lnTo>
                    <a:pt x="98" y="85"/>
                  </a:lnTo>
                  <a:lnTo>
                    <a:pt x="30" y="85"/>
                  </a:lnTo>
                  <a:lnTo>
                    <a:pt x="13" y="123"/>
                  </a:lnTo>
                  <a:lnTo>
                    <a:pt x="0" y="123"/>
                  </a:lnTo>
                  <a:lnTo>
                    <a:pt x="57"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4" name="Freeform 35"/>
            <p:cNvSpPr>
              <a:spLocks/>
            </p:cNvSpPr>
            <p:nvPr/>
          </p:nvSpPr>
          <p:spPr bwMode="auto">
            <a:xfrm>
              <a:off x="6936" y="3383"/>
              <a:ext cx="25" cy="29"/>
            </a:xfrm>
            <a:custGeom>
              <a:avLst/>
              <a:gdLst>
                <a:gd name="T0" fmla="*/ 48 w 108"/>
                <a:gd name="T1" fmla="*/ 11 h 123"/>
                <a:gd name="T2" fmla="*/ 0 w 108"/>
                <a:gd name="T3" fmla="*/ 11 h 123"/>
                <a:gd name="T4" fmla="*/ 0 w 108"/>
                <a:gd name="T5" fmla="*/ 0 h 123"/>
                <a:gd name="T6" fmla="*/ 108 w 108"/>
                <a:gd name="T7" fmla="*/ 0 h 123"/>
                <a:gd name="T8" fmla="*/ 108 w 108"/>
                <a:gd name="T9" fmla="*/ 11 h 123"/>
                <a:gd name="T10" fmla="*/ 60 w 108"/>
                <a:gd name="T11" fmla="*/ 11 h 123"/>
                <a:gd name="T12" fmla="*/ 60 w 108"/>
                <a:gd name="T13" fmla="*/ 123 h 123"/>
                <a:gd name="T14" fmla="*/ 48 w 108"/>
                <a:gd name="T15" fmla="*/ 123 h 123"/>
                <a:gd name="T16" fmla="*/ 48 w 108"/>
                <a:gd name="T17" fmla="*/ 1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23">
                  <a:moveTo>
                    <a:pt x="48" y="11"/>
                  </a:moveTo>
                  <a:lnTo>
                    <a:pt x="0" y="11"/>
                  </a:lnTo>
                  <a:lnTo>
                    <a:pt x="0" y="0"/>
                  </a:lnTo>
                  <a:lnTo>
                    <a:pt x="108" y="0"/>
                  </a:lnTo>
                  <a:lnTo>
                    <a:pt x="108" y="11"/>
                  </a:lnTo>
                  <a:lnTo>
                    <a:pt x="60" y="11"/>
                  </a:lnTo>
                  <a:lnTo>
                    <a:pt x="60" y="123"/>
                  </a:lnTo>
                  <a:lnTo>
                    <a:pt x="48" y="123"/>
                  </a:lnTo>
                  <a:lnTo>
                    <a:pt x="48" y="11"/>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5" name="Freeform 36"/>
            <p:cNvSpPr>
              <a:spLocks noEditPoints="1"/>
            </p:cNvSpPr>
            <p:nvPr/>
          </p:nvSpPr>
          <p:spPr bwMode="auto">
            <a:xfrm>
              <a:off x="6967" y="3374"/>
              <a:ext cx="22" cy="38"/>
            </a:xfrm>
            <a:custGeom>
              <a:avLst/>
              <a:gdLst>
                <a:gd name="T0" fmla="*/ 66 w 95"/>
                <a:gd name="T1" fmla="*/ 0 h 161"/>
                <a:gd name="T2" fmla="*/ 80 w 95"/>
                <a:gd name="T3" fmla="*/ 0 h 161"/>
                <a:gd name="T4" fmla="*/ 56 w 95"/>
                <a:gd name="T5" fmla="*/ 25 h 161"/>
                <a:gd name="T6" fmla="*/ 42 w 95"/>
                <a:gd name="T7" fmla="*/ 25 h 161"/>
                <a:gd name="T8" fmla="*/ 18 w 95"/>
                <a:gd name="T9" fmla="*/ 0 h 161"/>
                <a:gd name="T10" fmla="*/ 31 w 95"/>
                <a:gd name="T11" fmla="*/ 0 h 161"/>
                <a:gd name="T12" fmla="*/ 49 w 95"/>
                <a:gd name="T13" fmla="*/ 18 h 161"/>
                <a:gd name="T14" fmla="*/ 66 w 95"/>
                <a:gd name="T15" fmla="*/ 0 h 161"/>
                <a:gd name="T16" fmla="*/ 0 w 95"/>
                <a:gd name="T17" fmla="*/ 38 h 161"/>
                <a:gd name="T18" fmla="*/ 95 w 95"/>
                <a:gd name="T19" fmla="*/ 38 h 161"/>
                <a:gd name="T20" fmla="*/ 95 w 95"/>
                <a:gd name="T21" fmla="*/ 49 h 161"/>
                <a:gd name="T22" fmla="*/ 13 w 95"/>
                <a:gd name="T23" fmla="*/ 49 h 161"/>
                <a:gd name="T24" fmla="*/ 13 w 95"/>
                <a:gd name="T25" fmla="*/ 92 h 161"/>
                <a:gd name="T26" fmla="*/ 89 w 95"/>
                <a:gd name="T27" fmla="*/ 92 h 161"/>
                <a:gd name="T28" fmla="*/ 89 w 95"/>
                <a:gd name="T29" fmla="*/ 104 h 161"/>
                <a:gd name="T30" fmla="*/ 13 w 95"/>
                <a:gd name="T31" fmla="*/ 104 h 161"/>
                <a:gd name="T32" fmla="*/ 13 w 95"/>
                <a:gd name="T33" fmla="*/ 149 h 161"/>
                <a:gd name="T34" fmla="*/ 95 w 95"/>
                <a:gd name="T35" fmla="*/ 149 h 161"/>
                <a:gd name="T36" fmla="*/ 95 w 95"/>
                <a:gd name="T37" fmla="*/ 161 h 161"/>
                <a:gd name="T38" fmla="*/ 0 w 95"/>
                <a:gd name="T39" fmla="*/ 161 h 161"/>
                <a:gd name="T40" fmla="*/ 0 w 95"/>
                <a:gd name="T41" fmla="*/ 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61">
                  <a:moveTo>
                    <a:pt x="66" y="0"/>
                  </a:moveTo>
                  <a:lnTo>
                    <a:pt x="80" y="0"/>
                  </a:lnTo>
                  <a:lnTo>
                    <a:pt x="56" y="25"/>
                  </a:lnTo>
                  <a:lnTo>
                    <a:pt x="42" y="25"/>
                  </a:lnTo>
                  <a:lnTo>
                    <a:pt x="18" y="0"/>
                  </a:lnTo>
                  <a:lnTo>
                    <a:pt x="31" y="0"/>
                  </a:lnTo>
                  <a:lnTo>
                    <a:pt x="49" y="18"/>
                  </a:lnTo>
                  <a:lnTo>
                    <a:pt x="66" y="0"/>
                  </a:lnTo>
                  <a:close/>
                  <a:moveTo>
                    <a:pt x="0" y="38"/>
                  </a:moveTo>
                  <a:lnTo>
                    <a:pt x="95" y="38"/>
                  </a:lnTo>
                  <a:lnTo>
                    <a:pt x="95" y="49"/>
                  </a:lnTo>
                  <a:lnTo>
                    <a:pt x="13" y="49"/>
                  </a:lnTo>
                  <a:lnTo>
                    <a:pt x="13" y="92"/>
                  </a:lnTo>
                  <a:lnTo>
                    <a:pt x="89" y="92"/>
                  </a:lnTo>
                  <a:lnTo>
                    <a:pt x="89" y="104"/>
                  </a:lnTo>
                  <a:lnTo>
                    <a:pt x="13" y="104"/>
                  </a:lnTo>
                  <a:lnTo>
                    <a:pt x="13" y="149"/>
                  </a:lnTo>
                  <a:lnTo>
                    <a:pt x="95" y="149"/>
                  </a:lnTo>
                  <a:lnTo>
                    <a:pt x="95" y="161"/>
                  </a:lnTo>
                  <a:lnTo>
                    <a:pt x="0" y="161"/>
                  </a:lnTo>
                  <a:lnTo>
                    <a:pt x="0" y="38"/>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6" name="Freeform 37"/>
            <p:cNvSpPr>
              <a:spLocks/>
            </p:cNvSpPr>
            <p:nvPr/>
          </p:nvSpPr>
          <p:spPr bwMode="auto">
            <a:xfrm>
              <a:off x="6998" y="3383"/>
              <a:ext cx="20" cy="29"/>
            </a:xfrm>
            <a:custGeom>
              <a:avLst/>
              <a:gdLst>
                <a:gd name="T0" fmla="*/ 0 w 90"/>
                <a:gd name="T1" fmla="*/ 0 h 123"/>
                <a:gd name="T2" fmla="*/ 12 w 90"/>
                <a:gd name="T3" fmla="*/ 0 h 123"/>
                <a:gd name="T4" fmla="*/ 12 w 90"/>
                <a:gd name="T5" fmla="*/ 111 h 123"/>
                <a:gd name="T6" fmla="*/ 90 w 90"/>
                <a:gd name="T7" fmla="*/ 111 h 123"/>
                <a:gd name="T8" fmla="*/ 90 w 90"/>
                <a:gd name="T9" fmla="*/ 123 h 123"/>
                <a:gd name="T10" fmla="*/ 0 w 90"/>
                <a:gd name="T11" fmla="*/ 123 h 123"/>
                <a:gd name="T12" fmla="*/ 0 w 90"/>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90" h="123">
                  <a:moveTo>
                    <a:pt x="0" y="0"/>
                  </a:moveTo>
                  <a:lnTo>
                    <a:pt x="12" y="0"/>
                  </a:lnTo>
                  <a:lnTo>
                    <a:pt x="12" y="111"/>
                  </a:lnTo>
                  <a:lnTo>
                    <a:pt x="90" y="111"/>
                  </a:lnTo>
                  <a:lnTo>
                    <a:pt x="90"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7" name="Freeform 38"/>
            <p:cNvSpPr>
              <a:spLocks noEditPoints="1"/>
            </p:cNvSpPr>
            <p:nvPr/>
          </p:nvSpPr>
          <p:spPr bwMode="auto">
            <a:xfrm>
              <a:off x="7021" y="3382"/>
              <a:ext cx="30" cy="31"/>
            </a:xfrm>
            <a:custGeom>
              <a:avLst/>
              <a:gdLst>
                <a:gd name="T0" fmla="*/ 117 w 130"/>
                <a:gd name="T1" fmla="*/ 65 h 130"/>
                <a:gd name="T2" fmla="*/ 65 w 130"/>
                <a:gd name="T3" fmla="*/ 12 h 130"/>
                <a:gd name="T4" fmla="*/ 13 w 130"/>
                <a:gd name="T5" fmla="*/ 65 h 130"/>
                <a:gd name="T6" fmla="*/ 65 w 130"/>
                <a:gd name="T7" fmla="*/ 118 h 130"/>
                <a:gd name="T8" fmla="*/ 117 w 130"/>
                <a:gd name="T9" fmla="*/ 65 h 130"/>
                <a:gd name="T10" fmla="*/ 65 w 130"/>
                <a:gd name="T11" fmla="*/ 130 h 130"/>
                <a:gd name="T12" fmla="*/ 0 w 130"/>
                <a:gd name="T13" fmla="*/ 65 h 130"/>
                <a:gd name="T14" fmla="*/ 65 w 130"/>
                <a:gd name="T15" fmla="*/ 0 h 130"/>
                <a:gd name="T16" fmla="*/ 130 w 130"/>
                <a:gd name="T17" fmla="*/ 65 h 130"/>
                <a:gd name="T18" fmla="*/ 65 w 130"/>
                <a:gd name="T1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117" y="65"/>
                  </a:moveTo>
                  <a:cubicBezTo>
                    <a:pt x="117" y="32"/>
                    <a:pt x="98" y="12"/>
                    <a:pt x="65" y="12"/>
                  </a:cubicBezTo>
                  <a:cubicBezTo>
                    <a:pt x="32" y="12"/>
                    <a:pt x="13" y="32"/>
                    <a:pt x="13" y="65"/>
                  </a:cubicBezTo>
                  <a:cubicBezTo>
                    <a:pt x="13" y="99"/>
                    <a:pt x="32" y="118"/>
                    <a:pt x="65" y="118"/>
                  </a:cubicBezTo>
                  <a:cubicBezTo>
                    <a:pt x="98" y="118"/>
                    <a:pt x="117" y="99"/>
                    <a:pt x="117" y="65"/>
                  </a:cubicBezTo>
                  <a:close/>
                  <a:moveTo>
                    <a:pt x="65" y="130"/>
                  </a:moveTo>
                  <a:cubicBezTo>
                    <a:pt x="24" y="130"/>
                    <a:pt x="0" y="106"/>
                    <a:pt x="0" y="65"/>
                  </a:cubicBezTo>
                  <a:cubicBezTo>
                    <a:pt x="0" y="25"/>
                    <a:pt x="24" y="0"/>
                    <a:pt x="65" y="0"/>
                  </a:cubicBezTo>
                  <a:cubicBezTo>
                    <a:pt x="105" y="0"/>
                    <a:pt x="130" y="25"/>
                    <a:pt x="130" y="65"/>
                  </a:cubicBezTo>
                  <a:cubicBezTo>
                    <a:pt x="130" y="106"/>
                    <a:pt x="105" y="130"/>
                    <a:pt x="65" y="130"/>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8" name="Freeform 39"/>
            <p:cNvSpPr>
              <a:spLocks/>
            </p:cNvSpPr>
            <p:nvPr/>
          </p:nvSpPr>
          <p:spPr bwMode="auto">
            <a:xfrm>
              <a:off x="7056" y="3383"/>
              <a:ext cx="29" cy="29"/>
            </a:xfrm>
            <a:custGeom>
              <a:avLst/>
              <a:gdLst>
                <a:gd name="T0" fmla="*/ 0 w 126"/>
                <a:gd name="T1" fmla="*/ 0 h 123"/>
                <a:gd name="T2" fmla="*/ 13 w 126"/>
                <a:gd name="T3" fmla="*/ 0 h 123"/>
                <a:gd name="T4" fmla="*/ 63 w 126"/>
                <a:gd name="T5" fmla="*/ 112 h 123"/>
                <a:gd name="T6" fmla="*/ 112 w 126"/>
                <a:gd name="T7" fmla="*/ 0 h 123"/>
                <a:gd name="T8" fmla="*/ 126 w 126"/>
                <a:gd name="T9" fmla="*/ 0 h 123"/>
                <a:gd name="T10" fmla="*/ 71 w 126"/>
                <a:gd name="T11" fmla="*/ 123 h 123"/>
                <a:gd name="T12" fmla="*/ 55 w 126"/>
                <a:gd name="T13" fmla="*/ 123 h 123"/>
                <a:gd name="T14" fmla="*/ 0 w 126"/>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23">
                  <a:moveTo>
                    <a:pt x="0" y="0"/>
                  </a:moveTo>
                  <a:lnTo>
                    <a:pt x="13" y="0"/>
                  </a:lnTo>
                  <a:lnTo>
                    <a:pt x="63" y="112"/>
                  </a:lnTo>
                  <a:lnTo>
                    <a:pt x="112" y="0"/>
                  </a:lnTo>
                  <a:lnTo>
                    <a:pt x="126" y="0"/>
                  </a:lnTo>
                  <a:lnTo>
                    <a:pt x="71" y="123"/>
                  </a:lnTo>
                  <a:lnTo>
                    <a:pt x="55"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49" name="Freeform 40"/>
            <p:cNvSpPr>
              <a:spLocks noEditPoints="1"/>
            </p:cNvSpPr>
            <p:nvPr/>
          </p:nvSpPr>
          <p:spPr bwMode="auto">
            <a:xfrm>
              <a:off x="7088" y="3374"/>
              <a:ext cx="27" cy="38"/>
            </a:xfrm>
            <a:custGeom>
              <a:avLst/>
              <a:gdLst>
                <a:gd name="T0" fmla="*/ 71 w 118"/>
                <a:gd name="T1" fmla="*/ 0 h 161"/>
                <a:gd name="T2" fmla="*/ 86 w 118"/>
                <a:gd name="T3" fmla="*/ 0 h 161"/>
                <a:gd name="T4" fmla="*/ 66 w 118"/>
                <a:gd name="T5" fmla="*/ 25 h 161"/>
                <a:gd name="T6" fmla="*/ 56 w 118"/>
                <a:gd name="T7" fmla="*/ 25 h 161"/>
                <a:gd name="T8" fmla="*/ 71 w 118"/>
                <a:gd name="T9" fmla="*/ 0 h 161"/>
                <a:gd name="T10" fmla="*/ 53 w 118"/>
                <a:gd name="T11" fmla="*/ 108 h 161"/>
                <a:gd name="T12" fmla="*/ 0 w 118"/>
                <a:gd name="T13" fmla="*/ 38 h 161"/>
                <a:gd name="T14" fmla="*/ 15 w 118"/>
                <a:gd name="T15" fmla="*/ 38 h 161"/>
                <a:gd name="T16" fmla="*/ 59 w 118"/>
                <a:gd name="T17" fmla="*/ 98 h 161"/>
                <a:gd name="T18" fmla="*/ 103 w 118"/>
                <a:gd name="T19" fmla="*/ 38 h 161"/>
                <a:gd name="T20" fmla="*/ 118 w 118"/>
                <a:gd name="T21" fmla="*/ 38 h 161"/>
                <a:gd name="T22" fmla="*/ 65 w 118"/>
                <a:gd name="T23" fmla="*/ 108 h 161"/>
                <a:gd name="T24" fmla="*/ 65 w 118"/>
                <a:gd name="T25" fmla="*/ 161 h 161"/>
                <a:gd name="T26" fmla="*/ 53 w 118"/>
                <a:gd name="T27" fmla="*/ 161 h 161"/>
                <a:gd name="T28" fmla="*/ 53 w 118"/>
                <a:gd name="T29" fmla="*/ 10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161">
                  <a:moveTo>
                    <a:pt x="71" y="0"/>
                  </a:moveTo>
                  <a:lnTo>
                    <a:pt x="86" y="0"/>
                  </a:lnTo>
                  <a:lnTo>
                    <a:pt x="66" y="25"/>
                  </a:lnTo>
                  <a:lnTo>
                    <a:pt x="56" y="25"/>
                  </a:lnTo>
                  <a:lnTo>
                    <a:pt x="71" y="0"/>
                  </a:lnTo>
                  <a:close/>
                  <a:moveTo>
                    <a:pt x="53" y="108"/>
                  </a:moveTo>
                  <a:lnTo>
                    <a:pt x="0" y="38"/>
                  </a:lnTo>
                  <a:lnTo>
                    <a:pt x="15" y="38"/>
                  </a:lnTo>
                  <a:lnTo>
                    <a:pt x="59" y="98"/>
                  </a:lnTo>
                  <a:lnTo>
                    <a:pt x="103" y="38"/>
                  </a:lnTo>
                  <a:lnTo>
                    <a:pt x="118" y="38"/>
                  </a:lnTo>
                  <a:lnTo>
                    <a:pt x="65" y="108"/>
                  </a:lnTo>
                  <a:lnTo>
                    <a:pt x="65" y="161"/>
                  </a:lnTo>
                  <a:lnTo>
                    <a:pt x="53" y="161"/>
                  </a:lnTo>
                  <a:lnTo>
                    <a:pt x="53" y="108"/>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0" name="Freeform 41"/>
            <p:cNvSpPr>
              <a:spLocks/>
            </p:cNvSpPr>
            <p:nvPr/>
          </p:nvSpPr>
          <p:spPr bwMode="auto">
            <a:xfrm>
              <a:off x="7121" y="3382"/>
              <a:ext cx="29" cy="31"/>
            </a:xfrm>
            <a:custGeom>
              <a:avLst/>
              <a:gdLst>
                <a:gd name="T0" fmla="*/ 64 w 124"/>
                <a:gd name="T1" fmla="*/ 12 h 130"/>
                <a:gd name="T2" fmla="*/ 12 w 124"/>
                <a:gd name="T3" fmla="*/ 65 h 130"/>
                <a:gd name="T4" fmla="*/ 62 w 124"/>
                <a:gd name="T5" fmla="*/ 118 h 130"/>
                <a:gd name="T6" fmla="*/ 111 w 124"/>
                <a:gd name="T7" fmla="*/ 81 h 130"/>
                <a:gd name="T8" fmla="*/ 124 w 124"/>
                <a:gd name="T9" fmla="*/ 81 h 130"/>
                <a:gd name="T10" fmla="*/ 62 w 124"/>
                <a:gd name="T11" fmla="*/ 130 h 130"/>
                <a:gd name="T12" fmla="*/ 0 w 124"/>
                <a:gd name="T13" fmla="*/ 65 h 130"/>
                <a:gd name="T14" fmla="*/ 65 w 124"/>
                <a:gd name="T15" fmla="*/ 0 h 130"/>
                <a:gd name="T16" fmla="*/ 122 w 124"/>
                <a:gd name="T17" fmla="*/ 44 h 130"/>
                <a:gd name="T18" fmla="*/ 109 w 124"/>
                <a:gd name="T19" fmla="*/ 44 h 130"/>
                <a:gd name="T20" fmla="*/ 64 w 124"/>
                <a:gd name="T21" fmla="*/ 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30">
                  <a:moveTo>
                    <a:pt x="64" y="12"/>
                  </a:moveTo>
                  <a:cubicBezTo>
                    <a:pt x="32" y="12"/>
                    <a:pt x="12" y="32"/>
                    <a:pt x="12" y="65"/>
                  </a:cubicBezTo>
                  <a:cubicBezTo>
                    <a:pt x="12" y="98"/>
                    <a:pt x="32" y="118"/>
                    <a:pt x="62" y="118"/>
                  </a:cubicBezTo>
                  <a:cubicBezTo>
                    <a:pt x="87" y="118"/>
                    <a:pt x="106" y="104"/>
                    <a:pt x="111" y="81"/>
                  </a:cubicBezTo>
                  <a:lnTo>
                    <a:pt x="124" y="81"/>
                  </a:lnTo>
                  <a:cubicBezTo>
                    <a:pt x="118" y="111"/>
                    <a:pt x="95" y="130"/>
                    <a:pt x="62" y="130"/>
                  </a:cubicBezTo>
                  <a:cubicBezTo>
                    <a:pt x="25" y="130"/>
                    <a:pt x="0" y="105"/>
                    <a:pt x="0" y="65"/>
                  </a:cubicBezTo>
                  <a:cubicBezTo>
                    <a:pt x="0" y="25"/>
                    <a:pt x="24" y="0"/>
                    <a:pt x="65" y="0"/>
                  </a:cubicBezTo>
                  <a:cubicBezTo>
                    <a:pt x="97" y="0"/>
                    <a:pt x="118" y="17"/>
                    <a:pt x="122" y="44"/>
                  </a:cubicBezTo>
                  <a:lnTo>
                    <a:pt x="109" y="44"/>
                  </a:lnTo>
                  <a:cubicBezTo>
                    <a:pt x="105" y="24"/>
                    <a:pt x="89" y="12"/>
                    <a:pt x="64" y="12"/>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1" name="Freeform 42"/>
            <p:cNvSpPr>
              <a:spLocks/>
            </p:cNvSpPr>
            <p:nvPr/>
          </p:nvSpPr>
          <p:spPr bwMode="auto">
            <a:xfrm>
              <a:off x="7157" y="3383"/>
              <a:ext cx="24" cy="29"/>
            </a:xfrm>
            <a:custGeom>
              <a:avLst/>
              <a:gdLst>
                <a:gd name="T0" fmla="*/ 0 w 105"/>
                <a:gd name="T1" fmla="*/ 0 h 123"/>
                <a:gd name="T2" fmla="*/ 12 w 105"/>
                <a:gd name="T3" fmla="*/ 0 h 123"/>
                <a:gd name="T4" fmla="*/ 12 w 105"/>
                <a:gd name="T5" fmla="*/ 51 h 123"/>
                <a:gd name="T6" fmla="*/ 93 w 105"/>
                <a:gd name="T7" fmla="*/ 51 h 123"/>
                <a:gd name="T8" fmla="*/ 93 w 105"/>
                <a:gd name="T9" fmla="*/ 0 h 123"/>
                <a:gd name="T10" fmla="*/ 105 w 105"/>
                <a:gd name="T11" fmla="*/ 0 h 123"/>
                <a:gd name="T12" fmla="*/ 105 w 105"/>
                <a:gd name="T13" fmla="*/ 123 h 123"/>
                <a:gd name="T14" fmla="*/ 93 w 105"/>
                <a:gd name="T15" fmla="*/ 123 h 123"/>
                <a:gd name="T16" fmla="*/ 93 w 105"/>
                <a:gd name="T17" fmla="*/ 63 h 123"/>
                <a:gd name="T18" fmla="*/ 12 w 105"/>
                <a:gd name="T19" fmla="*/ 63 h 123"/>
                <a:gd name="T20" fmla="*/ 12 w 105"/>
                <a:gd name="T21" fmla="*/ 123 h 123"/>
                <a:gd name="T22" fmla="*/ 0 w 105"/>
                <a:gd name="T23" fmla="*/ 123 h 123"/>
                <a:gd name="T24" fmla="*/ 0 w 10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3">
                  <a:moveTo>
                    <a:pt x="0" y="0"/>
                  </a:moveTo>
                  <a:lnTo>
                    <a:pt x="12" y="0"/>
                  </a:lnTo>
                  <a:lnTo>
                    <a:pt x="12" y="51"/>
                  </a:lnTo>
                  <a:lnTo>
                    <a:pt x="93" y="51"/>
                  </a:lnTo>
                  <a:lnTo>
                    <a:pt x="93" y="0"/>
                  </a:lnTo>
                  <a:lnTo>
                    <a:pt x="105" y="0"/>
                  </a:lnTo>
                  <a:lnTo>
                    <a:pt x="105" y="123"/>
                  </a:lnTo>
                  <a:lnTo>
                    <a:pt x="93" y="123"/>
                  </a:lnTo>
                  <a:lnTo>
                    <a:pt x="93" y="63"/>
                  </a:lnTo>
                  <a:lnTo>
                    <a:pt x="12" y="63"/>
                  </a:lnTo>
                  <a:lnTo>
                    <a:pt x="12" y="123"/>
                  </a:lnTo>
                  <a:lnTo>
                    <a:pt x="0"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2" name="Freeform 43"/>
            <p:cNvSpPr>
              <a:spLocks noEditPoints="1"/>
            </p:cNvSpPr>
            <p:nvPr/>
          </p:nvSpPr>
          <p:spPr bwMode="auto">
            <a:xfrm>
              <a:off x="7190" y="3382"/>
              <a:ext cx="30" cy="31"/>
            </a:xfrm>
            <a:custGeom>
              <a:avLst/>
              <a:gdLst>
                <a:gd name="T0" fmla="*/ 117 w 130"/>
                <a:gd name="T1" fmla="*/ 65 h 130"/>
                <a:gd name="T2" fmla="*/ 65 w 130"/>
                <a:gd name="T3" fmla="*/ 12 h 130"/>
                <a:gd name="T4" fmla="*/ 13 w 130"/>
                <a:gd name="T5" fmla="*/ 65 h 130"/>
                <a:gd name="T6" fmla="*/ 65 w 130"/>
                <a:gd name="T7" fmla="*/ 118 h 130"/>
                <a:gd name="T8" fmla="*/ 117 w 130"/>
                <a:gd name="T9" fmla="*/ 65 h 130"/>
                <a:gd name="T10" fmla="*/ 65 w 130"/>
                <a:gd name="T11" fmla="*/ 130 h 130"/>
                <a:gd name="T12" fmla="*/ 0 w 130"/>
                <a:gd name="T13" fmla="*/ 65 h 130"/>
                <a:gd name="T14" fmla="*/ 65 w 130"/>
                <a:gd name="T15" fmla="*/ 0 h 130"/>
                <a:gd name="T16" fmla="*/ 130 w 130"/>
                <a:gd name="T17" fmla="*/ 65 h 130"/>
                <a:gd name="T18" fmla="*/ 65 w 130"/>
                <a:gd name="T1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117" y="65"/>
                  </a:moveTo>
                  <a:cubicBezTo>
                    <a:pt x="117" y="32"/>
                    <a:pt x="98" y="12"/>
                    <a:pt x="65" y="12"/>
                  </a:cubicBezTo>
                  <a:cubicBezTo>
                    <a:pt x="32" y="12"/>
                    <a:pt x="13" y="32"/>
                    <a:pt x="13" y="65"/>
                  </a:cubicBezTo>
                  <a:cubicBezTo>
                    <a:pt x="13" y="99"/>
                    <a:pt x="32" y="118"/>
                    <a:pt x="65" y="118"/>
                  </a:cubicBezTo>
                  <a:cubicBezTo>
                    <a:pt x="98" y="118"/>
                    <a:pt x="117" y="99"/>
                    <a:pt x="117" y="65"/>
                  </a:cubicBezTo>
                  <a:close/>
                  <a:moveTo>
                    <a:pt x="65" y="130"/>
                  </a:moveTo>
                  <a:cubicBezTo>
                    <a:pt x="24" y="130"/>
                    <a:pt x="0" y="106"/>
                    <a:pt x="0" y="65"/>
                  </a:cubicBezTo>
                  <a:cubicBezTo>
                    <a:pt x="0" y="25"/>
                    <a:pt x="24" y="0"/>
                    <a:pt x="65" y="0"/>
                  </a:cubicBezTo>
                  <a:cubicBezTo>
                    <a:pt x="105" y="0"/>
                    <a:pt x="130" y="25"/>
                    <a:pt x="130" y="65"/>
                  </a:cubicBezTo>
                  <a:cubicBezTo>
                    <a:pt x="130" y="106"/>
                    <a:pt x="105" y="130"/>
                    <a:pt x="65" y="130"/>
                  </a:cubicBez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3" name="Freeform 44"/>
            <p:cNvSpPr>
              <a:spLocks/>
            </p:cNvSpPr>
            <p:nvPr/>
          </p:nvSpPr>
          <p:spPr bwMode="auto">
            <a:xfrm>
              <a:off x="7224" y="3383"/>
              <a:ext cx="29" cy="29"/>
            </a:xfrm>
            <a:custGeom>
              <a:avLst/>
              <a:gdLst>
                <a:gd name="T0" fmla="*/ 0 w 126"/>
                <a:gd name="T1" fmla="*/ 0 h 123"/>
                <a:gd name="T2" fmla="*/ 13 w 126"/>
                <a:gd name="T3" fmla="*/ 0 h 123"/>
                <a:gd name="T4" fmla="*/ 63 w 126"/>
                <a:gd name="T5" fmla="*/ 112 h 123"/>
                <a:gd name="T6" fmla="*/ 113 w 126"/>
                <a:gd name="T7" fmla="*/ 0 h 123"/>
                <a:gd name="T8" fmla="*/ 126 w 126"/>
                <a:gd name="T9" fmla="*/ 0 h 123"/>
                <a:gd name="T10" fmla="*/ 71 w 126"/>
                <a:gd name="T11" fmla="*/ 123 h 123"/>
                <a:gd name="T12" fmla="*/ 55 w 126"/>
                <a:gd name="T13" fmla="*/ 123 h 123"/>
                <a:gd name="T14" fmla="*/ 0 w 126"/>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23">
                  <a:moveTo>
                    <a:pt x="0" y="0"/>
                  </a:moveTo>
                  <a:lnTo>
                    <a:pt x="13" y="0"/>
                  </a:lnTo>
                  <a:lnTo>
                    <a:pt x="63" y="112"/>
                  </a:lnTo>
                  <a:lnTo>
                    <a:pt x="113" y="0"/>
                  </a:lnTo>
                  <a:lnTo>
                    <a:pt x="126" y="0"/>
                  </a:lnTo>
                  <a:lnTo>
                    <a:pt x="71" y="123"/>
                  </a:lnTo>
                  <a:lnTo>
                    <a:pt x="55" y="123"/>
                  </a:lnTo>
                  <a:lnTo>
                    <a:pt x="0" y="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4" name="Freeform 45"/>
            <p:cNvSpPr>
              <a:spLocks/>
            </p:cNvSpPr>
            <p:nvPr/>
          </p:nvSpPr>
          <p:spPr bwMode="auto">
            <a:xfrm>
              <a:off x="7257" y="3383"/>
              <a:ext cx="27" cy="29"/>
            </a:xfrm>
            <a:custGeom>
              <a:avLst/>
              <a:gdLst>
                <a:gd name="T0" fmla="*/ 53 w 118"/>
                <a:gd name="T1" fmla="*/ 70 h 123"/>
                <a:gd name="T2" fmla="*/ 0 w 118"/>
                <a:gd name="T3" fmla="*/ 0 h 123"/>
                <a:gd name="T4" fmla="*/ 15 w 118"/>
                <a:gd name="T5" fmla="*/ 0 h 123"/>
                <a:gd name="T6" fmla="*/ 59 w 118"/>
                <a:gd name="T7" fmla="*/ 60 h 123"/>
                <a:gd name="T8" fmla="*/ 103 w 118"/>
                <a:gd name="T9" fmla="*/ 0 h 123"/>
                <a:gd name="T10" fmla="*/ 118 w 118"/>
                <a:gd name="T11" fmla="*/ 0 h 123"/>
                <a:gd name="T12" fmla="*/ 65 w 118"/>
                <a:gd name="T13" fmla="*/ 70 h 123"/>
                <a:gd name="T14" fmla="*/ 65 w 118"/>
                <a:gd name="T15" fmla="*/ 123 h 123"/>
                <a:gd name="T16" fmla="*/ 53 w 118"/>
                <a:gd name="T17" fmla="*/ 123 h 123"/>
                <a:gd name="T18" fmla="*/ 53 w 118"/>
                <a:gd name="T19" fmla="*/ 7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23">
                  <a:moveTo>
                    <a:pt x="53" y="70"/>
                  </a:moveTo>
                  <a:lnTo>
                    <a:pt x="0" y="0"/>
                  </a:lnTo>
                  <a:lnTo>
                    <a:pt x="15" y="0"/>
                  </a:lnTo>
                  <a:lnTo>
                    <a:pt x="59" y="60"/>
                  </a:lnTo>
                  <a:lnTo>
                    <a:pt x="103" y="0"/>
                  </a:lnTo>
                  <a:lnTo>
                    <a:pt x="118" y="0"/>
                  </a:lnTo>
                  <a:lnTo>
                    <a:pt x="65" y="70"/>
                  </a:lnTo>
                  <a:lnTo>
                    <a:pt x="65" y="123"/>
                  </a:lnTo>
                  <a:lnTo>
                    <a:pt x="53" y="123"/>
                  </a:lnTo>
                  <a:lnTo>
                    <a:pt x="53" y="70"/>
                  </a:lnTo>
                  <a:close/>
                </a:path>
              </a:pathLst>
            </a:custGeom>
            <a:solidFill>
              <a:srgbClr val="807F8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5" name="Rectangle 46"/>
            <p:cNvSpPr>
              <a:spLocks noChangeArrowheads="1"/>
            </p:cNvSpPr>
            <p:nvPr/>
          </p:nvSpPr>
          <p:spPr bwMode="auto">
            <a:xfrm>
              <a:off x="4205" y="3032"/>
              <a:ext cx="604" cy="419"/>
            </a:xfrm>
            <a:prstGeom prst="rect">
              <a:avLst/>
            </a:prstGeom>
            <a:solidFill>
              <a:srgbClr val="FEFEF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6" name="Rectangle 47"/>
            <p:cNvSpPr>
              <a:spLocks noChangeArrowheads="1"/>
            </p:cNvSpPr>
            <p:nvPr/>
          </p:nvSpPr>
          <p:spPr bwMode="auto">
            <a:xfrm>
              <a:off x="4217" y="3043"/>
              <a:ext cx="580" cy="396"/>
            </a:xfrm>
            <a:prstGeom prst="rect">
              <a:avLst/>
            </a:prstGeom>
            <a:solidFill>
              <a:srgbClr val="044DA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7" name="Freeform 48"/>
            <p:cNvSpPr>
              <a:spLocks/>
            </p:cNvSpPr>
            <p:nvPr/>
          </p:nvSpPr>
          <p:spPr bwMode="auto">
            <a:xfrm>
              <a:off x="4487" y="3091"/>
              <a:ext cx="40" cy="39"/>
            </a:xfrm>
            <a:custGeom>
              <a:avLst/>
              <a:gdLst>
                <a:gd name="T0" fmla="*/ 33 w 174"/>
                <a:gd name="T1" fmla="*/ 166 h 166"/>
                <a:gd name="T2" fmla="*/ 87 w 174"/>
                <a:gd name="T3" fmla="*/ 127 h 166"/>
                <a:gd name="T4" fmla="*/ 140 w 174"/>
                <a:gd name="T5" fmla="*/ 166 h 166"/>
                <a:gd name="T6" fmla="*/ 120 w 174"/>
                <a:gd name="T7" fmla="*/ 103 h 166"/>
                <a:gd name="T8" fmla="*/ 174 w 174"/>
                <a:gd name="T9" fmla="*/ 64 h 166"/>
                <a:gd name="T10" fmla="*/ 107 w 174"/>
                <a:gd name="T11" fmla="*/ 64 h 166"/>
                <a:gd name="T12" fmla="*/ 87 w 174"/>
                <a:gd name="T13" fmla="*/ 0 h 166"/>
                <a:gd name="T14" fmla="*/ 66 w 174"/>
                <a:gd name="T15" fmla="*/ 64 h 166"/>
                <a:gd name="T16" fmla="*/ 0 w 174"/>
                <a:gd name="T17" fmla="*/ 64 h 166"/>
                <a:gd name="T18" fmla="*/ 54 w 174"/>
                <a:gd name="T19" fmla="*/ 103 h 166"/>
                <a:gd name="T20" fmla="*/ 33 w 174"/>
                <a:gd name="T21"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6">
                  <a:moveTo>
                    <a:pt x="33" y="166"/>
                  </a:moveTo>
                  <a:lnTo>
                    <a:pt x="87" y="127"/>
                  </a:lnTo>
                  <a:lnTo>
                    <a:pt x="140" y="166"/>
                  </a:lnTo>
                  <a:lnTo>
                    <a:pt x="120" y="103"/>
                  </a:lnTo>
                  <a:lnTo>
                    <a:pt x="174" y="64"/>
                  </a:lnTo>
                  <a:lnTo>
                    <a:pt x="107" y="64"/>
                  </a:lnTo>
                  <a:lnTo>
                    <a:pt x="87" y="0"/>
                  </a:lnTo>
                  <a:lnTo>
                    <a:pt x="66" y="64"/>
                  </a:lnTo>
                  <a:lnTo>
                    <a:pt x="0" y="64"/>
                  </a:lnTo>
                  <a:lnTo>
                    <a:pt x="54" y="103"/>
                  </a:lnTo>
                  <a:lnTo>
                    <a:pt x="33" y="166"/>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8" name="Freeform 49"/>
            <p:cNvSpPr>
              <a:spLocks/>
            </p:cNvSpPr>
            <p:nvPr/>
          </p:nvSpPr>
          <p:spPr bwMode="auto">
            <a:xfrm>
              <a:off x="4423" y="3108"/>
              <a:ext cx="40" cy="39"/>
            </a:xfrm>
            <a:custGeom>
              <a:avLst/>
              <a:gdLst>
                <a:gd name="T0" fmla="*/ 34 w 175"/>
                <a:gd name="T1" fmla="*/ 166 h 166"/>
                <a:gd name="T2" fmla="*/ 87 w 175"/>
                <a:gd name="T3" fmla="*/ 127 h 166"/>
                <a:gd name="T4" fmla="*/ 141 w 175"/>
                <a:gd name="T5" fmla="*/ 166 h 166"/>
                <a:gd name="T6" fmla="*/ 120 w 175"/>
                <a:gd name="T7" fmla="*/ 103 h 166"/>
                <a:gd name="T8" fmla="*/ 175 w 175"/>
                <a:gd name="T9" fmla="*/ 64 h 166"/>
                <a:gd name="T10" fmla="*/ 108 w 175"/>
                <a:gd name="T11" fmla="*/ 64 h 166"/>
                <a:gd name="T12" fmla="*/ 87 w 175"/>
                <a:gd name="T13" fmla="*/ 0 h 166"/>
                <a:gd name="T14" fmla="*/ 67 w 175"/>
                <a:gd name="T15" fmla="*/ 64 h 166"/>
                <a:gd name="T16" fmla="*/ 0 w 175"/>
                <a:gd name="T17" fmla="*/ 64 h 166"/>
                <a:gd name="T18" fmla="*/ 54 w 175"/>
                <a:gd name="T19" fmla="*/ 103 h 166"/>
                <a:gd name="T20" fmla="*/ 34 w 175"/>
                <a:gd name="T21"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34" y="166"/>
                  </a:moveTo>
                  <a:lnTo>
                    <a:pt x="87" y="127"/>
                  </a:lnTo>
                  <a:lnTo>
                    <a:pt x="141" y="166"/>
                  </a:lnTo>
                  <a:lnTo>
                    <a:pt x="120" y="103"/>
                  </a:lnTo>
                  <a:lnTo>
                    <a:pt x="175" y="64"/>
                  </a:lnTo>
                  <a:lnTo>
                    <a:pt x="108" y="64"/>
                  </a:lnTo>
                  <a:lnTo>
                    <a:pt x="87" y="0"/>
                  </a:lnTo>
                  <a:lnTo>
                    <a:pt x="67" y="64"/>
                  </a:lnTo>
                  <a:lnTo>
                    <a:pt x="0" y="64"/>
                  </a:lnTo>
                  <a:lnTo>
                    <a:pt x="54" y="103"/>
                  </a:lnTo>
                  <a:lnTo>
                    <a:pt x="34" y="166"/>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59" name="Freeform 50"/>
            <p:cNvSpPr>
              <a:spLocks/>
            </p:cNvSpPr>
            <p:nvPr/>
          </p:nvSpPr>
          <p:spPr bwMode="auto">
            <a:xfrm>
              <a:off x="4377" y="3156"/>
              <a:ext cx="40" cy="39"/>
            </a:xfrm>
            <a:custGeom>
              <a:avLst/>
              <a:gdLst>
                <a:gd name="T0" fmla="*/ 88 w 175"/>
                <a:gd name="T1" fmla="*/ 0 h 166"/>
                <a:gd name="T2" fmla="*/ 67 w 175"/>
                <a:gd name="T3" fmla="*/ 64 h 166"/>
                <a:gd name="T4" fmla="*/ 0 w 175"/>
                <a:gd name="T5" fmla="*/ 64 h 166"/>
                <a:gd name="T6" fmla="*/ 55 w 175"/>
                <a:gd name="T7" fmla="*/ 103 h 166"/>
                <a:gd name="T8" fmla="*/ 34 w 175"/>
                <a:gd name="T9" fmla="*/ 166 h 166"/>
                <a:gd name="T10" fmla="*/ 88 w 175"/>
                <a:gd name="T11" fmla="*/ 127 h 166"/>
                <a:gd name="T12" fmla="*/ 141 w 175"/>
                <a:gd name="T13" fmla="*/ 166 h 166"/>
                <a:gd name="T14" fmla="*/ 121 w 175"/>
                <a:gd name="T15" fmla="*/ 103 h 166"/>
                <a:gd name="T16" fmla="*/ 175 w 175"/>
                <a:gd name="T17" fmla="*/ 64 h 166"/>
                <a:gd name="T18" fmla="*/ 108 w 175"/>
                <a:gd name="T19" fmla="*/ 64 h 166"/>
                <a:gd name="T20" fmla="*/ 88 w 175"/>
                <a:gd name="T2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88" y="0"/>
                  </a:moveTo>
                  <a:lnTo>
                    <a:pt x="67" y="64"/>
                  </a:lnTo>
                  <a:lnTo>
                    <a:pt x="0" y="64"/>
                  </a:lnTo>
                  <a:lnTo>
                    <a:pt x="55" y="103"/>
                  </a:lnTo>
                  <a:lnTo>
                    <a:pt x="34" y="166"/>
                  </a:lnTo>
                  <a:lnTo>
                    <a:pt x="88" y="127"/>
                  </a:lnTo>
                  <a:lnTo>
                    <a:pt x="141" y="166"/>
                  </a:lnTo>
                  <a:lnTo>
                    <a:pt x="121" y="103"/>
                  </a:lnTo>
                  <a:lnTo>
                    <a:pt x="175" y="64"/>
                  </a:lnTo>
                  <a:lnTo>
                    <a:pt x="108" y="64"/>
                  </a:lnTo>
                  <a:lnTo>
                    <a:pt x="88" y="0"/>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0" name="Freeform 51"/>
            <p:cNvSpPr>
              <a:spLocks/>
            </p:cNvSpPr>
            <p:nvPr/>
          </p:nvSpPr>
          <p:spPr bwMode="auto">
            <a:xfrm>
              <a:off x="4360" y="3221"/>
              <a:ext cx="40" cy="38"/>
            </a:xfrm>
            <a:custGeom>
              <a:avLst/>
              <a:gdLst>
                <a:gd name="T0" fmla="*/ 88 w 175"/>
                <a:gd name="T1" fmla="*/ 127 h 166"/>
                <a:gd name="T2" fmla="*/ 141 w 175"/>
                <a:gd name="T3" fmla="*/ 166 h 166"/>
                <a:gd name="T4" fmla="*/ 121 w 175"/>
                <a:gd name="T5" fmla="*/ 102 h 166"/>
                <a:gd name="T6" fmla="*/ 175 w 175"/>
                <a:gd name="T7" fmla="*/ 63 h 166"/>
                <a:gd name="T8" fmla="*/ 108 w 175"/>
                <a:gd name="T9" fmla="*/ 63 h 166"/>
                <a:gd name="T10" fmla="*/ 88 w 175"/>
                <a:gd name="T11" fmla="*/ 0 h 166"/>
                <a:gd name="T12" fmla="*/ 67 w 175"/>
                <a:gd name="T13" fmla="*/ 64 h 166"/>
                <a:gd name="T14" fmla="*/ 0 w 175"/>
                <a:gd name="T15" fmla="*/ 63 h 166"/>
                <a:gd name="T16" fmla="*/ 54 w 175"/>
                <a:gd name="T17" fmla="*/ 102 h 166"/>
                <a:gd name="T18" fmla="*/ 34 w 175"/>
                <a:gd name="T19" fmla="*/ 166 h 166"/>
                <a:gd name="T20" fmla="*/ 88 w 175"/>
                <a:gd name="T21" fmla="*/ 12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88" y="127"/>
                  </a:moveTo>
                  <a:lnTo>
                    <a:pt x="141" y="166"/>
                  </a:lnTo>
                  <a:lnTo>
                    <a:pt x="121" y="102"/>
                  </a:lnTo>
                  <a:lnTo>
                    <a:pt x="175" y="63"/>
                  </a:lnTo>
                  <a:lnTo>
                    <a:pt x="108" y="63"/>
                  </a:lnTo>
                  <a:lnTo>
                    <a:pt x="88" y="0"/>
                  </a:lnTo>
                  <a:lnTo>
                    <a:pt x="67" y="64"/>
                  </a:lnTo>
                  <a:lnTo>
                    <a:pt x="0" y="63"/>
                  </a:lnTo>
                  <a:lnTo>
                    <a:pt x="54" y="102"/>
                  </a:lnTo>
                  <a:lnTo>
                    <a:pt x="34" y="166"/>
                  </a:lnTo>
                  <a:lnTo>
                    <a:pt x="88" y="127"/>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1" name="Freeform 52"/>
            <p:cNvSpPr>
              <a:spLocks/>
            </p:cNvSpPr>
            <p:nvPr/>
          </p:nvSpPr>
          <p:spPr bwMode="auto">
            <a:xfrm>
              <a:off x="4377" y="3285"/>
              <a:ext cx="40" cy="39"/>
            </a:xfrm>
            <a:custGeom>
              <a:avLst/>
              <a:gdLst>
                <a:gd name="T0" fmla="*/ 108 w 175"/>
                <a:gd name="T1" fmla="*/ 64 h 166"/>
                <a:gd name="T2" fmla="*/ 88 w 175"/>
                <a:gd name="T3" fmla="*/ 0 h 166"/>
                <a:gd name="T4" fmla="*/ 67 w 175"/>
                <a:gd name="T5" fmla="*/ 64 h 166"/>
                <a:gd name="T6" fmla="*/ 0 w 175"/>
                <a:gd name="T7" fmla="*/ 64 h 166"/>
                <a:gd name="T8" fmla="*/ 55 w 175"/>
                <a:gd name="T9" fmla="*/ 103 h 166"/>
                <a:gd name="T10" fmla="*/ 34 w 175"/>
                <a:gd name="T11" fmla="*/ 166 h 166"/>
                <a:gd name="T12" fmla="*/ 88 w 175"/>
                <a:gd name="T13" fmla="*/ 127 h 166"/>
                <a:gd name="T14" fmla="*/ 141 w 175"/>
                <a:gd name="T15" fmla="*/ 166 h 166"/>
                <a:gd name="T16" fmla="*/ 121 w 175"/>
                <a:gd name="T17" fmla="*/ 103 h 166"/>
                <a:gd name="T18" fmla="*/ 175 w 175"/>
                <a:gd name="T19" fmla="*/ 64 h 166"/>
                <a:gd name="T20" fmla="*/ 108 w 175"/>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08" y="64"/>
                  </a:moveTo>
                  <a:lnTo>
                    <a:pt x="88" y="0"/>
                  </a:lnTo>
                  <a:lnTo>
                    <a:pt x="67" y="64"/>
                  </a:lnTo>
                  <a:lnTo>
                    <a:pt x="0" y="64"/>
                  </a:lnTo>
                  <a:lnTo>
                    <a:pt x="55" y="103"/>
                  </a:lnTo>
                  <a:lnTo>
                    <a:pt x="34" y="166"/>
                  </a:lnTo>
                  <a:lnTo>
                    <a:pt x="88" y="127"/>
                  </a:lnTo>
                  <a:lnTo>
                    <a:pt x="141" y="166"/>
                  </a:lnTo>
                  <a:lnTo>
                    <a:pt x="121" y="103"/>
                  </a:lnTo>
                  <a:lnTo>
                    <a:pt x="175" y="64"/>
                  </a:lnTo>
                  <a:lnTo>
                    <a:pt x="108"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2" name="Freeform 53"/>
            <p:cNvSpPr>
              <a:spLocks/>
            </p:cNvSpPr>
            <p:nvPr/>
          </p:nvSpPr>
          <p:spPr bwMode="auto">
            <a:xfrm>
              <a:off x="4423" y="3333"/>
              <a:ext cx="40" cy="39"/>
            </a:xfrm>
            <a:custGeom>
              <a:avLst/>
              <a:gdLst>
                <a:gd name="T0" fmla="*/ 108 w 175"/>
                <a:gd name="T1" fmla="*/ 63 h 166"/>
                <a:gd name="T2" fmla="*/ 88 w 175"/>
                <a:gd name="T3" fmla="*/ 0 h 166"/>
                <a:gd name="T4" fmla="*/ 67 w 175"/>
                <a:gd name="T5" fmla="*/ 64 h 166"/>
                <a:gd name="T6" fmla="*/ 0 w 175"/>
                <a:gd name="T7" fmla="*/ 63 h 166"/>
                <a:gd name="T8" fmla="*/ 55 w 175"/>
                <a:gd name="T9" fmla="*/ 102 h 166"/>
                <a:gd name="T10" fmla="*/ 34 w 175"/>
                <a:gd name="T11" fmla="*/ 166 h 166"/>
                <a:gd name="T12" fmla="*/ 88 w 175"/>
                <a:gd name="T13" fmla="*/ 127 h 166"/>
                <a:gd name="T14" fmla="*/ 141 w 175"/>
                <a:gd name="T15" fmla="*/ 166 h 166"/>
                <a:gd name="T16" fmla="*/ 121 w 175"/>
                <a:gd name="T17" fmla="*/ 102 h 166"/>
                <a:gd name="T18" fmla="*/ 175 w 175"/>
                <a:gd name="T19" fmla="*/ 63 h 166"/>
                <a:gd name="T20" fmla="*/ 108 w 175"/>
                <a:gd name="T2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08" y="63"/>
                  </a:moveTo>
                  <a:lnTo>
                    <a:pt x="88" y="0"/>
                  </a:lnTo>
                  <a:lnTo>
                    <a:pt x="67" y="64"/>
                  </a:lnTo>
                  <a:lnTo>
                    <a:pt x="0" y="63"/>
                  </a:lnTo>
                  <a:lnTo>
                    <a:pt x="55" y="102"/>
                  </a:lnTo>
                  <a:lnTo>
                    <a:pt x="34" y="166"/>
                  </a:lnTo>
                  <a:lnTo>
                    <a:pt x="88" y="127"/>
                  </a:lnTo>
                  <a:lnTo>
                    <a:pt x="141" y="166"/>
                  </a:lnTo>
                  <a:lnTo>
                    <a:pt x="121" y="102"/>
                  </a:lnTo>
                  <a:lnTo>
                    <a:pt x="175" y="63"/>
                  </a:lnTo>
                  <a:lnTo>
                    <a:pt x="108" y="63"/>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3" name="Freeform 54"/>
            <p:cNvSpPr>
              <a:spLocks/>
            </p:cNvSpPr>
            <p:nvPr/>
          </p:nvSpPr>
          <p:spPr bwMode="auto">
            <a:xfrm>
              <a:off x="4487" y="3350"/>
              <a:ext cx="40" cy="39"/>
            </a:xfrm>
            <a:custGeom>
              <a:avLst/>
              <a:gdLst>
                <a:gd name="T0" fmla="*/ 107 w 174"/>
                <a:gd name="T1" fmla="*/ 64 h 166"/>
                <a:gd name="T2" fmla="*/ 87 w 174"/>
                <a:gd name="T3" fmla="*/ 0 h 166"/>
                <a:gd name="T4" fmla="*/ 66 w 174"/>
                <a:gd name="T5" fmla="*/ 64 h 166"/>
                <a:gd name="T6" fmla="*/ 0 w 174"/>
                <a:gd name="T7" fmla="*/ 64 h 166"/>
                <a:gd name="T8" fmla="*/ 54 w 174"/>
                <a:gd name="T9" fmla="*/ 103 h 166"/>
                <a:gd name="T10" fmla="*/ 34 w 174"/>
                <a:gd name="T11" fmla="*/ 166 h 166"/>
                <a:gd name="T12" fmla="*/ 87 w 174"/>
                <a:gd name="T13" fmla="*/ 127 h 166"/>
                <a:gd name="T14" fmla="*/ 140 w 174"/>
                <a:gd name="T15" fmla="*/ 166 h 166"/>
                <a:gd name="T16" fmla="*/ 120 w 174"/>
                <a:gd name="T17" fmla="*/ 103 h 166"/>
                <a:gd name="T18" fmla="*/ 174 w 174"/>
                <a:gd name="T19" fmla="*/ 64 h 166"/>
                <a:gd name="T20" fmla="*/ 107 w 174"/>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6">
                  <a:moveTo>
                    <a:pt x="107" y="64"/>
                  </a:moveTo>
                  <a:lnTo>
                    <a:pt x="87" y="0"/>
                  </a:lnTo>
                  <a:lnTo>
                    <a:pt x="66" y="64"/>
                  </a:lnTo>
                  <a:lnTo>
                    <a:pt x="0" y="64"/>
                  </a:lnTo>
                  <a:lnTo>
                    <a:pt x="54" y="103"/>
                  </a:lnTo>
                  <a:lnTo>
                    <a:pt x="34" y="166"/>
                  </a:lnTo>
                  <a:lnTo>
                    <a:pt x="87" y="127"/>
                  </a:lnTo>
                  <a:lnTo>
                    <a:pt x="140" y="166"/>
                  </a:lnTo>
                  <a:lnTo>
                    <a:pt x="120" y="103"/>
                  </a:lnTo>
                  <a:lnTo>
                    <a:pt x="174" y="64"/>
                  </a:lnTo>
                  <a:lnTo>
                    <a:pt x="107"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4" name="Freeform 55"/>
            <p:cNvSpPr>
              <a:spLocks/>
            </p:cNvSpPr>
            <p:nvPr/>
          </p:nvSpPr>
          <p:spPr bwMode="auto">
            <a:xfrm>
              <a:off x="4550" y="3333"/>
              <a:ext cx="40" cy="39"/>
            </a:xfrm>
            <a:custGeom>
              <a:avLst/>
              <a:gdLst>
                <a:gd name="T0" fmla="*/ 108 w 175"/>
                <a:gd name="T1" fmla="*/ 63 h 166"/>
                <a:gd name="T2" fmla="*/ 87 w 175"/>
                <a:gd name="T3" fmla="*/ 0 h 166"/>
                <a:gd name="T4" fmla="*/ 67 w 175"/>
                <a:gd name="T5" fmla="*/ 64 h 166"/>
                <a:gd name="T6" fmla="*/ 0 w 175"/>
                <a:gd name="T7" fmla="*/ 63 h 166"/>
                <a:gd name="T8" fmla="*/ 54 w 175"/>
                <a:gd name="T9" fmla="*/ 102 h 166"/>
                <a:gd name="T10" fmla="*/ 34 w 175"/>
                <a:gd name="T11" fmla="*/ 166 h 166"/>
                <a:gd name="T12" fmla="*/ 87 w 175"/>
                <a:gd name="T13" fmla="*/ 127 h 166"/>
                <a:gd name="T14" fmla="*/ 141 w 175"/>
                <a:gd name="T15" fmla="*/ 166 h 166"/>
                <a:gd name="T16" fmla="*/ 120 w 175"/>
                <a:gd name="T17" fmla="*/ 102 h 166"/>
                <a:gd name="T18" fmla="*/ 175 w 175"/>
                <a:gd name="T19" fmla="*/ 63 h 166"/>
                <a:gd name="T20" fmla="*/ 108 w 175"/>
                <a:gd name="T2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08" y="63"/>
                  </a:moveTo>
                  <a:lnTo>
                    <a:pt x="87" y="0"/>
                  </a:lnTo>
                  <a:lnTo>
                    <a:pt x="67" y="64"/>
                  </a:lnTo>
                  <a:lnTo>
                    <a:pt x="0" y="63"/>
                  </a:lnTo>
                  <a:lnTo>
                    <a:pt x="54" y="102"/>
                  </a:lnTo>
                  <a:lnTo>
                    <a:pt x="34" y="166"/>
                  </a:lnTo>
                  <a:lnTo>
                    <a:pt x="87" y="127"/>
                  </a:lnTo>
                  <a:lnTo>
                    <a:pt x="141" y="166"/>
                  </a:lnTo>
                  <a:lnTo>
                    <a:pt x="120" y="102"/>
                  </a:lnTo>
                  <a:lnTo>
                    <a:pt x="175" y="63"/>
                  </a:lnTo>
                  <a:lnTo>
                    <a:pt x="108" y="63"/>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5" name="Freeform 56"/>
            <p:cNvSpPr>
              <a:spLocks/>
            </p:cNvSpPr>
            <p:nvPr/>
          </p:nvSpPr>
          <p:spPr bwMode="auto">
            <a:xfrm>
              <a:off x="4596" y="3285"/>
              <a:ext cx="40" cy="39"/>
            </a:xfrm>
            <a:custGeom>
              <a:avLst/>
              <a:gdLst>
                <a:gd name="T0" fmla="*/ 108 w 174"/>
                <a:gd name="T1" fmla="*/ 64 h 166"/>
                <a:gd name="T2" fmla="*/ 87 w 174"/>
                <a:gd name="T3" fmla="*/ 0 h 166"/>
                <a:gd name="T4" fmla="*/ 67 w 174"/>
                <a:gd name="T5" fmla="*/ 64 h 166"/>
                <a:gd name="T6" fmla="*/ 0 w 174"/>
                <a:gd name="T7" fmla="*/ 64 h 166"/>
                <a:gd name="T8" fmla="*/ 54 w 174"/>
                <a:gd name="T9" fmla="*/ 103 h 166"/>
                <a:gd name="T10" fmla="*/ 34 w 174"/>
                <a:gd name="T11" fmla="*/ 166 h 166"/>
                <a:gd name="T12" fmla="*/ 87 w 174"/>
                <a:gd name="T13" fmla="*/ 127 h 166"/>
                <a:gd name="T14" fmla="*/ 141 w 174"/>
                <a:gd name="T15" fmla="*/ 166 h 166"/>
                <a:gd name="T16" fmla="*/ 120 w 174"/>
                <a:gd name="T17" fmla="*/ 103 h 166"/>
                <a:gd name="T18" fmla="*/ 174 w 174"/>
                <a:gd name="T19" fmla="*/ 64 h 166"/>
                <a:gd name="T20" fmla="*/ 108 w 174"/>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6">
                  <a:moveTo>
                    <a:pt x="108" y="64"/>
                  </a:moveTo>
                  <a:lnTo>
                    <a:pt x="87" y="0"/>
                  </a:lnTo>
                  <a:lnTo>
                    <a:pt x="67" y="64"/>
                  </a:lnTo>
                  <a:lnTo>
                    <a:pt x="0" y="64"/>
                  </a:lnTo>
                  <a:lnTo>
                    <a:pt x="54" y="103"/>
                  </a:lnTo>
                  <a:lnTo>
                    <a:pt x="34" y="166"/>
                  </a:lnTo>
                  <a:lnTo>
                    <a:pt x="87" y="127"/>
                  </a:lnTo>
                  <a:lnTo>
                    <a:pt x="141" y="166"/>
                  </a:lnTo>
                  <a:lnTo>
                    <a:pt x="120" y="103"/>
                  </a:lnTo>
                  <a:lnTo>
                    <a:pt x="174" y="64"/>
                  </a:lnTo>
                  <a:lnTo>
                    <a:pt x="108"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6" name="Freeform 57"/>
            <p:cNvSpPr>
              <a:spLocks/>
            </p:cNvSpPr>
            <p:nvPr/>
          </p:nvSpPr>
          <p:spPr bwMode="auto">
            <a:xfrm>
              <a:off x="4613" y="3220"/>
              <a:ext cx="40" cy="39"/>
            </a:xfrm>
            <a:custGeom>
              <a:avLst/>
              <a:gdLst>
                <a:gd name="T0" fmla="*/ 175 w 175"/>
                <a:gd name="T1" fmla="*/ 64 h 166"/>
                <a:gd name="T2" fmla="*/ 108 w 175"/>
                <a:gd name="T3" fmla="*/ 64 h 166"/>
                <a:gd name="T4" fmla="*/ 88 w 175"/>
                <a:gd name="T5" fmla="*/ 0 h 166"/>
                <a:gd name="T6" fmla="*/ 67 w 175"/>
                <a:gd name="T7" fmla="*/ 64 h 166"/>
                <a:gd name="T8" fmla="*/ 0 w 175"/>
                <a:gd name="T9" fmla="*/ 64 h 166"/>
                <a:gd name="T10" fmla="*/ 54 w 175"/>
                <a:gd name="T11" fmla="*/ 103 h 166"/>
                <a:gd name="T12" fmla="*/ 34 w 175"/>
                <a:gd name="T13" fmla="*/ 166 h 166"/>
                <a:gd name="T14" fmla="*/ 88 w 175"/>
                <a:gd name="T15" fmla="*/ 127 h 166"/>
                <a:gd name="T16" fmla="*/ 141 w 175"/>
                <a:gd name="T17" fmla="*/ 166 h 166"/>
                <a:gd name="T18" fmla="*/ 121 w 175"/>
                <a:gd name="T19" fmla="*/ 103 h 166"/>
                <a:gd name="T20" fmla="*/ 175 w 175"/>
                <a:gd name="T21"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175" y="64"/>
                  </a:moveTo>
                  <a:lnTo>
                    <a:pt x="108" y="64"/>
                  </a:lnTo>
                  <a:lnTo>
                    <a:pt x="88" y="0"/>
                  </a:lnTo>
                  <a:lnTo>
                    <a:pt x="67" y="64"/>
                  </a:lnTo>
                  <a:lnTo>
                    <a:pt x="0" y="64"/>
                  </a:lnTo>
                  <a:lnTo>
                    <a:pt x="54" y="103"/>
                  </a:lnTo>
                  <a:lnTo>
                    <a:pt x="34" y="166"/>
                  </a:lnTo>
                  <a:lnTo>
                    <a:pt x="88" y="127"/>
                  </a:lnTo>
                  <a:lnTo>
                    <a:pt x="141" y="166"/>
                  </a:lnTo>
                  <a:lnTo>
                    <a:pt x="121" y="103"/>
                  </a:lnTo>
                  <a:lnTo>
                    <a:pt x="175" y="64"/>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7" name="Freeform 58"/>
            <p:cNvSpPr>
              <a:spLocks/>
            </p:cNvSpPr>
            <p:nvPr/>
          </p:nvSpPr>
          <p:spPr bwMode="auto">
            <a:xfrm>
              <a:off x="4596" y="3156"/>
              <a:ext cx="40" cy="38"/>
            </a:xfrm>
            <a:custGeom>
              <a:avLst/>
              <a:gdLst>
                <a:gd name="T0" fmla="*/ 34 w 174"/>
                <a:gd name="T1" fmla="*/ 165 h 165"/>
                <a:gd name="T2" fmla="*/ 87 w 174"/>
                <a:gd name="T3" fmla="*/ 126 h 165"/>
                <a:gd name="T4" fmla="*/ 141 w 174"/>
                <a:gd name="T5" fmla="*/ 165 h 165"/>
                <a:gd name="T6" fmla="*/ 120 w 174"/>
                <a:gd name="T7" fmla="*/ 102 h 165"/>
                <a:gd name="T8" fmla="*/ 174 w 174"/>
                <a:gd name="T9" fmla="*/ 63 h 165"/>
                <a:gd name="T10" fmla="*/ 108 w 174"/>
                <a:gd name="T11" fmla="*/ 63 h 165"/>
                <a:gd name="T12" fmla="*/ 87 w 174"/>
                <a:gd name="T13" fmla="*/ 0 h 165"/>
                <a:gd name="T14" fmla="*/ 67 w 174"/>
                <a:gd name="T15" fmla="*/ 64 h 165"/>
                <a:gd name="T16" fmla="*/ 0 w 174"/>
                <a:gd name="T17" fmla="*/ 63 h 165"/>
                <a:gd name="T18" fmla="*/ 54 w 174"/>
                <a:gd name="T19" fmla="*/ 102 h 165"/>
                <a:gd name="T20" fmla="*/ 34 w 174"/>
                <a:gd name="T21"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65">
                  <a:moveTo>
                    <a:pt x="34" y="165"/>
                  </a:moveTo>
                  <a:lnTo>
                    <a:pt x="87" y="126"/>
                  </a:lnTo>
                  <a:lnTo>
                    <a:pt x="141" y="165"/>
                  </a:lnTo>
                  <a:lnTo>
                    <a:pt x="120" y="102"/>
                  </a:lnTo>
                  <a:lnTo>
                    <a:pt x="174" y="63"/>
                  </a:lnTo>
                  <a:lnTo>
                    <a:pt x="108" y="63"/>
                  </a:lnTo>
                  <a:lnTo>
                    <a:pt x="87" y="0"/>
                  </a:lnTo>
                  <a:lnTo>
                    <a:pt x="67" y="64"/>
                  </a:lnTo>
                  <a:lnTo>
                    <a:pt x="0" y="63"/>
                  </a:lnTo>
                  <a:lnTo>
                    <a:pt x="54" y="102"/>
                  </a:lnTo>
                  <a:lnTo>
                    <a:pt x="34" y="165"/>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8" name="Freeform 59"/>
            <p:cNvSpPr>
              <a:spLocks/>
            </p:cNvSpPr>
            <p:nvPr/>
          </p:nvSpPr>
          <p:spPr bwMode="auto">
            <a:xfrm>
              <a:off x="4550" y="3108"/>
              <a:ext cx="40" cy="39"/>
            </a:xfrm>
            <a:custGeom>
              <a:avLst/>
              <a:gdLst>
                <a:gd name="T0" fmla="*/ 87 w 175"/>
                <a:gd name="T1" fmla="*/ 0 h 166"/>
                <a:gd name="T2" fmla="*/ 67 w 175"/>
                <a:gd name="T3" fmla="*/ 64 h 166"/>
                <a:gd name="T4" fmla="*/ 0 w 175"/>
                <a:gd name="T5" fmla="*/ 64 h 166"/>
                <a:gd name="T6" fmla="*/ 54 w 175"/>
                <a:gd name="T7" fmla="*/ 103 h 166"/>
                <a:gd name="T8" fmla="*/ 34 w 175"/>
                <a:gd name="T9" fmla="*/ 166 h 166"/>
                <a:gd name="T10" fmla="*/ 87 w 175"/>
                <a:gd name="T11" fmla="*/ 127 h 166"/>
                <a:gd name="T12" fmla="*/ 141 w 175"/>
                <a:gd name="T13" fmla="*/ 166 h 166"/>
                <a:gd name="T14" fmla="*/ 120 w 175"/>
                <a:gd name="T15" fmla="*/ 103 h 166"/>
                <a:gd name="T16" fmla="*/ 175 w 175"/>
                <a:gd name="T17" fmla="*/ 64 h 166"/>
                <a:gd name="T18" fmla="*/ 107 w 175"/>
                <a:gd name="T19" fmla="*/ 64 h 166"/>
                <a:gd name="T20" fmla="*/ 87 w 175"/>
                <a:gd name="T2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66">
                  <a:moveTo>
                    <a:pt x="87" y="0"/>
                  </a:moveTo>
                  <a:lnTo>
                    <a:pt x="67" y="64"/>
                  </a:lnTo>
                  <a:lnTo>
                    <a:pt x="0" y="64"/>
                  </a:lnTo>
                  <a:lnTo>
                    <a:pt x="54" y="103"/>
                  </a:lnTo>
                  <a:lnTo>
                    <a:pt x="34" y="166"/>
                  </a:lnTo>
                  <a:lnTo>
                    <a:pt x="87" y="127"/>
                  </a:lnTo>
                  <a:lnTo>
                    <a:pt x="141" y="166"/>
                  </a:lnTo>
                  <a:lnTo>
                    <a:pt x="120" y="103"/>
                  </a:lnTo>
                  <a:lnTo>
                    <a:pt x="175" y="64"/>
                  </a:lnTo>
                  <a:lnTo>
                    <a:pt x="107" y="64"/>
                  </a:lnTo>
                  <a:lnTo>
                    <a:pt x="87" y="0"/>
                  </a:lnTo>
                  <a:close/>
                </a:path>
              </a:pathLst>
            </a:custGeom>
            <a:solidFill>
              <a:srgbClr val="FFF1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69" name="Freeform 60"/>
            <p:cNvSpPr>
              <a:spLocks/>
            </p:cNvSpPr>
            <p:nvPr/>
          </p:nvSpPr>
          <p:spPr bwMode="auto">
            <a:xfrm>
              <a:off x="4859" y="3103"/>
              <a:ext cx="38" cy="56"/>
            </a:xfrm>
            <a:custGeom>
              <a:avLst/>
              <a:gdLst>
                <a:gd name="T0" fmla="*/ 38 w 166"/>
                <a:gd name="T1" fmla="*/ 29 h 240"/>
                <a:gd name="T2" fmla="*/ 38 w 166"/>
                <a:gd name="T3" fmla="*/ 96 h 240"/>
                <a:gd name="T4" fmla="*/ 130 w 166"/>
                <a:gd name="T5" fmla="*/ 96 h 240"/>
                <a:gd name="T6" fmla="*/ 130 w 166"/>
                <a:gd name="T7" fmla="*/ 124 h 240"/>
                <a:gd name="T8" fmla="*/ 38 w 166"/>
                <a:gd name="T9" fmla="*/ 124 h 240"/>
                <a:gd name="T10" fmla="*/ 38 w 166"/>
                <a:gd name="T11" fmla="*/ 211 h 240"/>
                <a:gd name="T12" fmla="*/ 164 w 166"/>
                <a:gd name="T13" fmla="*/ 211 h 240"/>
                <a:gd name="T14" fmla="*/ 164 w 166"/>
                <a:gd name="T15" fmla="*/ 240 h 240"/>
                <a:gd name="T16" fmla="*/ 0 w 166"/>
                <a:gd name="T17" fmla="*/ 240 h 240"/>
                <a:gd name="T18" fmla="*/ 0 w 166"/>
                <a:gd name="T19" fmla="*/ 0 h 240"/>
                <a:gd name="T20" fmla="*/ 166 w 166"/>
                <a:gd name="T21" fmla="*/ 0 h 240"/>
                <a:gd name="T22" fmla="*/ 166 w 166"/>
                <a:gd name="T23" fmla="*/ 29 h 240"/>
                <a:gd name="T24" fmla="*/ 38 w 166"/>
                <a:gd name="T25" fmla="*/ 2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240">
                  <a:moveTo>
                    <a:pt x="38" y="29"/>
                  </a:moveTo>
                  <a:lnTo>
                    <a:pt x="38" y="96"/>
                  </a:lnTo>
                  <a:lnTo>
                    <a:pt x="130" y="96"/>
                  </a:lnTo>
                  <a:lnTo>
                    <a:pt x="130" y="124"/>
                  </a:lnTo>
                  <a:lnTo>
                    <a:pt x="38" y="124"/>
                  </a:lnTo>
                  <a:lnTo>
                    <a:pt x="38" y="211"/>
                  </a:lnTo>
                  <a:lnTo>
                    <a:pt x="164" y="211"/>
                  </a:lnTo>
                  <a:lnTo>
                    <a:pt x="164" y="240"/>
                  </a:lnTo>
                  <a:lnTo>
                    <a:pt x="0" y="240"/>
                  </a:lnTo>
                  <a:lnTo>
                    <a:pt x="0" y="0"/>
                  </a:lnTo>
                  <a:lnTo>
                    <a:pt x="166" y="0"/>
                  </a:lnTo>
                  <a:lnTo>
                    <a:pt x="166" y="29"/>
                  </a:lnTo>
                  <a:lnTo>
                    <a:pt x="38" y="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0" name="Freeform 61"/>
            <p:cNvSpPr>
              <a:spLocks/>
            </p:cNvSpPr>
            <p:nvPr/>
          </p:nvSpPr>
          <p:spPr bwMode="auto">
            <a:xfrm>
              <a:off x="4901" y="3103"/>
              <a:ext cx="51" cy="57"/>
            </a:xfrm>
            <a:custGeom>
              <a:avLst/>
              <a:gdLst>
                <a:gd name="T0" fmla="*/ 123 w 223"/>
                <a:gd name="T1" fmla="*/ 244 h 244"/>
                <a:gd name="T2" fmla="*/ 104 w 223"/>
                <a:gd name="T3" fmla="*/ 244 h 244"/>
                <a:gd name="T4" fmla="*/ 0 w 223"/>
                <a:gd name="T5" fmla="*/ 0 h 244"/>
                <a:gd name="T6" fmla="*/ 42 w 223"/>
                <a:gd name="T7" fmla="*/ 0 h 244"/>
                <a:gd name="T8" fmla="*/ 114 w 223"/>
                <a:gd name="T9" fmla="*/ 177 h 244"/>
                <a:gd name="T10" fmla="*/ 183 w 223"/>
                <a:gd name="T11" fmla="*/ 0 h 244"/>
                <a:gd name="T12" fmla="*/ 223 w 223"/>
                <a:gd name="T13" fmla="*/ 0 h 244"/>
                <a:gd name="T14" fmla="*/ 123 w 223"/>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3" h="244">
                  <a:moveTo>
                    <a:pt x="123" y="244"/>
                  </a:moveTo>
                  <a:lnTo>
                    <a:pt x="104" y="244"/>
                  </a:lnTo>
                  <a:lnTo>
                    <a:pt x="0" y="0"/>
                  </a:lnTo>
                  <a:lnTo>
                    <a:pt x="42" y="0"/>
                  </a:lnTo>
                  <a:lnTo>
                    <a:pt x="114" y="177"/>
                  </a:lnTo>
                  <a:lnTo>
                    <a:pt x="183" y="0"/>
                  </a:lnTo>
                  <a:lnTo>
                    <a:pt x="223" y="0"/>
                  </a:lnTo>
                  <a:lnTo>
                    <a:pt x="123" y="2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1" name="Freeform 62"/>
            <p:cNvSpPr>
              <a:spLocks noEditPoints="1"/>
            </p:cNvSpPr>
            <p:nvPr/>
          </p:nvSpPr>
          <p:spPr bwMode="auto">
            <a:xfrm>
              <a:off x="4960" y="3102"/>
              <a:ext cx="45" cy="57"/>
            </a:xfrm>
            <a:custGeom>
              <a:avLst/>
              <a:gdLst>
                <a:gd name="T0" fmla="*/ 152 w 196"/>
                <a:gd name="T1" fmla="*/ 243 h 243"/>
                <a:gd name="T2" fmla="*/ 78 w 196"/>
                <a:gd name="T3" fmla="*/ 140 h 243"/>
                <a:gd name="T4" fmla="*/ 38 w 196"/>
                <a:gd name="T5" fmla="*/ 138 h 243"/>
                <a:gd name="T6" fmla="*/ 38 w 196"/>
                <a:gd name="T7" fmla="*/ 243 h 243"/>
                <a:gd name="T8" fmla="*/ 0 w 196"/>
                <a:gd name="T9" fmla="*/ 243 h 243"/>
                <a:gd name="T10" fmla="*/ 0 w 196"/>
                <a:gd name="T11" fmla="*/ 3 h 243"/>
                <a:gd name="T12" fmla="*/ 30 w 196"/>
                <a:gd name="T13" fmla="*/ 2 h 243"/>
                <a:gd name="T14" fmla="*/ 69 w 196"/>
                <a:gd name="T15" fmla="*/ 0 h 243"/>
                <a:gd name="T16" fmla="*/ 169 w 196"/>
                <a:gd name="T17" fmla="*/ 69 h 243"/>
                <a:gd name="T18" fmla="*/ 153 w 196"/>
                <a:gd name="T19" fmla="*/ 110 h 243"/>
                <a:gd name="T20" fmla="*/ 115 w 196"/>
                <a:gd name="T21" fmla="*/ 133 h 243"/>
                <a:gd name="T22" fmla="*/ 196 w 196"/>
                <a:gd name="T23" fmla="*/ 243 h 243"/>
                <a:gd name="T24" fmla="*/ 152 w 196"/>
                <a:gd name="T25" fmla="*/ 243 h 243"/>
                <a:gd name="T26" fmla="*/ 38 w 196"/>
                <a:gd name="T27" fmla="*/ 32 h 243"/>
                <a:gd name="T28" fmla="*/ 38 w 196"/>
                <a:gd name="T29" fmla="*/ 111 h 243"/>
                <a:gd name="T30" fmla="*/ 65 w 196"/>
                <a:gd name="T31" fmla="*/ 112 h 243"/>
                <a:gd name="T32" fmla="*/ 114 w 196"/>
                <a:gd name="T33" fmla="*/ 103 h 243"/>
                <a:gd name="T34" fmla="*/ 130 w 196"/>
                <a:gd name="T35" fmla="*/ 69 h 243"/>
                <a:gd name="T36" fmla="*/ 113 w 196"/>
                <a:gd name="T37" fmla="*/ 40 h 243"/>
                <a:gd name="T38" fmla="*/ 60 w 196"/>
                <a:gd name="T39" fmla="*/ 31 h 243"/>
                <a:gd name="T40" fmla="*/ 38 w 196"/>
                <a:gd name="T41" fmla="*/ 3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243">
                  <a:moveTo>
                    <a:pt x="152" y="243"/>
                  </a:moveTo>
                  <a:lnTo>
                    <a:pt x="78" y="140"/>
                  </a:lnTo>
                  <a:cubicBezTo>
                    <a:pt x="70" y="140"/>
                    <a:pt x="56" y="140"/>
                    <a:pt x="38" y="138"/>
                  </a:cubicBezTo>
                  <a:lnTo>
                    <a:pt x="38" y="243"/>
                  </a:lnTo>
                  <a:lnTo>
                    <a:pt x="0" y="243"/>
                  </a:lnTo>
                  <a:lnTo>
                    <a:pt x="0" y="3"/>
                  </a:lnTo>
                  <a:cubicBezTo>
                    <a:pt x="1" y="3"/>
                    <a:pt x="11" y="2"/>
                    <a:pt x="30" y="2"/>
                  </a:cubicBezTo>
                  <a:cubicBezTo>
                    <a:pt x="48" y="1"/>
                    <a:pt x="61" y="0"/>
                    <a:pt x="69" y="0"/>
                  </a:cubicBezTo>
                  <a:cubicBezTo>
                    <a:pt x="136" y="0"/>
                    <a:pt x="169" y="23"/>
                    <a:pt x="169" y="69"/>
                  </a:cubicBezTo>
                  <a:cubicBezTo>
                    <a:pt x="169" y="84"/>
                    <a:pt x="164" y="98"/>
                    <a:pt x="153" y="110"/>
                  </a:cubicBezTo>
                  <a:cubicBezTo>
                    <a:pt x="143" y="122"/>
                    <a:pt x="130" y="130"/>
                    <a:pt x="115" y="133"/>
                  </a:cubicBezTo>
                  <a:lnTo>
                    <a:pt x="196" y="243"/>
                  </a:lnTo>
                  <a:lnTo>
                    <a:pt x="152" y="243"/>
                  </a:lnTo>
                  <a:close/>
                  <a:moveTo>
                    <a:pt x="38" y="32"/>
                  </a:moveTo>
                  <a:lnTo>
                    <a:pt x="38" y="111"/>
                  </a:lnTo>
                  <a:cubicBezTo>
                    <a:pt x="47" y="112"/>
                    <a:pt x="56" y="112"/>
                    <a:pt x="65" y="112"/>
                  </a:cubicBezTo>
                  <a:cubicBezTo>
                    <a:pt x="87" y="112"/>
                    <a:pt x="104" y="109"/>
                    <a:pt x="114" y="103"/>
                  </a:cubicBezTo>
                  <a:cubicBezTo>
                    <a:pt x="125" y="96"/>
                    <a:pt x="130" y="85"/>
                    <a:pt x="130" y="69"/>
                  </a:cubicBezTo>
                  <a:cubicBezTo>
                    <a:pt x="130" y="55"/>
                    <a:pt x="124" y="46"/>
                    <a:pt x="113" y="40"/>
                  </a:cubicBezTo>
                  <a:cubicBezTo>
                    <a:pt x="102" y="34"/>
                    <a:pt x="84" y="31"/>
                    <a:pt x="60" y="31"/>
                  </a:cubicBezTo>
                  <a:cubicBezTo>
                    <a:pt x="57" y="31"/>
                    <a:pt x="49" y="31"/>
                    <a:pt x="38" y="3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2" name="Freeform 63"/>
            <p:cNvSpPr>
              <a:spLocks noEditPoints="1"/>
            </p:cNvSpPr>
            <p:nvPr/>
          </p:nvSpPr>
          <p:spPr bwMode="auto">
            <a:xfrm>
              <a:off x="5008" y="3102"/>
              <a:ext cx="53" cy="58"/>
            </a:xfrm>
            <a:custGeom>
              <a:avLst/>
              <a:gdLst>
                <a:gd name="T0" fmla="*/ 0 w 231"/>
                <a:gd name="T1" fmla="*/ 122 h 248"/>
                <a:gd name="T2" fmla="*/ 30 w 231"/>
                <a:gd name="T3" fmla="*/ 35 h 248"/>
                <a:gd name="T4" fmla="*/ 112 w 231"/>
                <a:gd name="T5" fmla="*/ 0 h 248"/>
                <a:gd name="T6" fmla="*/ 200 w 231"/>
                <a:gd name="T7" fmla="*/ 32 h 248"/>
                <a:gd name="T8" fmla="*/ 231 w 231"/>
                <a:gd name="T9" fmla="*/ 122 h 248"/>
                <a:gd name="T10" fmla="*/ 200 w 231"/>
                <a:gd name="T11" fmla="*/ 215 h 248"/>
                <a:gd name="T12" fmla="*/ 112 w 231"/>
                <a:gd name="T13" fmla="*/ 248 h 248"/>
                <a:gd name="T14" fmla="*/ 29 w 231"/>
                <a:gd name="T15" fmla="*/ 213 h 248"/>
                <a:gd name="T16" fmla="*/ 0 w 231"/>
                <a:gd name="T17" fmla="*/ 122 h 248"/>
                <a:gd name="T18" fmla="*/ 40 w 231"/>
                <a:gd name="T19" fmla="*/ 122 h 248"/>
                <a:gd name="T20" fmla="*/ 58 w 231"/>
                <a:gd name="T21" fmla="*/ 191 h 248"/>
                <a:gd name="T22" fmla="*/ 112 w 231"/>
                <a:gd name="T23" fmla="*/ 219 h 248"/>
                <a:gd name="T24" fmla="*/ 171 w 231"/>
                <a:gd name="T25" fmla="*/ 193 h 248"/>
                <a:gd name="T26" fmla="*/ 191 w 231"/>
                <a:gd name="T27" fmla="*/ 122 h 248"/>
                <a:gd name="T28" fmla="*/ 112 w 231"/>
                <a:gd name="T29" fmla="*/ 29 h 248"/>
                <a:gd name="T30" fmla="*/ 58 w 231"/>
                <a:gd name="T31" fmla="*/ 54 h 248"/>
                <a:gd name="T32" fmla="*/ 40 w 231"/>
                <a:gd name="T33" fmla="*/ 12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248">
                  <a:moveTo>
                    <a:pt x="0" y="122"/>
                  </a:moveTo>
                  <a:cubicBezTo>
                    <a:pt x="0" y="87"/>
                    <a:pt x="10" y="58"/>
                    <a:pt x="30" y="35"/>
                  </a:cubicBezTo>
                  <a:cubicBezTo>
                    <a:pt x="50" y="11"/>
                    <a:pt x="77" y="0"/>
                    <a:pt x="112" y="0"/>
                  </a:cubicBezTo>
                  <a:cubicBezTo>
                    <a:pt x="150" y="0"/>
                    <a:pt x="180" y="10"/>
                    <a:pt x="200" y="32"/>
                  </a:cubicBezTo>
                  <a:cubicBezTo>
                    <a:pt x="221" y="53"/>
                    <a:pt x="231" y="84"/>
                    <a:pt x="231" y="122"/>
                  </a:cubicBezTo>
                  <a:cubicBezTo>
                    <a:pt x="231" y="162"/>
                    <a:pt x="221" y="193"/>
                    <a:pt x="200" y="215"/>
                  </a:cubicBezTo>
                  <a:cubicBezTo>
                    <a:pt x="179" y="237"/>
                    <a:pt x="150" y="248"/>
                    <a:pt x="112" y="248"/>
                  </a:cubicBezTo>
                  <a:cubicBezTo>
                    <a:pt x="77" y="248"/>
                    <a:pt x="49" y="237"/>
                    <a:pt x="29" y="213"/>
                  </a:cubicBezTo>
                  <a:cubicBezTo>
                    <a:pt x="10" y="189"/>
                    <a:pt x="0" y="159"/>
                    <a:pt x="0" y="122"/>
                  </a:cubicBezTo>
                  <a:close/>
                  <a:moveTo>
                    <a:pt x="40" y="122"/>
                  </a:moveTo>
                  <a:cubicBezTo>
                    <a:pt x="40" y="150"/>
                    <a:pt x="46" y="173"/>
                    <a:pt x="58" y="191"/>
                  </a:cubicBezTo>
                  <a:cubicBezTo>
                    <a:pt x="71" y="210"/>
                    <a:pt x="89" y="219"/>
                    <a:pt x="112" y="219"/>
                  </a:cubicBezTo>
                  <a:cubicBezTo>
                    <a:pt x="137" y="219"/>
                    <a:pt x="157" y="210"/>
                    <a:pt x="171" y="193"/>
                  </a:cubicBezTo>
                  <a:cubicBezTo>
                    <a:pt x="184" y="177"/>
                    <a:pt x="191" y="153"/>
                    <a:pt x="191" y="122"/>
                  </a:cubicBezTo>
                  <a:cubicBezTo>
                    <a:pt x="191" y="60"/>
                    <a:pt x="165" y="29"/>
                    <a:pt x="112" y="29"/>
                  </a:cubicBezTo>
                  <a:cubicBezTo>
                    <a:pt x="88" y="29"/>
                    <a:pt x="70" y="37"/>
                    <a:pt x="58" y="54"/>
                  </a:cubicBezTo>
                  <a:cubicBezTo>
                    <a:pt x="46" y="71"/>
                    <a:pt x="40" y="93"/>
                    <a:pt x="40" y="12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3" name="Freeform 64"/>
            <p:cNvSpPr>
              <a:spLocks noEditPoints="1"/>
            </p:cNvSpPr>
            <p:nvPr/>
          </p:nvSpPr>
          <p:spPr bwMode="auto">
            <a:xfrm>
              <a:off x="5071" y="3103"/>
              <a:ext cx="39" cy="56"/>
            </a:xfrm>
            <a:custGeom>
              <a:avLst/>
              <a:gdLst>
                <a:gd name="T0" fmla="*/ 38 w 173"/>
                <a:gd name="T1" fmla="*/ 150 h 242"/>
                <a:gd name="T2" fmla="*/ 38 w 173"/>
                <a:gd name="T3" fmla="*/ 242 h 242"/>
                <a:gd name="T4" fmla="*/ 0 w 173"/>
                <a:gd name="T5" fmla="*/ 242 h 242"/>
                <a:gd name="T6" fmla="*/ 0 w 173"/>
                <a:gd name="T7" fmla="*/ 2 h 242"/>
                <a:gd name="T8" fmla="*/ 52 w 173"/>
                <a:gd name="T9" fmla="*/ 0 h 242"/>
                <a:gd name="T10" fmla="*/ 173 w 173"/>
                <a:gd name="T11" fmla="*/ 70 h 242"/>
                <a:gd name="T12" fmla="*/ 66 w 173"/>
                <a:gd name="T13" fmla="*/ 151 h 242"/>
                <a:gd name="T14" fmla="*/ 38 w 173"/>
                <a:gd name="T15" fmla="*/ 150 h 242"/>
                <a:gd name="T16" fmla="*/ 38 w 173"/>
                <a:gd name="T17" fmla="*/ 31 h 242"/>
                <a:gd name="T18" fmla="*/ 38 w 173"/>
                <a:gd name="T19" fmla="*/ 120 h 242"/>
                <a:gd name="T20" fmla="*/ 64 w 173"/>
                <a:gd name="T21" fmla="*/ 122 h 242"/>
                <a:gd name="T22" fmla="*/ 134 w 173"/>
                <a:gd name="T23" fmla="*/ 74 h 242"/>
                <a:gd name="T24" fmla="*/ 59 w 173"/>
                <a:gd name="T25" fmla="*/ 30 h 242"/>
                <a:gd name="T26" fmla="*/ 38 w 173"/>
                <a:gd name="T27" fmla="*/ 3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42">
                  <a:moveTo>
                    <a:pt x="38" y="150"/>
                  </a:moveTo>
                  <a:lnTo>
                    <a:pt x="38" y="242"/>
                  </a:lnTo>
                  <a:lnTo>
                    <a:pt x="0" y="242"/>
                  </a:lnTo>
                  <a:lnTo>
                    <a:pt x="0" y="2"/>
                  </a:lnTo>
                  <a:cubicBezTo>
                    <a:pt x="29" y="1"/>
                    <a:pt x="46" y="0"/>
                    <a:pt x="52" y="0"/>
                  </a:cubicBezTo>
                  <a:cubicBezTo>
                    <a:pt x="133" y="0"/>
                    <a:pt x="173" y="24"/>
                    <a:pt x="173" y="70"/>
                  </a:cubicBezTo>
                  <a:cubicBezTo>
                    <a:pt x="173" y="124"/>
                    <a:pt x="138" y="151"/>
                    <a:pt x="66" y="151"/>
                  </a:cubicBezTo>
                  <a:cubicBezTo>
                    <a:pt x="62" y="151"/>
                    <a:pt x="53" y="151"/>
                    <a:pt x="38" y="150"/>
                  </a:cubicBezTo>
                  <a:close/>
                  <a:moveTo>
                    <a:pt x="38" y="31"/>
                  </a:moveTo>
                  <a:lnTo>
                    <a:pt x="38" y="120"/>
                  </a:lnTo>
                  <a:cubicBezTo>
                    <a:pt x="54" y="121"/>
                    <a:pt x="63" y="122"/>
                    <a:pt x="64" y="122"/>
                  </a:cubicBezTo>
                  <a:cubicBezTo>
                    <a:pt x="111" y="122"/>
                    <a:pt x="134" y="106"/>
                    <a:pt x="134" y="74"/>
                  </a:cubicBezTo>
                  <a:cubicBezTo>
                    <a:pt x="134" y="44"/>
                    <a:pt x="109" y="30"/>
                    <a:pt x="59" y="30"/>
                  </a:cubicBezTo>
                  <a:cubicBezTo>
                    <a:pt x="54" y="30"/>
                    <a:pt x="47" y="30"/>
                    <a:pt x="38" y="3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4" name="Freeform 65"/>
            <p:cNvSpPr>
              <a:spLocks/>
            </p:cNvSpPr>
            <p:nvPr/>
          </p:nvSpPr>
          <p:spPr bwMode="auto">
            <a:xfrm>
              <a:off x="5118" y="3102"/>
              <a:ext cx="35" cy="58"/>
            </a:xfrm>
            <a:custGeom>
              <a:avLst/>
              <a:gdLst>
                <a:gd name="T0" fmla="*/ 0 w 156"/>
                <a:gd name="T1" fmla="*/ 233 h 248"/>
                <a:gd name="T2" fmla="*/ 14 w 156"/>
                <a:gd name="T3" fmla="*/ 203 h 248"/>
                <a:gd name="T4" fmla="*/ 41 w 156"/>
                <a:gd name="T5" fmla="*/ 214 h 248"/>
                <a:gd name="T6" fmla="*/ 69 w 156"/>
                <a:gd name="T7" fmla="*/ 219 h 248"/>
                <a:gd name="T8" fmla="*/ 105 w 156"/>
                <a:gd name="T9" fmla="*/ 208 h 248"/>
                <a:gd name="T10" fmla="*/ 118 w 156"/>
                <a:gd name="T11" fmla="*/ 182 h 248"/>
                <a:gd name="T12" fmla="*/ 111 w 156"/>
                <a:gd name="T13" fmla="*/ 159 h 248"/>
                <a:gd name="T14" fmla="*/ 73 w 156"/>
                <a:gd name="T15" fmla="*/ 136 h 248"/>
                <a:gd name="T16" fmla="*/ 51 w 156"/>
                <a:gd name="T17" fmla="*/ 127 h 248"/>
                <a:gd name="T18" fmla="*/ 11 w 156"/>
                <a:gd name="T19" fmla="*/ 100 h 248"/>
                <a:gd name="T20" fmla="*/ 0 w 156"/>
                <a:gd name="T21" fmla="*/ 62 h 248"/>
                <a:gd name="T22" fmla="*/ 22 w 156"/>
                <a:gd name="T23" fmla="*/ 17 h 248"/>
                <a:gd name="T24" fmla="*/ 78 w 156"/>
                <a:gd name="T25" fmla="*/ 0 h 248"/>
                <a:gd name="T26" fmla="*/ 142 w 156"/>
                <a:gd name="T27" fmla="*/ 13 h 248"/>
                <a:gd name="T28" fmla="*/ 131 w 156"/>
                <a:gd name="T29" fmla="*/ 41 h 248"/>
                <a:gd name="T30" fmla="*/ 108 w 156"/>
                <a:gd name="T31" fmla="*/ 32 h 248"/>
                <a:gd name="T32" fmla="*/ 79 w 156"/>
                <a:gd name="T33" fmla="*/ 28 h 248"/>
                <a:gd name="T34" fmla="*/ 49 w 156"/>
                <a:gd name="T35" fmla="*/ 37 h 248"/>
                <a:gd name="T36" fmla="*/ 37 w 156"/>
                <a:gd name="T37" fmla="*/ 62 h 248"/>
                <a:gd name="T38" fmla="*/ 41 w 156"/>
                <a:gd name="T39" fmla="*/ 78 h 248"/>
                <a:gd name="T40" fmla="*/ 53 w 156"/>
                <a:gd name="T41" fmla="*/ 91 h 248"/>
                <a:gd name="T42" fmla="*/ 82 w 156"/>
                <a:gd name="T43" fmla="*/ 105 h 248"/>
                <a:gd name="T44" fmla="*/ 104 w 156"/>
                <a:gd name="T45" fmla="*/ 115 h 248"/>
                <a:gd name="T46" fmla="*/ 144 w 156"/>
                <a:gd name="T47" fmla="*/ 142 h 248"/>
                <a:gd name="T48" fmla="*/ 156 w 156"/>
                <a:gd name="T49" fmla="*/ 184 h 248"/>
                <a:gd name="T50" fmla="*/ 131 w 156"/>
                <a:gd name="T51" fmla="*/ 230 h 248"/>
                <a:gd name="T52" fmla="*/ 63 w 156"/>
                <a:gd name="T53" fmla="*/ 248 h 248"/>
                <a:gd name="T54" fmla="*/ 0 w 156"/>
                <a:gd name="T55" fmla="*/ 23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248">
                  <a:moveTo>
                    <a:pt x="0" y="233"/>
                  </a:moveTo>
                  <a:lnTo>
                    <a:pt x="14" y="203"/>
                  </a:lnTo>
                  <a:cubicBezTo>
                    <a:pt x="21" y="208"/>
                    <a:pt x="30" y="211"/>
                    <a:pt x="41" y="214"/>
                  </a:cubicBezTo>
                  <a:cubicBezTo>
                    <a:pt x="51" y="217"/>
                    <a:pt x="61" y="219"/>
                    <a:pt x="69" y="219"/>
                  </a:cubicBezTo>
                  <a:cubicBezTo>
                    <a:pt x="84" y="219"/>
                    <a:pt x="96" y="215"/>
                    <a:pt x="105" y="208"/>
                  </a:cubicBezTo>
                  <a:cubicBezTo>
                    <a:pt x="114" y="201"/>
                    <a:pt x="118" y="192"/>
                    <a:pt x="118" y="182"/>
                  </a:cubicBezTo>
                  <a:cubicBezTo>
                    <a:pt x="118" y="174"/>
                    <a:pt x="116" y="166"/>
                    <a:pt x="111" y="159"/>
                  </a:cubicBezTo>
                  <a:cubicBezTo>
                    <a:pt x="106" y="152"/>
                    <a:pt x="93" y="145"/>
                    <a:pt x="73" y="136"/>
                  </a:cubicBezTo>
                  <a:lnTo>
                    <a:pt x="51" y="127"/>
                  </a:lnTo>
                  <a:cubicBezTo>
                    <a:pt x="32" y="120"/>
                    <a:pt x="18" y="111"/>
                    <a:pt x="11" y="100"/>
                  </a:cubicBezTo>
                  <a:cubicBezTo>
                    <a:pt x="3" y="90"/>
                    <a:pt x="0" y="77"/>
                    <a:pt x="0" y="62"/>
                  </a:cubicBezTo>
                  <a:cubicBezTo>
                    <a:pt x="0" y="44"/>
                    <a:pt x="7" y="29"/>
                    <a:pt x="22" y="17"/>
                  </a:cubicBezTo>
                  <a:cubicBezTo>
                    <a:pt x="36" y="6"/>
                    <a:pt x="55" y="0"/>
                    <a:pt x="78" y="0"/>
                  </a:cubicBezTo>
                  <a:cubicBezTo>
                    <a:pt x="109" y="0"/>
                    <a:pt x="130" y="4"/>
                    <a:pt x="142" y="13"/>
                  </a:cubicBezTo>
                  <a:lnTo>
                    <a:pt x="131" y="41"/>
                  </a:lnTo>
                  <a:cubicBezTo>
                    <a:pt x="126" y="38"/>
                    <a:pt x="118" y="35"/>
                    <a:pt x="108" y="32"/>
                  </a:cubicBezTo>
                  <a:cubicBezTo>
                    <a:pt x="97" y="29"/>
                    <a:pt x="88" y="28"/>
                    <a:pt x="79" y="28"/>
                  </a:cubicBezTo>
                  <a:cubicBezTo>
                    <a:pt x="66" y="28"/>
                    <a:pt x="56" y="31"/>
                    <a:pt x="49" y="37"/>
                  </a:cubicBezTo>
                  <a:cubicBezTo>
                    <a:pt x="41" y="44"/>
                    <a:pt x="37" y="52"/>
                    <a:pt x="37" y="62"/>
                  </a:cubicBezTo>
                  <a:cubicBezTo>
                    <a:pt x="37" y="68"/>
                    <a:pt x="39" y="73"/>
                    <a:pt x="41" y="78"/>
                  </a:cubicBezTo>
                  <a:cubicBezTo>
                    <a:pt x="44" y="83"/>
                    <a:pt x="48" y="88"/>
                    <a:pt x="53" y="91"/>
                  </a:cubicBezTo>
                  <a:cubicBezTo>
                    <a:pt x="57" y="94"/>
                    <a:pt x="67" y="99"/>
                    <a:pt x="82" y="105"/>
                  </a:cubicBezTo>
                  <a:lnTo>
                    <a:pt x="104" y="115"/>
                  </a:lnTo>
                  <a:cubicBezTo>
                    <a:pt x="123" y="122"/>
                    <a:pt x="137" y="132"/>
                    <a:pt x="144" y="142"/>
                  </a:cubicBezTo>
                  <a:cubicBezTo>
                    <a:pt x="152" y="153"/>
                    <a:pt x="156" y="167"/>
                    <a:pt x="156" y="184"/>
                  </a:cubicBezTo>
                  <a:cubicBezTo>
                    <a:pt x="156" y="202"/>
                    <a:pt x="147" y="217"/>
                    <a:pt x="131" y="230"/>
                  </a:cubicBezTo>
                  <a:cubicBezTo>
                    <a:pt x="114" y="242"/>
                    <a:pt x="91" y="248"/>
                    <a:pt x="63" y="248"/>
                  </a:cubicBezTo>
                  <a:cubicBezTo>
                    <a:pt x="39" y="248"/>
                    <a:pt x="18" y="243"/>
                    <a:pt x="0" y="23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5" name="Freeform 66"/>
            <p:cNvSpPr>
              <a:spLocks/>
            </p:cNvSpPr>
            <p:nvPr/>
          </p:nvSpPr>
          <p:spPr bwMode="auto">
            <a:xfrm>
              <a:off x="5163" y="3103"/>
              <a:ext cx="45" cy="56"/>
            </a:xfrm>
            <a:custGeom>
              <a:avLst/>
              <a:gdLst>
                <a:gd name="T0" fmla="*/ 154 w 195"/>
                <a:gd name="T1" fmla="*/ 240 h 240"/>
                <a:gd name="T2" fmla="*/ 75 w 195"/>
                <a:gd name="T3" fmla="*/ 130 h 240"/>
                <a:gd name="T4" fmla="*/ 38 w 195"/>
                <a:gd name="T5" fmla="*/ 175 h 240"/>
                <a:gd name="T6" fmla="*/ 38 w 195"/>
                <a:gd name="T7" fmla="*/ 240 h 240"/>
                <a:gd name="T8" fmla="*/ 0 w 195"/>
                <a:gd name="T9" fmla="*/ 240 h 240"/>
                <a:gd name="T10" fmla="*/ 0 w 195"/>
                <a:gd name="T11" fmla="*/ 0 h 240"/>
                <a:gd name="T12" fmla="*/ 38 w 195"/>
                <a:gd name="T13" fmla="*/ 0 h 240"/>
                <a:gd name="T14" fmla="*/ 38 w 195"/>
                <a:gd name="T15" fmla="*/ 131 h 240"/>
                <a:gd name="T16" fmla="*/ 141 w 195"/>
                <a:gd name="T17" fmla="*/ 0 h 240"/>
                <a:gd name="T18" fmla="*/ 184 w 195"/>
                <a:gd name="T19" fmla="*/ 0 h 240"/>
                <a:gd name="T20" fmla="*/ 101 w 195"/>
                <a:gd name="T21" fmla="*/ 104 h 240"/>
                <a:gd name="T22" fmla="*/ 195 w 195"/>
                <a:gd name="T23" fmla="*/ 240 h 240"/>
                <a:gd name="T24" fmla="*/ 154 w 195"/>
                <a:gd name="T2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 h="240">
                  <a:moveTo>
                    <a:pt x="154" y="240"/>
                  </a:moveTo>
                  <a:lnTo>
                    <a:pt x="75" y="130"/>
                  </a:lnTo>
                  <a:lnTo>
                    <a:pt x="38" y="175"/>
                  </a:lnTo>
                  <a:lnTo>
                    <a:pt x="38" y="240"/>
                  </a:lnTo>
                  <a:lnTo>
                    <a:pt x="0" y="240"/>
                  </a:lnTo>
                  <a:lnTo>
                    <a:pt x="0" y="0"/>
                  </a:lnTo>
                  <a:lnTo>
                    <a:pt x="38" y="0"/>
                  </a:lnTo>
                  <a:lnTo>
                    <a:pt x="38" y="131"/>
                  </a:lnTo>
                  <a:lnTo>
                    <a:pt x="141" y="0"/>
                  </a:lnTo>
                  <a:lnTo>
                    <a:pt x="184" y="0"/>
                  </a:lnTo>
                  <a:lnTo>
                    <a:pt x="101" y="104"/>
                  </a:lnTo>
                  <a:lnTo>
                    <a:pt x="195" y="240"/>
                  </a:lnTo>
                  <a:lnTo>
                    <a:pt x="154" y="24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6" name="Freeform 67"/>
            <p:cNvSpPr>
              <a:spLocks noEditPoints="1"/>
            </p:cNvSpPr>
            <p:nvPr/>
          </p:nvSpPr>
          <p:spPr bwMode="auto">
            <a:xfrm>
              <a:off x="5208" y="3086"/>
              <a:ext cx="52" cy="73"/>
            </a:xfrm>
            <a:custGeom>
              <a:avLst/>
              <a:gdLst>
                <a:gd name="T0" fmla="*/ 185 w 228"/>
                <a:gd name="T1" fmla="*/ 315 h 315"/>
                <a:gd name="T2" fmla="*/ 166 w 228"/>
                <a:gd name="T3" fmla="*/ 265 h 315"/>
                <a:gd name="T4" fmla="*/ 63 w 228"/>
                <a:gd name="T5" fmla="*/ 265 h 315"/>
                <a:gd name="T6" fmla="*/ 43 w 228"/>
                <a:gd name="T7" fmla="*/ 315 h 315"/>
                <a:gd name="T8" fmla="*/ 0 w 228"/>
                <a:gd name="T9" fmla="*/ 315 h 315"/>
                <a:gd name="T10" fmla="*/ 113 w 228"/>
                <a:gd name="T11" fmla="*/ 72 h 315"/>
                <a:gd name="T12" fmla="*/ 123 w 228"/>
                <a:gd name="T13" fmla="*/ 72 h 315"/>
                <a:gd name="T14" fmla="*/ 228 w 228"/>
                <a:gd name="T15" fmla="*/ 315 h 315"/>
                <a:gd name="T16" fmla="*/ 185 w 228"/>
                <a:gd name="T17" fmla="*/ 315 h 315"/>
                <a:gd name="T18" fmla="*/ 116 w 228"/>
                <a:gd name="T19" fmla="*/ 135 h 315"/>
                <a:gd name="T20" fmla="*/ 73 w 228"/>
                <a:gd name="T21" fmla="*/ 240 h 315"/>
                <a:gd name="T22" fmla="*/ 156 w 228"/>
                <a:gd name="T23" fmla="*/ 240 h 315"/>
                <a:gd name="T24" fmla="*/ 116 w 228"/>
                <a:gd name="T25" fmla="*/ 135 h 315"/>
                <a:gd name="T26" fmla="*/ 162 w 228"/>
                <a:gd name="T27" fmla="*/ 0 h 315"/>
                <a:gd name="T28" fmla="*/ 119 w 228"/>
                <a:gd name="T29" fmla="*/ 55 h 315"/>
                <a:gd name="T30" fmla="*/ 93 w 228"/>
                <a:gd name="T31" fmla="*/ 55 h 315"/>
                <a:gd name="T32" fmla="*/ 125 w 228"/>
                <a:gd name="T33" fmla="*/ 0 h 315"/>
                <a:gd name="T34" fmla="*/ 162 w 228"/>
                <a:gd name="T35"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8" h="315">
                  <a:moveTo>
                    <a:pt x="185" y="315"/>
                  </a:moveTo>
                  <a:lnTo>
                    <a:pt x="166" y="265"/>
                  </a:lnTo>
                  <a:lnTo>
                    <a:pt x="63" y="265"/>
                  </a:lnTo>
                  <a:lnTo>
                    <a:pt x="43" y="315"/>
                  </a:lnTo>
                  <a:lnTo>
                    <a:pt x="0" y="315"/>
                  </a:lnTo>
                  <a:lnTo>
                    <a:pt x="113" y="72"/>
                  </a:lnTo>
                  <a:lnTo>
                    <a:pt x="123" y="72"/>
                  </a:lnTo>
                  <a:lnTo>
                    <a:pt x="228" y="315"/>
                  </a:lnTo>
                  <a:lnTo>
                    <a:pt x="185" y="315"/>
                  </a:lnTo>
                  <a:close/>
                  <a:moveTo>
                    <a:pt x="116" y="135"/>
                  </a:moveTo>
                  <a:lnTo>
                    <a:pt x="73" y="240"/>
                  </a:lnTo>
                  <a:lnTo>
                    <a:pt x="156" y="240"/>
                  </a:lnTo>
                  <a:lnTo>
                    <a:pt x="116" y="135"/>
                  </a:lnTo>
                  <a:close/>
                  <a:moveTo>
                    <a:pt x="162" y="0"/>
                  </a:moveTo>
                  <a:lnTo>
                    <a:pt x="119" y="55"/>
                  </a:lnTo>
                  <a:lnTo>
                    <a:pt x="93" y="55"/>
                  </a:lnTo>
                  <a:lnTo>
                    <a:pt x="125" y="0"/>
                  </a:lnTo>
                  <a:lnTo>
                    <a:pt x="16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7" name="Freeform 68"/>
            <p:cNvSpPr>
              <a:spLocks/>
            </p:cNvSpPr>
            <p:nvPr/>
          </p:nvSpPr>
          <p:spPr bwMode="auto">
            <a:xfrm>
              <a:off x="5294" y="3103"/>
              <a:ext cx="44" cy="57"/>
            </a:xfrm>
            <a:custGeom>
              <a:avLst/>
              <a:gdLst>
                <a:gd name="T0" fmla="*/ 0 w 194"/>
                <a:gd name="T1" fmla="*/ 0 h 244"/>
                <a:gd name="T2" fmla="*/ 38 w 194"/>
                <a:gd name="T3" fmla="*/ 0 h 244"/>
                <a:gd name="T4" fmla="*/ 38 w 194"/>
                <a:gd name="T5" fmla="*/ 164 h 244"/>
                <a:gd name="T6" fmla="*/ 54 w 194"/>
                <a:gd name="T7" fmla="*/ 201 h 244"/>
                <a:gd name="T8" fmla="*/ 96 w 194"/>
                <a:gd name="T9" fmla="*/ 215 h 244"/>
                <a:gd name="T10" fmla="*/ 140 w 194"/>
                <a:gd name="T11" fmla="*/ 201 h 244"/>
                <a:gd name="T12" fmla="*/ 156 w 194"/>
                <a:gd name="T13" fmla="*/ 164 h 244"/>
                <a:gd name="T14" fmla="*/ 156 w 194"/>
                <a:gd name="T15" fmla="*/ 0 h 244"/>
                <a:gd name="T16" fmla="*/ 194 w 194"/>
                <a:gd name="T17" fmla="*/ 0 h 244"/>
                <a:gd name="T18" fmla="*/ 194 w 194"/>
                <a:gd name="T19" fmla="*/ 167 h 244"/>
                <a:gd name="T20" fmla="*/ 168 w 194"/>
                <a:gd name="T21" fmla="*/ 224 h 244"/>
                <a:gd name="T22" fmla="*/ 97 w 194"/>
                <a:gd name="T23" fmla="*/ 244 h 244"/>
                <a:gd name="T24" fmla="*/ 25 w 194"/>
                <a:gd name="T25" fmla="*/ 224 h 244"/>
                <a:gd name="T26" fmla="*/ 0 w 194"/>
                <a:gd name="T27" fmla="*/ 167 h 244"/>
                <a:gd name="T28" fmla="*/ 0 w 194"/>
                <a:gd name="T2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4" h="244">
                  <a:moveTo>
                    <a:pt x="0" y="0"/>
                  </a:moveTo>
                  <a:lnTo>
                    <a:pt x="38" y="0"/>
                  </a:lnTo>
                  <a:lnTo>
                    <a:pt x="38" y="164"/>
                  </a:lnTo>
                  <a:cubicBezTo>
                    <a:pt x="38" y="179"/>
                    <a:pt x="43" y="191"/>
                    <a:pt x="54" y="201"/>
                  </a:cubicBezTo>
                  <a:cubicBezTo>
                    <a:pt x="64" y="210"/>
                    <a:pt x="79" y="215"/>
                    <a:pt x="96" y="215"/>
                  </a:cubicBezTo>
                  <a:cubicBezTo>
                    <a:pt x="115" y="215"/>
                    <a:pt x="130" y="210"/>
                    <a:pt x="140" y="201"/>
                  </a:cubicBezTo>
                  <a:cubicBezTo>
                    <a:pt x="151" y="192"/>
                    <a:pt x="156" y="179"/>
                    <a:pt x="156" y="164"/>
                  </a:cubicBezTo>
                  <a:lnTo>
                    <a:pt x="156" y="0"/>
                  </a:lnTo>
                  <a:lnTo>
                    <a:pt x="194" y="0"/>
                  </a:lnTo>
                  <a:lnTo>
                    <a:pt x="194" y="167"/>
                  </a:lnTo>
                  <a:cubicBezTo>
                    <a:pt x="194" y="191"/>
                    <a:pt x="186" y="210"/>
                    <a:pt x="168" y="224"/>
                  </a:cubicBezTo>
                  <a:cubicBezTo>
                    <a:pt x="151" y="238"/>
                    <a:pt x="127" y="244"/>
                    <a:pt x="97" y="244"/>
                  </a:cubicBezTo>
                  <a:cubicBezTo>
                    <a:pt x="66" y="244"/>
                    <a:pt x="42" y="238"/>
                    <a:pt x="25" y="224"/>
                  </a:cubicBezTo>
                  <a:cubicBezTo>
                    <a:pt x="8" y="211"/>
                    <a:pt x="0" y="192"/>
                    <a:pt x="0" y="167"/>
                  </a:cubicBez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8" name="Freeform 69"/>
            <p:cNvSpPr>
              <a:spLocks/>
            </p:cNvSpPr>
            <p:nvPr/>
          </p:nvSpPr>
          <p:spPr bwMode="auto">
            <a:xfrm>
              <a:off x="5351" y="3103"/>
              <a:ext cx="44" cy="57"/>
            </a:xfrm>
            <a:custGeom>
              <a:avLst/>
              <a:gdLst>
                <a:gd name="T0" fmla="*/ 180 w 191"/>
                <a:gd name="T1" fmla="*/ 244 h 244"/>
                <a:gd name="T2" fmla="*/ 36 w 191"/>
                <a:gd name="T3" fmla="*/ 68 h 244"/>
                <a:gd name="T4" fmla="*/ 36 w 191"/>
                <a:gd name="T5" fmla="*/ 240 h 244"/>
                <a:gd name="T6" fmla="*/ 0 w 191"/>
                <a:gd name="T7" fmla="*/ 240 h 244"/>
                <a:gd name="T8" fmla="*/ 0 w 191"/>
                <a:gd name="T9" fmla="*/ 0 h 244"/>
                <a:gd name="T10" fmla="*/ 15 w 191"/>
                <a:gd name="T11" fmla="*/ 0 h 244"/>
                <a:gd name="T12" fmla="*/ 155 w 191"/>
                <a:gd name="T13" fmla="*/ 166 h 244"/>
                <a:gd name="T14" fmla="*/ 155 w 191"/>
                <a:gd name="T15" fmla="*/ 0 h 244"/>
                <a:gd name="T16" fmla="*/ 191 w 191"/>
                <a:gd name="T17" fmla="*/ 0 h 244"/>
                <a:gd name="T18" fmla="*/ 191 w 191"/>
                <a:gd name="T19" fmla="*/ 244 h 244"/>
                <a:gd name="T20" fmla="*/ 180 w 191"/>
                <a:gd name="T21"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244">
                  <a:moveTo>
                    <a:pt x="180" y="244"/>
                  </a:moveTo>
                  <a:lnTo>
                    <a:pt x="36" y="68"/>
                  </a:lnTo>
                  <a:lnTo>
                    <a:pt x="36" y="240"/>
                  </a:lnTo>
                  <a:lnTo>
                    <a:pt x="0" y="240"/>
                  </a:lnTo>
                  <a:lnTo>
                    <a:pt x="0" y="0"/>
                  </a:lnTo>
                  <a:lnTo>
                    <a:pt x="15" y="0"/>
                  </a:lnTo>
                  <a:lnTo>
                    <a:pt x="155" y="166"/>
                  </a:lnTo>
                  <a:lnTo>
                    <a:pt x="155" y="0"/>
                  </a:lnTo>
                  <a:lnTo>
                    <a:pt x="191" y="0"/>
                  </a:lnTo>
                  <a:lnTo>
                    <a:pt x="191" y="244"/>
                  </a:lnTo>
                  <a:lnTo>
                    <a:pt x="180" y="2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79" name="Rectangle 70"/>
            <p:cNvSpPr>
              <a:spLocks noChangeArrowheads="1"/>
            </p:cNvSpPr>
            <p:nvPr/>
          </p:nvSpPr>
          <p:spPr bwMode="auto">
            <a:xfrm>
              <a:off x="5410" y="3103"/>
              <a:ext cx="8" cy="56"/>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0" name="Freeform 71"/>
            <p:cNvSpPr>
              <a:spLocks/>
            </p:cNvSpPr>
            <p:nvPr/>
          </p:nvSpPr>
          <p:spPr bwMode="auto">
            <a:xfrm>
              <a:off x="5433" y="3103"/>
              <a:ext cx="38" cy="56"/>
            </a:xfrm>
            <a:custGeom>
              <a:avLst/>
              <a:gdLst>
                <a:gd name="T0" fmla="*/ 38 w 166"/>
                <a:gd name="T1" fmla="*/ 29 h 240"/>
                <a:gd name="T2" fmla="*/ 38 w 166"/>
                <a:gd name="T3" fmla="*/ 96 h 240"/>
                <a:gd name="T4" fmla="*/ 129 w 166"/>
                <a:gd name="T5" fmla="*/ 96 h 240"/>
                <a:gd name="T6" fmla="*/ 129 w 166"/>
                <a:gd name="T7" fmla="*/ 124 h 240"/>
                <a:gd name="T8" fmla="*/ 38 w 166"/>
                <a:gd name="T9" fmla="*/ 124 h 240"/>
                <a:gd name="T10" fmla="*/ 38 w 166"/>
                <a:gd name="T11" fmla="*/ 211 h 240"/>
                <a:gd name="T12" fmla="*/ 164 w 166"/>
                <a:gd name="T13" fmla="*/ 211 h 240"/>
                <a:gd name="T14" fmla="*/ 164 w 166"/>
                <a:gd name="T15" fmla="*/ 240 h 240"/>
                <a:gd name="T16" fmla="*/ 0 w 166"/>
                <a:gd name="T17" fmla="*/ 240 h 240"/>
                <a:gd name="T18" fmla="*/ 0 w 166"/>
                <a:gd name="T19" fmla="*/ 0 h 240"/>
                <a:gd name="T20" fmla="*/ 166 w 166"/>
                <a:gd name="T21" fmla="*/ 0 h 240"/>
                <a:gd name="T22" fmla="*/ 166 w 166"/>
                <a:gd name="T23" fmla="*/ 29 h 240"/>
                <a:gd name="T24" fmla="*/ 38 w 166"/>
                <a:gd name="T25" fmla="*/ 2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240">
                  <a:moveTo>
                    <a:pt x="38" y="29"/>
                  </a:moveTo>
                  <a:lnTo>
                    <a:pt x="38" y="96"/>
                  </a:lnTo>
                  <a:lnTo>
                    <a:pt x="129" y="96"/>
                  </a:lnTo>
                  <a:lnTo>
                    <a:pt x="129" y="124"/>
                  </a:lnTo>
                  <a:lnTo>
                    <a:pt x="38" y="124"/>
                  </a:lnTo>
                  <a:lnTo>
                    <a:pt x="38" y="211"/>
                  </a:lnTo>
                  <a:lnTo>
                    <a:pt x="164" y="211"/>
                  </a:lnTo>
                  <a:lnTo>
                    <a:pt x="164" y="240"/>
                  </a:lnTo>
                  <a:lnTo>
                    <a:pt x="0" y="240"/>
                  </a:lnTo>
                  <a:lnTo>
                    <a:pt x="0" y="0"/>
                  </a:lnTo>
                  <a:lnTo>
                    <a:pt x="166" y="0"/>
                  </a:lnTo>
                  <a:lnTo>
                    <a:pt x="166" y="29"/>
                  </a:lnTo>
                  <a:lnTo>
                    <a:pt x="38" y="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1" name="Freeform 72"/>
            <p:cNvSpPr>
              <a:spLocks/>
            </p:cNvSpPr>
            <p:nvPr/>
          </p:nvSpPr>
          <p:spPr bwMode="auto">
            <a:xfrm>
              <a:off x="4859" y="3198"/>
              <a:ext cx="32" cy="56"/>
            </a:xfrm>
            <a:custGeom>
              <a:avLst/>
              <a:gdLst>
                <a:gd name="T0" fmla="*/ 33 w 143"/>
                <a:gd name="T1" fmla="*/ 29 h 240"/>
                <a:gd name="T2" fmla="*/ 33 w 143"/>
                <a:gd name="T3" fmla="*/ 96 h 240"/>
                <a:gd name="T4" fmla="*/ 112 w 143"/>
                <a:gd name="T5" fmla="*/ 96 h 240"/>
                <a:gd name="T6" fmla="*/ 112 w 143"/>
                <a:gd name="T7" fmla="*/ 124 h 240"/>
                <a:gd name="T8" fmla="*/ 33 w 143"/>
                <a:gd name="T9" fmla="*/ 124 h 240"/>
                <a:gd name="T10" fmla="*/ 33 w 143"/>
                <a:gd name="T11" fmla="*/ 211 h 240"/>
                <a:gd name="T12" fmla="*/ 142 w 143"/>
                <a:gd name="T13" fmla="*/ 211 h 240"/>
                <a:gd name="T14" fmla="*/ 142 w 143"/>
                <a:gd name="T15" fmla="*/ 240 h 240"/>
                <a:gd name="T16" fmla="*/ 0 w 143"/>
                <a:gd name="T17" fmla="*/ 240 h 240"/>
                <a:gd name="T18" fmla="*/ 0 w 143"/>
                <a:gd name="T19" fmla="*/ 0 h 240"/>
                <a:gd name="T20" fmla="*/ 143 w 143"/>
                <a:gd name="T21" fmla="*/ 0 h 240"/>
                <a:gd name="T22" fmla="*/ 143 w 143"/>
                <a:gd name="T23" fmla="*/ 29 h 240"/>
                <a:gd name="T24" fmla="*/ 33 w 143"/>
                <a:gd name="T25" fmla="*/ 2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240">
                  <a:moveTo>
                    <a:pt x="33" y="29"/>
                  </a:moveTo>
                  <a:lnTo>
                    <a:pt x="33" y="96"/>
                  </a:lnTo>
                  <a:lnTo>
                    <a:pt x="112" y="96"/>
                  </a:lnTo>
                  <a:lnTo>
                    <a:pt x="112" y="124"/>
                  </a:lnTo>
                  <a:lnTo>
                    <a:pt x="33" y="124"/>
                  </a:lnTo>
                  <a:lnTo>
                    <a:pt x="33" y="211"/>
                  </a:lnTo>
                  <a:lnTo>
                    <a:pt x="142" y="211"/>
                  </a:lnTo>
                  <a:lnTo>
                    <a:pt x="142" y="240"/>
                  </a:lnTo>
                  <a:lnTo>
                    <a:pt x="0" y="240"/>
                  </a:lnTo>
                  <a:lnTo>
                    <a:pt x="0" y="0"/>
                  </a:lnTo>
                  <a:lnTo>
                    <a:pt x="143" y="0"/>
                  </a:lnTo>
                  <a:lnTo>
                    <a:pt x="143" y="29"/>
                  </a:lnTo>
                  <a:lnTo>
                    <a:pt x="33" y="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2" name="Freeform 73"/>
            <p:cNvSpPr>
              <a:spLocks/>
            </p:cNvSpPr>
            <p:nvPr/>
          </p:nvSpPr>
          <p:spPr bwMode="auto">
            <a:xfrm>
              <a:off x="4894" y="3213"/>
              <a:ext cx="36" cy="42"/>
            </a:xfrm>
            <a:custGeom>
              <a:avLst/>
              <a:gdLst>
                <a:gd name="T0" fmla="*/ 83 w 160"/>
                <a:gd name="T1" fmla="*/ 180 h 180"/>
                <a:gd name="T2" fmla="*/ 75 w 160"/>
                <a:gd name="T3" fmla="*/ 180 h 180"/>
                <a:gd name="T4" fmla="*/ 0 w 160"/>
                <a:gd name="T5" fmla="*/ 0 h 180"/>
                <a:gd name="T6" fmla="*/ 34 w 160"/>
                <a:gd name="T7" fmla="*/ 0 h 180"/>
                <a:gd name="T8" fmla="*/ 80 w 160"/>
                <a:gd name="T9" fmla="*/ 123 h 180"/>
                <a:gd name="T10" fmla="*/ 128 w 160"/>
                <a:gd name="T11" fmla="*/ 0 h 180"/>
                <a:gd name="T12" fmla="*/ 160 w 160"/>
                <a:gd name="T13" fmla="*/ 0 h 180"/>
                <a:gd name="T14" fmla="*/ 83 w 160"/>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180">
                  <a:moveTo>
                    <a:pt x="83" y="180"/>
                  </a:moveTo>
                  <a:lnTo>
                    <a:pt x="75" y="180"/>
                  </a:lnTo>
                  <a:lnTo>
                    <a:pt x="0" y="0"/>
                  </a:lnTo>
                  <a:lnTo>
                    <a:pt x="34" y="0"/>
                  </a:lnTo>
                  <a:lnTo>
                    <a:pt x="80" y="123"/>
                  </a:lnTo>
                  <a:lnTo>
                    <a:pt x="128" y="0"/>
                  </a:lnTo>
                  <a:lnTo>
                    <a:pt x="160" y="0"/>
                  </a:lnTo>
                  <a:lnTo>
                    <a:pt x="8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3" name="Freeform 74"/>
            <p:cNvSpPr>
              <a:spLocks/>
            </p:cNvSpPr>
            <p:nvPr/>
          </p:nvSpPr>
          <p:spPr bwMode="auto">
            <a:xfrm>
              <a:off x="4935" y="3212"/>
              <a:ext cx="24" cy="42"/>
            </a:xfrm>
            <a:custGeom>
              <a:avLst/>
              <a:gdLst>
                <a:gd name="T0" fmla="*/ 93 w 106"/>
                <a:gd name="T1" fmla="*/ 34 h 179"/>
                <a:gd name="T2" fmla="*/ 72 w 106"/>
                <a:gd name="T3" fmla="*/ 27 h 179"/>
                <a:gd name="T4" fmla="*/ 43 w 106"/>
                <a:gd name="T5" fmla="*/ 42 h 179"/>
                <a:gd name="T6" fmla="*/ 31 w 106"/>
                <a:gd name="T7" fmla="*/ 79 h 179"/>
                <a:gd name="T8" fmla="*/ 31 w 106"/>
                <a:gd name="T9" fmla="*/ 179 h 179"/>
                <a:gd name="T10" fmla="*/ 0 w 106"/>
                <a:gd name="T11" fmla="*/ 179 h 179"/>
                <a:gd name="T12" fmla="*/ 0 w 106"/>
                <a:gd name="T13" fmla="*/ 4 h 179"/>
                <a:gd name="T14" fmla="*/ 31 w 106"/>
                <a:gd name="T15" fmla="*/ 4 h 179"/>
                <a:gd name="T16" fmla="*/ 31 w 106"/>
                <a:gd name="T17" fmla="*/ 32 h 179"/>
                <a:gd name="T18" fmla="*/ 82 w 106"/>
                <a:gd name="T19" fmla="*/ 0 h 179"/>
                <a:gd name="T20" fmla="*/ 106 w 106"/>
                <a:gd name="T21" fmla="*/ 3 h 179"/>
                <a:gd name="T22" fmla="*/ 93 w 106"/>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79">
                  <a:moveTo>
                    <a:pt x="93" y="34"/>
                  </a:moveTo>
                  <a:cubicBezTo>
                    <a:pt x="86" y="29"/>
                    <a:pt x="79" y="27"/>
                    <a:pt x="72" y="27"/>
                  </a:cubicBezTo>
                  <a:cubicBezTo>
                    <a:pt x="61" y="27"/>
                    <a:pt x="51" y="32"/>
                    <a:pt x="43" y="42"/>
                  </a:cubicBezTo>
                  <a:cubicBezTo>
                    <a:pt x="35" y="52"/>
                    <a:pt x="31" y="64"/>
                    <a:pt x="31" y="79"/>
                  </a:cubicBezTo>
                  <a:lnTo>
                    <a:pt x="31" y="179"/>
                  </a:lnTo>
                  <a:lnTo>
                    <a:pt x="0" y="179"/>
                  </a:lnTo>
                  <a:lnTo>
                    <a:pt x="0" y="4"/>
                  </a:lnTo>
                  <a:lnTo>
                    <a:pt x="31" y="4"/>
                  </a:lnTo>
                  <a:lnTo>
                    <a:pt x="31" y="32"/>
                  </a:lnTo>
                  <a:cubicBezTo>
                    <a:pt x="42" y="11"/>
                    <a:pt x="59" y="0"/>
                    <a:pt x="82"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4" name="Freeform 75"/>
            <p:cNvSpPr>
              <a:spLocks noEditPoints="1"/>
            </p:cNvSpPr>
            <p:nvPr/>
          </p:nvSpPr>
          <p:spPr bwMode="auto">
            <a:xfrm>
              <a:off x="4961" y="3212"/>
              <a:ext cx="36" cy="43"/>
            </a:xfrm>
            <a:custGeom>
              <a:avLst/>
              <a:gdLst>
                <a:gd name="T0" fmla="*/ 0 w 159"/>
                <a:gd name="T1" fmla="*/ 91 h 183"/>
                <a:gd name="T2" fmla="*/ 22 w 159"/>
                <a:gd name="T3" fmla="*/ 25 h 183"/>
                <a:gd name="T4" fmla="*/ 80 w 159"/>
                <a:gd name="T5" fmla="*/ 0 h 183"/>
                <a:gd name="T6" fmla="*/ 138 w 159"/>
                <a:gd name="T7" fmla="*/ 24 h 183"/>
                <a:gd name="T8" fmla="*/ 159 w 159"/>
                <a:gd name="T9" fmla="*/ 91 h 183"/>
                <a:gd name="T10" fmla="*/ 138 w 159"/>
                <a:gd name="T11" fmla="*/ 158 h 183"/>
                <a:gd name="T12" fmla="*/ 80 w 159"/>
                <a:gd name="T13" fmla="*/ 183 h 183"/>
                <a:gd name="T14" fmla="*/ 21 w 159"/>
                <a:gd name="T15" fmla="*/ 158 h 183"/>
                <a:gd name="T16" fmla="*/ 0 w 159"/>
                <a:gd name="T17" fmla="*/ 91 h 183"/>
                <a:gd name="T18" fmla="*/ 33 w 159"/>
                <a:gd name="T19" fmla="*/ 91 h 183"/>
                <a:gd name="T20" fmla="*/ 80 w 159"/>
                <a:gd name="T21" fmla="*/ 157 h 183"/>
                <a:gd name="T22" fmla="*/ 114 w 159"/>
                <a:gd name="T23" fmla="*/ 140 h 183"/>
                <a:gd name="T24" fmla="*/ 126 w 159"/>
                <a:gd name="T25" fmla="*/ 91 h 183"/>
                <a:gd name="T26" fmla="*/ 80 w 159"/>
                <a:gd name="T27" fmla="*/ 26 h 183"/>
                <a:gd name="T28" fmla="*/ 45 w 159"/>
                <a:gd name="T29" fmla="*/ 43 h 183"/>
                <a:gd name="T30" fmla="*/ 33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7" y="42"/>
                    <a:pt x="22" y="25"/>
                  </a:cubicBezTo>
                  <a:cubicBezTo>
                    <a:pt x="36" y="9"/>
                    <a:pt x="56" y="0"/>
                    <a:pt x="80" y="0"/>
                  </a:cubicBezTo>
                  <a:cubicBezTo>
                    <a:pt x="105" y="0"/>
                    <a:pt x="124" y="8"/>
                    <a:pt x="138" y="24"/>
                  </a:cubicBezTo>
                  <a:cubicBezTo>
                    <a:pt x="152" y="40"/>
                    <a:pt x="159" y="63"/>
                    <a:pt x="159" y="91"/>
                  </a:cubicBezTo>
                  <a:cubicBezTo>
                    <a:pt x="159" y="119"/>
                    <a:pt x="152" y="142"/>
                    <a:pt x="138" y="158"/>
                  </a:cubicBezTo>
                  <a:cubicBezTo>
                    <a:pt x="123" y="175"/>
                    <a:pt x="104" y="183"/>
                    <a:pt x="80" y="183"/>
                  </a:cubicBezTo>
                  <a:cubicBezTo>
                    <a:pt x="55" y="183"/>
                    <a:pt x="35" y="174"/>
                    <a:pt x="21" y="158"/>
                  </a:cubicBezTo>
                  <a:cubicBezTo>
                    <a:pt x="7" y="141"/>
                    <a:pt x="0" y="119"/>
                    <a:pt x="0" y="91"/>
                  </a:cubicBezTo>
                  <a:close/>
                  <a:moveTo>
                    <a:pt x="33" y="91"/>
                  </a:moveTo>
                  <a:cubicBezTo>
                    <a:pt x="33" y="135"/>
                    <a:pt x="48" y="157"/>
                    <a:pt x="80" y="157"/>
                  </a:cubicBezTo>
                  <a:cubicBezTo>
                    <a:pt x="94" y="157"/>
                    <a:pt x="106" y="151"/>
                    <a:pt x="114" y="140"/>
                  </a:cubicBezTo>
                  <a:cubicBezTo>
                    <a:pt x="122" y="128"/>
                    <a:pt x="126" y="112"/>
                    <a:pt x="126" y="91"/>
                  </a:cubicBezTo>
                  <a:cubicBezTo>
                    <a:pt x="126" y="48"/>
                    <a:pt x="111" y="26"/>
                    <a:pt x="80" y="26"/>
                  </a:cubicBezTo>
                  <a:cubicBezTo>
                    <a:pt x="65" y="26"/>
                    <a:pt x="54" y="32"/>
                    <a:pt x="45" y="43"/>
                  </a:cubicBezTo>
                  <a:cubicBezTo>
                    <a:pt x="37" y="55"/>
                    <a:pt x="33" y="71"/>
                    <a:pt x="33"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5" name="Freeform 76"/>
            <p:cNvSpPr>
              <a:spLocks noEditPoints="1"/>
            </p:cNvSpPr>
            <p:nvPr/>
          </p:nvSpPr>
          <p:spPr bwMode="auto">
            <a:xfrm>
              <a:off x="5003" y="3212"/>
              <a:ext cx="36" cy="58"/>
            </a:xfrm>
            <a:custGeom>
              <a:avLst/>
              <a:gdLst>
                <a:gd name="T0" fmla="*/ 32 w 154"/>
                <a:gd name="T1" fmla="*/ 170 h 248"/>
                <a:gd name="T2" fmla="*/ 32 w 154"/>
                <a:gd name="T3" fmla="*/ 248 h 248"/>
                <a:gd name="T4" fmla="*/ 0 w 154"/>
                <a:gd name="T5" fmla="*/ 248 h 248"/>
                <a:gd name="T6" fmla="*/ 0 w 154"/>
                <a:gd name="T7" fmla="*/ 4 h 248"/>
                <a:gd name="T8" fmla="*/ 32 w 154"/>
                <a:gd name="T9" fmla="*/ 4 h 248"/>
                <a:gd name="T10" fmla="*/ 32 w 154"/>
                <a:gd name="T11" fmla="*/ 18 h 248"/>
                <a:gd name="T12" fmla="*/ 74 w 154"/>
                <a:gd name="T13" fmla="*/ 0 h 248"/>
                <a:gd name="T14" fmla="*/ 133 w 154"/>
                <a:gd name="T15" fmla="*/ 24 h 248"/>
                <a:gd name="T16" fmla="*/ 154 w 154"/>
                <a:gd name="T17" fmla="*/ 92 h 248"/>
                <a:gd name="T18" fmla="*/ 133 w 154"/>
                <a:gd name="T19" fmla="*/ 157 h 248"/>
                <a:gd name="T20" fmla="*/ 72 w 154"/>
                <a:gd name="T21" fmla="*/ 183 h 248"/>
                <a:gd name="T22" fmla="*/ 48 w 154"/>
                <a:gd name="T23" fmla="*/ 179 h 248"/>
                <a:gd name="T24" fmla="*/ 32 w 154"/>
                <a:gd name="T25" fmla="*/ 170 h 248"/>
                <a:gd name="T26" fmla="*/ 32 w 154"/>
                <a:gd name="T27" fmla="*/ 42 h 248"/>
                <a:gd name="T28" fmla="*/ 32 w 154"/>
                <a:gd name="T29" fmla="*/ 144 h 248"/>
                <a:gd name="T30" fmla="*/ 44 w 154"/>
                <a:gd name="T31" fmla="*/ 152 h 248"/>
                <a:gd name="T32" fmla="*/ 63 w 154"/>
                <a:gd name="T33" fmla="*/ 156 h 248"/>
                <a:gd name="T34" fmla="*/ 121 w 154"/>
                <a:gd name="T35" fmla="*/ 91 h 248"/>
                <a:gd name="T36" fmla="*/ 107 w 154"/>
                <a:gd name="T37" fmla="*/ 42 h 248"/>
                <a:gd name="T38" fmla="*/ 63 w 154"/>
                <a:gd name="T39" fmla="*/ 27 h 248"/>
                <a:gd name="T40" fmla="*/ 47 w 154"/>
                <a:gd name="T41" fmla="*/ 31 h 248"/>
                <a:gd name="T42" fmla="*/ 32 w 154"/>
                <a:gd name="T43" fmla="*/ 4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248">
                  <a:moveTo>
                    <a:pt x="32" y="170"/>
                  </a:moveTo>
                  <a:lnTo>
                    <a:pt x="32" y="248"/>
                  </a:lnTo>
                  <a:lnTo>
                    <a:pt x="0" y="248"/>
                  </a:lnTo>
                  <a:lnTo>
                    <a:pt x="0" y="4"/>
                  </a:lnTo>
                  <a:lnTo>
                    <a:pt x="32" y="4"/>
                  </a:lnTo>
                  <a:lnTo>
                    <a:pt x="32" y="18"/>
                  </a:lnTo>
                  <a:cubicBezTo>
                    <a:pt x="43" y="6"/>
                    <a:pt x="58" y="0"/>
                    <a:pt x="74" y="0"/>
                  </a:cubicBezTo>
                  <a:cubicBezTo>
                    <a:pt x="99" y="0"/>
                    <a:pt x="119" y="8"/>
                    <a:pt x="133" y="24"/>
                  </a:cubicBezTo>
                  <a:cubicBezTo>
                    <a:pt x="147" y="39"/>
                    <a:pt x="154" y="62"/>
                    <a:pt x="154" y="92"/>
                  </a:cubicBezTo>
                  <a:cubicBezTo>
                    <a:pt x="154" y="119"/>
                    <a:pt x="147" y="140"/>
                    <a:pt x="133" y="157"/>
                  </a:cubicBezTo>
                  <a:cubicBezTo>
                    <a:pt x="119" y="174"/>
                    <a:pt x="98" y="183"/>
                    <a:pt x="72" y="183"/>
                  </a:cubicBezTo>
                  <a:cubicBezTo>
                    <a:pt x="64" y="183"/>
                    <a:pt x="56" y="181"/>
                    <a:pt x="48" y="179"/>
                  </a:cubicBezTo>
                  <a:cubicBezTo>
                    <a:pt x="39" y="176"/>
                    <a:pt x="34" y="173"/>
                    <a:pt x="32" y="170"/>
                  </a:cubicBezTo>
                  <a:close/>
                  <a:moveTo>
                    <a:pt x="32" y="42"/>
                  </a:moveTo>
                  <a:lnTo>
                    <a:pt x="32" y="144"/>
                  </a:lnTo>
                  <a:cubicBezTo>
                    <a:pt x="34" y="147"/>
                    <a:pt x="38" y="150"/>
                    <a:pt x="44" y="152"/>
                  </a:cubicBezTo>
                  <a:cubicBezTo>
                    <a:pt x="50" y="155"/>
                    <a:pt x="57" y="156"/>
                    <a:pt x="63" y="156"/>
                  </a:cubicBezTo>
                  <a:cubicBezTo>
                    <a:pt x="101" y="156"/>
                    <a:pt x="121" y="135"/>
                    <a:pt x="121" y="91"/>
                  </a:cubicBezTo>
                  <a:cubicBezTo>
                    <a:pt x="121" y="69"/>
                    <a:pt x="116" y="52"/>
                    <a:pt x="107" y="42"/>
                  </a:cubicBezTo>
                  <a:cubicBezTo>
                    <a:pt x="98" y="32"/>
                    <a:pt x="83" y="27"/>
                    <a:pt x="63" y="27"/>
                  </a:cubicBezTo>
                  <a:cubicBezTo>
                    <a:pt x="58" y="27"/>
                    <a:pt x="53" y="28"/>
                    <a:pt x="47" y="31"/>
                  </a:cubicBezTo>
                  <a:cubicBezTo>
                    <a:pt x="40" y="34"/>
                    <a:pt x="35" y="38"/>
                    <a:pt x="32"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6" name="Freeform 77"/>
            <p:cNvSpPr>
              <a:spLocks/>
            </p:cNvSpPr>
            <p:nvPr/>
          </p:nvSpPr>
          <p:spPr bwMode="auto">
            <a:xfrm>
              <a:off x="5042" y="3212"/>
              <a:ext cx="27" cy="43"/>
            </a:xfrm>
            <a:custGeom>
              <a:avLst/>
              <a:gdLst>
                <a:gd name="T0" fmla="*/ 0 w 115"/>
                <a:gd name="T1" fmla="*/ 169 h 183"/>
                <a:gd name="T2" fmla="*/ 11 w 115"/>
                <a:gd name="T3" fmla="*/ 139 h 183"/>
                <a:gd name="T4" fmla="*/ 53 w 115"/>
                <a:gd name="T5" fmla="*/ 156 h 183"/>
                <a:gd name="T6" fmla="*/ 82 w 115"/>
                <a:gd name="T7" fmla="*/ 132 h 183"/>
                <a:gd name="T8" fmla="*/ 54 w 115"/>
                <a:gd name="T9" fmla="*/ 102 h 183"/>
                <a:gd name="T10" fmla="*/ 25 w 115"/>
                <a:gd name="T11" fmla="*/ 87 h 183"/>
                <a:gd name="T12" fmla="*/ 12 w 115"/>
                <a:gd name="T13" fmla="*/ 76 h 183"/>
                <a:gd name="T14" fmla="*/ 4 w 115"/>
                <a:gd name="T15" fmla="*/ 62 h 183"/>
                <a:gd name="T16" fmla="*/ 1 w 115"/>
                <a:gd name="T17" fmla="*/ 46 h 183"/>
                <a:gd name="T18" fmla="*/ 17 w 115"/>
                <a:gd name="T19" fmla="*/ 12 h 183"/>
                <a:gd name="T20" fmla="*/ 58 w 115"/>
                <a:gd name="T21" fmla="*/ 0 h 183"/>
                <a:gd name="T22" fmla="*/ 106 w 115"/>
                <a:gd name="T23" fmla="*/ 12 h 183"/>
                <a:gd name="T24" fmla="*/ 98 w 115"/>
                <a:gd name="T25" fmla="*/ 41 h 183"/>
                <a:gd name="T26" fmla="*/ 60 w 115"/>
                <a:gd name="T27" fmla="*/ 27 h 183"/>
                <a:gd name="T28" fmla="*/ 41 w 115"/>
                <a:gd name="T29" fmla="*/ 32 h 183"/>
                <a:gd name="T30" fmla="*/ 34 w 115"/>
                <a:gd name="T31" fmla="*/ 45 h 183"/>
                <a:gd name="T32" fmla="*/ 53 w 115"/>
                <a:gd name="T33" fmla="*/ 71 h 183"/>
                <a:gd name="T34" fmla="*/ 75 w 115"/>
                <a:gd name="T35" fmla="*/ 81 h 183"/>
                <a:gd name="T36" fmla="*/ 105 w 115"/>
                <a:gd name="T37" fmla="*/ 102 h 183"/>
                <a:gd name="T38" fmla="*/ 115 w 115"/>
                <a:gd name="T39" fmla="*/ 132 h 183"/>
                <a:gd name="T40" fmla="*/ 98 w 115"/>
                <a:gd name="T41" fmla="*/ 169 h 183"/>
                <a:gd name="T42" fmla="*/ 52 w 115"/>
                <a:gd name="T43" fmla="*/ 183 h 183"/>
                <a:gd name="T44" fmla="*/ 0 w 115"/>
                <a:gd name="T45" fmla="*/ 16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83">
                  <a:moveTo>
                    <a:pt x="0" y="169"/>
                  </a:moveTo>
                  <a:lnTo>
                    <a:pt x="11" y="139"/>
                  </a:lnTo>
                  <a:cubicBezTo>
                    <a:pt x="28" y="151"/>
                    <a:pt x="42" y="156"/>
                    <a:pt x="53" y="156"/>
                  </a:cubicBezTo>
                  <a:cubicBezTo>
                    <a:pt x="72" y="156"/>
                    <a:pt x="82" y="148"/>
                    <a:pt x="82" y="132"/>
                  </a:cubicBezTo>
                  <a:cubicBezTo>
                    <a:pt x="82" y="121"/>
                    <a:pt x="73" y="111"/>
                    <a:pt x="54" y="102"/>
                  </a:cubicBezTo>
                  <a:cubicBezTo>
                    <a:pt x="40" y="96"/>
                    <a:pt x="30" y="91"/>
                    <a:pt x="25" y="87"/>
                  </a:cubicBezTo>
                  <a:cubicBezTo>
                    <a:pt x="20" y="84"/>
                    <a:pt x="16" y="80"/>
                    <a:pt x="12" y="76"/>
                  </a:cubicBezTo>
                  <a:cubicBezTo>
                    <a:pt x="8" y="71"/>
                    <a:pt x="6" y="67"/>
                    <a:pt x="4" y="62"/>
                  </a:cubicBezTo>
                  <a:cubicBezTo>
                    <a:pt x="2" y="57"/>
                    <a:pt x="1" y="52"/>
                    <a:pt x="1" y="46"/>
                  </a:cubicBezTo>
                  <a:cubicBezTo>
                    <a:pt x="1" y="32"/>
                    <a:pt x="6" y="21"/>
                    <a:pt x="17" y="12"/>
                  </a:cubicBezTo>
                  <a:cubicBezTo>
                    <a:pt x="27" y="4"/>
                    <a:pt x="41" y="0"/>
                    <a:pt x="58" y="0"/>
                  </a:cubicBezTo>
                  <a:cubicBezTo>
                    <a:pt x="71" y="0"/>
                    <a:pt x="87" y="4"/>
                    <a:pt x="106" y="12"/>
                  </a:cubicBezTo>
                  <a:lnTo>
                    <a:pt x="98" y="41"/>
                  </a:lnTo>
                  <a:cubicBezTo>
                    <a:pt x="85" y="31"/>
                    <a:pt x="73" y="27"/>
                    <a:pt x="60" y="27"/>
                  </a:cubicBezTo>
                  <a:cubicBezTo>
                    <a:pt x="53" y="27"/>
                    <a:pt x="47" y="28"/>
                    <a:pt x="41" y="32"/>
                  </a:cubicBezTo>
                  <a:cubicBezTo>
                    <a:pt x="36" y="35"/>
                    <a:pt x="34" y="40"/>
                    <a:pt x="34" y="45"/>
                  </a:cubicBezTo>
                  <a:cubicBezTo>
                    <a:pt x="34" y="56"/>
                    <a:pt x="40" y="65"/>
                    <a:pt x="53" y="71"/>
                  </a:cubicBezTo>
                  <a:lnTo>
                    <a:pt x="75" y="81"/>
                  </a:lnTo>
                  <a:cubicBezTo>
                    <a:pt x="89" y="87"/>
                    <a:pt x="99" y="94"/>
                    <a:pt x="105" y="102"/>
                  </a:cubicBezTo>
                  <a:cubicBezTo>
                    <a:pt x="112" y="110"/>
                    <a:pt x="115" y="120"/>
                    <a:pt x="115" y="132"/>
                  </a:cubicBezTo>
                  <a:cubicBezTo>
                    <a:pt x="115" y="148"/>
                    <a:pt x="109" y="160"/>
                    <a:pt x="98" y="169"/>
                  </a:cubicBezTo>
                  <a:cubicBezTo>
                    <a:pt x="87" y="178"/>
                    <a:pt x="72" y="183"/>
                    <a:pt x="52" y="183"/>
                  </a:cubicBezTo>
                  <a:cubicBezTo>
                    <a:pt x="34" y="183"/>
                    <a:pt x="16" y="178"/>
                    <a:pt x="0" y="16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7" name="Freeform 78"/>
            <p:cNvSpPr>
              <a:spLocks/>
            </p:cNvSpPr>
            <p:nvPr/>
          </p:nvSpPr>
          <p:spPr bwMode="auto">
            <a:xfrm>
              <a:off x="5075" y="3196"/>
              <a:ext cx="34" cy="58"/>
            </a:xfrm>
            <a:custGeom>
              <a:avLst/>
              <a:gdLst>
                <a:gd name="T0" fmla="*/ 114 w 147"/>
                <a:gd name="T1" fmla="*/ 248 h 248"/>
                <a:gd name="T2" fmla="*/ 58 w 147"/>
                <a:gd name="T3" fmla="*/ 160 h 248"/>
                <a:gd name="T4" fmla="*/ 31 w 147"/>
                <a:gd name="T5" fmla="*/ 189 h 248"/>
                <a:gd name="T6" fmla="*/ 31 w 147"/>
                <a:gd name="T7" fmla="*/ 248 h 248"/>
                <a:gd name="T8" fmla="*/ 0 w 147"/>
                <a:gd name="T9" fmla="*/ 248 h 248"/>
                <a:gd name="T10" fmla="*/ 0 w 147"/>
                <a:gd name="T11" fmla="*/ 0 h 248"/>
                <a:gd name="T12" fmla="*/ 31 w 147"/>
                <a:gd name="T13" fmla="*/ 0 h 248"/>
                <a:gd name="T14" fmla="*/ 31 w 147"/>
                <a:gd name="T15" fmla="*/ 154 h 248"/>
                <a:gd name="T16" fmla="*/ 99 w 147"/>
                <a:gd name="T17" fmla="*/ 73 h 248"/>
                <a:gd name="T18" fmla="*/ 135 w 147"/>
                <a:gd name="T19" fmla="*/ 73 h 248"/>
                <a:gd name="T20" fmla="*/ 79 w 147"/>
                <a:gd name="T21" fmla="*/ 139 h 248"/>
                <a:gd name="T22" fmla="*/ 147 w 147"/>
                <a:gd name="T23" fmla="*/ 248 h 248"/>
                <a:gd name="T24" fmla="*/ 114 w 147"/>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48">
                  <a:moveTo>
                    <a:pt x="114" y="248"/>
                  </a:moveTo>
                  <a:lnTo>
                    <a:pt x="58" y="160"/>
                  </a:lnTo>
                  <a:lnTo>
                    <a:pt x="31" y="189"/>
                  </a:lnTo>
                  <a:lnTo>
                    <a:pt x="31" y="248"/>
                  </a:lnTo>
                  <a:lnTo>
                    <a:pt x="0" y="248"/>
                  </a:lnTo>
                  <a:lnTo>
                    <a:pt x="0" y="0"/>
                  </a:lnTo>
                  <a:lnTo>
                    <a:pt x="31" y="0"/>
                  </a:lnTo>
                  <a:lnTo>
                    <a:pt x="31" y="154"/>
                  </a:lnTo>
                  <a:lnTo>
                    <a:pt x="99" y="73"/>
                  </a:lnTo>
                  <a:lnTo>
                    <a:pt x="135" y="73"/>
                  </a:lnTo>
                  <a:lnTo>
                    <a:pt x="79" y="139"/>
                  </a:lnTo>
                  <a:lnTo>
                    <a:pt x="147" y="248"/>
                  </a:lnTo>
                  <a:lnTo>
                    <a:pt x="114"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8" name="Freeform 79"/>
            <p:cNvSpPr>
              <a:spLocks noEditPoints="1"/>
            </p:cNvSpPr>
            <p:nvPr/>
          </p:nvSpPr>
          <p:spPr bwMode="auto">
            <a:xfrm>
              <a:off x="5110" y="3192"/>
              <a:ext cx="37" cy="63"/>
            </a:xfrm>
            <a:custGeom>
              <a:avLst/>
              <a:gdLst>
                <a:gd name="T0" fmla="*/ 159 w 162"/>
                <a:gd name="T1" fmla="*/ 181 h 269"/>
                <a:gd name="T2" fmla="*/ 33 w 162"/>
                <a:gd name="T3" fmla="*/ 181 h 269"/>
                <a:gd name="T4" fmla="*/ 49 w 162"/>
                <a:gd name="T5" fmla="*/ 228 h 269"/>
                <a:gd name="T6" fmla="*/ 88 w 162"/>
                <a:gd name="T7" fmla="*/ 242 h 269"/>
                <a:gd name="T8" fmla="*/ 133 w 162"/>
                <a:gd name="T9" fmla="*/ 227 h 269"/>
                <a:gd name="T10" fmla="*/ 146 w 162"/>
                <a:gd name="T11" fmla="*/ 249 h 269"/>
                <a:gd name="T12" fmla="*/ 124 w 162"/>
                <a:gd name="T13" fmla="*/ 262 h 269"/>
                <a:gd name="T14" fmla="*/ 82 w 162"/>
                <a:gd name="T15" fmla="*/ 269 h 269"/>
                <a:gd name="T16" fmla="*/ 25 w 162"/>
                <a:gd name="T17" fmla="*/ 246 h 269"/>
                <a:gd name="T18" fmla="*/ 0 w 162"/>
                <a:gd name="T19" fmla="*/ 180 h 269"/>
                <a:gd name="T20" fmla="*/ 26 w 162"/>
                <a:gd name="T21" fmla="*/ 110 h 269"/>
                <a:gd name="T22" fmla="*/ 82 w 162"/>
                <a:gd name="T23" fmla="*/ 86 h 269"/>
                <a:gd name="T24" fmla="*/ 141 w 162"/>
                <a:gd name="T25" fmla="*/ 108 h 269"/>
                <a:gd name="T26" fmla="*/ 162 w 162"/>
                <a:gd name="T27" fmla="*/ 161 h 269"/>
                <a:gd name="T28" fmla="*/ 159 w 162"/>
                <a:gd name="T29" fmla="*/ 181 h 269"/>
                <a:gd name="T30" fmla="*/ 84 w 162"/>
                <a:gd name="T31" fmla="*/ 113 h 269"/>
                <a:gd name="T32" fmla="*/ 49 w 162"/>
                <a:gd name="T33" fmla="*/ 126 h 269"/>
                <a:gd name="T34" fmla="*/ 33 w 162"/>
                <a:gd name="T35" fmla="*/ 158 h 269"/>
                <a:gd name="T36" fmla="*/ 131 w 162"/>
                <a:gd name="T37" fmla="*/ 158 h 269"/>
                <a:gd name="T38" fmla="*/ 119 w 162"/>
                <a:gd name="T39" fmla="*/ 126 h 269"/>
                <a:gd name="T40" fmla="*/ 84 w 162"/>
                <a:gd name="T41" fmla="*/ 113 h 269"/>
                <a:gd name="T42" fmla="*/ 124 w 162"/>
                <a:gd name="T43" fmla="*/ 0 h 269"/>
                <a:gd name="T44" fmla="*/ 87 w 162"/>
                <a:gd name="T45" fmla="*/ 54 h 269"/>
                <a:gd name="T46" fmla="*/ 64 w 162"/>
                <a:gd name="T47" fmla="*/ 54 h 269"/>
                <a:gd name="T48" fmla="*/ 92 w 162"/>
                <a:gd name="T49" fmla="*/ 0 h 269"/>
                <a:gd name="T50" fmla="*/ 124 w 162"/>
                <a:gd name="T5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269">
                  <a:moveTo>
                    <a:pt x="159" y="181"/>
                  </a:moveTo>
                  <a:lnTo>
                    <a:pt x="33" y="181"/>
                  </a:lnTo>
                  <a:cubicBezTo>
                    <a:pt x="33" y="201"/>
                    <a:pt x="38" y="217"/>
                    <a:pt x="49" y="228"/>
                  </a:cubicBezTo>
                  <a:cubicBezTo>
                    <a:pt x="59" y="238"/>
                    <a:pt x="72" y="242"/>
                    <a:pt x="88" y="242"/>
                  </a:cubicBezTo>
                  <a:cubicBezTo>
                    <a:pt x="106" y="242"/>
                    <a:pt x="121" y="237"/>
                    <a:pt x="133" y="227"/>
                  </a:cubicBezTo>
                  <a:lnTo>
                    <a:pt x="146" y="249"/>
                  </a:lnTo>
                  <a:cubicBezTo>
                    <a:pt x="141" y="254"/>
                    <a:pt x="133" y="258"/>
                    <a:pt x="124" y="262"/>
                  </a:cubicBezTo>
                  <a:cubicBezTo>
                    <a:pt x="111" y="266"/>
                    <a:pt x="97" y="269"/>
                    <a:pt x="82" y="269"/>
                  </a:cubicBezTo>
                  <a:cubicBezTo>
                    <a:pt x="60" y="269"/>
                    <a:pt x="41" y="261"/>
                    <a:pt x="25" y="246"/>
                  </a:cubicBezTo>
                  <a:cubicBezTo>
                    <a:pt x="8" y="230"/>
                    <a:pt x="0" y="207"/>
                    <a:pt x="0" y="180"/>
                  </a:cubicBezTo>
                  <a:cubicBezTo>
                    <a:pt x="0" y="151"/>
                    <a:pt x="9" y="127"/>
                    <a:pt x="26" y="110"/>
                  </a:cubicBezTo>
                  <a:cubicBezTo>
                    <a:pt x="42" y="94"/>
                    <a:pt x="61" y="86"/>
                    <a:pt x="82" y="86"/>
                  </a:cubicBezTo>
                  <a:cubicBezTo>
                    <a:pt x="107" y="86"/>
                    <a:pt x="127" y="93"/>
                    <a:pt x="141" y="108"/>
                  </a:cubicBezTo>
                  <a:cubicBezTo>
                    <a:pt x="155" y="121"/>
                    <a:pt x="162" y="139"/>
                    <a:pt x="162" y="161"/>
                  </a:cubicBezTo>
                  <a:cubicBezTo>
                    <a:pt x="162" y="168"/>
                    <a:pt x="161" y="175"/>
                    <a:pt x="159" y="181"/>
                  </a:cubicBezTo>
                  <a:close/>
                  <a:moveTo>
                    <a:pt x="84" y="113"/>
                  </a:moveTo>
                  <a:cubicBezTo>
                    <a:pt x="70" y="113"/>
                    <a:pt x="58" y="117"/>
                    <a:pt x="49" y="126"/>
                  </a:cubicBezTo>
                  <a:cubicBezTo>
                    <a:pt x="40" y="135"/>
                    <a:pt x="35" y="145"/>
                    <a:pt x="33" y="158"/>
                  </a:cubicBezTo>
                  <a:lnTo>
                    <a:pt x="131" y="158"/>
                  </a:lnTo>
                  <a:cubicBezTo>
                    <a:pt x="131" y="145"/>
                    <a:pt x="127" y="135"/>
                    <a:pt x="119" y="126"/>
                  </a:cubicBezTo>
                  <a:cubicBezTo>
                    <a:pt x="110" y="117"/>
                    <a:pt x="99" y="113"/>
                    <a:pt x="84" y="113"/>
                  </a:cubicBezTo>
                  <a:close/>
                  <a:moveTo>
                    <a:pt x="124" y="0"/>
                  </a:moveTo>
                  <a:lnTo>
                    <a:pt x="87" y="54"/>
                  </a:lnTo>
                  <a:lnTo>
                    <a:pt x="64" y="54"/>
                  </a:lnTo>
                  <a:lnTo>
                    <a:pt x="92" y="0"/>
                  </a:lnTo>
                  <a:lnTo>
                    <a:pt x="124"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89" name="Freeform 80"/>
            <p:cNvSpPr>
              <a:spLocks/>
            </p:cNvSpPr>
            <p:nvPr/>
          </p:nvSpPr>
          <p:spPr bwMode="auto">
            <a:xfrm>
              <a:off x="5174" y="3212"/>
              <a:ext cx="26" cy="43"/>
            </a:xfrm>
            <a:custGeom>
              <a:avLst/>
              <a:gdLst>
                <a:gd name="T0" fmla="*/ 0 w 115"/>
                <a:gd name="T1" fmla="*/ 169 h 183"/>
                <a:gd name="T2" fmla="*/ 11 w 115"/>
                <a:gd name="T3" fmla="*/ 139 h 183"/>
                <a:gd name="T4" fmla="*/ 53 w 115"/>
                <a:gd name="T5" fmla="*/ 156 h 183"/>
                <a:gd name="T6" fmla="*/ 82 w 115"/>
                <a:gd name="T7" fmla="*/ 132 h 183"/>
                <a:gd name="T8" fmla="*/ 54 w 115"/>
                <a:gd name="T9" fmla="*/ 102 h 183"/>
                <a:gd name="T10" fmla="*/ 25 w 115"/>
                <a:gd name="T11" fmla="*/ 87 h 183"/>
                <a:gd name="T12" fmla="*/ 12 w 115"/>
                <a:gd name="T13" fmla="*/ 76 h 183"/>
                <a:gd name="T14" fmla="*/ 4 w 115"/>
                <a:gd name="T15" fmla="*/ 62 h 183"/>
                <a:gd name="T16" fmla="*/ 1 w 115"/>
                <a:gd name="T17" fmla="*/ 46 h 183"/>
                <a:gd name="T18" fmla="*/ 17 w 115"/>
                <a:gd name="T19" fmla="*/ 12 h 183"/>
                <a:gd name="T20" fmla="*/ 58 w 115"/>
                <a:gd name="T21" fmla="*/ 0 h 183"/>
                <a:gd name="T22" fmla="*/ 107 w 115"/>
                <a:gd name="T23" fmla="*/ 12 h 183"/>
                <a:gd name="T24" fmla="*/ 98 w 115"/>
                <a:gd name="T25" fmla="*/ 41 h 183"/>
                <a:gd name="T26" fmla="*/ 60 w 115"/>
                <a:gd name="T27" fmla="*/ 27 h 183"/>
                <a:gd name="T28" fmla="*/ 42 w 115"/>
                <a:gd name="T29" fmla="*/ 32 h 183"/>
                <a:gd name="T30" fmla="*/ 34 w 115"/>
                <a:gd name="T31" fmla="*/ 45 h 183"/>
                <a:gd name="T32" fmla="*/ 53 w 115"/>
                <a:gd name="T33" fmla="*/ 71 h 183"/>
                <a:gd name="T34" fmla="*/ 76 w 115"/>
                <a:gd name="T35" fmla="*/ 81 h 183"/>
                <a:gd name="T36" fmla="*/ 105 w 115"/>
                <a:gd name="T37" fmla="*/ 102 h 183"/>
                <a:gd name="T38" fmla="*/ 115 w 115"/>
                <a:gd name="T39" fmla="*/ 132 h 183"/>
                <a:gd name="T40" fmla="*/ 98 w 115"/>
                <a:gd name="T41" fmla="*/ 169 h 183"/>
                <a:gd name="T42" fmla="*/ 52 w 115"/>
                <a:gd name="T43" fmla="*/ 183 h 183"/>
                <a:gd name="T44" fmla="*/ 0 w 115"/>
                <a:gd name="T45" fmla="*/ 16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83">
                  <a:moveTo>
                    <a:pt x="0" y="169"/>
                  </a:moveTo>
                  <a:lnTo>
                    <a:pt x="11" y="139"/>
                  </a:lnTo>
                  <a:cubicBezTo>
                    <a:pt x="28" y="151"/>
                    <a:pt x="42" y="156"/>
                    <a:pt x="53" y="156"/>
                  </a:cubicBezTo>
                  <a:cubicBezTo>
                    <a:pt x="72" y="156"/>
                    <a:pt x="82" y="148"/>
                    <a:pt x="82" y="132"/>
                  </a:cubicBezTo>
                  <a:cubicBezTo>
                    <a:pt x="82" y="121"/>
                    <a:pt x="73" y="111"/>
                    <a:pt x="54" y="102"/>
                  </a:cubicBezTo>
                  <a:cubicBezTo>
                    <a:pt x="40" y="96"/>
                    <a:pt x="30" y="91"/>
                    <a:pt x="25" y="87"/>
                  </a:cubicBezTo>
                  <a:cubicBezTo>
                    <a:pt x="20" y="84"/>
                    <a:pt x="16" y="80"/>
                    <a:pt x="12" y="76"/>
                  </a:cubicBezTo>
                  <a:cubicBezTo>
                    <a:pt x="8" y="71"/>
                    <a:pt x="6" y="67"/>
                    <a:pt x="4" y="62"/>
                  </a:cubicBezTo>
                  <a:cubicBezTo>
                    <a:pt x="2" y="57"/>
                    <a:pt x="1" y="52"/>
                    <a:pt x="1" y="46"/>
                  </a:cubicBezTo>
                  <a:cubicBezTo>
                    <a:pt x="1" y="32"/>
                    <a:pt x="6" y="21"/>
                    <a:pt x="17" y="12"/>
                  </a:cubicBezTo>
                  <a:cubicBezTo>
                    <a:pt x="27" y="4"/>
                    <a:pt x="41" y="0"/>
                    <a:pt x="58" y="0"/>
                  </a:cubicBezTo>
                  <a:cubicBezTo>
                    <a:pt x="71" y="0"/>
                    <a:pt x="87" y="4"/>
                    <a:pt x="107" y="12"/>
                  </a:cubicBezTo>
                  <a:lnTo>
                    <a:pt x="98" y="41"/>
                  </a:lnTo>
                  <a:cubicBezTo>
                    <a:pt x="85" y="31"/>
                    <a:pt x="73" y="27"/>
                    <a:pt x="60" y="27"/>
                  </a:cubicBezTo>
                  <a:cubicBezTo>
                    <a:pt x="53" y="27"/>
                    <a:pt x="47" y="28"/>
                    <a:pt x="42" y="32"/>
                  </a:cubicBezTo>
                  <a:cubicBezTo>
                    <a:pt x="37" y="35"/>
                    <a:pt x="34" y="40"/>
                    <a:pt x="34" y="45"/>
                  </a:cubicBezTo>
                  <a:cubicBezTo>
                    <a:pt x="34" y="56"/>
                    <a:pt x="40" y="65"/>
                    <a:pt x="53" y="71"/>
                  </a:cubicBezTo>
                  <a:lnTo>
                    <a:pt x="76" y="81"/>
                  </a:lnTo>
                  <a:cubicBezTo>
                    <a:pt x="89" y="87"/>
                    <a:pt x="99" y="94"/>
                    <a:pt x="105" y="102"/>
                  </a:cubicBezTo>
                  <a:cubicBezTo>
                    <a:pt x="112" y="110"/>
                    <a:pt x="115" y="120"/>
                    <a:pt x="115" y="132"/>
                  </a:cubicBezTo>
                  <a:cubicBezTo>
                    <a:pt x="115" y="148"/>
                    <a:pt x="109" y="160"/>
                    <a:pt x="98" y="169"/>
                  </a:cubicBezTo>
                  <a:cubicBezTo>
                    <a:pt x="87" y="178"/>
                    <a:pt x="72" y="183"/>
                    <a:pt x="52" y="183"/>
                  </a:cubicBezTo>
                  <a:cubicBezTo>
                    <a:pt x="34" y="183"/>
                    <a:pt x="16" y="178"/>
                    <a:pt x="0" y="16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0" name="Freeform 81"/>
            <p:cNvSpPr>
              <a:spLocks/>
            </p:cNvSpPr>
            <p:nvPr/>
          </p:nvSpPr>
          <p:spPr bwMode="auto">
            <a:xfrm>
              <a:off x="5204" y="3202"/>
              <a:ext cx="26" cy="53"/>
            </a:xfrm>
            <a:custGeom>
              <a:avLst/>
              <a:gdLst>
                <a:gd name="T0" fmla="*/ 20 w 112"/>
                <a:gd name="T1" fmla="*/ 73 h 228"/>
                <a:gd name="T2" fmla="*/ 0 w 112"/>
                <a:gd name="T3" fmla="*/ 73 h 228"/>
                <a:gd name="T4" fmla="*/ 0 w 112"/>
                <a:gd name="T5" fmla="*/ 49 h 228"/>
                <a:gd name="T6" fmla="*/ 20 w 112"/>
                <a:gd name="T7" fmla="*/ 49 h 228"/>
                <a:gd name="T8" fmla="*/ 20 w 112"/>
                <a:gd name="T9" fmla="*/ 12 h 228"/>
                <a:gd name="T10" fmla="*/ 52 w 112"/>
                <a:gd name="T11" fmla="*/ 0 h 228"/>
                <a:gd name="T12" fmla="*/ 52 w 112"/>
                <a:gd name="T13" fmla="*/ 49 h 228"/>
                <a:gd name="T14" fmla="*/ 100 w 112"/>
                <a:gd name="T15" fmla="*/ 49 h 228"/>
                <a:gd name="T16" fmla="*/ 100 w 112"/>
                <a:gd name="T17" fmla="*/ 73 h 228"/>
                <a:gd name="T18" fmla="*/ 52 w 112"/>
                <a:gd name="T19" fmla="*/ 73 h 228"/>
                <a:gd name="T20" fmla="*/ 52 w 112"/>
                <a:gd name="T21" fmla="*/ 161 h 228"/>
                <a:gd name="T22" fmla="*/ 59 w 112"/>
                <a:gd name="T23" fmla="*/ 192 h 228"/>
                <a:gd name="T24" fmla="*/ 83 w 112"/>
                <a:gd name="T25" fmla="*/ 201 h 228"/>
                <a:gd name="T26" fmla="*/ 108 w 112"/>
                <a:gd name="T27" fmla="*/ 195 h 228"/>
                <a:gd name="T28" fmla="*/ 112 w 112"/>
                <a:gd name="T29" fmla="*/ 223 h 228"/>
                <a:gd name="T30" fmla="*/ 70 w 112"/>
                <a:gd name="T31" fmla="*/ 228 h 228"/>
                <a:gd name="T32" fmla="*/ 35 w 112"/>
                <a:gd name="T33" fmla="*/ 212 h 228"/>
                <a:gd name="T34" fmla="*/ 20 w 112"/>
                <a:gd name="T35" fmla="*/ 173 h 228"/>
                <a:gd name="T36" fmla="*/ 20 w 112"/>
                <a:gd name="T37" fmla="*/ 7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228">
                  <a:moveTo>
                    <a:pt x="20" y="73"/>
                  </a:moveTo>
                  <a:lnTo>
                    <a:pt x="0" y="73"/>
                  </a:lnTo>
                  <a:lnTo>
                    <a:pt x="0" y="49"/>
                  </a:lnTo>
                  <a:lnTo>
                    <a:pt x="20" y="49"/>
                  </a:lnTo>
                  <a:lnTo>
                    <a:pt x="20" y="12"/>
                  </a:lnTo>
                  <a:lnTo>
                    <a:pt x="52" y="0"/>
                  </a:lnTo>
                  <a:lnTo>
                    <a:pt x="52" y="49"/>
                  </a:lnTo>
                  <a:lnTo>
                    <a:pt x="100" y="49"/>
                  </a:lnTo>
                  <a:lnTo>
                    <a:pt x="100" y="73"/>
                  </a:lnTo>
                  <a:lnTo>
                    <a:pt x="52" y="73"/>
                  </a:lnTo>
                  <a:lnTo>
                    <a:pt x="52" y="161"/>
                  </a:lnTo>
                  <a:cubicBezTo>
                    <a:pt x="52" y="175"/>
                    <a:pt x="54" y="186"/>
                    <a:pt x="59" y="192"/>
                  </a:cubicBezTo>
                  <a:cubicBezTo>
                    <a:pt x="64" y="198"/>
                    <a:pt x="72" y="201"/>
                    <a:pt x="83" y="201"/>
                  </a:cubicBezTo>
                  <a:cubicBezTo>
                    <a:pt x="91" y="201"/>
                    <a:pt x="99" y="199"/>
                    <a:pt x="108" y="195"/>
                  </a:cubicBezTo>
                  <a:lnTo>
                    <a:pt x="112" y="223"/>
                  </a:lnTo>
                  <a:cubicBezTo>
                    <a:pt x="100" y="226"/>
                    <a:pt x="85" y="228"/>
                    <a:pt x="70" y="228"/>
                  </a:cubicBezTo>
                  <a:cubicBezTo>
                    <a:pt x="56" y="228"/>
                    <a:pt x="44" y="223"/>
                    <a:pt x="35" y="212"/>
                  </a:cubicBezTo>
                  <a:cubicBezTo>
                    <a:pt x="25" y="202"/>
                    <a:pt x="20" y="189"/>
                    <a:pt x="20" y="173"/>
                  </a:cubicBezTo>
                  <a:lnTo>
                    <a:pt x="20" y="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1" name="Freeform 82"/>
            <p:cNvSpPr>
              <a:spLocks/>
            </p:cNvSpPr>
            <p:nvPr/>
          </p:nvSpPr>
          <p:spPr bwMode="auto">
            <a:xfrm>
              <a:off x="5236" y="3212"/>
              <a:ext cx="25" cy="42"/>
            </a:xfrm>
            <a:custGeom>
              <a:avLst/>
              <a:gdLst>
                <a:gd name="T0" fmla="*/ 93 w 106"/>
                <a:gd name="T1" fmla="*/ 34 h 179"/>
                <a:gd name="T2" fmla="*/ 72 w 106"/>
                <a:gd name="T3" fmla="*/ 27 h 179"/>
                <a:gd name="T4" fmla="*/ 43 w 106"/>
                <a:gd name="T5" fmla="*/ 42 h 179"/>
                <a:gd name="T6" fmla="*/ 31 w 106"/>
                <a:gd name="T7" fmla="*/ 79 h 179"/>
                <a:gd name="T8" fmla="*/ 31 w 106"/>
                <a:gd name="T9" fmla="*/ 179 h 179"/>
                <a:gd name="T10" fmla="*/ 0 w 106"/>
                <a:gd name="T11" fmla="*/ 179 h 179"/>
                <a:gd name="T12" fmla="*/ 0 w 106"/>
                <a:gd name="T13" fmla="*/ 4 h 179"/>
                <a:gd name="T14" fmla="*/ 31 w 106"/>
                <a:gd name="T15" fmla="*/ 4 h 179"/>
                <a:gd name="T16" fmla="*/ 31 w 106"/>
                <a:gd name="T17" fmla="*/ 32 h 179"/>
                <a:gd name="T18" fmla="*/ 81 w 106"/>
                <a:gd name="T19" fmla="*/ 0 h 179"/>
                <a:gd name="T20" fmla="*/ 106 w 106"/>
                <a:gd name="T21" fmla="*/ 3 h 179"/>
                <a:gd name="T22" fmla="*/ 93 w 106"/>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79">
                  <a:moveTo>
                    <a:pt x="93" y="34"/>
                  </a:moveTo>
                  <a:cubicBezTo>
                    <a:pt x="86" y="29"/>
                    <a:pt x="79" y="27"/>
                    <a:pt x="72" y="27"/>
                  </a:cubicBezTo>
                  <a:cubicBezTo>
                    <a:pt x="61" y="27"/>
                    <a:pt x="51" y="32"/>
                    <a:pt x="43" y="42"/>
                  </a:cubicBezTo>
                  <a:cubicBezTo>
                    <a:pt x="35" y="52"/>
                    <a:pt x="31" y="64"/>
                    <a:pt x="31" y="79"/>
                  </a:cubicBezTo>
                  <a:lnTo>
                    <a:pt x="31" y="179"/>
                  </a:lnTo>
                  <a:lnTo>
                    <a:pt x="0" y="179"/>
                  </a:lnTo>
                  <a:lnTo>
                    <a:pt x="0" y="4"/>
                  </a:lnTo>
                  <a:lnTo>
                    <a:pt x="31" y="4"/>
                  </a:lnTo>
                  <a:lnTo>
                    <a:pt x="31" y="32"/>
                  </a:lnTo>
                  <a:cubicBezTo>
                    <a:pt x="42" y="11"/>
                    <a:pt x="59" y="0"/>
                    <a:pt x="81"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2" name="Freeform 83"/>
            <p:cNvSpPr>
              <a:spLocks/>
            </p:cNvSpPr>
            <p:nvPr/>
          </p:nvSpPr>
          <p:spPr bwMode="auto">
            <a:xfrm>
              <a:off x="5264" y="3213"/>
              <a:ext cx="33" cy="42"/>
            </a:xfrm>
            <a:custGeom>
              <a:avLst/>
              <a:gdLst>
                <a:gd name="T0" fmla="*/ 31 w 143"/>
                <a:gd name="T1" fmla="*/ 0 h 179"/>
                <a:gd name="T2" fmla="*/ 31 w 143"/>
                <a:gd name="T3" fmla="*/ 112 h 179"/>
                <a:gd name="T4" fmla="*/ 66 w 143"/>
                <a:gd name="T5" fmla="*/ 152 h 179"/>
                <a:gd name="T6" fmla="*/ 94 w 143"/>
                <a:gd name="T7" fmla="*/ 144 h 179"/>
                <a:gd name="T8" fmla="*/ 111 w 143"/>
                <a:gd name="T9" fmla="*/ 123 h 179"/>
                <a:gd name="T10" fmla="*/ 111 w 143"/>
                <a:gd name="T11" fmla="*/ 0 h 179"/>
                <a:gd name="T12" fmla="*/ 143 w 143"/>
                <a:gd name="T13" fmla="*/ 0 h 179"/>
                <a:gd name="T14" fmla="*/ 143 w 143"/>
                <a:gd name="T15" fmla="*/ 175 h 179"/>
                <a:gd name="T16" fmla="*/ 111 w 143"/>
                <a:gd name="T17" fmla="*/ 175 h 179"/>
                <a:gd name="T18" fmla="*/ 111 w 143"/>
                <a:gd name="T19" fmla="*/ 151 h 179"/>
                <a:gd name="T20" fmla="*/ 90 w 143"/>
                <a:gd name="T21" fmla="*/ 170 h 179"/>
                <a:gd name="T22" fmla="*/ 59 w 143"/>
                <a:gd name="T23" fmla="*/ 179 h 179"/>
                <a:gd name="T24" fmla="*/ 15 w 143"/>
                <a:gd name="T25" fmla="*/ 162 h 179"/>
                <a:gd name="T26" fmla="*/ 0 w 143"/>
                <a:gd name="T27" fmla="*/ 115 h 179"/>
                <a:gd name="T28" fmla="*/ 0 w 143"/>
                <a:gd name="T29" fmla="*/ 0 h 179"/>
                <a:gd name="T30" fmla="*/ 31 w 143"/>
                <a:gd name="T3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9">
                  <a:moveTo>
                    <a:pt x="31" y="0"/>
                  </a:moveTo>
                  <a:lnTo>
                    <a:pt x="31" y="112"/>
                  </a:lnTo>
                  <a:cubicBezTo>
                    <a:pt x="31" y="139"/>
                    <a:pt x="43" y="152"/>
                    <a:pt x="66" y="152"/>
                  </a:cubicBezTo>
                  <a:cubicBezTo>
                    <a:pt x="76" y="152"/>
                    <a:pt x="86" y="149"/>
                    <a:pt x="94" y="144"/>
                  </a:cubicBezTo>
                  <a:cubicBezTo>
                    <a:pt x="103" y="138"/>
                    <a:pt x="109" y="131"/>
                    <a:pt x="111" y="123"/>
                  </a:cubicBezTo>
                  <a:lnTo>
                    <a:pt x="111" y="0"/>
                  </a:lnTo>
                  <a:lnTo>
                    <a:pt x="143" y="0"/>
                  </a:lnTo>
                  <a:lnTo>
                    <a:pt x="143" y="175"/>
                  </a:lnTo>
                  <a:lnTo>
                    <a:pt x="111" y="175"/>
                  </a:lnTo>
                  <a:lnTo>
                    <a:pt x="111" y="151"/>
                  </a:lnTo>
                  <a:cubicBezTo>
                    <a:pt x="108" y="158"/>
                    <a:pt x="101" y="164"/>
                    <a:pt x="90" y="170"/>
                  </a:cubicBezTo>
                  <a:cubicBezTo>
                    <a:pt x="80" y="176"/>
                    <a:pt x="69" y="179"/>
                    <a:pt x="59" y="179"/>
                  </a:cubicBezTo>
                  <a:cubicBezTo>
                    <a:pt x="40" y="179"/>
                    <a:pt x="25" y="173"/>
                    <a:pt x="15" y="162"/>
                  </a:cubicBezTo>
                  <a:cubicBezTo>
                    <a:pt x="5" y="151"/>
                    <a:pt x="0" y="135"/>
                    <a:pt x="0" y="115"/>
                  </a:cubicBezTo>
                  <a:lnTo>
                    <a:pt x="0" y="0"/>
                  </a:lnTo>
                  <a:lnTo>
                    <a:pt x="3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3" name="Freeform 84"/>
            <p:cNvSpPr>
              <a:spLocks/>
            </p:cNvSpPr>
            <p:nvPr/>
          </p:nvSpPr>
          <p:spPr bwMode="auto">
            <a:xfrm>
              <a:off x="5305" y="3196"/>
              <a:ext cx="34" cy="58"/>
            </a:xfrm>
            <a:custGeom>
              <a:avLst/>
              <a:gdLst>
                <a:gd name="T0" fmla="*/ 113 w 147"/>
                <a:gd name="T1" fmla="*/ 248 h 248"/>
                <a:gd name="T2" fmla="*/ 58 w 147"/>
                <a:gd name="T3" fmla="*/ 160 h 248"/>
                <a:gd name="T4" fmla="*/ 31 w 147"/>
                <a:gd name="T5" fmla="*/ 189 h 248"/>
                <a:gd name="T6" fmla="*/ 31 w 147"/>
                <a:gd name="T7" fmla="*/ 248 h 248"/>
                <a:gd name="T8" fmla="*/ 0 w 147"/>
                <a:gd name="T9" fmla="*/ 248 h 248"/>
                <a:gd name="T10" fmla="*/ 0 w 147"/>
                <a:gd name="T11" fmla="*/ 0 h 248"/>
                <a:gd name="T12" fmla="*/ 31 w 147"/>
                <a:gd name="T13" fmla="*/ 0 h 248"/>
                <a:gd name="T14" fmla="*/ 31 w 147"/>
                <a:gd name="T15" fmla="*/ 154 h 248"/>
                <a:gd name="T16" fmla="*/ 98 w 147"/>
                <a:gd name="T17" fmla="*/ 73 h 248"/>
                <a:gd name="T18" fmla="*/ 135 w 147"/>
                <a:gd name="T19" fmla="*/ 73 h 248"/>
                <a:gd name="T20" fmla="*/ 78 w 147"/>
                <a:gd name="T21" fmla="*/ 139 h 248"/>
                <a:gd name="T22" fmla="*/ 147 w 147"/>
                <a:gd name="T23" fmla="*/ 248 h 248"/>
                <a:gd name="T24" fmla="*/ 113 w 147"/>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48">
                  <a:moveTo>
                    <a:pt x="113" y="248"/>
                  </a:moveTo>
                  <a:lnTo>
                    <a:pt x="58" y="160"/>
                  </a:lnTo>
                  <a:lnTo>
                    <a:pt x="31" y="189"/>
                  </a:lnTo>
                  <a:lnTo>
                    <a:pt x="31" y="248"/>
                  </a:lnTo>
                  <a:lnTo>
                    <a:pt x="0" y="248"/>
                  </a:lnTo>
                  <a:lnTo>
                    <a:pt x="0" y="0"/>
                  </a:lnTo>
                  <a:lnTo>
                    <a:pt x="31" y="0"/>
                  </a:lnTo>
                  <a:lnTo>
                    <a:pt x="31" y="154"/>
                  </a:lnTo>
                  <a:lnTo>
                    <a:pt x="98" y="73"/>
                  </a:lnTo>
                  <a:lnTo>
                    <a:pt x="135" y="73"/>
                  </a:lnTo>
                  <a:lnTo>
                    <a:pt x="78" y="139"/>
                  </a:lnTo>
                  <a:lnTo>
                    <a:pt x="147" y="248"/>
                  </a:lnTo>
                  <a:lnTo>
                    <a:pt x="113"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4" name="Freeform 85"/>
            <p:cNvSpPr>
              <a:spLocks/>
            </p:cNvSpPr>
            <p:nvPr/>
          </p:nvSpPr>
          <p:spPr bwMode="auto">
            <a:xfrm>
              <a:off x="5341" y="3202"/>
              <a:ext cx="25" cy="53"/>
            </a:xfrm>
            <a:custGeom>
              <a:avLst/>
              <a:gdLst>
                <a:gd name="T0" fmla="*/ 20 w 112"/>
                <a:gd name="T1" fmla="*/ 73 h 228"/>
                <a:gd name="T2" fmla="*/ 0 w 112"/>
                <a:gd name="T3" fmla="*/ 73 h 228"/>
                <a:gd name="T4" fmla="*/ 0 w 112"/>
                <a:gd name="T5" fmla="*/ 49 h 228"/>
                <a:gd name="T6" fmla="*/ 20 w 112"/>
                <a:gd name="T7" fmla="*/ 49 h 228"/>
                <a:gd name="T8" fmla="*/ 20 w 112"/>
                <a:gd name="T9" fmla="*/ 12 h 228"/>
                <a:gd name="T10" fmla="*/ 51 w 112"/>
                <a:gd name="T11" fmla="*/ 0 h 228"/>
                <a:gd name="T12" fmla="*/ 51 w 112"/>
                <a:gd name="T13" fmla="*/ 49 h 228"/>
                <a:gd name="T14" fmla="*/ 99 w 112"/>
                <a:gd name="T15" fmla="*/ 49 h 228"/>
                <a:gd name="T16" fmla="*/ 99 w 112"/>
                <a:gd name="T17" fmla="*/ 73 h 228"/>
                <a:gd name="T18" fmla="*/ 51 w 112"/>
                <a:gd name="T19" fmla="*/ 73 h 228"/>
                <a:gd name="T20" fmla="*/ 51 w 112"/>
                <a:gd name="T21" fmla="*/ 161 h 228"/>
                <a:gd name="T22" fmla="*/ 59 w 112"/>
                <a:gd name="T23" fmla="*/ 192 h 228"/>
                <a:gd name="T24" fmla="*/ 83 w 112"/>
                <a:gd name="T25" fmla="*/ 201 h 228"/>
                <a:gd name="T26" fmla="*/ 107 w 112"/>
                <a:gd name="T27" fmla="*/ 195 h 228"/>
                <a:gd name="T28" fmla="*/ 112 w 112"/>
                <a:gd name="T29" fmla="*/ 223 h 228"/>
                <a:gd name="T30" fmla="*/ 70 w 112"/>
                <a:gd name="T31" fmla="*/ 228 h 228"/>
                <a:gd name="T32" fmla="*/ 34 w 112"/>
                <a:gd name="T33" fmla="*/ 212 h 228"/>
                <a:gd name="T34" fmla="*/ 20 w 112"/>
                <a:gd name="T35" fmla="*/ 173 h 228"/>
                <a:gd name="T36" fmla="*/ 20 w 112"/>
                <a:gd name="T37" fmla="*/ 7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228">
                  <a:moveTo>
                    <a:pt x="20" y="73"/>
                  </a:moveTo>
                  <a:lnTo>
                    <a:pt x="0" y="73"/>
                  </a:lnTo>
                  <a:lnTo>
                    <a:pt x="0" y="49"/>
                  </a:lnTo>
                  <a:lnTo>
                    <a:pt x="20" y="49"/>
                  </a:lnTo>
                  <a:lnTo>
                    <a:pt x="20" y="12"/>
                  </a:lnTo>
                  <a:lnTo>
                    <a:pt x="51" y="0"/>
                  </a:lnTo>
                  <a:lnTo>
                    <a:pt x="51" y="49"/>
                  </a:lnTo>
                  <a:lnTo>
                    <a:pt x="99" y="49"/>
                  </a:lnTo>
                  <a:lnTo>
                    <a:pt x="99" y="73"/>
                  </a:lnTo>
                  <a:lnTo>
                    <a:pt x="51" y="73"/>
                  </a:lnTo>
                  <a:lnTo>
                    <a:pt x="51" y="161"/>
                  </a:lnTo>
                  <a:cubicBezTo>
                    <a:pt x="51" y="175"/>
                    <a:pt x="54" y="186"/>
                    <a:pt x="59" y="192"/>
                  </a:cubicBezTo>
                  <a:cubicBezTo>
                    <a:pt x="64" y="198"/>
                    <a:pt x="72" y="201"/>
                    <a:pt x="83" y="201"/>
                  </a:cubicBezTo>
                  <a:cubicBezTo>
                    <a:pt x="91" y="201"/>
                    <a:pt x="99" y="199"/>
                    <a:pt x="107" y="195"/>
                  </a:cubicBezTo>
                  <a:lnTo>
                    <a:pt x="112" y="223"/>
                  </a:lnTo>
                  <a:cubicBezTo>
                    <a:pt x="99" y="226"/>
                    <a:pt x="85" y="228"/>
                    <a:pt x="70" y="228"/>
                  </a:cubicBezTo>
                  <a:cubicBezTo>
                    <a:pt x="56" y="228"/>
                    <a:pt x="44" y="223"/>
                    <a:pt x="34" y="212"/>
                  </a:cubicBezTo>
                  <a:cubicBezTo>
                    <a:pt x="25" y="202"/>
                    <a:pt x="20" y="189"/>
                    <a:pt x="20" y="173"/>
                  </a:cubicBezTo>
                  <a:lnTo>
                    <a:pt x="20" y="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5" name="Freeform 86"/>
            <p:cNvSpPr>
              <a:spLocks/>
            </p:cNvSpPr>
            <p:nvPr/>
          </p:nvSpPr>
          <p:spPr bwMode="auto">
            <a:xfrm>
              <a:off x="5372" y="3213"/>
              <a:ext cx="33" cy="42"/>
            </a:xfrm>
            <a:custGeom>
              <a:avLst/>
              <a:gdLst>
                <a:gd name="T0" fmla="*/ 31 w 143"/>
                <a:gd name="T1" fmla="*/ 0 h 179"/>
                <a:gd name="T2" fmla="*/ 31 w 143"/>
                <a:gd name="T3" fmla="*/ 112 h 179"/>
                <a:gd name="T4" fmla="*/ 67 w 143"/>
                <a:gd name="T5" fmla="*/ 152 h 179"/>
                <a:gd name="T6" fmla="*/ 95 w 143"/>
                <a:gd name="T7" fmla="*/ 144 h 179"/>
                <a:gd name="T8" fmla="*/ 112 w 143"/>
                <a:gd name="T9" fmla="*/ 123 h 179"/>
                <a:gd name="T10" fmla="*/ 112 w 143"/>
                <a:gd name="T11" fmla="*/ 0 h 179"/>
                <a:gd name="T12" fmla="*/ 143 w 143"/>
                <a:gd name="T13" fmla="*/ 0 h 179"/>
                <a:gd name="T14" fmla="*/ 143 w 143"/>
                <a:gd name="T15" fmla="*/ 175 h 179"/>
                <a:gd name="T16" fmla="*/ 112 w 143"/>
                <a:gd name="T17" fmla="*/ 175 h 179"/>
                <a:gd name="T18" fmla="*/ 112 w 143"/>
                <a:gd name="T19" fmla="*/ 151 h 179"/>
                <a:gd name="T20" fmla="*/ 91 w 143"/>
                <a:gd name="T21" fmla="*/ 170 h 179"/>
                <a:gd name="T22" fmla="*/ 60 w 143"/>
                <a:gd name="T23" fmla="*/ 179 h 179"/>
                <a:gd name="T24" fmla="*/ 15 w 143"/>
                <a:gd name="T25" fmla="*/ 162 h 179"/>
                <a:gd name="T26" fmla="*/ 0 w 143"/>
                <a:gd name="T27" fmla="*/ 115 h 179"/>
                <a:gd name="T28" fmla="*/ 0 w 143"/>
                <a:gd name="T29" fmla="*/ 0 h 179"/>
                <a:gd name="T30" fmla="*/ 31 w 143"/>
                <a:gd name="T3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9">
                  <a:moveTo>
                    <a:pt x="31" y="0"/>
                  </a:moveTo>
                  <a:lnTo>
                    <a:pt x="31" y="112"/>
                  </a:lnTo>
                  <a:cubicBezTo>
                    <a:pt x="31" y="139"/>
                    <a:pt x="43" y="152"/>
                    <a:pt x="67" y="152"/>
                  </a:cubicBezTo>
                  <a:cubicBezTo>
                    <a:pt x="77" y="152"/>
                    <a:pt x="86" y="149"/>
                    <a:pt x="95" y="144"/>
                  </a:cubicBezTo>
                  <a:cubicBezTo>
                    <a:pt x="103" y="138"/>
                    <a:pt x="109" y="131"/>
                    <a:pt x="112" y="123"/>
                  </a:cubicBezTo>
                  <a:lnTo>
                    <a:pt x="112" y="0"/>
                  </a:lnTo>
                  <a:lnTo>
                    <a:pt x="143" y="0"/>
                  </a:lnTo>
                  <a:lnTo>
                    <a:pt x="143" y="175"/>
                  </a:lnTo>
                  <a:lnTo>
                    <a:pt x="112" y="175"/>
                  </a:lnTo>
                  <a:lnTo>
                    <a:pt x="112" y="151"/>
                  </a:lnTo>
                  <a:cubicBezTo>
                    <a:pt x="108" y="158"/>
                    <a:pt x="101" y="164"/>
                    <a:pt x="91" y="170"/>
                  </a:cubicBezTo>
                  <a:cubicBezTo>
                    <a:pt x="80" y="176"/>
                    <a:pt x="70" y="179"/>
                    <a:pt x="60" y="179"/>
                  </a:cubicBezTo>
                  <a:cubicBezTo>
                    <a:pt x="40" y="179"/>
                    <a:pt x="26" y="173"/>
                    <a:pt x="15" y="162"/>
                  </a:cubicBezTo>
                  <a:cubicBezTo>
                    <a:pt x="5" y="151"/>
                    <a:pt x="0" y="135"/>
                    <a:pt x="0" y="115"/>
                  </a:cubicBezTo>
                  <a:lnTo>
                    <a:pt x="0" y="0"/>
                  </a:lnTo>
                  <a:lnTo>
                    <a:pt x="3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6" name="Freeform 87"/>
            <p:cNvSpPr>
              <a:spLocks/>
            </p:cNvSpPr>
            <p:nvPr/>
          </p:nvSpPr>
          <p:spPr bwMode="auto">
            <a:xfrm>
              <a:off x="5413" y="3212"/>
              <a:ext cx="25" cy="42"/>
            </a:xfrm>
            <a:custGeom>
              <a:avLst/>
              <a:gdLst>
                <a:gd name="T0" fmla="*/ 94 w 107"/>
                <a:gd name="T1" fmla="*/ 34 h 179"/>
                <a:gd name="T2" fmla="*/ 73 w 107"/>
                <a:gd name="T3" fmla="*/ 27 h 179"/>
                <a:gd name="T4" fmla="*/ 44 w 107"/>
                <a:gd name="T5" fmla="*/ 42 h 179"/>
                <a:gd name="T6" fmla="*/ 32 w 107"/>
                <a:gd name="T7" fmla="*/ 79 h 179"/>
                <a:gd name="T8" fmla="*/ 32 w 107"/>
                <a:gd name="T9" fmla="*/ 179 h 179"/>
                <a:gd name="T10" fmla="*/ 0 w 107"/>
                <a:gd name="T11" fmla="*/ 179 h 179"/>
                <a:gd name="T12" fmla="*/ 0 w 107"/>
                <a:gd name="T13" fmla="*/ 4 h 179"/>
                <a:gd name="T14" fmla="*/ 32 w 107"/>
                <a:gd name="T15" fmla="*/ 4 h 179"/>
                <a:gd name="T16" fmla="*/ 32 w 107"/>
                <a:gd name="T17" fmla="*/ 32 h 179"/>
                <a:gd name="T18" fmla="*/ 82 w 107"/>
                <a:gd name="T19" fmla="*/ 0 h 179"/>
                <a:gd name="T20" fmla="*/ 107 w 107"/>
                <a:gd name="T21" fmla="*/ 3 h 179"/>
                <a:gd name="T22" fmla="*/ 94 w 107"/>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179">
                  <a:moveTo>
                    <a:pt x="94" y="34"/>
                  </a:moveTo>
                  <a:cubicBezTo>
                    <a:pt x="87" y="29"/>
                    <a:pt x="80" y="27"/>
                    <a:pt x="73" y="27"/>
                  </a:cubicBezTo>
                  <a:cubicBezTo>
                    <a:pt x="62" y="27"/>
                    <a:pt x="52" y="32"/>
                    <a:pt x="44" y="42"/>
                  </a:cubicBezTo>
                  <a:cubicBezTo>
                    <a:pt x="36" y="52"/>
                    <a:pt x="32" y="64"/>
                    <a:pt x="32" y="79"/>
                  </a:cubicBezTo>
                  <a:lnTo>
                    <a:pt x="32" y="179"/>
                  </a:lnTo>
                  <a:lnTo>
                    <a:pt x="0" y="179"/>
                  </a:lnTo>
                  <a:lnTo>
                    <a:pt x="0" y="4"/>
                  </a:lnTo>
                  <a:lnTo>
                    <a:pt x="32" y="4"/>
                  </a:lnTo>
                  <a:lnTo>
                    <a:pt x="32" y="32"/>
                  </a:lnTo>
                  <a:cubicBezTo>
                    <a:pt x="43" y="11"/>
                    <a:pt x="60" y="0"/>
                    <a:pt x="82" y="0"/>
                  </a:cubicBezTo>
                  <a:cubicBezTo>
                    <a:pt x="88" y="0"/>
                    <a:pt x="96" y="1"/>
                    <a:pt x="107" y="3"/>
                  </a:cubicBezTo>
                  <a:lnTo>
                    <a:pt x="94"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7" name="Freeform 88"/>
            <p:cNvSpPr>
              <a:spLocks noEditPoints="1"/>
            </p:cNvSpPr>
            <p:nvPr/>
          </p:nvSpPr>
          <p:spPr bwMode="auto">
            <a:xfrm>
              <a:off x="5440" y="3192"/>
              <a:ext cx="34" cy="63"/>
            </a:xfrm>
            <a:custGeom>
              <a:avLst/>
              <a:gdLst>
                <a:gd name="T0" fmla="*/ 109 w 151"/>
                <a:gd name="T1" fmla="*/ 245 h 269"/>
                <a:gd name="T2" fmla="*/ 51 w 151"/>
                <a:gd name="T3" fmla="*/ 269 h 269"/>
                <a:gd name="T4" fmla="*/ 15 w 151"/>
                <a:gd name="T5" fmla="*/ 254 h 269"/>
                <a:gd name="T6" fmla="*/ 0 w 151"/>
                <a:gd name="T7" fmla="*/ 216 h 269"/>
                <a:gd name="T8" fmla="*/ 24 w 151"/>
                <a:gd name="T9" fmla="*/ 171 h 269"/>
                <a:gd name="T10" fmla="*/ 83 w 151"/>
                <a:gd name="T11" fmla="*/ 153 h 269"/>
                <a:gd name="T12" fmla="*/ 106 w 151"/>
                <a:gd name="T13" fmla="*/ 157 h 269"/>
                <a:gd name="T14" fmla="*/ 68 w 151"/>
                <a:gd name="T15" fmla="*/ 114 h 269"/>
                <a:gd name="T16" fmla="*/ 23 w 151"/>
                <a:gd name="T17" fmla="*/ 130 h 269"/>
                <a:gd name="T18" fmla="*/ 9 w 151"/>
                <a:gd name="T19" fmla="*/ 104 h 269"/>
                <a:gd name="T20" fmla="*/ 34 w 151"/>
                <a:gd name="T21" fmla="*/ 91 h 269"/>
                <a:gd name="T22" fmla="*/ 64 w 151"/>
                <a:gd name="T23" fmla="*/ 86 h 269"/>
                <a:gd name="T24" fmla="*/ 120 w 151"/>
                <a:gd name="T25" fmla="*/ 104 h 269"/>
                <a:gd name="T26" fmla="*/ 137 w 151"/>
                <a:gd name="T27" fmla="*/ 159 h 269"/>
                <a:gd name="T28" fmla="*/ 137 w 151"/>
                <a:gd name="T29" fmla="*/ 222 h 269"/>
                <a:gd name="T30" fmla="*/ 151 w 151"/>
                <a:gd name="T31" fmla="*/ 253 h 269"/>
                <a:gd name="T32" fmla="*/ 151 w 151"/>
                <a:gd name="T33" fmla="*/ 269 h 269"/>
                <a:gd name="T34" fmla="*/ 122 w 151"/>
                <a:gd name="T35" fmla="*/ 263 h 269"/>
                <a:gd name="T36" fmla="*/ 109 w 151"/>
                <a:gd name="T37" fmla="*/ 245 h 269"/>
                <a:gd name="T38" fmla="*/ 106 w 151"/>
                <a:gd name="T39" fmla="*/ 179 h 269"/>
                <a:gd name="T40" fmla="*/ 85 w 151"/>
                <a:gd name="T41" fmla="*/ 176 h 269"/>
                <a:gd name="T42" fmla="*/ 46 w 151"/>
                <a:gd name="T43" fmla="*/ 188 h 269"/>
                <a:gd name="T44" fmla="*/ 31 w 151"/>
                <a:gd name="T45" fmla="*/ 217 h 269"/>
                <a:gd name="T46" fmla="*/ 64 w 151"/>
                <a:gd name="T47" fmla="*/ 244 h 269"/>
                <a:gd name="T48" fmla="*/ 106 w 151"/>
                <a:gd name="T49" fmla="*/ 222 h 269"/>
                <a:gd name="T50" fmla="*/ 106 w 151"/>
                <a:gd name="T51" fmla="*/ 179 h 269"/>
                <a:gd name="T52" fmla="*/ 113 w 151"/>
                <a:gd name="T53" fmla="*/ 0 h 269"/>
                <a:gd name="T54" fmla="*/ 76 w 151"/>
                <a:gd name="T55" fmla="*/ 54 h 269"/>
                <a:gd name="T56" fmla="*/ 53 w 151"/>
                <a:gd name="T57" fmla="*/ 54 h 269"/>
                <a:gd name="T58" fmla="*/ 80 w 151"/>
                <a:gd name="T59" fmla="*/ 0 h 269"/>
                <a:gd name="T60" fmla="*/ 113 w 151"/>
                <a:gd name="T6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1" h="269">
                  <a:moveTo>
                    <a:pt x="109" y="245"/>
                  </a:moveTo>
                  <a:cubicBezTo>
                    <a:pt x="96" y="261"/>
                    <a:pt x="77" y="269"/>
                    <a:pt x="51" y="269"/>
                  </a:cubicBezTo>
                  <a:cubicBezTo>
                    <a:pt x="37" y="269"/>
                    <a:pt x="26" y="264"/>
                    <a:pt x="15" y="254"/>
                  </a:cubicBezTo>
                  <a:cubicBezTo>
                    <a:pt x="5" y="244"/>
                    <a:pt x="0" y="231"/>
                    <a:pt x="0" y="216"/>
                  </a:cubicBezTo>
                  <a:cubicBezTo>
                    <a:pt x="0" y="199"/>
                    <a:pt x="8" y="183"/>
                    <a:pt x="24" y="171"/>
                  </a:cubicBezTo>
                  <a:cubicBezTo>
                    <a:pt x="39" y="159"/>
                    <a:pt x="59" y="153"/>
                    <a:pt x="83" y="153"/>
                  </a:cubicBezTo>
                  <a:cubicBezTo>
                    <a:pt x="90" y="153"/>
                    <a:pt x="97" y="154"/>
                    <a:pt x="106" y="157"/>
                  </a:cubicBezTo>
                  <a:cubicBezTo>
                    <a:pt x="106" y="128"/>
                    <a:pt x="93" y="114"/>
                    <a:pt x="68" y="114"/>
                  </a:cubicBezTo>
                  <a:cubicBezTo>
                    <a:pt x="48" y="114"/>
                    <a:pt x="33" y="119"/>
                    <a:pt x="23" y="130"/>
                  </a:cubicBezTo>
                  <a:lnTo>
                    <a:pt x="9" y="104"/>
                  </a:lnTo>
                  <a:cubicBezTo>
                    <a:pt x="15" y="99"/>
                    <a:pt x="24" y="95"/>
                    <a:pt x="34" y="91"/>
                  </a:cubicBezTo>
                  <a:cubicBezTo>
                    <a:pt x="44" y="88"/>
                    <a:pt x="54" y="86"/>
                    <a:pt x="64" y="86"/>
                  </a:cubicBezTo>
                  <a:cubicBezTo>
                    <a:pt x="89" y="86"/>
                    <a:pt x="108" y="92"/>
                    <a:pt x="120" y="104"/>
                  </a:cubicBezTo>
                  <a:cubicBezTo>
                    <a:pt x="131" y="115"/>
                    <a:pt x="137" y="134"/>
                    <a:pt x="137" y="159"/>
                  </a:cubicBezTo>
                  <a:lnTo>
                    <a:pt x="137" y="222"/>
                  </a:lnTo>
                  <a:cubicBezTo>
                    <a:pt x="137" y="238"/>
                    <a:pt x="141" y="248"/>
                    <a:pt x="151" y="253"/>
                  </a:cubicBezTo>
                  <a:lnTo>
                    <a:pt x="151" y="269"/>
                  </a:lnTo>
                  <a:cubicBezTo>
                    <a:pt x="138" y="269"/>
                    <a:pt x="128" y="267"/>
                    <a:pt x="122" y="263"/>
                  </a:cubicBezTo>
                  <a:cubicBezTo>
                    <a:pt x="116" y="260"/>
                    <a:pt x="111" y="254"/>
                    <a:pt x="109" y="245"/>
                  </a:cubicBezTo>
                  <a:close/>
                  <a:moveTo>
                    <a:pt x="106" y="179"/>
                  </a:moveTo>
                  <a:cubicBezTo>
                    <a:pt x="96" y="177"/>
                    <a:pt x="89" y="176"/>
                    <a:pt x="85" y="176"/>
                  </a:cubicBezTo>
                  <a:cubicBezTo>
                    <a:pt x="69" y="176"/>
                    <a:pt x="56" y="180"/>
                    <a:pt x="46" y="188"/>
                  </a:cubicBezTo>
                  <a:cubicBezTo>
                    <a:pt x="36" y="196"/>
                    <a:pt x="31" y="206"/>
                    <a:pt x="31" y="217"/>
                  </a:cubicBezTo>
                  <a:cubicBezTo>
                    <a:pt x="31" y="235"/>
                    <a:pt x="42" y="244"/>
                    <a:pt x="64" y="244"/>
                  </a:cubicBezTo>
                  <a:cubicBezTo>
                    <a:pt x="79" y="244"/>
                    <a:pt x="93" y="237"/>
                    <a:pt x="106" y="222"/>
                  </a:cubicBezTo>
                  <a:lnTo>
                    <a:pt x="106" y="179"/>
                  </a:lnTo>
                  <a:close/>
                  <a:moveTo>
                    <a:pt x="113" y="0"/>
                  </a:moveTo>
                  <a:lnTo>
                    <a:pt x="76" y="54"/>
                  </a:lnTo>
                  <a:lnTo>
                    <a:pt x="53" y="54"/>
                  </a:lnTo>
                  <a:lnTo>
                    <a:pt x="80" y="0"/>
                  </a:lnTo>
                  <a:lnTo>
                    <a:pt x="11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8" name="Freeform 89"/>
            <p:cNvSpPr>
              <a:spLocks/>
            </p:cNvSpPr>
            <p:nvPr/>
          </p:nvSpPr>
          <p:spPr bwMode="auto">
            <a:xfrm>
              <a:off x="5481" y="3196"/>
              <a:ext cx="14" cy="59"/>
            </a:xfrm>
            <a:custGeom>
              <a:avLst/>
              <a:gdLst>
                <a:gd name="T0" fmla="*/ 0 w 61"/>
                <a:gd name="T1" fmla="*/ 199 h 252"/>
                <a:gd name="T2" fmla="*/ 0 w 61"/>
                <a:gd name="T3" fmla="*/ 0 h 252"/>
                <a:gd name="T4" fmla="*/ 31 w 61"/>
                <a:gd name="T5" fmla="*/ 0 h 252"/>
                <a:gd name="T6" fmla="*/ 31 w 61"/>
                <a:gd name="T7" fmla="*/ 193 h 252"/>
                <a:gd name="T8" fmla="*/ 39 w 61"/>
                <a:gd name="T9" fmla="*/ 216 h 252"/>
                <a:gd name="T10" fmla="*/ 61 w 61"/>
                <a:gd name="T11" fmla="*/ 224 h 252"/>
                <a:gd name="T12" fmla="*/ 61 w 61"/>
                <a:gd name="T13" fmla="*/ 252 h 252"/>
                <a:gd name="T14" fmla="*/ 0 w 61"/>
                <a:gd name="T15" fmla="*/ 199 h 2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2">
                  <a:moveTo>
                    <a:pt x="0" y="199"/>
                  </a:moveTo>
                  <a:lnTo>
                    <a:pt x="0" y="0"/>
                  </a:lnTo>
                  <a:lnTo>
                    <a:pt x="31" y="0"/>
                  </a:lnTo>
                  <a:lnTo>
                    <a:pt x="31" y="193"/>
                  </a:lnTo>
                  <a:cubicBezTo>
                    <a:pt x="31" y="203"/>
                    <a:pt x="34" y="210"/>
                    <a:pt x="39" y="216"/>
                  </a:cubicBezTo>
                  <a:cubicBezTo>
                    <a:pt x="45" y="221"/>
                    <a:pt x="52" y="224"/>
                    <a:pt x="61" y="224"/>
                  </a:cubicBezTo>
                  <a:lnTo>
                    <a:pt x="61" y="252"/>
                  </a:lnTo>
                  <a:cubicBezTo>
                    <a:pt x="20" y="252"/>
                    <a:pt x="0" y="234"/>
                    <a:pt x="0" y="19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99" name="Freeform 90"/>
            <p:cNvSpPr>
              <a:spLocks/>
            </p:cNvSpPr>
            <p:nvPr/>
          </p:nvSpPr>
          <p:spPr bwMode="auto">
            <a:xfrm>
              <a:off x="5502" y="3212"/>
              <a:ext cx="32" cy="42"/>
            </a:xfrm>
            <a:custGeom>
              <a:avLst/>
              <a:gdLst>
                <a:gd name="T0" fmla="*/ 108 w 140"/>
                <a:gd name="T1" fmla="*/ 179 h 179"/>
                <a:gd name="T2" fmla="*/ 108 w 140"/>
                <a:gd name="T3" fmla="*/ 77 h 179"/>
                <a:gd name="T4" fmla="*/ 100 w 140"/>
                <a:gd name="T5" fmla="*/ 38 h 179"/>
                <a:gd name="T6" fmla="*/ 72 w 140"/>
                <a:gd name="T7" fmla="*/ 27 h 179"/>
                <a:gd name="T8" fmla="*/ 49 w 140"/>
                <a:gd name="T9" fmla="*/ 33 h 179"/>
                <a:gd name="T10" fmla="*/ 31 w 140"/>
                <a:gd name="T11" fmla="*/ 49 h 179"/>
                <a:gd name="T12" fmla="*/ 31 w 140"/>
                <a:gd name="T13" fmla="*/ 179 h 179"/>
                <a:gd name="T14" fmla="*/ 0 w 140"/>
                <a:gd name="T15" fmla="*/ 179 h 179"/>
                <a:gd name="T16" fmla="*/ 0 w 140"/>
                <a:gd name="T17" fmla="*/ 4 h 179"/>
                <a:gd name="T18" fmla="*/ 22 w 140"/>
                <a:gd name="T19" fmla="*/ 4 h 179"/>
                <a:gd name="T20" fmla="*/ 31 w 140"/>
                <a:gd name="T21" fmla="*/ 26 h 179"/>
                <a:gd name="T22" fmla="*/ 82 w 140"/>
                <a:gd name="T23" fmla="*/ 0 h 179"/>
                <a:gd name="T24" fmla="*/ 140 w 140"/>
                <a:gd name="T25" fmla="*/ 71 h 179"/>
                <a:gd name="T26" fmla="*/ 140 w 140"/>
                <a:gd name="T27" fmla="*/ 179 h 179"/>
                <a:gd name="T28" fmla="*/ 108 w 140"/>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79">
                  <a:moveTo>
                    <a:pt x="108" y="179"/>
                  </a:moveTo>
                  <a:lnTo>
                    <a:pt x="108" y="77"/>
                  </a:lnTo>
                  <a:cubicBezTo>
                    <a:pt x="108" y="58"/>
                    <a:pt x="106" y="45"/>
                    <a:pt x="100" y="38"/>
                  </a:cubicBezTo>
                  <a:cubicBezTo>
                    <a:pt x="94" y="30"/>
                    <a:pt x="85" y="27"/>
                    <a:pt x="72" y="27"/>
                  </a:cubicBezTo>
                  <a:cubicBezTo>
                    <a:pt x="65" y="27"/>
                    <a:pt x="57" y="29"/>
                    <a:pt x="49" y="33"/>
                  </a:cubicBezTo>
                  <a:cubicBezTo>
                    <a:pt x="42" y="37"/>
                    <a:pt x="36" y="43"/>
                    <a:pt x="31" y="49"/>
                  </a:cubicBezTo>
                  <a:lnTo>
                    <a:pt x="31" y="179"/>
                  </a:lnTo>
                  <a:lnTo>
                    <a:pt x="0" y="179"/>
                  </a:lnTo>
                  <a:lnTo>
                    <a:pt x="0" y="4"/>
                  </a:lnTo>
                  <a:lnTo>
                    <a:pt x="22" y="4"/>
                  </a:lnTo>
                  <a:lnTo>
                    <a:pt x="31" y="26"/>
                  </a:lnTo>
                  <a:cubicBezTo>
                    <a:pt x="42" y="9"/>
                    <a:pt x="59" y="0"/>
                    <a:pt x="82" y="0"/>
                  </a:cubicBezTo>
                  <a:cubicBezTo>
                    <a:pt x="120" y="0"/>
                    <a:pt x="140" y="24"/>
                    <a:pt x="140" y="71"/>
                  </a:cubicBezTo>
                  <a:lnTo>
                    <a:pt x="140" y="179"/>
                  </a:lnTo>
                  <a:lnTo>
                    <a:pt x="108"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0" name="Freeform 91"/>
            <p:cNvSpPr>
              <a:spLocks noEditPoints="1"/>
            </p:cNvSpPr>
            <p:nvPr/>
          </p:nvSpPr>
          <p:spPr bwMode="auto">
            <a:xfrm>
              <a:off x="5541" y="3192"/>
              <a:ext cx="17" cy="62"/>
            </a:xfrm>
            <a:custGeom>
              <a:avLst/>
              <a:gdLst>
                <a:gd name="T0" fmla="*/ 25 w 76"/>
                <a:gd name="T1" fmla="*/ 265 h 265"/>
                <a:gd name="T2" fmla="*/ 25 w 76"/>
                <a:gd name="T3" fmla="*/ 116 h 265"/>
                <a:gd name="T4" fmla="*/ 0 w 76"/>
                <a:gd name="T5" fmla="*/ 116 h 265"/>
                <a:gd name="T6" fmla="*/ 0 w 76"/>
                <a:gd name="T7" fmla="*/ 90 h 265"/>
                <a:gd name="T8" fmla="*/ 56 w 76"/>
                <a:gd name="T9" fmla="*/ 90 h 265"/>
                <a:gd name="T10" fmla="*/ 56 w 76"/>
                <a:gd name="T11" fmla="*/ 265 h 265"/>
                <a:gd name="T12" fmla="*/ 25 w 76"/>
                <a:gd name="T13" fmla="*/ 265 h 265"/>
                <a:gd name="T14" fmla="*/ 76 w 76"/>
                <a:gd name="T15" fmla="*/ 0 h 265"/>
                <a:gd name="T16" fmla="*/ 39 w 76"/>
                <a:gd name="T17" fmla="*/ 54 h 265"/>
                <a:gd name="T18" fmla="*/ 16 w 76"/>
                <a:gd name="T19" fmla="*/ 54 h 265"/>
                <a:gd name="T20" fmla="*/ 44 w 76"/>
                <a:gd name="T21" fmla="*/ 0 h 265"/>
                <a:gd name="T22" fmla="*/ 76 w 76"/>
                <a:gd name="T2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5">
                  <a:moveTo>
                    <a:pt x="25" y="265"/>
                  </a:moveTo>
                  <a:lnTo>
                    <a:pt x="25" y="116"/>
                  </a:lnTo>
                  <a:lnTo>
                    <a:pt x="0" y="116"/>
                  </a:lnTo>
                  <a:lnTo>
                    <a:pt x="0" y="90"/>
                  </a:lnTo>
                  <a:lnTo>
                    <a:pt x="56" y="90"/>
                  </a:lnTo>
                  <a:lnTo>
                    <a:pt x="56" y="265"/>
                  </a:lnTo>
                  <a:lnTo>
                    <a:pt x="25" y="265"/>
                  </a:lnTo>
                  <a:close/>
                  <a:moveTo>
                    <a:pt x="76" y="0"/>
                  </a:moveTo>
                  <a:lnTo>
                    <a:pt x="39" y="54"/>
                  </a:lnTo>
                  <a:lnTo>
                    <a:pt x="16" y="54"/>
                  </a:lnTo>
                  <a:lnTo>
                    <a:pt x="44"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1" name="Freeform 92"/>
            <p:cNvSpPr>
              <a:spLocks noEditPoints="1"/>
            </p:cNvSpPr>
            <p:nvPr/>
          </p:nvSpPr>
          <p:spPr bwMode="auto">
            <a:xfrm>
              <a:off x="5585" y="3212"/>
              <a:ext cx="35" cy="43"/>
            </a:xfrm>
            <a:custGeom>
              <a:avLst/>
              <a:gdLst>
                <a:gd name="T0" fmla="*/ 109 w 151"/>
                <a:gd name="T1" fmla="*/ 159 h 183"/>
                <a:gd name="T2" fmla="*/ 51 w 151"/>
                <a:gd name="T3" fmla="*/ 183 h 183"/>
                <a:gd name="T4" fmla="*/ 15 w 151"/>
                <a:gd name="T5" fmla="*/ 168 h 183"/>
                <a:gd name="T6" fmla="*/ 0 w 151"/>
                <a:gd name="T7" fmla="*/ 130 h 183"/>
                <a:gd name="T8" fmla="*/ 24 w 151"/>
                <a:gd name="T9" fmla="*/ 85 h 183"/>
                <a:gd name="T10" fmla="*/ 83 w 151"/>
                <a:gd name="T11" fmla="*/ 67 h 183"/>
                <a:gd name="T12" fmla="*/ 106 w 151"/>
                <a:gd name="T13" fmla="*/ 71 h 183"/>
                <a:gd name="T14" fmla="*/ 68 w 151"/>
                <a:gd name="T15" fmla="*/ 28 h 183"/>
                <a:gd name="T16" fmla="*/ 23 w 151"/>
                <a:gd name="T17" fmla="*/ 44 h 183"/>
                <a:gd name="T18" fmla="*/ 9 w 151"/>
                <a:gd name="T19" fmla="*/ 18 h 183"/>
                <a:gd name="T20" fmla="*/ 34 w 151"/>
                <a:gd name="T21" fmla="*/ 5 h 183"/>
                <a:gd name="T22" fmla="*/ 64 w 151"/>
                <a:gd name="T23" fmla="*/ 0 h 183"/>
                <a:gd name="T24" fmla="*/ 120 w 151"/>
                <a:gd name="T25" fmla="*/ 18 h 183"/>
                <a:gd name="T26" fmla="*/ 137 w 151"/>
                <a:gd name="T27" fmla="*/ 73 h 183"/>
                <a:gd name="T28" fmla="*/ 137 w 151"/>
                <a:gd name="T29" fmla="*/ 136 h 183"/>
                <a:gd name="T30" fmla="*/ 151 w 151"/>
                <a:gd name="T31" fmla="*/ 167 h 183"/>
                <a:gd name="T32" fmla="*/ 151 w 151"/>
                <a:gd name="T33" fmla="*/ 183 h 183"/>
                <a:gd name="T34" fmla="*/ 122 w 151"/>
                <a:gd name="T35" fmla="*/ 177 h 183"/>
                <a:gd name="T36" fmla="*/ 109 w 151"/>
                <a:gd name="T37" fmla="*/ 159 h 183"/>
                <a:gd name="T38" fmla="*/ 106 w 151"/>
                <a:gd name="T39" fmla="*/ 93 h 183"/>
                <a:gd name="T40" fmla="*/ 85 w 151"/>
                <a:gd name="T41" fmla="*/ 90 h 183"/>
                <a:gd name="T42" fmla="*/ 46 w 151"/>
                <a:gd name="T43" fmla="*/ 102 h 183"/>
                <a:gd name="T44" fmla="*/ 31 w 151"/>
                <a:gd name="T45" fmla="*/ 131 h 183"/>
                <a:gd name="T46" fmla="*/ 64 w 151"/>
                <a:gd name="T47" fmla="*/ 158 h 183"/>
                <a:gd name="T48" fmla="*/ 106 w 151"/>
                <a:gd name="T49" fmla="*/ 136 h 183"/>
                <a:gd name="T50" fmla="*/ 106 w 151"/>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83">
                  <a:moveTo>
                    <a:pt x="109" y="159"/>
                  </a:moveTo>
                  <a:cubicBezTo>
                    <a:pt x="96" y="175"/>
                    <a:pt x="77" y="183"/>
                    <a:pt x="51" y="183"/>
                  </a:cubicBezTo>
                  <a:cubicBezTo>
                    <a:pt x="38" y="183"/>
                    <a:pt x="26" y="178"/>
                    <a:pt x="15" y="168"/>
                  </a:cubicBezTo>
                  <a:cubicBezTo>
                    <a:pt x="5" y="158"/>
                    <a:pt x="0" y="145"/>
                    <a:pt x="0" y="130"/>
                  </a:cubicBezTo>
                  <a:cubicBezTo>
                    <a:pt x="0" y="113"/>
                    <a:pt x="8" y="97"/>
                    <a:pt x="24" y="85"/>
                  </a:cubicBezTo>
                  <a:cubicBezTo>
                    <a:pt x="39" y="73"/>
                    <a:pt x="59" y="67"/>
                    <a:pt x="83" y="67"/>
                  </a:cubicBezTo>
                  <a:cubicBezTo>
                    <a:pt x="90" y="67"/>
                    <a:pt x="97" y="68"/>
                    <a:pt x="106" y="71"/>
                  </a:cubicBezTo>
                  <a:cubicBezTo>
                    <a:pt x="106" y="42"/>
                    <a:pt x="93" y="28"/>
                    <a:pt x="68" y="28"/>
                  </a:cubicBezTo>
                  <a:cubicBezTo>
                    <a:pt x="48" y="28"/>
                    <a:pt x="33" y="33"/>
                    <a:pt x="23" y="44"/>
                  </a:cubicBezTo>
                  <a:lnTo>
                    <a:pt x="9" y="18"/>
                  </a:lnTo>
                  <a:cubicBezTo>
                    <a:pt x="15" y="13"/>
                    <a:pt x="24" y="9"/>
                    <a:pt x="34" y="5"/>
                  </a:cubicBezTo>
                  <a:cubicBezTo>
                    <a:pt x="44" y="2"/>
                    <a:pt x="54" y="0"/>
                    <a:pt x="64" y="0"/>
                  </a:cubicBezTo>
                  <a:cubicBezTo>
                    <a:pt x="89" y="0"/>
                    <a:pt x="108" y="6"/>
                    <a:pt x="120" y="18"/>
                  </a:cubicBezTo>
                  <a:cubicBezTo>
                    <a:pt x="131" y="29"/>
                    <a:pt x="137" y="48"/>
                    <a:pt x="137" y="73"/>
                  </a:cubicBezTo>
                  <a:lnTo>
                    <a:pt x="137" y="136"/>
                  </a:lnTo>
                  <a:cubicBezTo>
                    <a:pt x="137" y="152"/>
                    <a:pt x="141" y="162"/>
                    <a:pt x="151" y="167"/>
                  </a:cubicBezTo>
                  <a:lnTo>
                    <a:pt x="151" y="183"/>
                  </a:lnTo>
                  <a:cubicBezTo>
                    <a:pt x="138" y="183"/>
                    <a:pt x="128" y="181"/>
                    <a:pt x="122" y="177"/>
                  </a:cubicBezTo>
                  <a:cubicBezTo>
                    <a:pt x="116" y="174"/>
                    <a:pt x="111" y="168"/>
                    <a:pt x="109" y="159"/>
                  </a:cubicBezTo>
                  <a:close/>
                  <a:moveTo>
                    <a:pt x="106" y="93"/>
                  </a:moveTo>
                  <a:cubicBezTo>
                    <a:pt x="96" y="91"/>
                    <a:pt x="89" y="90"/>
                    <a:pt x="85" y="90"/>
                  </a:cubicBezTo>
                  <a:cubicBezTo>
                    <a:pt x="69" y="90"/>
                    <a:pt x="56" y="94"/>
                    <a:pt x="46" y="102"/>
                  </a:cubicBezTo>
                  <a:cubicBezTo>
                    <a:pt x="36" y="110"/>
                    <a:pt x="31" y="120"/>
                    <a:pt x="31" y="131"/>
                  </a:cubicBezTo>
                  <a:cubicBezTo>
                    <a:pt x="31" y="149"/>
                    <a:pt x="42" y="158"/>
                    <a:pt x="64" y="158"/>
                  </a:cubicBezTo>
                  <a:cubicBezTo>
                    <a:pt x="80" y="158"/>
                    <a:pt x="94" y="151"/>
                    <a:pt x="106" y="136"/>
                  </a:cubicBezTo>
                  <a:lnTo>
                    <a:pt x="106"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2" name="Freeform 93"/>
            <p:cNvSpPr>
              <a:spLocks noEditPoints="1"/>
            </p:cNvSpPr>
            <p:nvPr/>
          </p:nvSpPr>
          <p:spPr bwMode="auto">
            <a:xfrm>
              <a:off x="5648" y="3198"/>
              <a:ext cx="13" cy="56"/>
            </a:xfrm>
            <a:custGeom>
              <a:avLst/>
              <a:gdLst>
                <a:gd name="T0" fmla="*/ 41 w 60"/>
                <a:gd name="T1" fmla="*/ 0 h 242"/>
                <a:gd name="T2" fmla="*/ 55 w 60"/>
                <a:gd name="T3" fmla="*/ 6 h 242"/>
                <a:gd name="T4" fmla="*/ 60 w 60"/>
                <a:gd name="T5" fmla="*/ 19 h 242"/>
                <a:gd name="T6" fmla="*/ 55 w 60"/>
                <a:gd name="T7" fmla="*/ 33 h 242"/>
                <a:gd name="T8" fmla="*/ 41 w 60"/>
                <a:gd name="T9" fmla="*/ 39 h 242"/>
                <a:gd name="T10" fmla="*/ 27 w 60"/>
                <a:gd name="T11" fmla="*/ 33 h 242"/>
                <a:gd name="T12" fmla="*/ 22 w 60"/>
                <a:gd name="T13" fmla="*/ 19 h 242"/>
                <a:gd name="T14" fmla="*/ 27 w 60"/>
                <a:gd name="T15" fmla="*/ 6 h 242"/>
                <a:gd name="T16" fmla="*/ 41 w 60"/>
                <a:gd name="T17" fmla="*/ 0 h 242"/>
                <a:gd name="T18" fmla="*/ 24 w 60"/>
                <a:gd name="T19" fmla="*/ 242 h 242"/>
                <a:gd name="T20" fmla="*/ 24 w 60"/>
                <a:gd name="T21" fmla="*/ 93 h 242"/>
                <a:gd name="T22" fmla="*/ 0 w 60"/>
                <a:gd name="T23" fmla="*/ 93 h 242"/>
                <a:gd name="T24" fmla="*/ 0 w 60"/>
                <a:gd name="T25" fmla="*/ 67 h 242"/>
                <a:gd name="T26" fmla="*/ 55 w 60"/>
                <a:gd name="T27" fmla="*/ 67 h 242"/>
                <a:gd name="T28" fmla="*/ 55 w 60"/>
                <a:gd name="T29" fmla="*/ 242 h 242"/>
                <a:gd name="T30" fmla="*/ 24 w 60"/>
                <a:gd name="T31"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242">
                  <a:moveTo>
                    <a:pt x="41" y="0"/>
                  </a:moveTo>
                  <a:cubicBezTo>
                    <a:pt x="46" y="0"/>
                    <a:pt x="51" y="2"/>
                    <a:pt x="55" y="6"/>
                  </a:cubicBezTo>
                  <a:cubicBezTo>
                    <a:pt x="59" y="10"/>
                    <a:pt x="60" y="14"/>
                    <a:pt x="60" y="19"/>
                  </a:cubicBezTo>
                  <a:cubicBezTo>
                    <a:pt x="60" y="25"/>
                    <a:pt x="59" y="29"/>
                    <a:pt x="55" y="33"/>
                  </a:cubicBezTo>
                  <a:cubicBezTo>
                    <a:pt x="51" y="37"/>
                    <a:pt x="46" y="39"/>
                    <a:pt x="41" y="39"/>
                  </a:cubicBezTo>
                  <a:cubicBezTo>
                    <a:pt x="36" y="39"/>
                    <a:pt x="31" y="37"/>
                    <a:pt x="27" y="33"/>
                  </a:cubicBezTo>
                  <a:cubicBezTo>
                    <a:pt x="24" y="29"/>
                    <a:pt x="22" y="25"/>
                    <a:pt x="22" y="19"/>
                  </a:cubicBezTo>
                  <a:cubicBezTo>
                    <a:pt x="22" y="14"/>
                    <a:pt x="24" y="9"/>
                    <a:pt x="27" y="6"/>
                  </a:cubicBezTo>
                  <a:cubicBezTo>
                    <a:pt x="31" y="2"/>
                    <a:pt x="36" y="0"/>
                    <a:pt x="41" y="0"/>
                  </a:cubicBezTo>
                  <a:close/>
                  <a:moveTo>
                    <a:pt x="24" y="242"/>
                  </a:moveTo>
                  <a:lnTo>
                    <a:pt x="24" y="93"/>
                  </a:lnTo>
                  <a:lnTo>
                    <a:pt x="0" y="93"/>
                  </a:lnTo>
                  <a:lnTo>
                    <a:pt x="0" y="67"/>
                  </a:lnTo>
                  <a:lnTo>
                    <a:pt x="55" y="67"/>
                  </a:lnTo>
                  <a:lnTo>
                    <a:pt x="55" y="242"/>
                  </a:lnTo>
                  <a:lnTo>
                    <a:pt x="24" y="24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3" name="Freeform 94"/>
            <p:cNvSpPr>
              <a:spLocks/>
            </p:cNvSpPr>
            <p:nvPr/>
          </p:nvSpPr>
          <p:spPr bwMode="auto">
            <a:xfrm>
              <a:off x="5670" y="3212"/>
              <a:ext cx="32" cy="42"/>
            </a:xfrm>
            <a:custGeom>
              <a:avLst/>
              <a:gdLst>
                <a:gd name="T0" fmla="*/ 109 w 140"/>
                <a:gd name="T1" fmla="*/ 179 h 179"/>
                <a:gd name="T2" fmla="*/ 109 w 140"/>
                <a:gd name="T3" fmla="*/ 77 h 179"/>
                <a:gd name="T4" fmla="*/ 100 w 140"/>
                <a:gd name="T5" fmla="*/ 38 h 179"/>
                <a:gd name="T6" fmla="*/ 72 w 140"/>
                <a:gd name="T7" fmla="*/ 27 h 179"/>
                <a:gd name="T8" fmla="*/ 49 w 140"/>
                <a:gd name="T9" fmla="*/ 33 h 179"/>
                <a:gd name="T10" fmla="*/ 31 w 140"/>
                <a:gd name="T11" fmla="*/ 49 h 179"/>
                <a:gd name="T12" fmla="*/ 31 w 140"/>
                <a:gd name="T13" fmla="*/ 179 h 179"/>
                <a:gd name="T14" fmla="*/ 0 w 140"/>
                <a:gd name="T15" fmla="*/ 179 h 179"/>
                <a:gd name="T16" fmla="*/ 0 w 140"/>
                <a:gd name="T17" fmla="*/ 4 h 179"/>
                <a:gd name="T18" fmla="*/ 22 w 140"/>
                <a:gd name="T19" fmla="*/ 4 h 179"/>
                <a:gd name="T20" fmla="*/ 31 w 140"/>
                <a:gd name="T21" fmla="*/ 26 h 179"/>
                <a:gd name="T22" fmla="*/ 82 w 140"/>
                <a:gd name="T23" fmla="*/ 0 h 179"/>
                <a:gd name="T24" fmla="*/ 140 w 140"/>
                <a:gd name="T25" fmla="*/ 71 h 179"/>
                <a:gd name="T26" fmla="*/ 140 w 140"/>
                <a:gd name="T27" fmla="*/ 179 h 179"/>
                <a:gd name="T28" fmla="*/ 109 w 140"/>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79">
                  <a:moveTo>
                    <a:pt x="109" y="179"/>
                  </a:moveTo>
                  <a:lnTo>
                    <a:pt x="109" y="77"/>
                  </a:lnTo>
                  <a:cubicBezTo>
                    <a:pt x="109" y="58"/>
                    <a:pt x="106" y="45"/>
                    <a:pt x="100" y="38"/>
                  </a:cubicBezTo>
                  <a:cubicBezTo>
                    <a:pt x="94" y="30"/>
                    <a:pt x="85" y="27"/>
                    <a:pt x="72" y="27"/>
                  </a:cubicBezTo>
                  <a:cubicBezTo>
                    <a:pt x="65" y="27"/>
                    <a:pt x="57" y="29"/>
                    <a:pt x="49" y="33"/>
                  </a:cubicBezTo>
                  <a:cubicBezTo>
                    <a:pt x="42" y="37"/>
                    <a:pt x="36" y="43"/>
                    <a:pt x="31" y="49"/>
                  </a:cubicBezTo>
                  <a:lnTo>
                    <a:pt x="31" y="179"/>
                  </a:lnTo>
                  <a:lnTo>
                    <a:pt x="0" y="179"/>
                  </a:lnTo>
                  <a:lnTo>
                    <a:pt x="0" y="4"/>
                  </a:lnTo>
                  <a:lnTo>
                    <a:pt x="22" y="4"/>
                  </a:lnTo>
                  <a:lnTo>
                    <a:pt x="31" y="26"/>
                  </a:lnTo>
                  <a:cubicBezTo>
                    <a:pt x="42" y="9"/>
                    <a:pt x="59" y="0"/>
                    <a:pt x="82" y="0"/>
                  </a:cubicBezTo>
                  <a:cubicBezTo>
                    <a:pt x="120" y="0"/>
                    <a:pt x="140" y="24"/>
                    <a:pt x="140" y="71"/>
                  </a:cubicBezTo>
                  <a:lnTo>
                    <a:pt x="140" y="179"/>
                  </a:lnTo>
                  <a:lnTo>
                    <a:pt x="109"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4" name="Freeform 95"/>
            <p:cNvSpPr>
              <a:spLocks/>
            </p:cNvSpPr>
            <p:nvPr/>
          </p:nvSpPr>
          <p:spPr bwMode="auto">
            <a:xfrm>
              <a:off x="5706" y="3213"/>
              <a:ext cx="37" cy="42"/>
            </a:xfrm>
            <a:custGeom>
              <a:avLst/>
              <a:gdLst>
                <a:gd name="T0" fmla="*/ 84 w 161"/>
                <a:gd name="T1" fmla="*/ 180 h 180"/>
                <a:gd name="T2" fmla="*/ 76 w 161"/>
                <a:gd name="T3" fmla="*/ 180 h 180"/>
                <a:gd name="T4" fmla="*/ 0 w 161"/>
                <a:gd name="T5" fmla="*/ 0 h 180"/>
                <a:gd name="T6" fmla="*/ 35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6" y="180"/>
                  </a:lnTo>
                  <a:lnTo>
                    <a:pt x="0" y="0"/>
                  </a:lnTo>
                  <a:lnTo>
                    <a:pt x="35"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5" name="Freeform 96"/>
            <p:cNvSpPr>
              <a:spLocks noEditPoints="1"/>
            </p:cNvSpPr>
            <p:nvPr/>
          </p:nvSpPr>
          <p:spPr bwMode="auto">
            <a:xfrm>
              <a:off x="5745" y="3212"/>
              <a:ext cx="37" cy="43"/>
            </a:xfrm>
            <a:custGeom>
              <a:avLst/>
              <a:gdLst>
                <a:gd name="T0" fmla="*/ 160 w 162"/>
                <a:gd name="T1" fmla="*/ 95 h 183"/>
                <a:gd name="T2" fmla="*/ 33 w 162"/>
                <a:gd name="T3" fmla="*/ 95 h 183"/>
                <a:gd name="T4" fmla="*/ 50 w 162"/>
                <a:gd name="T5" fmla="*/ 142 h 183"/>
                <a:gd name="T6" fmla="*/ 88 w 162"/>
                <a:gd name="T7" fmla="*/ 156 h 183"/>
                <a:gd name="T8" fmla="*/ 133 w 162"/>
                <a:gd name="T9" fmla="*/ 141 h 183"/>
                <a:gd name="T10" fmla="*/ 146 w 162"/>
                <a:gd name="T11" fmla="*/ 163 h 183"/>
                <a:gd name="T12" fmla="*/ 124 w 162"/>
                <a:gd name="T13" fmla="*/ 176 h 183"/>
                <a:gd name="T14" fmla="*/ 82 w 162"/>
                <a:gd name="T15" fmla="*/ 183 h 183"/>
                <a:gd name="T16" fmla="*/ 26 w 162"/>
                <a:gd name="T17" fmla="*/ 160 h 183"/>
                <a:gd name="T18" fmla="*/ 0 w 162"/>
                <a:gd name="T19" fmla="*/ 94 h 183"/>
                <a:gd name="T20" fmla="*/ 27 w 162"/>
                <a:gd name="T21" fmla="*/ 24 h 183"/>
                <a:gd name="T22" fmla="*/ 83 w 162"/>
                <a:gd name="T23" fmla="*/ 0 h 183"/>
                <a:gd name="T24" fmla="*/ 142 w 162"/>
                <a:gd name="T25" fmla="*/ 22 h 183"/>
                <a:gd name="T26" fmla="*/ 162 w 162"/>
                <a:gd name="T27" fmla="*/ 75 h 183"/>
                <a:gd name="T28" fmla="*/ 160 w 162"/>
                <a:gd name="T29" fmla="*/ 95 h 183"/>
                <a:gd name="T30" fmla="*/ 84 w 162"/>
                <a:gd name="T31" fmla="*/ 27 h 183"/>
                <a:gd name="T32" fmla="*/ 49 w 162"/>
                <a:gd name="T33" fmla="*/ 40 h 183"/>
                <a:gd name="T34" fmla="*/ 34 w 162"/>
                <a:gd name="T35" fmla="*/ 72 h 183"/>
                <a:gd name="T36" fmla="*/ 131 w 162"/>
                <a:gd name="T37" fmla="*/ 72 h 183"/>
                <a:gd name="T38" fmla="*/ 120 w 162"/>
                <a:gd name="T39" fmla="*/ 40 h 183"/>
                <a:gd name="T40" fmla="*/ 84 w 162"/>
                <a:gd name="T41" fmla="*/ 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83">
                  <a:moveTo>
                    <a:pt x="160" y="95"/>
                  </a:moveTo>
                  <a:lnTo>
                    <a:pt x="33" y="95"/>
                  </a:lnTo>
                  <a:cubicBezTo>
                    <a:pt x="33" y="115"/>
                    <a:pt x="39" y="131"/>
                    <a:pt x="50" y="142"/>
                  </a:cubicBezTo>
                  <a:cubicBezTo>
                    <a:pt x="60" y="152"/>
                    <a:pt x="73" y="156"/>
                    <a:pt x="88" y="156"/>
                  </a:cubicBezTo>
                  <a:cubicBezTo>
                    <a:pt x="106" y="156"/>
                    <a:pt x="121" y="151"/>
                    <a:pt x="133" y="141"/>
                  </a:cubicBezTo>
                  <a:lnTo>
                    <a:pt x="146" y="163"/>
                  </a:lnTo>
                  <a:cubicBezTo>
                    <a:pt x="141" y="168"/>
                    <a:pt x="134" y="172"/>
                    <a:pt x="124" y="176"/>
                  </a:cubicBezTo>
                  <a:cubicBezTo>
                    <a:pt x="112" y="180"/>
                    <a:pt x="98" y="183"/>
                    <a:pt x="82" y="183"/>
                  </a:cubicBezTo>
                  <a:cubicBezTo>
                    <a:pt x="60" y="183"/>
                    <a:pt x="42" y="175"/>
                    <a:pt x="26" y="160"/>
                  </a:cubicBezTo>
                  <a:cubicBezTo>
                    <a:pt x="9" y="144"/>
                    <a:pt x="0" y="121"/>
                    <a:pt x="0" y="94"/>
                  </a:cubicBezTo>
                  <a:cubicBezTo>
                    <a:pt x="0" y="65"/>
                    <a:pt x="9" y="41"/>
                    <a:pt x="27" y="24"/>
                  </a:cubicBezTo>
                  <a:cubicBezTo>
                    <a:pt x="42" y="8"/>
                    <a:pt x="61" y="0"/>
                    <a:pt x="83" y="0"/>
                  </a:cubicBezTo>
                  <a:cubicBezTo>
                    <a:pt x="108" y="0"/>
                    <a:pt x="127" y="7"/>
                    <a:pt x="142" y="22"/>
                  </a:cubicBezTo>
                  <a:cubicBezTo>
                    <a:pt x="155" y="35"/>
                    <a:pt x="162" y="53"/>
                    <a:pt x="162" y="75"/>
                  </a:cubicBezTo>
                  <a:cubicBezTo>
                    <a:pt x="162" y="82"/>
                    <a:pt x="162" y="89"/>
                    <a:pt x="160" y="95"/>
                  </a:cubicBezTo>
                  <a:close/>
                  <a:moveTo>
                    <a:pt x="84" y="27"/>
                  </a:moveTo>
                  <a:cubicBezTo>
                    <a:pt x="70" y="27"/>
                    <a:pt x="59" y="31"/>
                    <a:pt x="49" y="40"/>
                  </a:cubicBezTo>
                  <a:cubicBezTo>
                    <a:pt x="40" y="49"/>
                    <a:pt x="35" y="59"/>
                    <a:pt x="34" y="72"/>
                  </a:cubicBezTo>
                  <a:lnTo>
                    <a:pt x="131" y="72"/>
                  </a:lnTo>
                  <a:cubicBezTo>
                    <a:pt x="131" y="59"/>
                    <a:pt x="127" y="49"/>
                    <a:pt x="120" y="40"/>
                  </a:cubicBezTo>
                  <a:cubicBezTo>
                    <a:pt x="111" y="31"/>
                    <a:pt x="99" y="27"/>
                    <a:pt x="84" y="2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6" name="Freeform 97"/>
            <p:cNvSpPr>
              <a:spLocks/>
            </p:cNvSpPr>
            <p:nvPr/>
          </p:nvSpPr>
          <p:spPr bwMode="auto">
            <a:xfrm>
              <a:off x="5786" y="3212"/>
              <a:ext cx="26" cy="43"/>
            </a:xfrm>
            <a:custGeom>
              <a:avLst/>
              <a:gdLst>
                <a:gd name="T0" fmla="*/ 0 w 115"/>
                <a:gd name="T1" fmla="*/ 169 h 183"/>
                <a:gd name="T2" fmla="*/ 11 w 115"/>
                <a:gd name="T3" fmla="*/ 139 h 183"/>
                <a:gd name="T4" fmla="*/ 53 w 115"/>
                <a:gd name="T5" fmla="*/ 156 h 183"/>
                <a:gd name="T6" fmla="*/ 82 w 115"/>
                <a:gd name="T7" fmla="*/ 132 h 183"/>
                <a:gd name="T8" fmla="*/ 54 w 115"/>
                <a:gd name="T9" fmla="*/ 102 h 183"/>
                <a:gd name="T10" fmla="*/ 25 w 115"/>
                <a:gd name="T11" fmla="*/ 87 h 183"/>
                <a:gd name="T12" fmla="*/ 12 w 115"/>
                <a:gd name="T13" fmla="*/ 76 h 183"/>
                <a:gd name="T14" fmla="*/ 4 w 115"/>
                <a:gd name="T15" fmla="*/ 62 h 183"/>
                <a:gd name="T16" fmla="*/ 1 w 115"/>
                <a:gd name="T17" fmla="*/ 46 h 183"/>
                <a:gd name="T18" fmla="*/ 17 w 115"/>
                <a:gd name="T19" fmla="*/ 12 h 183"/>
                <a:gd name="T20" fmla="*/ 58 w 115"/>
                <a:gd name="T21" fmla="*/ 0 h 183"/>
                <a:gd name="T22" fmla="*/ 107 w 115"/>
                <a:gd name="T23" fmla="*/ 12 h 183"/>
                <a:gd name="T24" fmla="*/ 98 w 115"/>
                <a:gd name="T25" fmla="*/ 41 h 183"/>
                <a:gd name="T26" fmla="*/ 61 w 115"/>
                <a:gd name="T27" fmla="*/ 27 h 183"/>
                <a:gd name="T28" fmla="*/ 42 w 115"/>
                <a:gd name="T29" fmla="*/ 32 h 183"/>
                <a:gd name="T30" fmla="*/ 34 w 115"/>
                <a:gd name="T31" fmla="*/ 45 h 183"/>
                <a:gd name="T32" fmla="*/ 53 w 115"/>
                <a:gd name="T33" fmla="*/ 71 h 183"/>
                <a:gd name="T34" fmla="*/ 76 w 115"/>
                <a:gd name="T35" fmla="*/ 81 h 183"/>
                <a:gd name="T36" fmla="*/ 106 w 115"/>
                <a:gd name="T37" fmla="*/ 102 h 183"/>
                <a:gd name="T38" fmla="*/ 115 w 115"/>
                <a:gd name="T39" fmla="*/ 132 h 183"/>
                <a:gd name="T40" fmla="*/ 98 w 115"/>
                <a:gd name="T41" fmla="*/ 169 h 183"/>
                <a:gd name="T42" fmla="*/ 52 w 115"/>
                <a:gd name="T43" fmla="*/ 183 h 183"/>
                <a:gd name="T44" fmla="*/ 0 w 115"/>
                <a:gd name="T45" fmla="*/ 16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83">
                  <a:moveTo>
                    <a:pt x="0" y="169"/>
                  </a:moveTo>
                  <a:lnTo>
                    <a:pt x="11" y="139"/>
                  </a:lnTo>
                  <a:cubicBezTo>
                    <a:pt x="29" y="151"/>
                    <a:pt x="43" y="156"/>
                    <a:pt x="53" y="156"/>
                  </a:cubicBezTo>
                  <a:cubicBezTo>
                    <a:pt x="73" y="156"/>
                    <a:pt x="82" y="148"/>
                    <a:pt x="82" y="132"/>
                  </a:cubicBezTo>
                  <a:cubicBezTo>
                    <a:pt x="82" y="121"/>
                    <a:pt x="73" y="111"/>
                    <a:pt x="54" y="102"/>
                  </a:cubicBezTo>
                  <a:cubicBezTo>
                    <a:pt x="40" y="96"/>
                    <a:pt x="30" y="91"/>
                    <a:pt x="25" y="87"/>
                  </a:cubicBezTo>
                  <a:cubicBezTo>
                    <a:pt x="20" y="84"/>
                    <a:pt x="16" y="80"/>
                    <a:pt x="12" y="76"/>
                  </a:cubicBezTo>
                  <a:cubicBezTo>
                    <a:pt x="9" y="71"/>
                    <a:pt x="6" y="67"/>
                    <a:pt x="4" y="62"/>
                  </a:cubicBezTo>
                  <a:cubicBezTo>
                    <a:pt x="2" y="57"/>
                    <a:pt x="1" y="52"/>
                    <a:pt x="1" y="46"/>
                  </a:cubicBezTo>
                  <a:cubicBezTo>
                    <a:pt x="1" y="32"/>
                    <a:pt x="7" y="21"/>
                    <a:pt x="17" y="12"/>
                  </a:cubicBezTo>
                  <a:cubicBezTo>
                    <a:pt x="28" y="4"/>
                    <a:pt x="41" y="0"/>
                    <a:pt x="58" y="0"/>
                  </a:cubicBezTo>
                  <a:cubicBezTo>
                    <a:pt x="71" y="0"/>
                    <a:pt x="87" y="4"/>
                    <a:pt x="107" y="12"/>
                  </a:cubicBezTo>
                  <a:lnTo>
                    <a:pt x="98" y="41"/>
                  </a:lnTo>
                  <a:cubicBezTo>
                    <a:pt x="86" y="31"/>
                    <a:pt x="73" y="27"/>
                    <a:pt x="61" y="27"/>
                  </a:cubicBezTo>
                  <a:cubicBezTo>
                    <a:pt x="53" y="27"/>
                    <a:pt x="47" y="28"/>
                    <a:pt x="42" y="32"/>
                  </a:cubicBezTo>
                  <a:cubicBezTo>
                    <a:pt x="37" y="35"/>
                    <a:pt x="34" y="40"/>
                    <a:pt x="34" y="45"/>
                  </a:cubicBezTo>
                  <a:cubicBezTo>
                    <a:pt x="34" y="56"/>
                    <a:pt x="41" y="65"/>
                    <a:pt x="53" y="71"/>
                  </a:cubicBezTo>
                  <a:lnTo>
                    <a:pt x="76" y="81"/>
                  </a:lnTo>
                  <a:cubicBezTo>
                    <a:pt x="89" y="87"/>
                    <a:pt x="99" y="94"/>
                    <a:pt x="106" y="102"/>
                  </a:cubicBezTo>
                  <a:cubicBezTo>
                    <a:pt x="112" y="110"/>
                    <a:pt x="115" y="120"/>
                    <a:pt x="115" y="132"/>
                  </a:cubicBezTo>
                  <a:cubicBezTo>
                    <a:pt x="115" y="148"/>
                    <a:pt x="110" y="160"/>
                    <a:pt x="98" y="169"/>
                  </a:cubicBezTo>
                  <a:cubicBezTo>
                    <a:pt x="87" y="178"/>
                    <a:pt x="72" y="183"/>
                    <a:pt x="52" y="183"/>
                  </a:cubicBezTo>
                  <a:cubicBezTo>
                    <a:pt x="34" y="183"/>
                    <a:pt x="17" y="178"/>
                    <a:pt x="0" y="16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7" name="Freeform 98"/>
            <p:cNvSpPr>
              <a:spLocks/>
            </p:cNvSpPr>
            <p:nvPr/>
          </p:nvSpPr>
          <p:spPr bwMode="auto">
            <a:xfrm>
              <a:off x="5816" y="3202"/>
              <a:ext cx="26" cy="53"/>
            </a:xfrm>
            <a:custGeom>
              <a:avLst/>
              <a:gdLst>
                <a:gd name="T0" fmla="*/ 21 w 113"/>
                <a:gd name="T1" fmla="*/ 73 h 228"/>
                <a:gd name="T2" fmla="*/ 0 w 113"/>
                <a:gd name="T3" fmla="*/ 73 h 228"/>
                <a:gd name="T4" fmla="*/ 0 w 113"/>
                <a:gd name="T5" fmla="*/ 49 h 228"/>
                <a:gd name="T6" fmla="*/ 21 w 113"/>
                <a:gd name="T7" fmla="*/ 49 h 228"/>
                <a:gd name="T8" fmla="*/ 21 w 113"/>
                <a:gd name="T9" fmla="*/ 12 h 228"/>
                <a:gd name="T10" fmla="*/ 52 w 113"/>
                <a:gd name="T11" fmla="*/ 0 h 228"/>
                <a:gd name="T12" fmla="*/ 52 w 113"/>
                <a:gd name="T13" fmla="*/ 49 h 228"/>
                <a:gd name="T14" fmla="*/ 100 w 113"/>
                <a:gd name="T15" fmla="*/ 49 h 228"/>
                <a:gd name="T16" fmla="*/ 100 w 113"/>
                <a:gd name="T17" fmla="*/ 73 h 228"/>
                <a:gd name="T18" fmla="*/ 52 w 113"/>
                <a:gd name="T19" fmla="*/ 73 h 228"/>
                <a:gd name="T20" fmla="*/ 52 w 113"/>
                <a:gd name="T21" fmla="*/ 161 h 228"/>
                <a:gd name="T22" fmla="*/ 59 w 113"/>
                <a:gd name="T23" fmla="*/ 192 h 228"/>
                <a:gd name="T24" fmla="*/ 83 w 113"/>
                <a:gd name="T25" fmla="*/ 201 h 228"/>
                <a:gd name="T26" fmla="*/ 108 w 113"/>
                <a:gd name="T27" fmla="*/ 195 h 228"/>
                <a:gd name="T28" fmla="*/ 113 w 113"/>
                <a:gd name="T29" fmla="*/ 223 h 228"/>
                <a:gd name="T30" fmla="*/ 70 w 113"/>
                <a:gd name="T31" fmla="*/ 228 h 228"/>
                <a:gd name="T32" fmla="*/ 35 w 113"/>
                <a:gd name="T33" fmla="*/ 212 h 228"/>
                <a:gd name="T34" fmla="*/ 21 w 113"/>
                <a:gd name="T35" fmla="*/ 173 h 228"/>
                <a:gd name="T36" fmla="*/ 21 w 113"/>
                <a:gd name="T37" fmla="*/ 7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228">
                  <a:moveTo>
                    <a:pt x="21" y="73"/>
                  </a:moveTo>
                  <a:lnTo>
                    <a:pt x="0" y="73"/>
                  </a:lnTo>
                  <a:lnTo>
                    <a:pt x="0" y="49"/>
                  </a:lnTo>
                  <a:lnTo>
                    <a:pt x="21" y="49"/>
                  </a:lnTo>
                  <a:lnTo>
                    <a:pt x="21" y="12"/>
                  </a:lnTo>
                  <a:lnTo>
                    <a:pt x="52" y="0"/>
                  </a:lnTo>
                  <a:lnTo>
                    <a:pt x="52" y="49"/>
                  </a:lnTo>
                  <a:lnTo>
                    <a:pt x="100" y="49"/>
                  </a:lnTo>
                  <a:lnTo>
                    <a:pt x="100" y="73"/>
                  </a:lnTo>
                  <a:lnTo>
                    <a:pt x="52" y="73"/>
                  </a:lnTo>
                  <a:lnTo>
                    <a:pt x="52" y="161"/>
                  </a:lnTo>
                  <a:cubicBezTo>
                    <a:pt x="52" y="175"/>
                    <a:pt x="54" y="186"/>
                    <a:pt x="59" y="192"/>
                  </a:cubicBezTo>
                  <a:cubicBezTo>
                    <a:pt x="64" y="198"/>
                    <a:pt x="72" y="201"/>
                    <a:pt x="83" y="201"/>
                  </a:cubicBezTo>
                  <a:cubicBezTo>
                    <a:pt x="91" y="201"/>
                    <a:pt x="100" y="199"/>
                    <a:pt x="108" y="195"/>
                  </a:cubicBezTo>
                  <a:lnTo>
                    <a:pt x="113" y="223"/>
                  </a:lnTo>
                  <a:cubicBezTo>
                    <a:pt x="100" y="226"/>
                    <a:pt x="86" y="228"/>
                    <a:pt x="70" y="228"/>
                  </a:cubicBezTo>
                  <a:cubicBezTo>
                    <a:pt x="56" y="228"/>
                    <a:pt x="45" y="223"/>
                    <a:pt x="35" y="212"/>
                  </a:cubicBezTo>
                  <a:cubicBezTo>
                    <a:pt x="25" y="202"/>
                    <a:pt x="21" y="189"/>
                    <a:pt x="21" y="173"/>
                  </a:cubicBezTo>
                  <a:lnTo>
                    <a:pt x="21" y="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8" name="Freeform 99"/>
            <p:cNvSpPr>
              <a:spLocks noEditPoints="1"/>
            </p:cNvSpPr>
            <p:nvPr/>
          </p:nvSpPr>
          <p:spPr bwMode="auto">
            <a:xfrm>
              <a:off x="5845" y="3198"/>
              <a:ext cx="14" cy="56"/>
            </a:xfrm>
            <a:custGeom>
              <a:avLst/>
              <a:gdLst>
                <a:gd name="T0" fmla="*/ 42 w 61"/>
                <a:gd name="T1" fmla="*/ 0 h 242"/>
                <a:gd name="T2" fmla="*/ 55 w 61"/>
                <a:gd name="T3" fmla="*/ 6 h 242"/>
                <a:gd name="T4" fmla="*/ 61 w 61"/>
                <a:gd name="T5" fmla="*/ 19 h 242"/>
                <a:gd name="T6" fmla="*/ 55 w 61"/>
                <a:gd name="T7" fmla="*/ 33 h 242"/>
                <a:gd name="T8" fmla="*/ 42 w 61"/>
                <a:gd name="T9" fmla="*/ 39 h 242"/>
                <a:gd name="T10" fmla="*/ 28 w 61"/>
                <a:gd name="T11" fmla="*/ 33 h 242"/>
                <a:gd name="T12" fmla="*/ 22 w 61"/>
                <a:gd name="T13" fmla="*/ 19 h 242"/>
                <a:gd name="T14" fmla="*/ 28 w 61"/>
                <a:gd name="T15" fmla="*/ 6 h 242"/>
                <a:gd name="T16" fmla="*/ 42 w 61"/>
                <a:gd name="T17" fmla="*/ 0 h 242"/>
                <a:gd name="T18" fmla="*/ 24 w 61"/>
                <a:gd name="T19" fmla="*/ 242 h 242"/>
                <a:gd name="T20" fmla="*/ 24 w 61"/>
                <a:gd name="T21" fmla="*/ 93 h 242"/>
                <a:gd name="T22" fmla="*/ 0 w 61"/>
                <a:gd name="T23" fmla="*/ 93 h 242"/>
                <a:gd name="T24" fmla="*/ 0 w 61"/>
                <a:gd name="T25" fmla="*/ 67 h 242"/>
                <a:gd name="T26" fmla="*/ 56 w 61"/>
                <a:gd name="T27" fmla="*/ 67 h 242"/>
                <a:gd name="T28" fmla="*/ 56 w 61"/>
                <a:gd name="T29" fmla="*/ 242 h 242"/>
                <a:gd name="T30" fmla="*/ 24 w 61"/>
                <a:gd name="T31"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242">
                  <a:moveTo>
                    <a:pt x="42" y="0"/>
                  </a:moveTo>
                  <a:cubicBezTo>
                    <a:pt x="47" y="0"/>
                    <a:pt x="51" y="2"/>
                    <a:pt x="55" y="6"/>
                  </a:cubicBezTo>
                  <a:cubicBezTo>
                    <a:pt x="59" y="10"/>
                    <a:pt x="61" y="14"/>
                    <a:pt x="61" y="19"/>
                  </a:cubicBezTo>
                  <a:cubicBezTo>
                    <a:pt x="61" y="25"/>
                    <a:pt x="59" y="29"/>
                    <a:pt x="55" y="33"/>
                  </a:cubicBezTo>
                  <a:cubicBezTo>
                    <a:pt x="51" y="37"/>
                    <a:pt x="47" y="39"/>
                    <a:pt x="42" y="39"/>
                  </a:cubicBezTo>
                  <a:cubicBezTo>
                    <a:pt x="36" y="39"/>
                    <a:pt x="32" y="37"/>
                    <a:pt x="28" y="33"/>
                  </a:cubicBezTo>
                  <a:cubicBezTo>
                    <a:pt x="24" y="29"/>
                    <a:pt x="22" y="25"/>
                    <a:pt x="22" y="19"/>
                  </a:cubicBezTo>
                  <a:cubicBezTo>
                    <a:pt x="22" y="14"/>
                    <a:pt x="24" y="9"/>
                    <a:pt x="28" y="6"/>
                  </a:cubicBezTo>
                  <a:cubicBezTo>
                    <a:pt x="32" y="2"/>
                    <a:pt x="36" y="0"/>
                    <a:pt x="42" y="0"/>
                  </a:cubicBezTo>
                  <a:close/>
                  <a:moveTo>
                    <a:pt x="24" y="242"/>
                  </a:moveTo>
                  <a:lnTo>
                    <a:pt x="24" y="93"/>
                  </a:lnTo>
                  <a:lnTo>
                    <a:pt x="0" y="93"/>
                  </a:lnTo>
                  <a:lnTo>
                    <a:pt x="0" y="67"/>
                  </a:lnTo>
                  <a:lnTo>
                    <a:pt x="56" y="67"/>
                  </a:lnTo>
                  <a:lnTo>
                    <a:pt x="56" y="242"/>
                  </a:lnTo>
                  <a:lnTo>
                    <a:pt x="24" y="24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09" name="Freeform 100"/>
            <p:cNvSpPr>
              <a:spLocks noEditPoints="1"/>
            </p:cNvSpPr>
            <p:nvPr/>
          </p:nvSpPr>
          <p:spPr bwMode="auto">
            <a:xfrm>
              <a:off x="5866" y="3192"/>
              <a:ext cx="33" cy="63"/>
            </a:xfrm>
            <a:custGeom>
              <a:avLst/>
              <a:gdLst>
                <a:gd name="T0" fmla="*/ 145 w 145"/>
                <a:gd name="T1" fmla="*/ 105 h 270"/>
                <a:gd name="T2" fmla="*/ 129 w 145"/>
                <a:gd name="T3" fmla="*/ 127 h 270"/>
                <a:gd name="T4" fmla="*/ 112 w 145"/>
                <a:gd name="T5" fmla="*/ 118 h 270"/>
                <a:gd name="T6" fmla="*/ 89 w 145"/>
                <a:gd name="T7" fmla="*/ 114 h 270"/>
                <a:gd name="T8" fmla="*/ 48 w 145"/>
                <a:gd name="T9" fmla="*/ 131 h 270"/>
                <a:gd name="T10" fmla="*/ 33 w 145"/>
                <a:gd name="T11" fmla="*/ 180 h 270"/>
                <a:gd name="T12" fmla="*/ 48 w 145"/>
                <a:gd name="T13" fmla="*/ 227 h 270"/>
                <a:gd name="T14" fmla="*/ 91 w 145"/>
                <a:gd name="T15" fmla="*/ 243 h 270"/>
                <a:gd name="T16" fmla="*/ 133 w 145"/>
                <a:gd name="T17" fmla="*/ 227 h 270"/>
                <a:gd name="T18" fmla="*/ 145 w 145"/>
                <a:gd name="T19" fmla="*/ 253 h 270"/>
                <a:gd name="T20" fmla="*/ 83 w 145"/>
                <a:gd name="T21" fmla="*/ 270 h 270"/>
                <a:gd name="T22" fmla="*/ 24 w 145"/>
                <a:gd name="T23" fmla="*/ 246 h 270"/>
                <a:gd name="T24" fmla="*/ 0 w 145"/>
                <a:gd name="T25" fmla="*/ 180 h 270"/>
                <a:gd name="T26" fmla="*/ 25 w 145"/>
                <a:gd name="T27" fmla="*/ 113 h 270"/>
                <a:gd name="T28" fmla="*/ 91 w 145"/>
                <a:gd name="T29" fmla="*/ 87 h 270"/>
                <a:gd name="T30" fmla="*/ 121 w 145"/>
                <a:gd name="T31" fmla="*/ 93 h 270"/>
                <a:gd name="T32" fmla="*/ 145 w 145"/>
                <a:gd name="T33" fmla="*/ 105 h 270"/>
                <a:gd name="T34" fmla="*/ 141 w 145"/>
                <a:gd name="T35" fmla="*/ 1 h 270"/>
                <a:gd name="T36" fmla="*/ 90 w 145"/>
                <a:gd name="T37" fmla="*/ 55 h 270"/>
                <a:gd name="T38" fmla="*/ 73 w 145"/>
                <a:gd name="T39" fmla="*/ 55 h 270"/>
                <a:gd name="T40" fmla="*/ 24 w 145"/>
                <a:gd name="T41" fmla="*/ 0 h 270"/>
                <a:gd name="T42" fmla="*/ 52 w 145"/>
                <a:gd name="T43" fmla="*/ 0 h 270"/>
                <a:gd name="T44" fmla="*/ 81 w 145"/>
                <a:gd name="T45" fmla="*/ 31 h 270"/>
                <a:gd name="T46" fmla="*/ 108 w 145"/>
                <a:gd name="T47" fmla="*/ 1 h 270"/>
                <a:gd name="T48" fmla="*/ 141 w 145"/>
                <a:gd name="T49"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270">
                  <a:moveTo>
                    <a:pt x="145" y="105"/>
                  </a:moveTo>
                  <a:lnTo>
                    <a:pt x="129" y="127"/>
                  </a:lnTo>
                  <a:cubicBezTo>
                    <a:pt x="126" y="124"/>
                    <a:pt x="120" y="121"/>
                    <a:pt x="112" y="118"/>
                  </a:cubicBezTo>
                  <a:cubicBezTo>
                    <a:pt x="104" y="115"/>
                    <a:pt x="96" y="114"/>
                    <a:pt x="89" y="114"/>
                  </a:cubicBezTo>
                  <a:cubicBezTo>
                    <a:pt x="72" y="114"/>
                    <a:pt x="58" y="119"/>
                    <a:pt x="48" y="131"/>
                  </a:cubicBezTo>
                  <a:cubicBezTo>
                    <a:pt x="38" y="143"/>
                    <a:pt x="33" y="160"/>
                    <a:pt x="33" y="180"/>
                  </a:cubicBezTo>
                  <a:cubicBezTo>
                    <a:pt x="33" y="201"/>
                    <a:pt x="38" y="217"/>
                    <a:pt x="48" y="227"/>
                  </a:cubicBezTo>
                  <a:cubicBezTo>
                    <a:pt x="59" y="238"/>
                    <a:pt x="73" y="243"/>
                    <a:pt x="91" y="243"/>
                  </a:cubicBezTo>
                  <a:cubicBezTo>
                    <a:pt x="105" y="243"/>
                    <a:pt x="119" y="238"/>
                    <a:pt x="133" y="227"/>
                  </a:cubicBezTo>
                  <a:lnTo>
                    <a:pt x="145" y="253"/>
                  </a:lnTo>
                  <a:cubicBezTo>
                    <a:pt x="129" y="264"/>
                    <a:pt x="108" y="270"/>
                    <a:pt x="83" y="270"/>
                  </a:cubicBezTo>
                  <a:cubicBezTo>
                    <a:pt x="59" y="270"/>
                    <a:pt x="39" y="262"/>
                    <a:pt x="24" y="246"/>
                  </a:cubicBezTo>
                  <a:cubicBezTo>
                    <a:pt x="8" y="230"/>
                    <a:pt x="0" y="208"/>
                    <a:pt x="0" y="180"/>
                  </a:cubicBezTo>
                  <a:cubicBezTo>
                    <a:pt x="0" y="152"/>
                    <a:pt x="8" y="130"/>
                    <a:pt x="25" y="113"/>
                  </a:cubicBezTo>
                  <a:cubicBezTo>
                    <a:pt x="41" y="96"/>
                    <a:pt x="63" y="87"/>
                    <a:pt x="91" y="87"/>
                  </a:cubicBezTo>
                  <a:cubicBezTo>
                    <a:pt x="101" y="87"/>
                    <a:pt x="110" y="89"/>
                    <a:pt x="121" y="93"/>
                  </a:cubicBezTo>
                  <a:cubicBezTo>
                    <a:pt x="132" y="97"/>
                    <a:pt x="139" y="101"/>
                    <a:pt x="145" y="105"/>
                  </a:cubicBezTo>
                  <a:close/>
                  <a:moveTo>
                    <a:pt x="141" y="1"/>
                  </a:moveTo>
                  <a:lnTo>
                    <a:pt x="90" y="55"/>
                  </a:lnTo>
                  <a:lnTo>
                    <a:pt x="73" y="55"/>
                  </a:lnTo>
                  <a:lnTo>
                    <a:pt x="24" y="0"/>
                  </a:lnTo>
                  <a:lnTo>
                    <a:pt x="52" y="0"/>
                  </a:lnTo>
                  <a:lnTo>
                    <a:pt x="81" y="31"/>
                  </a:lnTo>
                  <a:lnTo>
                    <a:pt x="108" y="1"/>
                  </a:lnTo>
                  <a:lnTo>
                    <a:pt x="141"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0" name="Freeform 101"/>
            <p:cNvSpPr>
              <a:spLocks/>
            </p:cNvSpPr>
            <p:nvPr/>
          </p:nvSpPr>
          <p:spPr bwMode="auto">
            <a:xfrm>
              <a:off x="5905" y="3212"/>
              <a:ext cx="32" cy="42"/>
            </a:xfrm>
            <a:custGeom>
              <a:avLst/>
              <a:gdLst>
                <a:gd name="T0" fmla="*/ 108 w 139"/>
                <a:gd name="T1" fmla="*/ 179 h 179"/>
                <a:gd name="T2" fmla="*/ 108 w 139"/>
                <a:gd name="T3" fmla="*/ 77 h 179"/>
                <a:gd name="T4" fmla="*/ 100 w 139"/>
                <a:gd name="T5" fmla="*/ 38 h 179"/>
                <a:gd name="T6" fmla="*/ 71 w 139"/>
                <a:gd name="T7" fmla="*/ 27 h 179"/>
                <a:gd name="T8" fmla="*/ 49 w 139"/>
                <a:gd name="T9" fmla="*/ 33 h 179"/>
                <a:gd name="T10" fmla="*/ 31 w 139"/>
                <a:gd name="T11" fmla="*/ 49 h 179"/>
                <a:gd name="T12" fmla="*/ 31 w 139"/>
                <a:gd name="T13" fmla="*/ 179 h 179"/>
                <a:gd name="T14" fmla="*/ 0 w 139"/>
                <a:gd name="T15" fmla="*/ 179 h 179"/>
                <a:gd name="T16" fmla="*/ 0 w 139"/>
                <a:gd name="T17" fmla="*/ 4 h 179"/>
                <a:gd name="T18" fmla="*/ 21 w 139"/>
                <a:gd name="T19" fmla="*/ 4 h 179"/>
                <a:gd name="T20" fmla="*/ 31 w 139"/>
                <a:gd name="T21" fmla="*/ 26 h 179"/>
                <a:gd name="T22" fmla="*/ 81 w 139"/>
                <a:gd name="T23" fmla="*/ 0 h 179"/>
                <a:gd name="T24" fmla="*/ 139 w 139"/>
                <a:gd name="T25" fmla="*/ 71 h 179"/>
                <a:gd name="T26" fmla="*/ 139 w 139"/>
                <a:gd name="T27" fmla="*/ 179 h 179"/>
                <a:gd name="T28" fmla="*/ 108 w 139"/>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79">
                  <a:moveTo>
                    <a:pt x="108" y="179"/>
                  </a:moveTo>
                  <a:lnTo>
                    <a:pt x="108" y="77"/>
                  </a:lnTo>
                  <a:cubicBezTo>
                    <a:pt x="108" y="58"/>
                    <a:pt x="105" y="45"/>
                    <a:pt x="100" y="38"/>
                  </a:cubicBezTo>
                  <a:cubicBezTo>
                    <a:pt x="94" y="30"/>
                    <a:pt x="85" y="27"/>
                    <a:pt x="71" y="27"/>
                  </a:cubicBezTo>
                  <a:cubicBezTo>
                    <a:pt x="64" y="27"/>
                    <a:pt x="57" y="29"/>
                    <a:pt x="49" y="33"/>
                  </a:cubicBezTo>
                  <a:cubicBezTo>
                    <a:pt x="41" y="37"/>
                    <a:pt x="35" y="43"/>
                    <a:pt x="31" y="49"/>
                  </a:cubicBezTo>
                  <a:lnTo>
                    <a:pt x="31" y="179"/>
                  </a:lnTo>
                  <a:lnTo>
                    <a:pt x="0" y="179"/>
                  </a:lnTo>
                  <a:lnTo>
                    <a:pt x="0" y="4"/>
                  </a:lnTo>
                  <a:lnTo>
                    <a:pt x="21" y="4"/>
                  </a:lnTo>
                  <a:lnTo>
                    <a:pt x="31" y="26"/>
                  </a:lnTo>
                  <a:cubicBezTo>
                    <a:pt x="41" y="9"/>
                    <a:pt x="58" y="0"/>
                    <a:pt x="81" y="0"/>
                  </a:cubicBezTo>
                  <a:cubicBezTo>
                    <a:pt x="120" y="0"/>
                    <a:pt x="139" y="24"/>
                    <a:pt x="139" y="71"/>
                  </a:cubicBezTo>
                  <a:lnTo>
                    <a:pt x="139" y="179"/>
                  </a:lnTo>
                  <a:lnTo>
                    <a:pt x="108"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1" name="Freeform 102"/>
            <p:cNvSpPr>
              <a:spLocks noEditPoints="1"/>
            </p:cNvSpPr>
            <p:nvPr/>
          </p:nvSpPr>
          <p:spPr bwMode="auto">
            <a:xfrm>
              <a:off x="5944" y="3192"/>
              <a:ext cx="17" cy="62"/>
            </a:xfrm>
            <a:custGeom>
              <a:avLst/>
              <a:gdLst>
                <a:gd name="T0" fmla="*/ 24 w 76"/>
                <a:gd name="T1" fmla="*/ 265 h 265"/>
                <a:gd name="T2" fmla="*/ 24 w 76"/>
                <a:gd name="T3" fmla="*/ 116 h 265"/>
                <a:gd name="T4" fmla="*/ 0 w 76"/>
                <a:gd name="T5" fmla="*/ 116 h 265"/>
                <a:gd name="T6" fmla="*/ 0 w 76"/>
                <a:gd name="T7" fmla="*/ 90 h 265"/>
                <a:gd name="T8" fmla="*/ 56 w 76"/>
                <a:gd name="T9" fmla="*/ 90 h 265"/>
                <a:gd name="T10" fmla="*/ 56 w 76"/>
                <a:gd name="T11" fmla="*/ 265 h 265"/>
                <a:gd name="T12" fmla="*/ 24 w 76"/>
                <a:gd name="T13" fmla="*/ 265 h 265"/>
                <a:gd name="T14" fmla="*/ 76 w 76"/>
                <a:gd name="T15" fmla="*/ 0 h 265"/>
                <a:gd name="T16" fmla="*/ 39 w 76"/>
                <a:gd name="T17" fmla="*/ 54 h 265"/>
                <a:gd name="T18" fmla="*/ 16 w 76"/>
                <a:gd name="T19" fmla="*/ 54 h 265"/>
                <a:gd name="T20" fmla="*/ 43 w 76"/>
                <a:gd name="T21" fmla="*/ 0 h 265"/>
                <a:gd name="T22" fmla="*/ 76 w 76"/>
                <a:gd name="T2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5">
                  <a:moveTo>
                    <a:pt x="24" y="265"/>
                  </a:moveTo>
                  <a:lnTo>
                    <a:pt x="24" y="116"/>
                  </a:lnTo>
                  <a:lnTo>
                    <a:pt x="0" y="116"/>
                  </a:lnTo>
                  <a:lnTo>
                    <a:pt x="0" y="90"/>
                  </a:lnTo>
                  <a:lnTo>
                    <a:pt x="56" y="90"/>
                  </a:lnTo>
                  <a:lnTo>
                    <a:pt x="56" y="265"/>
                  </a:lnTo>
                  <a:lnTo>
                    <a:pt x="24" y="265"/>
                  </a:lnTo>
                  <a:close/>
                  <a:moveTo>
                    <a:pt x="76" y="0"/>
                  </a:moveTo>
                  <a:lnTo>
                    <a:pt x="39" y="54"/>
                  </a:lnTo>
                  <a:lnTo>
                    <a:pt x="16" y="54"/>
                  </a:lnTo>
                  <a:lnTo>
                    <a:pt x="43"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2" name="Freeform 103"/>
            <p:cNvSpPr>
              <a:spLocks/>
            </p:cNvSpPr>
            <p:nvPr/>
          </p:nvSpPr>
          <p:spPr bwMode="auto">
            <a:xfrm>
              <a:off x="5987" y="3196"/>
              <a:ext cx="27" cy="58"/>
            </a:xfrm>
            <a:custGeom>
              <a:avLst/>
              <a:gdLst>
                <a:gd name="T0" fmla="*/ 107 w 116"/>
                <a:gd name="T1" fmla="*/ 28 h 248"/>
                <a:gd name="T2" fmla="*/ 89 w 116"/>
                <a:gd name="T3" fmla="*/ 25 h 248"/>
                <a:gd name="T4" fmla="*/ 66 w 116"/>
                <a:gd name="T5" fmla="*/ 36 h 248"/>
                <a:gd name="T6" fmla="*/ 56 w 116"/>
                <a:gd name="T7" fmla="*/ 63 h 248"/>
                <a:gd name="T8" fmla="*/ 57 w 116"/>
                <a:gd name="T9" fmla="*/ 73 h 248"/>
                <a:gd name="T10" fmla="*/ 93 w 116"/>
                <a:gd name="T11" fmla="*/ 73 h 248"/>
                <a:gd name="T12" fmla="*/ 93 w 116"/>
                <a:gd name="T13" fmla="*/ 99 h 248"/>
                <a:gd name="T14" fmla="*/ 57 w 116"/>
                <a:gd name="T15" fmla="*/ 99 h 248"/>
                <a:gd name="T16" fmla="*/ 57 w 116"/>
                <a:gd name="T17" fmla="*/ 248 h 248"/>
                <a:gd name="T18" fmla="*/ 26 w 116"/>
                <a:gd name="T19" fmla="*/ 248 h 248"/>
                <a:gd name="T20" fmla="*/ 26 w 116"/>
                <a:gd name="T21" fmla="*/ 99 h 248"/>
                <a:gd name="T22" fmla="*/ 0 w 116"/>
                <a:gd name="T23" fmla="*/ 99 h 248"/>
                <a:gd name="T24" fmla="*/ 0 w 116"/>
                <a:gd name="T25" fmla="*/ 73 h 248"/>
                <a:gd name="T26" fmla="*/ 26 w 116"/>
                <a:gd name="T27" fmla="*/ 73 h 248"/>
                <a:gd name="T28" fmla="*/ 43 w 116"/>
                <a:gd name="T29" fmla="*/ 20 h 248"/>
                <a:gd name="T30" fmla="*/ 87 w 116"/>
                <a:gd name="T31" fmla="*/ 0 h 248"/>
                <a:gd name="T32" fmla="*/ 116 w 116"/>
                <a:gd name="T33" fmla="*/ 5 h 248"/>
                <a:gd name="T34" fmla="*/ 107 w 116"/>
                <a:gd name="T35" fmla="*/ 2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248">
                  <a:moveTo>
                    <a:pt x="107" y="28"/>
                  </a:moveTo>
                  <a:cubicBezTo>
                    <a:pt x="101" y="26"/>
                    <a:pt x="95" y="25"/>
                    <a:pt x="89" y="25"/>
                  </a:cubicBezTo>
                  <a:cubicBezTo>
                    <a:pt x="80" y="25"/>
                    <a:pt x="72" y="29"/>
                    <a:pt x="66" y="36"/>
                  </a:cubicBezTo>
                  <a:cubicBezTo>
                    <a:pt x="60" y="43"/>
                    <a:pt x="56" y="52"/>
                    <a:pt x="56" y="63"/>
                  </a:cubicBezTo>
                  <a:cubicBezTo>
                    <a:pt x="56" y="66"/>
                    <a:pt x="57" y="69"/>
                    <a:pt x="57" y="73"/>
                  </a:cubicBezTo>
                  <a:lnTo>
                    <a:pt x="93" y="73"/>
                  </a:lnTo>
                  <a:lnTo>
                    <a:pt x="93" y="99"/>
                  </a:lnTo>
                  <a:lnTo>
                    <a:pt x="57" y="99"/>
                  </a:lnTo>
                  <a:lnTo>
                    <a:pt x="57" y="248"/>
                  </a:lnTo>
                  <a:lnTo>
                    <a:pt x="26" y="248"/>
                  </a:lnTo>
                  <a:lnTo>
                    <a:pt x="26" y="99"/>
                  </a:lnTo>
                  <a:lnTo>
                    <a:pt x="0" y="99"/>
                  </a:lnTo>
                  <a:lnTo>
                    <a:pt x="0" y="73"/>
                  </a:lnTo>
                  <a:lnTo>
                    <a:pt x="26" y="73"/>
                  </a:lnTo>
                  <a:cubicBezTo>
                    <a:pt x="26" y="50"/>
                    <a:pt x="32" y="32"/>
                    <a:pt x="43" y="20"/>
                  </a:cubicBezTo>
                  <a:cubicBezTo>
                    <a:pt x="54" y="7"/>
                    <a:pt x="68" y="0"/>
                    <a:pt x="87" y="0"/>
                  </a:cubicBezTo>
                  <a:cubicBezTo>
                    <a:pt x="96" y="0"/>
                    <a:pt x="105" y="2"/>
                    <a:pt x="116" y="5"/>
                  </a:cubicBezTo>
                  <a:lnTo>
                    <a:pt x="107" y="2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3" name="Freeform 104"/>
            <p:cNvSpPr>
              <a:spLocks noEditPoints="1"/>
            </p:cNvSpPr>
            <p:nvPr/>
          </p:nvSpPr>
          <p:spPr bwMode="auto">
            <a:xfrm>
              <a:off x="6014" y="3212"/>
              <a:ext cx="37" cy="43"/>
            </a:xfrm>
            <a:custGeom>
              <a:avLst/>
              <a:gdLst>
                <a:gd name="T0" fmla="*/ 0 w 159"/>
                <a:gd name="T1" fmla="*/ 91 h 183"/>
                <a:gd name="T2" fmla="*/ 22 w 159"/>
                <a:gd name="T3" fmla="*/ 25 h 183"/>
                <a:gd name="T4" fmla="*/ 80 w 159"/>
                <a:gd name="T5" fmla="*/ 0 h 183"/>
                <a:gd name="T6" fmla="*/ 139 w 159"/>
                <a:gd name="T7" fmla="*/ 24 h 183"/>
                <a:gd name="T8" fmla="*/ 159 w 159"/>
                <a:gd name="T9" fmla="*/ 91 h 183"/>
                <a:gd name="T10" fmla="*/ 138 w 159"/>
                <a:gd name="T11" fmla="*/ 158 h 183"/>
                <a:gd name="T12" fmla="*/ 80 w 159"/>
                <a:gd name="T13" fmla="*/ 183 h 183"/>
                <a:gd name="T14" fmla="*/ 21 w 159"/>
                <a:gd name="T15" fmla="*/ 158 h 183"/>
                <a:gd name="T16" fmla="*/ 0 w 159"/>
                <a:gd name="T17" fmla="*/ 91 h 183"/>
                <a:gd name="T18" fmla="*/ 33 w 159"/>
                <a:gd name="T19" fmla="*/ 91 h 183"/>
                <a:gd name="T20" fmla="*/ 80 w 159"/>
                <a:gd name="T21" fmla="*/ 157 h 183"/>
                <a:gd name="T22" fmla="*/ 114 w 159"/>
                <a:gd name="T23" fmla="*/ 140 h 183"/>
                <a:gd name="T24" fmla="*/ 127 w 159"/>
                <a:gd name="T25" fmla="*/ 91 h 183"/>
                <a:gd name="T26" fmla="*/ 80 w 159"/>
                <a:gd name="T27" fmla="*/ 26 h 183"/>
                <a:gd name="T28" fmla="*/ 46 w 159"/>
                <a:gd name="T29" fmla="*/ 43 h 183"/>
                <a:gd name="T30" fmla="*/ 33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8" y="42"/>
                    <a:pt x="22" y="25"/>
                  </a:cubicBezTo>
                  <a:cubicBezTo>
                    <a:pt x="37" y="9"/>
                    <a:pt x="56" y="0"/>
                    <a:pt x="80" y="0"/>
                  </a:cubicBezTo>
                  <a:cubicBezTo>
                    <a:pt x="105" y="0"/>
                    <a:pt x="125" y="8"/>
                    <a:pt x="139" y="24"/>
                  </a:cubicBezTo>
                  <a:cubicBezTo>
                    <a:pt x="152" y="40"/>
                    <a:pt x="159" y="63"/>
                    <a:pt x="159" y="91"/>
                  </a:cubicBezTo>
                  <a:cubicBezTo>
                    <a:pt x="159" y="119"/>
                    <a:pt x="152" y="142"/>
                    <a:pt x="138" y="158"/>
                  </a:cubicBezTo>
                  <a:cubicBezTo>
                    <a:pt x="124" y="175"/>
                    <a:pt x="104" y="183"/>
                    <a:pt x="80" y="183"/>
                  </a:cubicBezTo>
                  <a:cubicBezTo>
                    <a:pt x="55" y="183"/>
                    <a:pt x="35" y="174"/>
                    <a:pt x="21" y="158"/>
                  </a:cubicBezTo>
                  <a:cubicBezTo>
                    <a:pt x="7" y="141"/>
                    <a:pt x="0" y="119"/>
                    <a:pt x="0" y="91"/>
                  </a:cubicBezTo>
                  <a:close/>
                  <a:moveTo>
                    <a:pt x="33" y="91"/>
                  </a:moveTo>
                  <a:cubicBezTo>
                    <a:pt x="33" y="135"/>
                    <a:pt x="49" y="157"/>
                    <a:pt x="80" y="157"/>
                  </a:cubicBezTo>
                  <a:cubicBezTo>
                    <a:pt x="95" y="157"/>
                    <a:pt x="106" y="151"/>
                    <a:pt x="114" y="140"/>
                  </a:cubicBezTo>
                  <a:cubicBezTo>
                    <a:pt x="122" y="128"/>
                    <a:pt x="127" y="112"/>
                    <a:pt x="127" y="91"/>
                  </a:cubicBezTo>
                  <a:cubicBezTo>
                    <a:pt x="127" y="48"/>
                    <a:pt x="111" y="26"/>
                    <a:pt x="80" y="26"/>
                  </a:cubicBezTo>
                  <a:cubicBezTo>
                    <a:pt x="66" y="26"/>
                    <a:pt x="54" y="32"/>
                    <a:pt x="46" y="43"/>
                  </a:cubicBezTo>
                  <a:cubicBezTo>
                    <a:pt x="37" y="55"/>
                    <a:pt x="33" y="71"/>
                    <a:pt x="33"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4" name="Freeform 105"/>
            <p:cNvSpPr>
              <a:spLocks/>
            </p:cNvSpPr>
            <p:nvPr/>
          </p:nvSpPr>
          <p:spPr bwMode="auto">
            <a:xfrm>
              <a:off x="6057" y="3212"/>
              <a:ext cx="32" cy="42"/>
            </a:xfrm>
            <a:custGeom>
              <a:avLst/>
              <a:gdLst>
                <a:gd name="T0" fmla="*/ 108 w 139"/>
                <a:gd name="T1" fmla="*/ 179 h 179"/>
                <a:gd name="T2" fmla="*/ 108 w 139"/>
                <a:gd name="T3" fmla="*/ 77 h 179"/>
                <a:gd name="T4" fmla="*/ 100 w 139"/>
                <a:gd name="T5" fmla="*/ 38 h 179"/>
                <a:gd name="T6" fmla="*/ 71 w 139"/>
                <a:gd name="T7" fmla="*/ 27 h 179"/>
                <a:gd name="T8" fmla="*/ 49 w 139"/>
                <a:gd name="T9" fmla="*/ 33 h 179"/>
                <a:gd name="T10" fmla="*/ 31 w 139"/>
                <a:gd name="T11" fmla="*/ 49 h 179"/>
                <a:gd name="T12" fmla="*/ 31 w 139"/>
                <a:gd name="T13" fmla="*/ 179 h 179"/>
                <a:gd name="T14" fmla="*/ 0 w 139"/>
                <a:gd name="T15" fmla="*/ 179 h 179"/>
                <a:gd name="T16" fmla="*/ 0 w 139"/>
                <a:gd name="T17" fmla="*/ 4 h 179"/>
                <a:gd name="T18" fmla="*/ 21 w 139"/>
                <a:gd name="T19" fmla="*/ 4 h 179"/>
                <a:gd name="T20" fmla="*/ 31 w 139"/>
                <a:gd name="T21" fmla="*/ 26 h 179"/>
                <a:gd name="T22" fmla="*/ 81 w 139"/>
                <a:gd name="T23" fmla="*/ 0 h 179"/>
                <a:gd name="T24" fmla="*/ 139 w 139"/>
                <a:gd name="T25" fmla="*/ 71 h 179"/>
                <a:gd name="T26" fmla="*/ 139 w 139"/>
                <a:gd name="T27" fmla="*/ 179 h 179"/>
                <a:gd name="T28" fmla="*/ 108 w 139"/>
                <a:gd name="T2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79">
                  <a:moveTo>
                    <a:pt x="108" y="179"/>
                  </a:moveTo>
                  <a:lnTo>
                    <a:pt x="108" y="77"/>
                  </a:lnTo>
                  <a:cubicBezTo>
                    <a:pt x="108" y="58"/>
                    <a:pt x="105" y="45"/>
                    <a:pt x="100" y="38"/>
                  </a:cubicBezTo>
                  <a:cubicBezTo>
                    <a:pt x="94" y="30"/>
                    <a:pt x="84" y="27"/>
                    <a:pt x="71" y="27"/>
                  </a:cubicBezTo>
                  <a:cubicBezTo>
                    <a:pt x="64" y="27"/>
                    <a:pt x="57" y="29"/>
                    <a:pt x="49" y="33"/>
                  </a:cubicBezTo>
                  <a:cubicBezTo>
                    <a:pt x="41" y="37"/>
                    <a:pt x="35" y="43"/>
                    <a:pt x="31" y="49"/>
                  </a:cubicBezTo>
                  <a:lnTo>
                    <a:pt x="31" y="179"/>
                  </a:lnTo>
                  <a:lnTo>
                    <a:pt x="0" y="179"/>
                  </a:lnTo>
                  <a:lnTo>
                    <a:pt x="0" y="4"/>
                  </a:lnTo>
                  <a:lnTo>
                    <a:pt x="21" y="4"/>
                  </a:lnTo>
                  <a:lnTo>
                    <a:pt x="31" y="26"/>
                  </a:lnTo>
                  <a:cubicBezTo>
                    <a:pt x="41" y="9"/>
                    <a:pt x="58" y="0"/>
                    <a:pt x="81" y="0"/>
                  </a:cubicBezTo>
                  <a:cubicBezTo>
                    <a:pt x="120" y="0"/>
                    <a:pt x="139" y="24"/>
                    <a:pt x="139" y="71"/>
                  </a:cubicBezTo>
                  <a:lnTo>
                    <a:pt x="139" y="179"/>
                  </a:lnTo>
                  <a:lnTo>
                    <a:pt x="108" y="1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5" name="Freeform 106"/>
            <p:cNvSpPr>
              <a:spLocks noEditPoints="1"/>
            </p:cNvSpPr>
            <p:nvPr/>
          </p:nvSpPr>
          <p:spPr bwMode="auto">
            <a:xfrm>
              <a:off x="6096" y="3196"/>
              <a:ext cx="35" cy="59"/>
            </a:xfrm>
            <a:custGeom>
              <a:avLst/>
              <a:gdLst>
                <a:gd name="T0" fmla="*/ 122 w 153"/>
                <a:gd name="T1" fmla="*/ 248 h 252"/>
                <a:gd name="T2" fmla="*/ 122 w 153"/>
                <a:gd name="T3" fmla="*/ 235 h 252"/>
                <a:gd name="T4" fmla="*/ 74 w 153"/>
                <a:gd name="T5" fmla="*/ 252 h 252"/>
                <a:gd name="T6" fmla="*/ 21 w 153"/>
                <a:gd name="T7" fmla="*/ 228 h 252"/>
                <a:gd name="T8" fmla="*/ 0 w 153"/>
                <a:gd name="T9" fmla="*/ 165 h 252"/>
                <a:gd name="T10" fmla="*/ 24 w 153"/>
                <a:gd name="T11" fmla="*/ 97 h 252"/>
                <a:gd name="T12" fmla="*/ 80 w 153"/>
                <a:gd name="T13" fmla="*/ 69 h 252"/>
                <a:gd name="T14" fmla="*/ 122 w 153"/>
                <a:gd name="T15" fmla="*/ 82 h 252"/>
                <a:gd name="T16" fmla="*/ 122 w 153"/>
                <a:gd name="T17" fmla="*/ 0 h 252"/>
                <a:gd name="T18" fmla="*/ 153 w 153"/>
                <a:gd name="T19" fmla="*/ 0 h 252"/>
                <a:gd name="T20" fmla="*/ 153 w 153"/>
                <a:gd name="T21" fmla="*/ 248 h 252"/>
                <a:gd name="T22" fmla="*/ 122 w 153"/>
                <a:gd name="T23" fmla="*/ 248 h 252"/>
                <a:gd name="T24" fmla="*/ 122 w 153"/>
                <a:gd name="T25" fmla="*/ 113 h 252"/>
                <a:gd name="T26" fmla="*/ 89 w 153"/>
                <a:gd name="T27" fmla="*/ 96 h 252"/>
                <a:gd name="T28" fmla="*/ 49 w 153"/>
                <a:gd name="T29" fmla="*/ 114 h 252"/>
                <a:gd name="T30" fmla="*/ 33 w 153"/>
                <a:gd name="T31" fmla="*/ 162 h 252"/>
                <a:gd name="T32" fmla="*/ 91 w 153"/>
                <a:gd name="T33" fmla="*/ 225 h 252"/>
                <a:gd name="T34" fmla="*/ 109 w 153"/>
                <a:gd name="T35" fmla="*/ 221 h 252"/>
                <a:gd name="T36" fmla="*/ 122 w 153"/>
                <a:gd name="T37" fmla="*/ 211 h 252"/>
                <a:gd name="T38" fmla="*/ 122 w 153"/>
                <a:gd name="T39" fmla="*/ 1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3" h="252">
                  <a:moveTo>
                    <a:pt x="122" y="248"/>
                  </a:moveTo>
                  <a:lnTo>
                    <a:pt x="122" y="235"/>
                  </a:lnTo>
                  <a:cubicBezTo>
                    <a:pt x="111" y="246"/>
                    <a:pt x="95" y="252"/>
                    <a:pt x="74" y="252"/>
                  </a:cubicBezTo>
                  <a:cubicBezTo>
                    <a:pt x="52" y="252"/>
                    <a:pt x="34" y="244"/>
                    <a:pt x="21" y="228"/>
                  </a:cubicBezTo>
                  <a:cubicBezTo>
                    <a:pt x="7" y="212"/>
                    <a:pt x="0" y="191"/>
                    <a:pt x="0" y="165"/>
                  </a:cubicBezTo>
                  <a:cubicBezTo>
                    <a:pt x="0" y="138"/>
                    <a:pt x="8" y="116"/>
                    <a:pt x="24" y="97"/>
                  </a:cubicBezTo>
                  <a:cubicBezTo>
                    <a:pt x="40" y="79"/>
                    <a:pt x="58" y="69"/>
                    <a:pt x="80" y="69"/>
                  </a:cubicBezTo>
                  <a:cubicBezTo>
                    <a:pt x="98" y="69"/>
                    <a:pt x="112" y="74"/>
                    <a:pt x="122" y="82"/>
                  </a:cubicBezTo>
                  <a:lnTo>
                    <a:pt x="122" y="0"/>
                  </a:lnTo>
                  <a:lnTo>
                    <a:pt x="153" y="0"/>
                  </a:lnTo>
                  <a:lnTo>
                    <a:pt x="153" y="248"/>
                  </a:lnTo>
                  <a:lnTo>
                    <a:pt x="122" y="248"/>
                  </a:lnTo>
                  <a:close/>
                  <a:moveTo>
                    <a:pt x="122" y="113"/>
                  </a:moveTo>
                  <a:cubicBezTo>
                    <a:pt x="114" y="101"/>
                    <a:pt x="103" y="96"/>
                    <a:pt x="89" y="96"/>
                  </a:cubicBezTo>
                  <a:cubicBezTo>
                    <a:pt x="73" y="96"/>
                    <a:pt x="59" y="102"/>
                    <a:pt x="49" y="114"/>
                  </a:cubicBezTo>
                  <a:cubicBezTo>
                    <a:pt x="38" y="127"/>
                    <a:pt x="33" y="143"/>
                    <a:pt x="33" y="162"/>
                  </a:cubicBezTo>
                  <a:cubicBezTo>
                    <a:pt x="33" y="204"/>
                    <a:pt x="52" y="225"/>
                    <a:pt x="91" y="225"/>
                  </a:cubicBezTo>
                  <a:cubicBezTo>
                    <a:pt x="96" y="225"/>
                    <a:pt x="102" y="224"/>
                    <a:pt x="109" y="221"/>
                  </a:cubicBezTo>
                  <a:cubicBezTo>
                    <a:pt x="116" y="218"/>
                    <a:pt x="120" y="214"/>
                    <a:pt x="122" y="211"/>
                  </a:cubicBezTo>
                  <a:lnTo>
                    <a:pt x="122" y="11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6" name="Freeform 107"/>
            <p:cNvSpPr>
              <a:spLocks/>
            </p:cNvSpPr>
            <p:nvPr/>
          </p:nvSpPr>
          <p:spPr bwMode="auto">
            <a:xfrm>
              <a:off x="6135" y="3213"/>
              <a:ext cx="37" cy="57"/>
            </a:xfrm>
            <a:custGeom>
              <a:avLst/>
              <a:gdLst>
                <a:gd name="T0" fmla="*/ 87 w 162"/>
                <a:gd name="T1" fmla="*/ 205 h 244"/>
                <a:gd name="T2" fmla="*/ 62 w 162"/>
                <a:gd name="T3" fmla="*/ 233 h 244"/>
                <a:gd name="T4" fmla="*/ 18 w 162"/>
                <a:gd name="T5" fmla="*/ 244 h 244"/>
                <a:gd name="T6" fmla="*/ 18 w 162"/>
                <a:gd name="T7" fmla="*/ 216 h 244"/>
                <a:gd name="T8" fmla="*/ 52 w 162"/>
                <a:gd name="T9" fmla="*/ 207 h 244"/>
                <a:gd name="T10" fmla="*/ 66 w 162"/>
                <a:gd name="T11" fmla="*/ 185 h 244"/>
                <a:gd name="T12" fmla="*/ 61 w 162"/>
                <a:gd name="T13" fmla="*/ 157 h 244"/>
                <a:gd name="T14" fmla="*/ 47 w 162"/>
                <a:gd name="T15" fmla="*/ 122 h 244"/>
                <a:gd name="T16" fmla="*/ 0 w 162"/>
                <a:gd name="T17" fmla="*/ 0 h 244"/>
                <a:gd name="T18" fmla="*/ 32 w 162"/>
                <a:gd name="T19" fmla="*/ 0 h 244"/>
                <a:gd name="T20" fmla="*/ 83 w 162"/>
                <a:gd name="T21" fmla="*/ 136 h 244"/>
                <a:gd name="T22" fmla="*/ 130 w 162"/>
                <a:gd name="T23" fmla="*/ 0 h 244"/>
                <a:gd name="T24" fmla="*/ 162 w 162"/>
                <a:gd name="T25" fmla="*/ 0 h 244"/>
                <a:gd name="T26" fmla="*/ 87 w 162"/>
                <a:gd name="T2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244">
                  <a:moveTo>
                    <a:pt x="87" y="205"/>
                  </a:moveTo>
                  <a:cubicBezTo>
                    <a:pt x="83" y="216"/>
                    <a:pt x="75" y="226"/>
                    <a:pt x="62" y="233"/>
                  </a:cubicBezTo>
                  <a:cubicBezTo>
                    <a:pt x="49" y="241"/>
                    <a:pt x="34" y="244"/>
                    <a:pt x="18" y="244"/>
                  </a:cubicBezTo>
                  <a:lnTo>
                    <a:pt x="18" y="216"/>
                  </a:lnTo>
                  <a:cubicBezTo>
                    <a:pt x="31" y="216"/>
                    <a:pt x="42" y="213"/>
                    <a:pt x="52" y="207"/>
                  </a:cubicBezTo>
                  <a:cubicBezTo>
                    <a:pt x="61" y="201"/>
                    <a:pt x="66" y="194"/>
                    <a:pt x="66" y="185"/>
                  </a:cubicBezTo>
                  <a:cubicBezTo>
                    <a:pt x="66" y="176"/>
                    <a:pt x="64" y="166"/>
                    <a:pt x="61" y="157"/>
                  </a:cubicBezTo>
                  <a:cubicBezTo>
                    <a:pt x="57" y="147"/>
                    <a:pt x="53" y="136"/>
                    <a:pt x="47" y="122"/>
                  </a:cubicBezTo>
                  <a:lnTo>
                    <a:pt x="0" y="0"/>
                  </a:lnTo>
                  <a:lnTo>
                    <a:pt x="32" y="0"/>
                  </a:lnTo>
                  <a:lnTo>
                    <a:pt x="83" y="136"/>
                  </a:lnTo>
                  <a:lnTo>
                    <a:pt x="130" y="0"/>
                  </a:lnTo>
                  <a:lnTo>
                    <a:pt x="162" y="0"/>
                  </a:lnTo>
                  <a:lnTo>
                    <a:pt x="87" y="2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7" name="Freeform 108"/>
            <p:cNvSpPr>
              <a:spLocks noEditPoints="1"/>
            </p:cNvSpPr>
            <p:nvPr/>
          </p:nvSpPr>
          <p:spPr bwMode="auto">
            <a:xfrm>
              <a:off x="4856" y="3292"/>
              <a:ext cx="46" cy="58"/>
            </a:xfrm>
            <a:custGeom>
              <a:avLst/>
              <a:gdLst>
                <a:gd name="T0" fmla="*/ 0 w 201"/>
                <a:gd name="T1" fmla="*/ 122 h 249"/>
                <a:gd name="T2" fmla="*/ 26 w 201"/>
                <a:gd name="T3" fmla="*/ 35 h 249"/>
                <a:gd name="T4" fmla="*/ 97 w 201"/>
                <a:gd name="T5" fmla="*/ 0 h 249"/>
                <a:gd name="T6" fmla="*/ 174 w 201"/>
                <a:gd name="T7" fmla="*/ 32 h 249"/>
                <a:gd name="T8" fmla="*/ 201 w 201"/>
                <a:gd name="T9" fmla="*/ 122 h 249"/>
                <a:gd name="T10" fmla="*/ 174 w 201"/>
                <a:gd name="T11" fmla="*/ 215 h 249"/>
                <a:gd name="T12" fmla="*/ 97 w 201"/>
                <a:gd name="T13" fmla="*/ 249 h 249"/>
                <a:gd name="T14" fmla="*/ 26 w 201"/>
                <a:gd name="T15" fmla="*/ 213 h 249"/>
                <a:gd name="T16" fmla="*/ 0 w 201"/>
                <a:gd name="T17" fmla="*/ 122 h 249"/>
                <a:gd name="T18" fmla="*/ 35 w 201"/>
                <a:gd name="T19" fmla="*/ 122 h 249"/>
                <a:gd name="T20" fmla="*/ 51 w 201"/>
                <a:gd name="T21" fmla="*/ 191 h 249"/>
                <a:gd name="T22" fmla="*/ 97 w 201"/>
                <a:gd name="T23" fmla="*/ 219 h 249"/>
                <a:gd name="T24" fmla="*/ 148 w 201"/>
                <a:gd name="T25" fmla="*/ 194 h 249"/>
                <a:gd name="T26" fmla="*/ 166 w 201"/>
                <a:gd name="T27" fmla="*/ 122 h 249"/>
                <a:gd name="T28" fmla="*/ 97 w 201"/>
                <a:gd name="T29" fmla="*/ 29 h 249"/>
                <a:gd name="T30" fmla="*/ 51 w 201"/>
                <a:gd name="T31" fmla="*/ 54 h 249"/>
                <a:gd name="T32" fmla="*/ 35 w 201"/>
                <a:gd name="T33" fmla="*/ 12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49">
                  <a:moveTo>
                    <a:pt x="0" y="122"/>
                  </a:moveTo>
                  <a:cubicBezTo>
                    <a:pt x="0" y="87"/>
                    <a:pt x="9" y="58"/>
                    <a:pt x="26" y="35"/>
                  </a:cubicBezTo>
                  <a:cubicBezTo>
                    <a:pt x="44" y="11"/>
                    <a:pt x="67" y="0"/>
                    <a:pt x="97" y="0"/>
                  </a:cubicBezTo>
                  <a:cubicBezTo>
                    <a:pt x="131" y="0"/>
                    <a:pt x="156" y="10"/>
                    <a:pt x="174" y="32"/>
                  </a:cubicBezTo>
                  <a:cubicBezTo>
                    <a:pt x="192" y="54"/>
                    <a:pt x="201" y="84"/>
                    <a:pt x="201" y="122"/>
                  </a:cubicBezTo>
                  <a:cubicBezTo>
                    <a:pt x="201" y="162"/>
                    <a:pt x="192" y="193"/>
                    <a:pt x="174" y="215"/>
                  </a:cubicBezTo>
                  <a:cubicBezTo>
                    <a:pt x="156" y="237"/>
                    <a:pt x="130" y="249"/>
                    <a:pt x="97" y="249"/>
                  </a:cubicBezTo>
                  <a:cubicBezTo>
                    <a:pt x="67" y="249"/>
                    <a:pt x="43" y="237"/>
                    <a:pt x="26" y="213"/>
                  </a:cubicBezTo>
                  <a:cubicBezTo>
                    <a:pt x="9" y="190"/>
                    <a:pt x="0" y="159"/>
                    <a:pt x="0" y="122"/>
                  </a:cubicBezTo>
                  <a:close/>
                  <a:moveTo>
                    <a:pt x="35" y="122"/>
                  </a:moveTo>
                  <a:cubicBezTo>
                    <a:pt x="35" y="150"/>
                    <a:pt x="40" y="173"/>
                    <a:pt x="51" y="191"/>
                  </a:cubicBezTo>
                  <a:cubicBezTo>
                    <a:pt x="62" y="210"/>
                    <a:pt x="77" y="219"/>
                    <a:pt x="97" y="219"/>
                  </a:cubicBezTo>
                  <a:cubicBezTo>
                    <a:pt x="119" y="219"/>
                    <a:pt x="137" y="211"/>
                    <a:pt x="148" y="194"/>
                  </a:cubicBezTo>
                  <a:cubicBezTo>
                    <a:pt x="160" y="177"/>
                    <a:pt x="166" y="153"/>
                    <a:pt x="166" y="122"/>
                  </a:cubicBezTo>
                  <a:cubicBezTo>
                    <a:pt x="166" y="60"/>
                    <a:pt x="143" y="29"/>
                    <a:pt x="97" y="29"/>
                  </a:cubicBezTo>
                  <a:cubicBezTo>
                    <a:pt x="77" y="29"/>
                    <a:pt x="61" y="38"/>
                    <a:pt x="51" y="54"/>
                  </a:cubicBezTo>
                  <a:cubicBezTo>
                    <a:pt x="40" y="71"/>
                    <a:pt x="35" y="94"/>
                    <a:pt x="35" y="12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8" name="Freeform 109"/>
            <p:cNvSpPr>
              <a:spLocks noEditPoints="1"/>
            </p:cNvSpPr>
            <p:nvPr/>
          </p:nvSpPr>
          <p:spPr bwMode="auto">
            <a:xfrm>
              <a:off x="4910" y="3307"/>
              <a:ext cx="35" cy="58"/>
            </a:xfrm>
            <a:custGeom>
              <a:avLst/>
              <a:gdLst>
                <a:gd name="T0" fmla="*/ 31 w 153"/>
                <a:gd name="T1" fmla="*/ 170 h 248"/>
                <a:gd name="T2" fmla="*/ 31 w 153"/>
                <a:gd name="T3" fmla="*/ 248 h 248"/>
                <a:gd name="T4" fmla="*/ 0 w 153"/>
                <a:gd name="T5" fmla="*/ 248 h 248"/>
                <a:gd name="T6" fmla="*/ 0 w 153"/>
                <a:gd name="T7" fmla="*/ 4 h 248"/>
                <a:gd name="T8" fmla="*/ 31 w 153"/>
                <a:gd name="T9" fmla="*/ 4 h 248"/>
                <a:gd name="T10" fmla="*/ 31 w 153"/>
                <a:gd name="T11" fmla="*/ 18 h 248"/>
                <a:gd name="T12" fmla="*/ 74 w 153"/>
                <a:gd name="T13" fmla="*/ 0 h 248"/>
                <a:gd name="T14" fmla="*/ 132 w 153"/>
                <a:gd name="T15" fmla="*/ 24 h 248"/>
                <a:gd name="T16" fmla="*/ 153 w 153"/>
                <a:gd name="T17" fmla="*/ 92 h 248"/>
                <a:gd name="T18" fmla="*/ 132 w 153"/>
                <a:gd name="T19" fmla="*/ 157 h 248"/>
                <a:gd name="T20" fmla="*/ 71 w 153"/>
                <a:gd name="T21" fmla="*/ 183 h 248"/>
                <a:gd name="T22" fmla="*/ 47 w 153"/>
                <a:gd name="T23" fmla="*/ 179 h 248"/>
                <a:gd name="T24" fmla="*/ 31 w 153"/>
                <a:gd name="T25" fmla="*/ 170 h 248"/>
                <a:gd name="T26" fmla="*/ 31 w 153"/>
                <a:gd name="T27" fmla="*/ 42 h 248"/>
                <a:gd name="T28" fmla="*/ 31 w 153"/>
                <a:gd name="T29" fmla="*/ 144 h 248"/>
                <a:gd name="T30" fmla="*/ 44 w 153"/>
                <a:gd name="T31" fmla="*/ 153 h 248"/>
                <a:gd name="T32" fmla="*/ 62 w 153"/>
                <a:gd name="T33" fmla="*/ 157 h 248"/>
                <a:gd name="T34" fmla="*/ 120 w 153"/>
                <a:gd name="T35" fmla="*/ 91 h 248"/>
                <a:gd name="T36" fmla="*/ 106 w 153"/>
                <a:gd name="T37" fmla="*/ 42 h 248"/>
                <a:gd name="T38" fmla="*/ 62 w 153"/>
                <a:gd name="T39" fmla="*/ 27 h 248"/>
                <a:gd name="T40" fmla="*/ 46 w 153"/>
                <a:gd name="T41" fmla="*/ 31 h 248"/>
                <a:gd name="T42" fmla="*/ 31 w 153"/>
                <a:gd name="T43" fmla="*/ 4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248">
                  <a:moveTo>
                    <a:pt x="31" y="170"/>
                  </a:moveTo>
                  <a:lnTo>
                    <a:pt x="31" y="248"/>
                  </a:lnTo>
                  <a:lnTo>
                    <a:pt x="0" y="248"/>
                  </a:lnTo>
                  <a:lnTo>
                    <a:pt x="0" y="4"/>
                  </a:lnTo>
                  <a:lnTo>
                    <a:pt x="31" y="4"/>
                  </a:lnTo>
                  <a:lnTo>
                    <a:pt x="31" y="18"/>
                  </a:lnTo>
                  <a:cubicBezTo>
                    <a:pt x="43" y="6"/>
                    <a:pt x="57" y="0"/>
                    <a:pt x="74" y="0"/>
                  </a:cubicBezTo>
                  <a:cubicBezTo>
                    <a:pt x="99" y="0"/>
                    <a:pt x="118" y="8"/>
                    <a:pt x="132" y="24"/>
                  </a:cubicBezTo>
                  <a:cubicBezTo>
                    <a:pt x="146" y="39"/>
                    <a:pt x="153" y="62"/>
                    <a:pt x="153" y="92"/>
                  </a:cubicBezTo>
                  <a:cubicBezTo>
                    <a:pt x="153" y="119"/>
                    <a:pt x="146" y="141"/>
                    <a:pt x="132" y="157"/>
                  </a:cubicBezTo>
                  <a:cubicBezTo>
                    <a:pt x="118" y="174"/>
                    <a:pt x="98" y="183"/>
                    <a:pt x="71" y="183"/>
                  </a:cubicBezTo>
                  <a:cubicBezTo>
                    <a:pt x="64" y="183"/>
                    <a:pt x="56" y="181"/>
                    <a:pt x="47" y="179"/>
                  </a:cubicBezTo>
                  <a:cubicBezTo>
                    <a:pt x="39" y="176"/>
                    <a:pt x="33" y="173"/>
                    <a:pt x="31" y="170"/>
                  </a:cubicBezTo>
                  <a:close/>
                  <a:moveTo>
                    <a:pt x="31" y="42"/>
                  </a:moveTo>
                  <a:lnTo>
                    <a:pt x="31" y="144"/>
                  </a:lnTo>
                  <a:cubicBezTo>
                    <a:pt x="33" y="147"/>
                    <a:pt x="37" y="150"/>
                    <a:pt x="44" y="153"/>
                  </a:cubicBezTo>
                  <a:cubicBezTo>
                    <a:pt x="50" y="155"/>
                    <a:pt x="56" y="157"/>
                    <a:pt x="62" y="157"/>
                  </a:cubicBezTo>
                  <a:cubicBezTo>
                    <a:pt x="101" y="157"/>
                    <a:pt x="120" y="135"/>
                    <a:pt x="120" y="91"/>
                  </a:cubicBezTo>
                  <a:cubicBezTo>
                    <a:pt x="120" y="69"/>
                    <a:pt x="116" y="52"/>
                    <a:pt x="106" y="42"/>
                  </a:cubicBezTo>
                  <a:cubicBezTo>
                    <a:pt x="97" y="32"/>
                    <a:pt x="83" y="27"/>
                    <a:pt x="62" y="27"/>
                  </a:cubicBezTo>
                  <a:cubicBezTo>
                    <a:pt x="58" y="27"/>
                    <a:pt x="53" y="28"/>
                    <a:pt x="46" y="31"/>
                  </a:cubicBezTo>
                  <a:cubicBezTo>
                    <a:pt x="40" y="34"/>
                    <a:pt x="35" y="38"/>
                    <a:pt x="31"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19" name="Freeform 110"/>
            <p:cNvSpPr>
              <a:spLocks noEditPoints="1"/>
            </p:cNvSpPr>
            <p:nvPr/>
          </p:nvSpPr>
          <p:spPr bwMode="auto">
            <a:xfrm>
              <a:off x="4949" y="3307"/>
              <a:ext cx="38" cy="43"/>
            </a:xfrm>
            <a:custGeom>
              <a:avLst/>
              <a:gdLst>
                <a:gd name="T0" fmla="*/ 159 w 162"/>
                <a:gd name="T1" fmla="*/ 95 h 183"/>
                <a:gd name="T2" fmla="*/ 33 w 162"/>
                <a:gd name="T3" fmla="*/ 95 h 183"/>
                <a:gd name="T4" fmla="*/ 50 w 162"/>
                <a:gd name="T5" fmla="*/ 142 h 183"/>
                <a:gd name="T6" fmla="*/ 88 w 162"/>
                <a:gd name="T7" fmla="*/ 157 h 183"/>
                <a:gd name="T8" fmla="*/ 133 w 162"/>
                <a:gd name="T9" fmla="*/ 141 h 183"/>
                <a:gd name="T10" fmla="*/ 146 w 162"/>
                <a:gd name="T11" fmla="*/ 163 h 183"/>
                <a:gd name="T12" fmla="*/ 124 w 162"/>
                <a:gd name="T13" fmla="*/ 176 h 183"/>
                <a:gd name="T14" fmla="*/ 82 w 162"/>
                <a:gd name="T15" fmla="*/ 183 h 183"/>
                <a:gd name="T16" fmla="*/ 26 w 162"/>
                <a:gd name="T17" fmla="*/ 160 h 183"/>
                <a:gd name="T18" fmla="*/ 0 w 162"/>
                <a:gd name="T19" fmla="*/ 94 h 183"/>
                <a:gd name="T20" fmla="*/ 26 w 162"/>
                <a:gd name="T21" fmla="*/ 24 h 183"/>
                <a:gd name="T22" fmla="*/ 82 w 162"/>
                <a:gd name="T23" fmla="*/ 0 h 183"/>
                <a:gd name="T24" fmla="*/ 141 w 162"/>
                <a:gd name="T25" fmla="*/ 22 h 183"/>
                <a:gd name="T26" fmla="*/ 162 w 162"/>
                <a:gd name="T27" fmla="*/ 76 h 183"/>
                <a:gd name="T28" fmla="*/ 159 w 162"/>
                <a:gd name="T29" fmla="*/ 95 h 183"/>
                <a:gd name="T30" fmla="*/ 84 w 162"/>
                <a:gd name="T31" fmla="*/ 27 h 183"/>
                <a:gd name="T32" fmla="*/ 49 w 162"/>
                <a:gd name="T33" fmla="*/ 40 h 183"/>
                <a:gd name="T34" fmla="*/ 33 w 162"/>
                <a:gd name="T35" fmla="*/ 72 h 183"/>
                <a:gd name="T36" fmla="*/ 131 w 162"/>
                <a:gd name="T37" fmla="*/ 72 h 183"/>
                <a:gd name="T38" fmla="*/ 119 w 162"/>
                <a:gd name="T39" fmla="*/ 40 h 183"/>
                <a:gd name="T40" fmla="*/ 84 w 162"/>
                <a:gd name="T41" fmla="*/ 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83">
                  <a:moveTo>
                    <a:pt x="159" y="95"/>
                  </a:moveTo>
                  <a:lnTo>
                    <a:pt x="33" y="95"/>
                  </a:lnTo>
                  <a:cubicBezTo>
                    <a:pt x="33" y="115"/>
                    <a:pt x="38" y="131"/>
                    <a:pt x="50" y="142"/>
                  </a:cubicBezTo>
                  <a:cubicBezTo>
                    <a:pt x="60" y="152"/>
                    <a:pt x="72" y="157"/>
                    <a:pt x="88" y="157"/>
                  </a:cubicBezTo>
                  <a:cubicBezTo>
                    <a:pt x="106" y="157"/>
                    <a:pt x="121" y="151"/>
                    <a:pt x="133" y="141"/>
                  </a:cubicBezTo>
                  <a:lnTo>
                    <a:pt x="146" y="163"/>
                  </a:lnTo>
                  <a:cubicBezTo>
                    <a:pt x="141" y="168"/>
                    <a:pt x="134" y="172"/>
                    <a:pt x="124" y="176"/>
                  </a:cubicBezTo>
                  <a:cubicBezTo>
                    <a:pt x="111" y="181"/>
                    <a:pt x="97" y="183"/>
                    <a:pt x="82" y="183"/>
                  </a:cubicBezTo>
                  <a:cubicBezTo>
                    <a:pt x="60" y="183"/>
                    <a:pt x="41" y="175"/>
                    <a:pt x="26" y="160"/>
                  </a:cubicBezTo>
                  <a:cubicBezTo>
                    <a:pt x="8" y="144"/>
                    <a:pt x="0" y="122"/>
                    <a:pt x="0" y="94"/>
                  </a:cubicBezTo>
                  <a:cubicBezTo>
                    <a:pt x="0" y="65"/>
                    <a:pt x="9" y="41"/>
                    <a:pt x="26" y="24"/>
                  </a:cubicBezTo>
                  <a:cubicBezTo>
                    <a:pt x="42" y="8"/>
                    <a:pt x="61" y="0"/>
                    <a:pt x="82" y="0"/>
                  </a:cubicBezTo>
                  <a:cubicBezTo>
                    <a:pt x="107" y="0"/>
                    <a:pt x="127" y="7"/>
                    <a:pt x="141" y="22"/>
                  </a:cubicBezTo>
                  <a:cubicBezTo>
                    <a:pt x="155" y="35"/>
                    <a:pt x="162" y="53"/>
                    <a:pt x="162" y="76"/>
                  </a:cubicBezTo>
                  <a:cubicBezTo>
                    <a:pt x="162" y="83"/>
                    <a:pt x="161" y="89"/>
                    <a:pt x="159" y="95"/>
                  </a:cubicBezTo>
                  <a:close/>
                  <a:moveTo>
                    <a:pt x="84" y="27"/>
                  </a:moveTo>
                  <a:cubicBezTo>
                    <a:pt x="70" y="27"/>
                    <a:pt x="58" y="31"/>
                    <a:pt x="49" y="40"/>
                  </a:cubicBezTo>
                  <a:cubicBezTo>
                    <a:pt x="40" y="49"/>
                    <a:pt x="35" y="59"/>
                    <a:pt x="33" y="72"/>
                  </a:cubicBezTo>
                  <a:lnTo>
                    <a:pt x="131" y="72"/>
                  </a:lnTo>
                  <a:cubicBezTo>
                    <a:pt x="131" y="59"/>
                    <a:pt x="127" y="49"/>
                    <a:pt x="119" y="40"/>
                  </a:cubicBezTo>
                  <a:cubicBezTo>
                    <a:pt x="110" y="31"/>
                    <a:pt x="99" y="27"/>
                    <a:pt x="84" y="2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0" name="Freeform 111"/>
            <p:cNvSpPr>
              <a:spLocks/>
            </p:cNvSpPr>
            <p:nvPr/>
          </p:nvSpPr>
          <p:spPr bwMode="auto">
            <a:xfrm>
              <a:off x="4994" y="3307"/>
              <a:ext cx="24" cy="42"/>
            </a:xfrm>
            <a:custGeom>
              <a:avLst/>
              <a:gdLst>
                <a:gd name="T0" fmla="*/ 93 w 106"/>
                <a:gd name="T1" fmla="*/ 34 h 180"/>
                <a:gd name="T2" fmla="*/ 73 w 106"/>
                <a:gd name="T3" fmla="*/ 27 h 180"/>
                <a:gd name="T4" fmla="*/ 44 w 106"/>
                <a:gd name="T5" fmla="*/ 42 h 180"/>
                <a:gd name="T6" fmla="*/ 31 w 106"/>
                <a:gd name="T7" fmla="*/ 79 h 180"/>
                <a:gd name="T8" fmla="*/ 31 w 106"/>
                <a:gd name="T9" fmla="*/ 180 h 180"/>
                <a:gd name="T10" fmla="*/ 0 w 106"/>
                <a:gd name="T11" fmla="*/ 180 h 180"/>
                <a:gd name="T12" fmla="*/ 0 w 106"/>
                <a:gd name="T13" fmla="*/ 4 h 180"/>
                <a:gd name="T14" fmla="*/ 31 w 106"/>
                <a:gd name="T15" fmla="*/ 4 h 180"/>
                <a:gd name="T16" fmla="*/ 31 w 106"/>
                <a:gd name="T17" fmla="*/ 32 h 180"/>
                <a:gd name="T18" fmla="*/ 82 w 106"/>
                <a:gd name="T19" fmla="*/ 0 h 180"/>
                <a:gd name="T20" fmla="*/ 106 w 106"/>
                <a:gd name="T21" fmla="*/ 3 h 180"/>
                <a:gd name="T22" fmla="*/ 93 w 106"/>
                <a:gd name="T23" fmla="*/ 3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80">
                  <a:moveTo>
                    <a:pt x="93" y="34"/>
                  </a:moveTo>
                  <a:cubicBezTo>
                    <a:pt x="87" y="29"/>
                    <a:pt x="80" y="27"/>
                    <a:pt x="73" y="27"/>
                  </a:cubicBezTo>
                  <a:cubicBezTo>
                    <a:pt x="62" y="27"/>
                    <a:pt x="52" y="32"/>
                    <a:pt x="44" y="42"/>
                  </a:cubicBezTo>
                  <a:cubicBezTo>
                    <a:pt x="36" y="52"/>
                    <a:pt x="31" y="64"/>
                    <a:pt x="31" y="79"/>
                  </a:cubicBezTo>
                  <a:lnTo>
                    <a:pt x="31" y="180"/>
                  </a:lnTo>
                  <a:lnTo>
                    <a:pt x="0" y="180"/>
                  </a:lnTo>
                  <a:lnTo>
                    <a:pt x="0" y="4"/>
                  </a:lnTo>
                  <a:lnTo>
                    <a:pt x="31" y="4"/>
                  </a:lnTo>
                  <a:lnTo>
                    <a:pt x="31" y="32"/>
                  </a:lnTo>
                  <a:cubicBezTo>
                    <a:pt x="43" y="11"/>
                    <a:pt x="60" y="0"/>
                    <a:pt x="82" y="0"/>
                  </a:cubicBezTo>
                  <a:cubicBezTo>
                    <a:pt x="88" y="0"/>
                    <a:pt x="96"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1" name="Freeform 112"/>
            <p:cNvSpPr>
              <a:spLocks noEditPoints="1"/>
            </p:cNvSpPr>
            <p:nvPr/>
          </p:nvSpPr>
          <p:spPr bwMode="auto">
            <a:xfrm>
              <a:off x="5021" y="3307"/>
              <a:ext cx="34" cy="43"/>
            </a:xfrm>
            <a:custGeom>
              <a:avLst/>
              <a:gdLst>
                <a:gd name="T0" fmla="*/ 109 w 151"/>
                <a:gd name="T1" fmla="*/ 159 h 183"/>
                <a:gd name="T2" fmla="*/ 51 w 151"/>
                <a:gd name="T3" fmla="*/ 183 h 183"/>
                <a:gd name="T4" fmla="*/ 16 w 151"/>
                <a:gd name="T5" fmla="*/ 168 h 183"/>
                <a:gd name="T6" fmla="*/ 0 w 151"/>
                <a:gd name="T7" fmla="*/ 130 h 183"/>
                <a:gd name="T8" fmla="*/ 24 w 151"/>
                <a:gd name="T9" fmla="*/ 85 h 183"/>
                <a:gd name="T10" fmla="*/ 83 w 151"/>
                <a:gd name="T11" fmla="*/ 67 h 183"/>
                <a:gd name="T12" fmla="*/ 106 w 151"/>
                <a:gd name="T13" fmla="*/ 71 h 183"/>
                <a:gd name="T14" fmla="*/ 68 w 151"/>
                <a:gd name="T15" fmla="*/ 28 h 183"/>
                <a:gd name="T16" fmla="*/ 23 w 151"/>
                <a:gd name="T17" fmla="*/ 44 h 183"/>
                <a:gd name="T18" fmla="*/ 10 w 151"/>
                <a:gd name="T19" fmla="*/ 18 h 183"/>
                <a:gd name="T20" fmla="*/ 34 w 151"/>
                <a:gd name="T21" fmla="*/ 6 h 183"/>
                <a:gd name="T22" fmla="*/ 64 w 151"/>
                <a:gd name="T23" fmla="*/ 0 h 183"/>
                <a:gd name="T24" fmla="*/ 120 w 151"/>
                <a:gd name="T25" fmla="*/ 18 h 183"/>
                <a:gd name="T26" fmla="*/ 137 w 151"/>
                <a:gd name="T27" fmla="*/ 73 h 183"/>
                <a:gd name="T28" fmla="*/ 137 w 151"/>
                <a:gd name="T29" fmla="*/ 136 h 183"/>
                <a:gd name="T30" fmla="*/ 151 w 151"/>
                <a:gd name="T31" fmla="*/ 167 h 183"/>
                <a:gd name="T32" fmla="*/ 151 w 151"/>
                <a:gd name="T33" fmla="*/ 183 h 183"/>
                <a:gd name="T34" fmla="*/ 122 w 151"/>
                <a:gd name="T35" fmla="*/ 177 h 183"/>
                <a:gd name="T36" fmla="*/ 109 w 151"/>
                <a:gd name="T37" fmla="*/ 159 h 183"/>
                <a:gd name="T38" fmla="*/ 106 w 151"/>
                <a:gd name="T39" fmla="*/ 93 h 183"/>
                <a:gd name="T40" fmla="*/ 85 w 151"/>
                <a:gd name="T41" fmla="*/ 90 h 183"/>
                <a:gd name="T42" fmla="*/ 47 w 151"/>
                <a:gd name="T43" fmla="*/ 102 h 183"/>
                <a:gd name="T44" fmla="*/ 32 w 151"/>
                <a:gd name="T45" fmla="*/ 131 h 183"/>
                <a:gd name="T46" fmla="*/ 64 w 151"/>
                <a:gd name="T47" fmla="*/ 158 h 183"/>
                <a:gd name="T48" fmla="*/ 106 w 151"/>
                <a:gd name="T49" fmla="*/ 136 h 183"/>
                <a:gd name="T50" fmla="*/ 106 w 151"/>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83">
                  <a:moveTo>
                    <a:pt x="109" y="159"/>
                  </a:moveTo>
                  <a:cubicBezTo>
                    <a:pt x="96" y="175"/>
                    <a:pt x="77" y="183"/>
                    <a:pt x="51" y="183"/>
                  </a:cubicBezTo>
                  <a:cubicBezTo>
                    <a:pt x="38" y="183"/>
                    <a:pt x="26" y="178"/>
                    <a:pt x="16" y="168"/>
                  </a:cubicBezTo>
                  <a:cubicBezTo>
                    <a:pt x="5" y="158"/>
                    <a:pt x="0" y="145"/>
                    <a:pt x="0" y="130"/>
                  </a:cubicBezTo>
                  <a:cubicBezTo>
                    <a:pt x="0" y="113"/>
                    <a:pt x="8" y="98"/>
                    <a:pt x="24" y="85"/>
                  </a:cubicBezTo>
                  <a:cubicBezTo>
                    <a:pt x="39" y="73"/>
                    <a:pt x="59" y="67"/>
                    <a:pt x="83" y="67"/>
                  </a:cubicBezTo>
                  <a:cubicBezTo>
                    <a:pt x="90" y="67"/>
                    <a:pt x="98" y="68"/>
                    <a:pt x="106" y="71"/>
                  </a:cubicBezTo>
                  <a:cubicBezTo>
                    <a:pt x="106" y="43"/>
                    <a:pt x="93" y="28"/>
                    <a:pt x="68" y="28"/>
                  </a:cubicBezTo>
                  <a:cubicBezTo>
                    <a:pt x="48" y="28"/>
                    <a:pt x="33" y="34"/>
                    <a:pt x="23" y="44"/>
                  </a:cubicBezTo>
                  <a:lnTo>
                    <a:pt x="10" y="18"/>
                  </a:lnTo>
                  <a:cubicBezTo>
                    <a:pt x="16" y="13"/>
                    <a:pt x="24" y="9"/>
                    <a:pt x="34" y="6"/>
                  </a:cubicBezTo>
                  <a:cubicBezTo>
                    <a:pt x="45" y="2"/>
                    <a:pt x="55" y="0"/>
                    <a:pt x="64" y="0"/>
                  </a:cubicBezTo>
                  <a:cubicBezTo>
                    <a:pt x="90" y="0"/>
                    <a:pt x="108" y="6"/>
                    <a:pt x="120" y="18"/>
                  </a:cubicBezTo>
                  <a:cubicBezTo>
                    <a:pt x="131" y="29"/>
                    <a:pt x="137" y="48"/>
                    <a:pt x="137" y="73"/>
                  </a:cubicBezTo>
                  <a:lnTo>
                    <a:pt x="137" y="136"/>
                  </a:lnTo>
                  <a:cubicBezTo>
                    <a:pt x="137" y="152"/>
                    <a:pt x="142" y="162"/>
                    <a:pt x="151" y="167"/>
                  </a:cubicBezTo>
                  <a:lnTo>
                    <a:pt x="151" y="183"/>
                  </a:lnTo>
                  <a:cubicBezTo>
                    <a:pt x="138" y="183"/>
                    <a:pt x="129" y="181"/>
                    <a:pt x="122" y="177"/>
                  </a:cubicBezTo>
                  <a:cubicBezTo>
                    <a:pt x="116" y="174"/>
                    <a:pt x="112" y="168"/>
                    <a:pt x="109" y="159"/>
                  </a:cubicBezTo>
                  <a:close/>
                  <a:moveTo>
                    <a:pt x="106" y="93"/>
                  </a:moveTo>
                  <a:cubicBezTo>
                    <a:pt x="96" y="91"/>
                    <a:pt x="89" y="90"/>
                    <a:pt x="85" y="90"/>
                  </a:cubicBezTo>
                  <a:cubicBezTo>
                    <a:pt x="69" y="90"/>
                    <a:pt x="56" y="94"/>
                    <a:pt x="47" y="102"/>
                  </a:cubicBezTo>
                  <a:cubicBezTo>
                    <a:pt x="37" y="110"/>
                    <a:pt x="32" y="120"/>
                    <a:pt x="32" y="131"/>
                  </a:cubicBezTo>
                  <a:cubicBezTo>
                    <a:pt x="32" y="149"/>
                    <a:pt x="42" y="158"/>
                    <a:pt x="64" y="158"/>
                  </a:cubicBezTo>
                  <a:cubicBezTo>
                    <a:pt x="80" y="158"/>
                    <a:pt x="94" y="151"/>
                    <a:pt x="106" y="136"/>
                  </a:cubicBezTo>
                  <a:lnTo>
                    <a:pt x="106"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2" name="Freeform 113"/>
            <p:cNvSpPr>
              <a:spLocks noEditPoints="1"/>
            </p:cNvSpPr>
            <p:nvPr/>
          </p:nvSpPr>
          <p:spPr bwMode="auto">
            <a:xfrm>
              <a:off x="5060" y="3287"/>
              <a:ext cx="34" cy="63"/>
            </a:xfrm>
            <a:custGeom>
              <a:avLst/>
              <a:gdLst>
                <a:gd name="T0" fmla="*/ 144 w 145"/>
                <a:gd name="T1" fmla="*/ 105 h 270"/>
                <a:gd name="T2" fmla="*/ 128 w 145"/>
                <a:gd name="T3" fmla="*/ 127 h 270"/>
                <a:gd name="T4" fmla="*/ 112 w 145"/>
                <a:gd name="T5" fmla="*/ 118 h 270"/>
                <a:gd name="T6" fmla="*/ 88 w 145"/>
                <a:gd name="T7" fmla="*/ 114 h 270"/>
                <a:gd name="T8" fmla="*/ 47 w 145"/>
                <a:gd name="T9" fmla="*/ 131 h 270"/>
                <a:gd name="T10" fmla="*/ 32 w 145"/>
                <a:gd name="T11" fmla="*/ 180 h 270"/>
                <a:gd name="T12" fmla="*/ 48 w 145"/>
                <a:gd name="T13" fmla="*/ 227 h 270"/>
                <a:gd name="T14" fmla="*/ 90 w 145"/>
                <a:gd name="T15" fmla="*/ 244 h 270"/>
                <a:gd name="T16" fmla="*/ 132 w 145"/>
                <a:gd name="T17" fmla="*/ 227 h 270"/>
                <a:gd name="T18" fmla="*/ 145 w 145"/>
                <a:gd name="T19" fmla="*/ 254 h 270"/>
                <a:gd name="T20" fmla="*/ 83 w 145"/>
                <a:gd name="T21" fmla="*/ 270 h 270"/>
                <a:gd name="T22" fmla="*/ 23 w 145"/>
                <a:gd name="T23" fmla="*/ 246 h 270"/>
                <a:gd name="T24" fmla="*/ 0 w 145"/>
                <a:gd name="T25" fmla="*/ 180 h 270"/>
                <a:gd name="T26" fmla="*/ 24 w 145"/>
                <a:gd name="T27" fmla="*/ 113 h 270"/>
                <a:gd name="T28" fmla="*/ 91 w 145"/>
                <a:gd name="T29" fmla="*/ 87 h 270"/>
                <a:gd name="T30" fmla="*/ 120 w 145"/>
                <a:gd name="T31" fmla="*/ 93 h 270"/>
                <a:gd name="T32" fmla="*/ 144 w 145"/>
                <a:gd name="T33" fmla="*/ 105 h 270"/>
                <a:gd name="T34" fmla="*/ 140 w 145"/>
                <a:gd name="T35" fmla="*/ 1 h 270"/>
                <a:gd name="T36" fmla="*/ 90 w 145"/>
                <a:gd name="T37" fmla="*/ 56 h 270"/>
                <a:gd name="T38" fmla="*/ 72 w 145"/>
                <a:gd name="T39" fmla="*/ 56 h 270"/>
                <a:gd name="T40" fmla="*/ 23 w 145"/>
                <a:gd name="T41" fmla="*/ 0 h 270"/>
                <a:gd name="T42" fmla="*/ 52 w 145"/>
                <a:gd name="T43" fmla="*/ 0 h 270"/>
                <a:gd name="T44" fmla="*/ 81 w 145"/>
                <a:gd name="T45" fmla="*/ 32 h 270"/>
                <a:gd name="T46" fmla="*/ 108 w 145"/>
                <a:gd name="T47" fmla="*/ 1 h 270"/>
                <a:gd name="T48" fmla="*/ 140 w 145"/>
                <a:gd name="T49"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270">
                  <a:moveTo>
                    <a:pt x="144" y="105"/>
                  </a:moveTo>
                  <a:lnTo>
                    <a:pt x="128" y="127"/>
                  </a:lnTo>
                  <a:cubicBezTo>
                    <a:pt x="125" y="124"/>
                    <a:pt x="120" y="121"/>
                    <a:pt x="112" y="118"/>
                  </a:cubicBezTo>
                  <a:cubicBezTo>
                    <a:pt x="103" y="115"/>
                    <a:pt x="96" y="114"/>
                    <a:pt x="88" y="114"/>
                  </a:cubicBezTo>
                  <a:cubicBezTo>
                    <a:pt x="71" y="114"/>
                    <a:pt x="57" y="120"/>
                    <a:pt x="47" y="131"/>
                  </a:cubicBezTo>
                  <a:cubicBezTo>
                    <a:pt x="37" y="143"/>
                    <a:pt x="32" y="160"/>
                    <a:pt x="32" y="180"/>
                  </a:cubicBezTo>
                  <a:cubicBezTo>
                    <a:pt x="32" y="201"/>
                    <a:pt x="38" y="217"/>
                    <a:pt x="48" y="227"/>
                  </a:cubicBezTo>
                  <a:cubicBezTo>
                    <a:pt x="58" y="238"/>
                    <a:pt x="72" y="244"/>
                    <a:pt x="90" y="244"/>
                  </a:cubicBezTo>
                  <a:cubicBezTo>
                    <a:pt x="104" y="244"/>
                    <a:pt x="118" y="238"/>
                    <a:pt x="132" y="227"/>
                  </a:cubicBezTo>
                  <a:lnTo>
                    <a:pt x="145" y="254"/>
                  </a:lnTo>
                  <a:cubicBezTo>
                    <a:pt x="128" y="264"/>
                    <a:pt x="107" y="270"/>
                    <a:pt x="83" y="270"/>
                  </a:cubicBezTo>
                  <a:cubicBezTo>
                    <a:pt x="59" y="270"/>
                    <a:pt x="39" y="262"/>
                    <a:pt x="23" y="246"/>
                  </a:cubicBezTo>
                  <a:cubicBezTo>
                    <a:pt x="7" y="230"/>
                    <a:pt x="0" y="208"/>
                    <a:pt x="0" y="180"/>
                  </a:cubicBezTo>
                  <a:cubicBezTo>
                    <a:pt x="0" y="152"/>
                    <a:pt x="8" y="130"/>
                    <a:pt x="24" y="113"/>
                  </a:cubicBezTo>
                  <a:cubicBezTo>
                    <a:pt x="40" y="96"/>
                    <a:pt x="63" y="87"/>
                    <a:pt x="91" y="87"/>
                  </a:cubicBezTo>
                  <a:cubicBezTo>
                    <a:pt x="100" y="87"/>
                    <a:pt x="110" y="89"/>
                    <a:pt x="120" y="93"/>
                  </a:cubicBezTo>
                  <a:cubicBezTo>
                    <a:pt x="131" y="97"/>
                    <a:pt x="139" y="101"/>
                    <a:pt x="144" y="105"/>
                  </a:cubicBezTo>
                  <a:close/>
                  <a:moveTo>
                    <a:pt x="140" y="1"/>
                  </a:moveTo>
                  <a:lnTo>
                    <a:pt x="90" y="56"/>
                  </a:lnTo>
                  <a:lnTo>
                    <a:pt x="72" y="56"/>
                  </a:lnTo>
                  <a:lnTo>
                    <a:pt x="23" y="0"/>
                  </a:lnTo>
                  <a:lnTo>
                    <a:pt x="52" y="0"/>
                  </a:lnTo>
                  <a:lnTo>
                    <a:pt x="81" y="32"/>
                  </a:lnTo>
                  <a:lnTo>
                    <a:pt x="108" y="1"/>
                  </a:lnTo>
                  <a:lnTo>
                    <a:pt x="140"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3" name="Freeform 114"/>
            <p:cNvSpPr>
              <a:spLocks/>
            </p:cNvSpPr>
            <p:nvPr/>
          </p:nvSpPr>
          <p:spPr bwMode="auto">
            <a:xfrm>
              <a:off x="5101" y="3307"/>
              <a:ext cx="32" cy="42"/>
            </a:xfrm>
            <a:custGeom>
              <a:avLst/>
              <a:gdLst>
                <a:gd name="T0" fmla="*/ 108 w 139"/>
                <a:gd name="T1" fmla="*/ 180 h 180"/>
                <a:gd name="T2" fmla="*/ 108 w 139"/>
                <a:gd name="T3" fmla="*/ 77 h 180"/>
                <a:gd name="T4" fmla="*/ 99 w 139"/>
                <a:gd name="T5" fmla="*/ 38 h 180"/>
                <a:gd name="T6" fmla="*/ 71 w 139"/>
                <a:gd name="T7" fmla="*/ 27 h 180"/>
                <a:gd name="T8" fmla="*/ 49 w 139"/>
                <a:gd name="T9" fmla="*/ 33 h 180"/>
                <a:gd name="T10" fmla="*/ 31 w 139"/>
                <a:gd name="T11" fmla="*/ 49 h 180"/>
                <a:gd name="T12" fmla="*/ 31 w 139"/>
                <a:gd name="T13" fmla="*/ 180 h 180"/>
                <a:gd name="T14" fmla="*/ 0 w 139"/>
                <a:gd name="T15" fmla="*/ 180 h 180"/>
                <a:gd name="T16" fmla="*/ 0 w 139"/>
                <a:gd name="T17" fmla="*/ 4 h 180"/>
                <a:gd name="T18" fmla="*/ 21 w 139"/>
                <a:gd name="T19" fmla="*/ 4 h 180"/>
                <a:gd name="T20" fmla="*/ 31 w 139"/>
                <a:gd name="T21" fmla="*/ 26 h 180"/>
                <a:gd name="T22" fmla="*/ 81 w 139"/>
                <a:gd name="T23" fmla="*/ 0 h 180"/>
                <a:gd name="T24" fmla="*/ 139 w 139"/>
                <a:gd name="T25" fmla="*/ 71 h 180"/>
                <a:gd name="T26" fmla="*/ 139 w 139"/>
                <a:gd name="T27" fmla="*/ 180 h 180"/>
                <a:gd name="T28" fmla="*/ 108 w 139"/>
                <a:gd name="T2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80">
                  <a:moveTo>
                    <a:pt x="108" y="180"/>
                  </a:moveTo>
                  <a:lnTo>
                    <a:pt x="108" y="77"/>
                  </a:lnTo>
                  <a:cubicBezTo>
                    <a:pt x="108" y="59"/>
                    <a:pt x="105" y="45"/>
                    <a:pt x="99" y="38"/>
                  </a:cubicBezTo>
                  <a:cubicBezTo>
                    <a:pt x="94" y="30"/>
                    <a:pt x="84" y="27"/>
                    <a:pt x="71" y="27"/>
                  </a:cubicBezTo>
                  <a:cubicBezTo>
                    <a:pt x="64" y="27"/>
                    <a:pt x="57" y="29"/>
                    <a:pt x="49" y="33"/>
                  </a:cubicBezTo>
                  <a:cubicBezTo>
                    <a:pt x="41" y="37"/>
                    <a:pt x="35" y="43"/>
                    <a:pt x="31" y="49"/>
                  </a:cubicBezTo>
                  <a:lnTo>
                    <a:pt x="31" y="180"/>
                  </a:lnTo>
                  <a:lnTo>
                    <a:pt x="0" y="180"/>
                  </a:lnTo>
                  <a:lnTo>
                    <a:pt x="0" y="4"/>
                  </a:lnTo>
                  <a:lnTo>
                    <a:pt x="21" y="4"/>
                  </a:lnTo>
                  <a:lnTo>
                    <a:pt x="31" y="26"/>
                  </a:lnTo>
                  <a:cubicBezTo>
                    <a:pt x="41" y="9"/>
                    <a:pt x="58" y="0"/>
                    <a:pt x="81" y="0"/>
                  </a:cubicBezTo>
                  <a:cubicBezTo>
                    <a:pt x="120" y="0"/>
                    <a:pt x="139" y="24"/>
                    <a:pt x="139" y="71"/>
                  </a:cubicBezTo>
                  <a:lnTo>
                    <a:pt x="139" y="180"/>
                  </a:lnTo>
                  <a:lnTo>
                    <a:pt x="108"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4" name="Freeform 115"/>
            <p:cNvSpPr>
              <a:spLocks noEditPoints="1"/>
            </p:cNvSpPr>
            <p:nvPr/>
          </p:nvSpPr>
          <p:spPr bwMode="auto">
            <a:xfrm>
              <a:off x="5140" y="3287"/>
              <a:ext cx="18" cy="62"/>
            </a:xfrm>
            <a:custGeom>
              <a:avLst/>
              <a:gdLst>
                <a:gd name="T0" fmla="*/ 25 w 76"/>
                <a:gd name="T1" fmla="*/ 266 h 266"/>
                <a:gd name="T2" fmla="*/ 25 w 76"/>
                <a:gd name="T3" fmla="*/ 116 h 266"/>
                <a:gd name="T4" fmla="*/ 0 w 76"/>
                <a:gd name="T5" fmla="*/ 116 h 266"/>
                <a:gd name="T6" fmla="*/ 0 w 76"/>
                <a:gd name="T7" fmla="*/ 90 h 266"/>
                <a:gd name="T8" fmla="*/ 56 w 76"/>
                <a:gd name="T9" fmla="*/ 90 h 266"/>
                <a:gd name="T10" fmla="*/ 56 w 76"/>
                <a:gd name="T11" fmla="*/ 266 h 266"/>
                <a:gd name="T12" fmla="*/ 25 w 76"/>
                <a:gd name="T13" fmla="*/ 266 h 266"/>
                <a:gd name="T14" fmla="*/ 76 w 76"/>
                <a:gd name="T15" fmla="*/ 0 h 266"/>
                <a:gd name="T16" fmla="*/ 39 w 76"/>
                <a:gd name="T17" fmla="*/ 55 h 266"/>
                <a:gd name="T18" fmla="*/ 16 w 76"/>
                <a:gd name="T19" fmla="*/ 55 h 266"/>
                <a:gd name="T20" fmla="*/ 44 w 76"/>
                <a:gd name="T21" fmla="*/ 0 h 266"/>
                <a:gd name="T22" fmla="*/ 76 w 76"/>
                <a:gd name="T2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6">
                  <a:moveTo>
                    <a:pt x="25" y="266"/>
                  </a:moveTo>
                  <a:lnTo>
                    <a:pt x="25" y="116"/>
                  </a:lnTo>
                  <a:lnTo>
                    <a:pt x="0" y="116"/>
                  </a:lnTo>
                  <a:lnTo>
                    <a:pt x="0" y="90"/>
                  </a:lnTo>
                  <a:lnTo>
                    <a:pt x="56" y="90"/>
                  </a:lnTo>
                  <a:lnTo>
                    <a:pt x="56" y="266"/>
                  </a:lnTo>
                  <a:lnTo>
                    <a:pt x="25" y="266"/>
                  </a:lnTo>
                  <a:close/>
                  <a:moveTo>
                    <a:pt x="76" y="0"/>
                  </a:moveTo>
                  <a:lnTo>
                    <a:pt x="39" y="55"/>
                  </a:lnTo>
                  <a:lnTo>
                    <a:pt x="16" y="55"/>
                  </a:lnTo>
                  <a:lnTo>
                    <a:pt x="44"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5" name="Freeform 116"/>
            <p:cNvSpPr>
              <a:spLocks noEditPoints="1"/>
            </p:cNvSpPr>
            <p:nvPr/>
          </p:nvSpPr>
          <p:spPr bwMode="auto">
            <a:xfrm>
              <a:off x="5187" y="3307"/>
              <a:ext cx="35" cy="58"/>
            </a:xfrm>
            <a:custGeom>
              <a:avLst/>
              <a:gdLst>
                <a:gd name="T0" fmla="*/ 31 w 153"/>
                <a:gd name="T1" fmla="*/ 170 h 248"/>
                <a:gd name="T2" fmla="*/ 31 w 153"/>
                <a:gd name="T3" fmla="*/ 248 h 248"/>
                <a:gd name="T4" fmla="*/ 0 w 153"/>
                <a:gd name="T5" fmla="*/ 248 h 248"/>
                <a:gd name="T6" fmla="*/ 0 w 153"/>
                <a:gd name="T7" fmla="*/ 4 h 248"/>
                <a:gd name="T8" fmla="*/ 31 w 153"/>
                <a:gd name="T9" fmla="*/ 4 h 248"/>
                <a:gd name="T10" fmla="*/ 31 w 153"/>
                <a:gd name="T11" fmla="*/ 18 h 248"/>
                <a:gd name="T12" fmla="*/ 74 w 153"/>
                <a:gd name="T13" fmla="*/ 0 h 248"/>
                <a:gd name="T14" fmla="*/ 132 w 153"/>
                <a:gd name="T15" fmla="*/ 24 h 248"/>
                <a:gd name="T16" fmla="*/ 153 w 153"/>
                <a:gd name="T17" fmla="*/ 92 h 248"/>
                <a:gd name="T18" fmla="*/ 132 w 153"/>
                <a:gd name="T19" fmla="*/ 157 h 248"/>
                <a:gd name="T20" fmla="*/ 71 w 153"/>
                <a:gd name="T21" fmla="*/ 183 h 248"/>
                <a:gd name="T22" fmla="*/ 47 w 153"/>
                <a:gd name="T23" fmla="*/ 179 h 248"/>
                <a:gd name="T24" fmla="*/ 31 w 153"/>
                <a:gd name="T25" fmla="*/ 170 h 248"/>
                <a:gd name="T26" fmla="*/ 31 w 153"/>
                <a:gd name="T27" fmla="*/ 42 h 248"/>
                <a:gd name="T28" fmla="*/ 31 w 153"/>
                <a:gd name="T29" fmla="*/ 144 h 248"/>
                <a:gd name="T30" fmla="*/ 43 w 153"/>
                <a:gd name="T31" fmla="*/ 153 h 248"/>
                <a:gd name="T32" fmla="*/ 62 w 153"/>
                <a:gd name="T33" fmla="*/ 157 h 248"/>
                <a:gd name="T34" fmla="*/ 120 w 153"/>
                <a:gd name="T35" fmla="*/ 91 h 248"/>
                <a:gd name="T36" fmla="*/ 106 w 153"/>
                <a:gd name="T37" fmla="*/ 42 h 248"/>
                <a:gd name="T38" fmla="*/ 62 w 153"/>
                <a:gd name="T39" fmla="*/ 27 h 248"/>
                <a:gd name="T40" fmla="*/ 46 w 153"/>
                <a:gd name="T41" fmla="*/ 31 h 248"/>
                <a:gd name="T42" fmla="*/ 31 w 153"/>
                <a:gd name="T43" fmla="*/ 4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248">
                  <a:moveTo>
                    <a:pt x="31" y="170"/>
                  </a:moveTo>
                  <a:lnTo>
                    <a:pt x="31" y="248"/>
                  </a:lnTo>
                  <a:lnTo>
                    <a:pt x="0" y="248"/>
                  </a:lnTo>
                  <a:lnTo>
                    <a:pt x="0" y="4"/>
                  </a:lnTo>
                  <a:lnTo>
                    <a:pt x="31" y="4"/>
                  </a:lnTo>
                  <a:lnTo>
                    <a:pt x="31" y="18"/>
                  </a:lnTo>
                  <a:cubicBezTo>
                    <a:pt x="43" y="6"/>
                    <a:pt x="57" y="0"/>
                    <a:pt x="74" y="0"/>
                  </a:cubicBezTo>
                  <a:cubicBezTo>
                    <a:pt x="99" y="0"/>
                    <a:pt x="118" y="8"/>
                    <a:pt x="132" y="24"/>
                  </a:cubicBezTo>
                  <a:cubicBezTo>
                    <a:pt x="146" y="39"/>
                    <a:pt x="153" y="62"/>
                    <a:pt x="153" y="92"/>
                  </a:cubicBezTo>
                  <a:cubicBezTo>
                    <a:pt x="153" y="119"/>
                    <a:pt x="146" y="141"/>
                    <a:pt x="132" y="157"/>
                  </a:cubicBezTo>
                  <a:cubicBezTo>
                    <a:pt x="118" y="174"/>
                    <a:pt x="98" y="183"/>
                    <a:pt x="71" y="183"/>
                  </a:cubicBezTo>
                  <a:cubicBezTo>
                    <a:pt x="64" y="183"/>
                    <a:pt x="56" y="181"/>
                    <a:pt x="47" y="179"/>
                  </a:cubicBezTo>
                  <a:cubicBezTo>
                    <a:pt x="39" y="176"/>
                    <a:pt x="33" y="173"/>
                    <a:pt x="31" y="170"/>
                  </a:cubicBezTo>
                  <a:close/>
                  <a:moveTo>
                    <a:pt x="31" y="42"/>
                  </a:moveTo>
                  <a:lnTo>
                    <a:pt x="31" y="144"/>
                  </a:lnTo>
                  <a:cubicBezTo>
                    <a:pt x="33" y="147"/>
                    <a:pt x="37" y="150"/>
                    <a:pt x="43" y="153"/>
                  </a:cubicBezTo>
                  <a:cubicBezTo>
                    <a:pt x="50" y="155"/>
                    <a:pt x="56" y="157"/>
                    <a:pt x="62" y="157"/>
                  </a:cubicBezTo>
                  <a:cubicBezTo>
                    <a:pt x="101" y="157"/>
                    <a:pt x="120" y="135"/>
                    <a:pt x="120" y="91"/>
                  </a:cubicBezTo>
                  <a:cubicBezTo>
                    <a:pt x="120" y="69"/>
                    <a:pt x="115" y="52"/>
                    <a:pt x="106" y="42"/>
                  </a:cubicBezTo>
                  <a:cubicBezTo>
                    <a:pt x="97" y="32"/>
                    <a:pt x="82" y="27"/>
                    <a:pt x="62" y="27"/>
                  </a:cubicBezTo>
                  <a:cubicBezTo>
                    <a:pt x="58" y="27"/>
                    <a:pt x="52" y="28"/>
                    <a:pt x="46" y="31"/>
                  </a:cubicBezTo>
                  <a:cubicBezTo>
                    <a:pt x="40" y="34"/>
                    <a:pt x="35" y="38"/>
                    <a:pt x="31"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6" name="Freeform 117"/>
            <p:cNvSpPr>
              <a:spLocks/>
            </p:cNvSpPr>
            <p:nvPr/>
          </p:nvSpPr>
          <p:spPr bwMode="auto">
            <a:xfrm>
              <a:off x="5230" y="3307"/>
              <a:ext cx="24" cy="42"/>
            </a:xfrm>
            <a:custGeom>
              <a:avLst/>
              <a:gdLst>
                <a:gd name="T0" fmla="*/ 93 w 106"/>
                <a:gd name="T1" fmla="*/ 34 h 180"/>
                <a:gd name="T2" fmla="*/ 72 w 106"/>
                <a:gd name="T3" fmla="*/ 27 h 180"/>
                <a:gd name="T4" fmla="*/ 43 w 106"/>
                <a:gd name="T5" fmla="*/ 42 h 180"/>
                <a:gd name="T6" fmla="*/ 31 w 106"/>
                <a:gd name="T7" fmla="*/ 79 h 180"/>
                <a:gd name="T8" fmla="*/ 31 w 106"/>
                <a:gd name="T9" fmla="*/ 180 h 180"/>
                <a:gd name="T10" fmla="*/ 0 w 106"/>
                <a:gd name="T11" fmla="*/ 180 h 180"/>
                <a:gd name="T12" fmla="*/ 0 w 106"/>
                <a:gd name="T13" fmla="*/ 4 h 180"/>
                <a:gd name="T14" fmla="*/ 31 w 106"/>
                <a:gd name="T15" fmla="*/ 4 h 180"/>
                <a:gd name="T16" fmla="*/ 31 w 106"/>
                <a:gd name="T17" fmla="*/ 32 h 180"/>
                <a:gd name="T18" fmla="*/ 81 w 106"/>
                <a:gd name="T19" fmla="*/ 0 h 180"/>
                <a:gd name="T20" fmla="*/ 106 w 106"/>
                <a:gd name="T21" fmla="*/ 3 h 180"/>
                <a:gd name="T22" fmla="*/ 93 w 106"/>
                <a:gd name="T23" fmla="*/ 3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80">
                  <a:moveTo>
                    <a:pt x="93" y="34"/>
                  </a:moveTo>
                  <a:cubicBezTo>
                    <a:pt x="86" y="29"/>
                    <a:pt x="79" y="27"/>
                    <a:pt x="72" y="27"/>
                  </a:cubicBezTo>
                  <a:cubicBezTo>
                    <a:pt x="61" y="27"/>
                    <a:pt x="51" y="32"/>
                    <a:pt x="43" y="42"/>
                  </a:cubicBezTo>
                  <a:cubicBezTo>
                    <a:pt x="35" y="52"/>
                    <a:pt x="31" y="64"/>
                    <a:pt x="31" y="79"/>
                  </a:cubicBezTo>
                  <a:lnTo>
                    <a:pt x="31" y="180"/>
                  </a:lnTo>
                  <a:lnTo>
                    <a:pt x="0" y="180"/>
                  </a:lnTo>
                  <a:lnTo>
                    <a:pt x="0" y="4"/>
                  </a:lnTo>
                  <a:lnTo>
                    <a:pt x="31" y="4"/>
                  </a:lnTo>
                  <a:lnTo>
                    <a:pt x="31" y="32"/>
                  </a:lnTo>
                  <a:cubicBezTo>
                    <a:pt x="42" y="11"/>
                    <a:pt x="59" y="0"/>
                    <a:pt x="81"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7" name="Freeform 118"/>
            <p:cNvSpPr>
              <a:spLocks noEditPoints="1"/>
            </p:cNvSpPr>
            <p:nvPr/>
          </p:nvSpPr>
          <p:spPr bwMode="auto">
            <a:xfrm>
              <a:off x="5256" y="3307"/>
              <a:ext cx="37" cy="43"/>
            </a:xfrm>
            <a:custGeom>
              <a:avLst/>
              <a:gdLst>
                <a:gd name="T0" fmla="*/ 0 w 159"/>
                <a:gd name="T1" fmla="*/ 91 h 183"/>
                <a:gd name="T2" fmla="*/ 22 w 159"/>
                <a:gd name="T3" fmla="*/ 25 h 183"/>
                <a:gd name="T4" fmla="*/ 80 w 159"/>
                <a:gd name="T5" fmla="*/ 0 h 183"/>
                <a:gd name="T6" fmla="*/ 139 w 159"/>
                <a:gd name="T7" fmla="*/ 24 h 183"/>
                <a:gd name="T8" fmla="*/ 159 w 159"/>
                <a:gd name="T9" fmla="*/ 91 h 183"/>
                <a:gd name="T10" fmla="*/ 138 w 159"/>
                <a:gd name="T11" fmla="*/ 158 h 183"/>
                <a:gd name="T12" fmla="*/ 80 w 159"/>
                <a:gd name="T13" fmla="*/ 183 h 183"/>
                <a:gd name="T14" fmla="*/ 21 w 159"/>
                <a:gd name="T15" fmla="*/ 158 h 183"/>
                <a:gd name="T16" fmla="*/ 0 w 159"/>
                <a:gd name="T17" fmla="*/ 91 h 183"/>
                <a:gd name="T18" fmla="*/ 33 w 159"/>
                <a:gd name="T19" fmla="*/ 91 h 183"/>
                <a:gd name="T20" fmla="*/ 80 w 159"/>
                <a:gd name="T21" fmla="*/ 157 h 183"/>
                <a:gd name="T22" fmla="*/ 114 w 159"/>
                <a:gd name="T23" fmla="*/ 140 h 183"/>
                <a:gd name="T24" fmla="*/ 127 w 159"/>
                <a:gd name="T25" fmla="*/ 91 h 183"/>
                <a:gd name="T26" fmla="*/ 80 w 159"/>
                <a:gd name="T27" fmla="*/ 26 h 183"/>
                <a:gd name="T28" fmla="*/ 46 w 159"/>
                <a:gd name="T29" fmla="*/ 43 h 183"/>
                <a:gd name="T30" fmla="*/ 33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8" y="42"/>
                    <a:pt x="22" y="25"/>
                  </a:cubicBezTo>
                  <a:cubicBezTo>
                    <a:pt x="37" y="9"/>
                    <a:pt x="56" y="0"/>
                    <a:pt x="80" y="0"/>
                  </a:cubicBezTo>
                  <a:cubicBezTo>
                    <a:pt x="105" y="0"/>
                    <a:pt x="125" y="8"/>
                    <a:pt x="139" y="24"/>
                  </a:cubicBezTo>
                  <a:cubicBezTo>
                    <a:pt x="152" y="40"/>
                    <a:pt x="159" y="63"/>
                    <a:pt x="159" y="91"/>
                  </a:cubicBezTo>
                  <a:cubicBezTo>
                    <a:pt x="159" y="120"/>
                    <a:pt x="152" y="142"/>
                    <a:pt x="138" y="158"/>
                  </a:cubicBezTo>
                  <a:cubicBezTo>
                    <a:pt x="124" y="175"/>
                    <a:pt x="105" y="183"/>
                    <a:pt x="80" y="183"/>
                  </a:cubicBezTo>
                  <a:cubicBezTo>
                    <a:pt x="55" y="183"/>
                    <a:pt x="35" y="175"/>
                    <a:pt x="21" y="158"/>
                  </a:cubicBezTo>
                  <a:cubicBezTo>
                    <a:pt x="7" y="141"/>
                    <a:pt x="0" y="119"/>
                    <a:pt x="0" y="91"/>
                  </a:cubicBezTo>
                  <a:close/>
                  <a:moveTo>
                    <a:pt x="33" y="91"/>
                  </a:moveTo>
                  <a:cubicBezTo>
                    <a:pt x="33" y="135"/>
                    <a:pt x="49" y="157"/>
                    <a:pt x="80" y="157"/>
                  </a:cubicBezTo>
                  <a:cubicBezTo>
                    <a:pt x="95" y="157"/>
                    <a:pt x="106" y="151"/>
                    <a:pt x="114" y="140"/>
                  </a:cubicBezTo>
                  <a:cubicBezTo>
                    <a:pt x="123" y="128"/>
                    <a:pt x="127" y="112"/>
                    <a:pt x="127" y="91"/>
                  </a:cubicBezTo>
                  <a:cubicBezTo>
                    <a:pt x="127" y="48"/>
                    <a:pt x="111" y="26"/>
                    <a:pt x="80" y="26"/>
                  </a:cubicBezTo>
                  <a:cubicBezTo>
                    <a:pt x="66" y="26"/>
                    <a:pt x="54" y="32"/>
                    <a:pt x="46" y="43"/>
                  </a:cubicBezTo>
                  <a:cubicBezTo>
                    <a:pt x="37" y="55"/>
                    <a:pt x="33" y="71"/>
                    <a:pt x="33"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8" name="Freeform 119"/>
            <p:cNvSpPr>
              <a:spLocks noEditPoints="1"/>
            </p:cNvSpPr>
            <p:nvPr/>
          </p:nvSpPr>
          <p:spPr bwMode="auto">
            <a:xfrm>
              <a:off x="5298" y="3305"/>
              <a:ext cx="33" cy="60"/>
            </a:xfrm>
            <a:custGeom>
              <a:avLst/>
              <a:gdLst>
                <a:gd name="T0" fmla="*/ 3 w 146"/>
                <a:gd name="T1" fmla="*/ 236 h 256"/>
                <a:gd name="T2" fmla="*/ 20 w 146"/>
                <a:gd name="T3" fmla="*/ 211 h 256"/>
                <a:gd name="T4" fmla="*/ 70 w 146"/>
                <a:gd name="T5" fmla="*/ 229 h 256"/>
                <a:gd name="T6" fmla="*/ 104 w 146"/>
                <a:gd name="T7" fmla="*/ 222 h 256"/>
                <a:gd name="T8" fmla="*/ 116 w 146"/>
                <a:gd name="T9" fmla="*/ 203 h 256"/>
                <a:gd name="T10" fmla="*/ 85 w 146"/>
                <a:gd name="T11" fmla="*/ 182 h 256"/>
                <a:gd name="T12" fmla="*/ 66 w 146"/>
                <a:gd name="T13" fmla="*/ 185 h 256"/>
                <a:gd name="T14" fmla="*/ 44 w 146"/>
                <a:gd name="T15" fmla="*/ 187 h 256"/>
                <a:gd name="T16" fmla="*/ 7 w 146"/>
                <a:gd name="T17" fmla="*/ 159 h 256"/>
                <a:gd name="T18" fmla="*/ 16 w 146"/>
                <a:gd name="T19" fmla="*/ 143 h 256"/>
                <a:gd name="T20" fmla="*/ 37 w 146"/>
                <a:gd name="T21" fmla="*/ 133 h 256"/>
                <a:gd name="T22" fmla="*/ 0 w 146"/>
                <a:gd name="T23" fmla="*/ 73 h 256"/>
                <a:gd name="T24" fmla="*/ 20 w 146"/>
                <a:gd name="T25" fmla="*/ 27 h 256"/>
                <a:gd name="T26" fmla="*/ 67 w 146"/>
                <a:gd name="T27" fmla="*/ 8 h 256"/>
                <a:gd name="T28" fmla="*/ 108 w 146"/>
                <a:gd name="T29" fmla="*/ 19 h 256"/>
                <a:gd name="T30" fmla="*/ 123 w 146"/>
                <a:gd name="T31" fmla="*/ 0 h 256"/>
                <a:gd name="T32" fmla="*/ 144 w 146"/>
                <a:gd name="T33" fmla="*/ 20 h 256"/>
                <a:gd name="T34" fmla="*/ 125 w 146"/>
                <a:gd name="T35" fmla="*/ 34 h 256"/>
                <a:gd name="T36" fmla="*/ 137 w 146"/>
                <a:gd name="T37" fmla="*/ 74 h 256"/>
                <a:gd name="T38" fmla="*/ 120 w 146"/>
                <a:gd name="T39" fmla="*/ 119 h 256"/>
                <a:gd name="T40" fmla="*/ 77 w 146"/>
                <a:gd name="T41" fmla="*/ 140 h 256"/>
                <a:gd name="T42" fmla="*/ 51 w 146"/>
                <a:gd name="T43" fmla="*/ 142 h 256"/>
                <a:gd name="T44" fmla="*/ 39 w 146"/>
                <a:gd name="T45" fmla="*/ 146 h 256"/>
                <a:gd name="T46" fmla="*/ 31 w 146"/>
                <a:gd name="T47" fmla="*/ 154 h 256"/>
                <a:gd name="T48" fmla="*/ 47 w 146"/>
                <a:gd name="T49" fmla="*/ 161 h 256"/>
                <a:gd name="T50" fmla="*/ 69 w 146"/>
                <a:gd name="T51" fmla="*/ 158 h 256"/>
                <a:gd name="T52" fmla="*/ 91 w 146"/>
                <a:gd name="T53" fmla="*/ 156 h 256"/>
                <a:gd name="T54" fmla="*/ 132 w 146"/>
                <a:gd name="T55" fmla="*/ 168 h 256"/>
                <a:gd name="T56" fmla="*/ 146 w 146"/>
                <a:gd name="T57" fmla="*/ 202 h 256"/>
                <a:gd name="T58" fmla="*/ 124 w 146"/>
                <a:gd name="T59" fmla="*/ 242 h 256"/>
                <a:gd name="T60" fmla="*/ 69 w 146"/>
                <a:gd name="T61" fmla="*/ 256 h 256"/>
                <a:gd name="T62" fmla="*/ 33 w 146"/>
                <a:gd name="T63" fmla="*/ 250 h 256"/>
                <a:gd name="T64" fmla="*/ 3 w 146"/>
                <a:gd name="T65" fmla="*/ 236 h 256"/>
                <a:gd name="T66" fmla="*/ 69 w 146"/>
                <a:gd name="T67" fmla="*/ 34 h 256"/>
                <a:gd name="T68" fmla="*/ 43 w 146"/>
                <a:gd name="T69" fmla="*/ 45 h 256"/>
                <a:gd name="T70" fmla="*/ 32 w 146"/>
                <a:gd name="T71" fmla="*/ 73 h 256"/>
                <a:gd name="T72" fmla="*/ 42 w 146"/>
                <a:gd name="T73" fmla="*/ 103 h 256"/>
                <a:gd name="T74" fmla="*/ 69 w 146"/>
                <a:gd name="T75" fmla="*/ 115 h 256"/>
                <a:gd name="T76" fmla="*/ 95 w 146"/>
                <a:gd name="T77" fmla="*/ 104 h 256"/>
                <a:gd name="T78" fmla="*/ 104 w 146"/>
                <a:gd name="T79" fmla="*/ 73 h 256"/>
                <a:gd name="T80" fmla="*/ 94 w 146"/>
                <a:gd name="T81" fmla="*/ 45 h 256"/>
                <a:gd name="T82" fmla="*/ 69 w 146"/>
                <a:gd name="T83" fmla="*/ 3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256">
                  <a:moveTo>
                    <a:pt x="3" y="236"/>
                  </a:moveTo>
                  <a:lnTo>
                    <a:pt x="20" y="211"/>
                  </a:lnTo>
                  <a:cubicBezTo>
                    <a:pt x="38" y="223"/>
                    <a:pt x="55" y="229"/>
                    <a:pt x="70" y="229"/>
                  </a:cubicBezTo>
                  <a:cubicBezTo>
                    <a:pt x="84" y="229"/>
                    <a:pt x="95" y="226"/>
                    <a:pt x="104" y="222"/>
                  </a:cubicBezTo>
                  <a:cubicBezTo>
                    <a:pt x="112" y="217"/>
                    <a:pt x="116" y="211"/>
                    <a:pt x="116" y="203"/>
                  </a:cubicBezTo>
                  <a:cubicBezTo>
                    <a:pt x="116" y="189"/>
                    <a:pt x="105" y="182"/>
                    <a:pt x="85" y="182"/>
                  </a:cubicBezTo>
                  <a:cubicBezTo>
                    <a:pt x="81" y="182"/>
                    <a:pt x="75" y="183"/>
                    <a:pt x="66" y="185"/>
                  </a:cubicBezTo>
                  <a:cubicBezTo>
                    <a:pt x="57" y="186"/>
                    <a:pt x="49" y="187"/>
                    <a:pt x="44" y="187"/>
                  </a:cubicBezTo>
                  <a:cubicBezTo>
                    <a:pt x="19" y="187"/>
                    <a:pt x="7" y="178"/>
                    <a:pt x="7" y="159"/>
                  </a:cubicBezTo>
                  <a:cubicBezTo>
                    <a:pt x="7" y="153"/>
                    <a:pt x="10" y="148"/>
                    <a:pt x="16" y="143"/>
                  </a:cubicBezTo>
                  <a:cubicBezTo>
                    <a:pt x="22" y="139"/>
                    <a:pt x="29" y="135"/>
                    <a:pt x="37" y="133"/>
                  </a:cubicBezTo>
                  <a:cubicBezTo>
                    <a:pt x="13" y="122"/>
                    <a:pt x="0" y="101"/>
                    <a:pt x="0" y="73"/>
                  </a:cubicBezTo>
                  <a:cubicBezTo>
                    <a:pt x="0" y="54"/>
                    <a:pt x="7" y="39"/>
                    <a:pt x="20" y="27"/>
                  </a:cubicBezTo>
                  <a:cubicBezTo>
                    <a:pt x="32" y="15"/>
                    <a:pt x="48" y="8"/>
                    <a:pt x="67" y="8"/>
                  </a:cubicBezTo>
                  <a:cubicBezTo>
                    <a:pt x="84" y="8"/>
                    <a:pt x="98" y="12"/>
                    <a:pt x="108" y="19"/>
                  </a:cubicBezTo>
                  <a:lnTo>
                    <a:pt x="123" y="0"/>
                  </a:lnTo>
                  <a:lnTo>
                    <a:pt x="144" y="20"/>
                  </a:lnTo>
                  <a:lnTo>
                    <a:pt x="125" y="34"/>
                  </a:lnTo>
                  <a:cubicBezTo>
                    <a:pt x="133" y="44"/>
                    <a:pt x="137" y="58"/>
                    <a:pt x="137" y="74"/>
                  </a:cubicBezTo>
                  <a:cubicBezTo>
                    <a:pt x="137" y="92"/>
                    <a:pt x="131" y="107"/>
                    <a:pt x="120" y="119"/>
                  </a:cubicBezTo>
                  <a:cubicBezTo>
                    <a:pt x="109" y="131"/>
                    <a:pt x="95" y="138"/>
                    <a:pt x="77" y="140"/>
                  </a:cubicBezTo>
                  <a:lnTo>
                    <a:pt x="51" y="142"/>
                  </a:lnTo>
                  <a:cubicBezTo>
                    <a:pt x="48" y="143"/>
                    <a:pt x="44" y="144"/>
                    <a:pt x="39" y="146"/>
                  </a:cubicBezTo>
                  <a:cubicBezTo>
                    <a:pt x="33" y="148"/>
                    <a:pt x="31" y="151"/>
                    <a:pt x="31" y="154"/>
                  </a:cubicBezTo>
                  <a:cubicBezTo>
                    <a:pt x="31" y="158"/>
                    <a:pt x="36" y="161"/>
                    <a:pt x="47" y="161"/>
                  </a:cubicBezTo>
                  <a:cubicBezTo>
                    <a:pt x="52" y="161"/>
                    <a:pt x="59" y="160"/>
                    <a:pt x="69" y="158"/>
                  </a:cubicBezTo>
                  <a:cubicBezTo>
                    <a:pt x="79" y="156"/>
                    <a:pt x="86" y="156"/>
                    <a:pt x="91" y="156"/>
                  </a:cubicBezTo>
                  <a:cubicBezTo>
                    <a:pt x="108" y="156"/>
                    <a:pt x="122" y="160"/>
                    <a:pt x="132" y="168"/>
                  </a:cubicBezTo>
                  <a:cubicBezTo>
                    <a:pt x="141" y="176"/>
                    <a:pt x="146" y="188"/>
                    <a:pt x="146" y="202"/>
                  </a:cubicBezTo>
                  <a:cubicBezTo>
                    <a:pt x="146" y="219"/>
                    <a:pt x="139" y="232"/>
                    <a:pt x="124" y="242"/>
                  </a:cubicBezTo>
                  <a:cubicBezTo>
                    <a:pt x="110" y="252"/>
                    <a:pt x="92" y="256"/>
                    <a:pt x="69" y="256"/>
                  </a:cubicBezTo>
                  <a:cubicBezTo>
                    <a:pt x="58" y="256"/>
                    <a:pt x="46" y="254"/>
                    <a:pt x="33" y="250"/>
                  </a:cubicBezTo>
                  <a:cubicBezTo>
                    <a:pt x="21" y="246"/>
                    <a:pt x="11" y="241"/>
                    <a:pt x="3" y="236"/>
                  </a:cubicBezTo>
                  <a:close/>
                  <a:moveTo>
                    <a:pt x="69" y="34"/>
                  </a:moveTo>
                  <a:cubicBezTo>
                    <a:pt x="58" y="34"/>
                    <a:pt x="49" y="37"/>
                    <a:pt x="43" y="45"/>
                  </a:cubicBezTo>
                  <a:cubicBezTo>
                    <a:pt x="36" y="53"/>
                    <a:pt x="32" y="62"/>
                    <a:pt x="32" y="73"/>
                  </a:cubicBezTo>
                  <a:cubicBezTo>
                    <a:pt x="32" y="85"/>
                    <a:pt x="36" y="95"/>
                    <a:pt x="42" y="103"/>
                  </a:cubicBezTo>
                  <a:cubicBezTo>
                    <a:pt x="49" y="111"/>
                    <a:pt x="58" y="115"/>
                    <a:pt x="69" y="115"/>
                  </a:cubicBezTo>
                  <a:cubicBezTo>
                    <a:pt x="80" y="115"/>
                    <a:pt x="89" y="112"/>
                    <a:pt x="95" y="104"/>
                  </a:cubicBezTo>
                  <a:cubicBezTo>
                    <a:pt x="101" y="96"/>
                    <a:pt x="104" y="86"/>
                    <a:pt x="104" y="73"/>
                  </a:cubicBezTo>
                  <a:cubicBezTo>
                    <a:pt x="104" y="62"/>
                    <a:pt x="101" y="53"/>
                    <a:pt x="94" y="45"/>
                  </a:cubicBezTo>
                  <a:cubicBezTo>
                    <a:pt x="88" y="37"/>
                    <a:pt x="79" y="34"/>
                    <a:pt x="69" y="3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29" name="Freeform 120"/>
            <p:cNvSpPr>
              <a:spLocks/>
            </p:cNvSpPr>
            <p:nvPr/>
          </p:nvSpPr>
          <p:spPr bwMode="auto">
            <a:xfrm>
              <a:off x="5339" y="3307"/>
              <a:ext cx="24" cy="42"/>
            </a:xfrm>
            <a:custGeom>
              <a:avLst/>
              <a:gdLst>
                <a:gd name="T0" fmla="*/ 93 w 106"/>
                <a:gd name="T1" fmla="*/ 34 h 180"/>
                <a:gd name="T2" fmla="*/ 72 w 106"/>
                <a:gd name="T3" fmla="*/ 27 h 180"/>
                <a:gd name="T4" fmla="*/ 43 w 106"/>
                <a:gd name="T5" fmla="*/ 42 h 180"/>
                <a:gd name="T6" fmla="*/ 31 w 106"/>
                <a:gd name="T7" fmla="*/ 79 h 180"/>
                <a:gd name="T8" fmla="*/ 31 w 106"/>
                <a:gd name="T9" fmla="*/ 180 h 180"/>
                <a:gd name="T10" fmla="*/ 0 w 106"/>
                <a:gd name="T11" fmla="*/ 180 h 180"/>
                <a:gd name="T12" fmla="*/ 0 w 106"/>
                <a:gd name="T13" fmla="*/ 4 h 180"/>
                <a:gd name="T14" fmla="*/ 31 w 106"/>
                <a:gd name="T15" fmla="*/ 4 h 180"/>
                <a:gd name="T16" fmla="*/ 31 w 106"/>
                <a:gd name="T17" fmla="*/ 32 h 180"/>
                <a:gd name="T18" fmla="*/ 82 w 106"/>
                <a:gd name="T19" fmla="*/ 0 h 180"/>
                <a:gd name="T20" fmla="*/ 106 w 106"/>
                <a:gd name="T21" fmla="*/ 3 h 180"/>
                <a:gd name="T22" fmla="*/ 93 w 106"/>
                <a:gd name="T23" fmla="*/ 3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80">
                  <a:moveTo>
                    <a:pt x="93" y="34"/>
                  </a:moveTo>
                  <a:cubicBezTo>
                    <a:pt x="86" y="29"/>
                    <a:pt x="79" y="27"/>
                    <a:pt x="72" y="27"/>
                  </a:cubicBezTo>
                  <a:cubicBezTo>
                    <a:pt x="61" y="27"/>
                    <a:pt x="52" y="32"/>
                    <a:pt x="43" y="42"/>
                  </a:cubicBezTo>
                  <a:cubicBezTo>
                    <a:pt x="35" y="52"/>
                    <a:pt x="31" y="64"/>
                    <a:pt x="31" y="79"/>
                  </a:cubicBezTo>
                  <a:lnTo>
                    <a:pt x="31" y="180"/>
                  </a:lnTo>
                  <a:lnTo>
                    <a:pt x="0" y="180"/>
                  </a:lnTo>
                  <a:lnTo>
                    <a:pt x="0" y="4"/>
                  </a:lnTo>
                  <a:lnTo>
                    <a:pt x="31" y="4"/>
                  </a:lnTo>
                  <a:lnTo>
                    <a:pt x="31" y="32"/>
                  </a:lnTo>
                  <a:cubicBezTo>
                    <a:pt x="42" y="11"/>
                    <a:pt x="59" y="0"/>
                    <a:pt x="82" y="0"/>
                  </a:cubicBezTo>
                  <a:cubicBezTo>
                    <a:pt x="87" y="0"/>
                    <a:pt x="95" y="1"/>
                    <a:pt x="106" y="3"/>
                  </a:cubicBezTo>
                  <a:lnTo>
                    <a:pt x="93" y="3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0" name="Freeform 121"/>
            <p:cNvSpPr>
              <a:spLocks noEditPoints="1"/>
            </p:cNvSpPr>
            <p:nvPr/>
          </p:nvSpPr>
          <p:spPr bwMode="auto">
            <a:xfrm>
              <a:off x="5366" y="3307"/>
              <a:ext cx="34" cy="43"/>
            </a:xfrm>
            <a:custGeom>
              <a:avLst/>
              <a:gdLst>
                <a:gd name="T0" fmla="*/ 108 w 150"/>
                <a:gd name="T1" fmla="*/ 159 h 183"/>
                <a:gd name="T2" fmla="*/ 51 w 150"/>
                <a:gd name="T3" fmla="*/ 183 h 183"/>
                <a:gd name="T4" fmla="*/ 15 w 150"/>
                <a:gd name="T5" fmla="*/ 168 h 183"/>
                <a:gd name="T6" fmla="*/ 0 w 150"/>
                <a:gd name="T7" fmla="*/ 130 h 183"/>
                <a:gd name="T8" fmla="*/ 23 w 150"/>
                <a:gd name="T9" fmla="*/ 85 h 183"/>
                <a:gd name="T10" fmla="*/ 83 w 150"/>
                <a:gd name="T11" fmla="*/ 67 h 183"/>
                <a:gd name="T12" fmla="*/ 105 w 150"/>
                <a:gd name="T13" fmla="*/ 71 h 183"/>
                <a:gd name="T14" fmla="*/ 67 w 150"/>
                <a:gd name="T15" fmla="*/ 28 h 183"/>
                <a:gd name="T16" fmla="*/ 22 w 150"/>
                <a:gd name="T17" fmla="*/ 44 h 183"/>
                <a:gd name="T18" fmla="*/ 9 w 150"/>
                <a:gd name="T19" fmla="*/ 18 h 183"/>
                <a:gd name="T20" fmla="*/ 34 w 150"/>
                <a:gd name="T21" fmla="*/ 6 h 183"/>
                <a:gd name="T22" fmla="*/ 64 w 150"/>
                <a:gd name="T23" fmla="*/ 0 h 183"/>
                <a:gd name="T24" fmla="*/ 119 w 150"/>
                <a:gd name="T25" fmla="*/ 18 h 183"/>
                <a:gd name="T26" fmla="*/ 137 w 150"/>
                <a:gd name="T27" fmla="*/ 73 h 183"/>
                <a:gd name="T28" fmla="*/ 137 w 150"/>
                <a:gd name="T29" fmla="*/ 136 h 183"/>
                <a:gd name="T30" fmla="*/ 150 w 150"/>
                <a:gd name="T31" fmla="*/ 167 h 183"/>
                <a:gd name="T32" fmla="*/ 150 w 150"/>
                <a:gd name="T33" fmla="*/ 183 h 183"/>
                <a:gd name="T34" fmla="*/ 122 w 150"/>
                <a:gd name="T35" fmla="*/ 177 h 183"/>
                <a:gd name="T36" fmla="*/ 108 w 150"/>
                <a:gd name="T37" fmla="*/ 159 h 183"/>
                <a:gd name="T38" fmla="*/ 105 w 150"/>
                <a:gd name="T39" fmla="*/ 93 h 183"/>
                <a:gd name="T40" fmla="*/ 85 w 150"/>
                <a:gd name="T41" fmla="*/ 90 h 183"/>
                <a:gd name="T42" fmla="*/ 46 w 150"/>
                <a:gd name="T43" fmla="*/ 102 h 183"/>
                <a:gd name="T44" fmla="*/ 31 w 150"/>
                <a:gd name="T45" fmla="*/ 131 h 183"/>
                <a:gd name="T46" fmla="*/ 63 w 150"/>
                <a:gd name="T47" fmla="*/ 158 h 183"/>
                <a:gd name="T48" fmla="*/ 105 w 150"/>
                <a:gd name="T49" fmla="*/ 136 h 183"/>
                <a:gd name="T50" fmla="*/ 105 w 150"/>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0" h="183">
                  <a:moveTo>
                    <a:pt x="108" y="159"/>
                  </a:moveTo>
                  <a:cubicBezTo>
                    <a:pt x="96" y="175"/>
                    <a:pt x="77" y="183"/>
                    <a:pt x="51" y="183"/>
                  </a:cubicBezTo>
                  <a:cubicBezTo>
                    <a:pt x="37" y="183"/>
                    <a:pt x="25" y="178"/>
                    <a:pt x="15" y="168"/>
                  </a:cubicBezTo>
                  <a:cubicBezTo>
                    <a:pt x="5" y="158"/>
                    <a:pt x="0" y="145"/>
                    <a:pt x="0" y="130"/>
                  </a:cubicBezTo>
                  <a:cubicBezTo>
                    <a:pt x="0" y="113"/>
                    <a:pt x="8" y="98"/>
                    <a:pt x="23" y="85"/>
                  </a:cubicBezTo>
                  <a:cubicBezTo>
                    <a:pt x="39" y="73"/>
                    <a:pt x="59" y="67"/>
                    <a:pt x="83" y="67"/>
                  </a:cubicBezTo>
                  <a:cubicBezTo>
                    <a:pt x="90" y="67"/>
                    <a:pt x="97" y="68"/>
                    <a:pt x="105" y="71"/>
                  </a:cubicBezTo>
                  <a:cubicBezTo>
                    <a:pt x="105" y="43"/>
                    <a:pt x="93" y="28"/>
                    <a:pt x="67" y="28"/>
                  </a:cubicBezTo>
                  <a:cubicBezTo>
                    <a:pt x="48" y="28"/>
                    <a:pt x="33" y="34"/>
                    <a:pt x="22" y="44"/>
                  </a:cubicBezTo>
                  <a:lnTo>
                    <a:pt x="9" y="18"/>
                  </a:lnTo>
                  <a:cubicBezTo>
                    <a:pt x="15" y="13"/>
                    <a:pt x="23" y="9"/>
                    <a:pt x="34" y="6"/>
                  </a:cubicBezTo>
                  <a:cubicBezTo>
                    <a:pt x="44" y="2"/>
                    <a:pt x="54" y="0"/>
                    <a:pt x="64" y="0"/>
                  </a:cubicBezTo>
                  <a:cubicBezTo>
                    <a:pt x="89" y="0"/>
                    <a:pt x="108" y="6"/>
                    <a:pt x="119" y="18"/>
                  </a:cubicBezTo>
                  <a:cubicBezTo>
                    <a:pt x="131" y="29"/>
                    <a:pt x="137" y="48"/>
                    <a:pt x="137" y="73"/>
                  </a:cubicBezTo>
                  <a:lnTo>
                    <a:pt x="137" y="136"/>
                  </a:lnTo>
                  <a:cubicBezTo>
                    <a:pt x="137" y="152"/>
                    <a:pt x="141" y="162"/>
                    <a:pt x="150" y="167"/>
                  </a:cubicBezTo>
                  <a:lnTo>
                    <a:pt x="150" y="183"/>
                  </a:lnTo>
                  <a:cubicBezTo>
                    <a:pt x="138" y="183"/>
                    <a:pt x="128" y="181"/>
                    <a:pt x="122" y="177"/>
                  </a:cubicBezTo>
                  <a:cubicBezTo>
                    <a:pt x="116" y="174"/>
                    <a:pt x="111" y="168"/>
                    <a:pt x="108" y="159"/>
                  </a:cubicBezTo>
                  <a:close/>
                  <a:moveTo>
                    <a:pt x="105" y="93"/>
                  </a:moveTo>
                  <a:cubicBezTo>
                    <a:pt x="95" y="91"/>
                    <a:pt x="89" y="90"/>
                    <a:pt x="85" y="90"/>
                  </a:cubicBezTo>
                  <a:cubicBezTo>
                    <a:pt x="69" y="90"/>
                    <a:pt x="56" y="94"/>
                    <a:pt x="46" y="102"/>
                  </a:cubicBezTo>
                  <a:cubicBezTo>
                    <a:pt x="36" y="110"/>
                    <a:pt x="31" y="120"/>
                    <a:pt x="31" y="131"/>
                  </a:cubicBezTo>
                  <a:cubicBezTo>
                    <a:pt x="31" y="149"/>
                    <a:pt x="42" y="158"/>
                    <a:pt x="63" y="158"/>
                  </a:cubicBezTo>
                  <a:cubicBezTo>
                    <a:pt x="79" y="158"/>
                    <a:pt x="93" y="151"/>
                    <a:pt x="105" y="136"/>
                  </a:cubicBezTo>
                  <a:lnTo>
                    <a:pt x="105"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1" name="Freeform 122"/>
            <p:cNvSpPr>
              <a:spLocks/>
            </p:cNvSpPr>
            <p:nvPr/>
          </p:nvSpPr>
          <p:spPr bwMode="auto">
            <a:xfrm>
              <a:off x="5408" y="3307"/>
              <a:ext cx="53" cy="42"/>
            </a:xfrm>
            <a:custGeom>
              <a:avLst/>
              <a:gdLst>
                <a:gd name="T0" fmla="*/ 203 w 234"/>
                <a:gd name="T1" fmla="*/ 180 h 180"/>
                <a:gd name="T2" fmla="*/ 203 w 234"/>
                <a:gd name="T3" fmla="*/ 68 h 180"/>
                <a:gd name="T4" fmla="*/ 167 w 234"/>
                <a:gd name="T5" fmla="*/ 27 h 180"/>
                <a:gd name="T6" fmla="*/ 146 w 234"/>
                <a:gd name="T7" fmla="*/ 34 h 180"/>
                <a:gd name="T8" fmla="*/ 133 w 234"/>
                <a:gd name="T9" fmla="*/ 50 h 180"/>
                <a:gd name="T10" fmla="*/ 133 w 234"/>
                <a:gd name="T11" fmla="*/ 180 h 180"/>
                <a:gd name="T12" fmla="*/ 101 w 234"/>
                <a:gd name="T13" fmla="*/ 180 h 180"/>
                <a:gd name="T14" fmla="*/ 101 w 234"/>
                <a:gd name="T15" fmla="*/ 55 h 180"/>
                <a:gd name="T16" fmla="*/ 92 w 234"/>
                <a:gd name="T17" fmla="*/ 34 h 180"/>
                <a:gd name="T18" fmla="*/ 66 w 234"/>
                <a:gd name="T19" fmla="*/ 27 h 180"/>
                <a:gd name="T20" fmla="*/ 46 w 234"/>
                <a:gd name="T21" fmla="*/ 34 h 180"/>
                <a:gd name="T22" fmla="*/ 31 w 234"/>
                <a:gd name="T23" fmla="*/ 50 h 180"/>
                <a:gd name="T24" fmla="*/ 31 w 234"/>
                <a:gd name="T25" fmla="*/ 180 h 180"/>
                <a:gd name="T26" fmla="*/ 0 w 234"/>
                <a:gd name="T27" fmla="*/ 180 h 180"/>
                <a:gd name="T28" fmla="*/ 0 w 234"/>
                <a:gd name="T29" fmla="*/ 4 h 180"/>
                <a:gd name="T30" fmla="*/ 20 w 234"/>
                <a:gd name="T31" fmla="*/ 4 h 180"/>
                <a:gd name="T32" fmla="*/ 30 w 234"/>
                <a:gd name="T33" fmla="*/ 24 h 180"/>
                <a:gd name="T34" fmla="*/ 76 w 234"/>
                <a:gd name="T35" fmla="*/ 0 h 180"/>
                <a:gd name="T36" fmla="*/ 128 w 234"/>
                <a:gd name="T37" fmla="*/ 24 h 180"/>
                <a:gd name="T38" fmla="*/ 148 w 234"/>
                <a:gd name="T39" fmla="*/ 7 h 180"/>
                <a:gd name="T40" fmla="*/ 177 w 234"/>
                <a:gd name="T41" fmla="*/ 0 h 180"/>
                <a:gd name="T42" fmla="*/ 219 w 234"/>
                <a:gd name="T43" fmla="*/ 17 h 180"/>
                <a:gd name="T44" fmla="*/ 234 w 234"/>
                <a:gd name="T45" fmla="*/ 62 h 180"/>
                <a:gd name="T46" fmla="*/ 234 w 234"/>
                <a:gd name="T47" fmla="*/ 180 h 180"/>
                <a:gd name="T48" fmla="*/ 203 w 234"/>
                <a:gd name="T4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180">
                  <a:moveTo>
                    <a:pt x="203" y="180"/>
                  </a:moveTo>
                  <a:lnTo>
                    <a:pt x="203" y="68"/>
                  </a:lnTo>
                  <a:cubicBezTo>
                    <a:pt x="203" y="41"/>
                    <a:pt x="191" y="27"/>
                    <a:pt x="167" y="27"/>
                  </a:cubicBezTo>
                  <a:cubicBezTo>
                    <a:pt x="160" y="27"/>
                    <a:pt x="153" y="29"/>
                    <a:pt x="146" y="34"/>
                  </a:cubicBezTo>
                  <a:cubicBezTo>
                    <a:pt x="140" y="38"/>
                    <a:pt x="135" y="44"/>
                    <a:pt x="133" y="50"/>
                  </a:cubicBezTo>
                  <a:lnTo>
                    <a:pt x="133" y="180"/>
                  </a:lnTo>
                  <a:lnTo>
                    <a:pt x="101" y="180"/>
                  </a:lnTo>
                  <a:lnTo>
                    <a:pt x="101" y="55"/>
                  </a:lnTo>
                  <a:cubicBezTo>
                    <a:pt x="101" y="46"/>
                    <a:pt x="98" y="39"/>
                    <a:pt x="92" y="34"/>
                  </a:cubicBezTo>
                  <a:cubicBezTo>
                    <a:pt x="85" y="29"/>
                    <a:pt x="77" y="27"/>
                    <a:pt x="66" y="27"/>
                  </a:cubicBezTo>
                  <a:cubicBezTo>
                    <a:pt x="60" y="27"/>
                    <a:pt x="53" y="29"/>
                    <a:pt x="46" y="34"/>
                  </a:cubicBezTo>
                  <a:cubicBezTo>
                    <a:pt x="39" y="39"/>
                    <a:pt x="34" y="44"/>
                    <a:pt x="31" y="50"/>
                  </a:cubicBezTo>
                  <a:lnTo>
                    <a:pt x="31" y="180"/>
                  </a:lnTo>
                  <a:lnTo>
                    <a:pt x="0" y="180"/>
                  </a:lnTo>
                  <a:lnTo>
                    <a:pt x="0" y="4"/>
                  </a:lnTo>
                  <a:lnTo>
                    <a:pt x="20" y="4"/>
                  </a:lnTo>
                  <a:lnTo>
                    <a:pt x="30" y="24"/>
                  </a:lnTo>
                  <a:cubicBezTo>
                    <a:pt x="42" y="8"/>
                    <a:pt x="57" y="0"/>
                    <a:pt x="76" y="0"/>
                  </a:cubicBezTo>
                  <a:cubicBezTo>
                    <a:pt x="101" y="0"/>
                    <a:pt x="118" y="8"/>
                    <a:pt x="128" y="24"/>
                  </a:cubicBezTo>
                  <a:cubicBezTo>
                    <a:pt x="132" y="17"/>
                    <a:pt x="138" y="12"/>
                    <a:pt x="148" y="7"/>
                  </a:cubicBezTo>
                  <a:cubicBezTo>
                    <a:pt x="157" y="3"/>
                    <a:pt x="167" y="0"/>
                    <a:pt x="177" y="0"/>
                  </a:cubicBezTo>
                  <a:cubicBezTo>
                    <a:pt x="195" y="0"/>
                    <a:pt x="210" y="6"/>
                    <a:pt x="219" y="17"/>
                  </a:cubicBezTo>
                  <a:cubicBezTo>
                    <a:pt x="229" y="27"/>
                    <a:pt x="234" y="43"/>
                    <a:pt x="234" y="62"/>
                  </a:cubicBezTo>
                  <a:lnTo>
                    <a:pt x="234" y="180"/>
                  </a:lnTo>
                  <a:lnTo>
                    <a:pt x="20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2" name="Freeform 123"/>
            <p:cNvSpPr>
              <a:spLocks/>
            </p:cNvSpPr>
            <p:nvPr/>
          </p:nvSpPr>
          <p:spPr bwMode="auto">
            <a:xfrm>
              <a:off x="5490" y="3293"/>
              <a:ext cx="44" cy="57"/>
            </a:xfrm>
            <a:custGeom>
              <a:avLst/>
              <a:gdLst>
                <a:gd name="T0" fmla="*/ 106 w 193"/>
                <a:gd name="T1" fmla="*/ 244 h 244"/>
                <a:gd name="T2" fmla="*/ 90 w 193"/>
                <a:gd name="T3" fmla="*/ 244 h 244"/>
                <a:gd name="T4" fmla="*/ 0 w 193"/>
                <a:gd name="T5" fmla="*/ 0 h 244"/>
                <a:gd name="T6" fmla="*/ 37 w 193"/>
                <a:gd name="T7" fmla="*/ 0 h 244"/>
                <a:gd name="T8" fmla="*/ 98 w 193"/>
                <a:gd name="T9" fmla="*/ 177 h 244"/>
                <a:gd name="T10" fmla="*/ 158 w 193"/>
                <a:gd name="T11" fmla="*/ 0 h 244"/>
                <a:gd name="T12" fmla="*/ 193 w 193"/>
                <a:gd name="T13" fmla="*/ 0 h 244"/>
                <a:gd name="T14" fmla="*/ 106 w 193"/>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244">
                  <a:moveTo>
                    <a:pt x="106" y="244"/>
                  </a:moveTo>
                  <a:lnTo>
                    <a:pt x="90" y="244"/>
                  </a:lnTo>
                  <a:lnTo>
                    <a:pt x="0" y="0"/>
                  </a:lnTo>
                  <a:lnTo>
                    <a:pt x="37" y="0"/>
                  </a:lnTo>
                  <a:lnTo>
                    <a:pt x="98" y="177"/>
                  </a:lnTo>
                  <a:lnTo>
                    <a:pt x="158" y="0"/>
                  </a:lnTo>
                  <a:lnTo>
                    <a:pt x="193" y="0"/>
                  </a:lnTo>
                  <a:lnTo>
                    <a:pt x="106" y="2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3" name="Freeform 124"/>
            <p:cNvSpPr>
              <a:spLocks noEditPoints="1"/>
            </p:cNvSpPr>
            <p:nvPr/>
          </p:nvSpPr>
          <p:spPr bwMode="auto">
            <a:xfrm>
              <a:off x="5534" y="3287"/>
              <a:ext cx="37" cy="78"/>
            </a:xfrm>
            <a:custGeom>
              <a:avLst/>
              <a:gdLst>
                <a:gd name="T0" fmla="*/ 88 w 162"/>
                <a:gd name="T1" fmla="*/ 295 h 334"/>
                <a:gd name="T2" fmla="*/ 62 w 162"/>
                <a:gd name="T3" fmla="*/ 323 h 334"/>
                <a:gd name="T4" fmla="*/ 19 w 162"/>
                <a:gd name="T5" fmla="*/ 334 h 334"/>
                <a:gd name="T6" fmla="*/ 19 w 162"/>
                <a:gd name="T7" fmla="*/ 307 h 334"/>
                <a:gd name="T8" fmla="*/ 52 w 162"/>
                <a:gd name="T9" fmla="*/ 297 h 334"/>
                <a:gd name="T10" fmla="*/ 66 w 162"/>
                <a:gd name="T11" fmla="*/ 275 h 334"/>
                <a:gd name="T12" fmla="*/ 61 w 162"/>
                <a:gd name="T13" fmla="*/ 247 h 334"/>
                <a:gd name="T14" fmla="*/ 48 w 162"/>
                <a:gd name="T15" fmla="*/ 212 h 334"/>
                <a:gd name="T16" fmla="*/ 0 w 162"/>
                <a:gd name="T17" fmla="*/ 90 h 334"/>
                <a:gd name="T18" fmla="*/ 32 w 162"/>
                <a:gd name="T19" fmla="*/ 90 h 334"/>
                <a:gd name="T20" fmla="*/ 84 w 162"/>
                <a:gd name="T21" fmla="*/ 226 h 334"/>
                <a:gd name="T22" fmla="*/ 130 w 162"/>
                <a:gd name="T23" fmla="*/ 90 h 334"/>
                <a:gd name="T24" fmla="*/ 162 w 162"/>
                <a:gd name="T25" fmla="*/ 90 h 334"/>
                <a:gd name="T26" fmla="*/ 88 w 162"/>
                <a:gd name="T27" fmla="*/ 295 h 334"/>
                <a:gd name="T28" fmla="*/ 123 w 162"/>
                <a:gd name="T29" fmla="*/ 0 h 334"/>
                <a:gd name="T30" fmla="*/ 85 w 162"/>
                <a:gd name="T31" fmla="*/ 55 h 334"/>
                <a:gd name="T32" fmla="*/ 62 w 162"/>
                <a:gd name="T33" fmla="*/ 55 h 334"/>
                <a:gd name="T34" fmla="*/ 90 w 162"/>
                <a:gd name="T35" fmla="*/ 0 h 334"/>
                <a:gd name="T36" fmla="*/ 123 w 162"/>
                <a:gd name="T3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334">
                  <a:moveTo>
                    <a:pt x="88" y="295"/>
                  </a:moveTo>
                  <a:cubicBezTo>
                    <a:pt x="84" y="307"/>
                    <a:pt x="75" y="316"/>
                    <a:pt x="62" y="323"/>
                  </a:cubicBezTo>
                  <a:cubicBezTo>
                    <a:pt x="49" y="331"/>
                    <a:pt x="35" y="334"/>
                    <a:pt x="19" y="334"/>
                  </a:cubicBezTo>
                  <a:lnTo>
                    <a:pt x="19" y="307"/>
                  </a:lnTo>
                  <a:cubicBezTo>
                    <a:pt x="32" y="307"/>
                    <a:pt x="43" y="304"/>
                    <a:pt x="52" y="297"/>
                  </a:cubicBezTo>
                  <a:cubicBezTo>
                    <a:pt x="62" y="291"/>
                    <a:pt x="66" y="284"/>
                    <a:pt x="66" y="275"/>
                  </a:cubicBezTo>
                  <a:cubicBezTo>
                    <a:pt x="66" y="266"/>
                    <a:pt x="65" y="256"/>
                    <a:pt x="61" y="247"/>
                  </a:cubicBezTo>
                  <a:cubicBezTo>
                    <a:pt x="58" y="237"/>
                    <a:pt x="53" y="226"/>
                    <a:pt x="48" y="212"/>
                  </a:cubicBezTo>
                  <a:lnTo>
                    <a:pt x="0" y="90"/>
                  </a:lnTo>
                  <a:lnTo>
                    <a:pt x="32" y="90"/>
                  </a:lnTo>
                  <a:lnTo>
                    <a:pt x="84" y="226"/>
                  </a:lnTo>
                  <a:lnTo>
                    <a:pt x="130" y="90"/>
                  </a:lnTo>
                  <a:lnTo>
                    <a:pt x="162" y="90"/>
                  </a:lnTo>
                  <a:lnTo>
                    <a:pt x="88" y="295"/>
                  </a:lnTo>
                  <a:close/>
                  <a:moveTo>
                    <a:pt x="123" y="0"/>
                  </a:moveTo>
                  <a:lnTo>
                    <a:pt x="85" y="55"/>
                  </a:lnTo>
                  <a:lnTo>
                    <a:pt x="62" y="55"/>
                  </a:lnTo>
                  <a:lnTo>
                    <a:pt x="90" y="0"/>
                  </a:lnTo>
                  <a:lnTo>
                    <a:pt x="12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4" name="Freeform 125"/>
            <p:cNvSpPr>
              <a:spLocks/>
            </p:cNvSpPr>
            <p:nvPr/>
          </p:nvSpPr>
          <p:spPr bwMode="auto">
            <a:xfrm>
              <a:off x="5573" y="3308"/>
              <a:ext cx="34" cy="41"/>
            </a:xfrm>
            <a:custGeom>
              <a:avLst/>
              <a:gdLst>
                <a:gd name="T0" fmla="*/ 49 w 146"/>
                <a:gd name="T1" fmla="*/ 148 h 176"/>
                <a:gd name="T2" fmla="*/ 146 w 146"/>
                <a:gd name="T3" fmla="*/ 148 h 176"/>
                <a:gd name="T4" fmla="*/ 146 w 146"/>
                <a:gd name="T5" fmla="*/ 176 h 176"/>
                <a:gd name="T6" fmla="*/ 0 w 146"/>
                <a:gd name="T7" fmla="*/ 176 h 176"/>
                <a:gd name="T8" fmla="*/ 0 w 146"/>
                <a:gd name="T9" fmla="*/ 167 h 176"/>
                <a:gd name="T10" fmla="*/ 100 w 146"/>
                <a:gd name="T11" fmla="*/ 28 h 176"/>
                <a:gd name="T12" fmla="*/ 2 w 146"/>
                <a:gd name="T13" fmla="*/ 28 h 176"/>
                <a:gd name="T14" fmla="*/ 2 w 146"/>
                <a:gd name="T15" fmla="*/ 0 h 176"/>
                <a:gd name="T16" fmla="*/ 145 w 146"/>
                <a:gd name="T17" fmla="*/ 0 h 176"/>
                <a:gd name="T18" fmla="*/ 145 w 146"/>
                <a:gd name="T19" fmla="*/ 9 h 176"/>
                <a:gd name="T20" fmla="*/ 49 w 146"/>
                <a:gd name="T21"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76">
                  <a:moveTo>
                    <a:pt x="49" y="148"/>
                  </a:moveTo>
                  <a:lnTo>
                    <a:pt x="146" y="148"/>
                  </a:lnTo>
                  <a:lnTo>
                    <a:pt x="146" y="176"/>
                  </a:lnTo>
                  <a:lnTo>
                    <a:pt x="0" y="176"/>
                  </a:lnTo>
                  <a:lnTo>
                    <a:pt x="0" y="167"/>
                  </a:lnTo>
                  <a:lnTo>
                    <a:pt x="100" y="28"/>
                  </a:lnTo>
                  <a:lnTo>
                    <a:pt x="2" y="28"/>
                  </a:lnTo>
                  <a:lnTo>
                    <a:pt x="2" y="0"/>
                  </a:lnTo>
                  <a:lnTo>
                    <a:pt x="145" y="0"/>
                  </a:lnTo>
                  <a:lnTo>
                    <a:pt x="145" y="9"/>
                  </a:lnTo>
                  <a:lnTo>
                    <a:pt x="49" y="1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5" name="Freeform 126"/>
            <p:cNvSpPr>
              <a:spLocks/>
            </p:cNvSpPr>
            <p:nvPr/>
          </p:nvSpPr>
          <p:spPr bwMode="auto">
            <a:xfrm>
              <a:off x="5613" y="3291"/>
              <a:ext cx="34" cy="58"/>
            </a:xfrm>
            <a:custGeom>
              <a:avLst/>
              <a:gdLst>
                <a:gd name="T0" fmla="*/ 114 w 148"/>
                <a:gd name="T1" fmla="*/ 248 h 248"/>
                <a:gd name="T2" fmla="*/ 59 w 148"/>
                <a:gd name="T3" fmla="*/ 160 h 248"/>
                <a:gd name="T4" fmla="*/ 31 w 148"/>
                <a:gd name="T5" fmla="*/ 188 h 248"/>
                <a:gd name="T6" fmla="*/ 31 w 148"/>
                <a:gd name="T7" fmla="*/ 248 h 248"/>
                <a:gd name="T8" fmla="*/ 0 w 148"/>
                <a:gd name="T9" fmla="*/ 248 h 248"/>
                <a:gd name="T10" fmla="*/ 0 w 148"/>
                <a:gd name="T11" fmla="*/ 0 h 248"/>
                <a:gd name="T12" fmla="*/ 31 w 148"/>
                <a:gd name="T13" fmla="*/ 0 h 248"/>
                <a:gd name="T14" fmla="*/ 31 w 148"/>
                <a:gd name="T15" fmla="*/ 153 h 248"/>
                <a:gd name="T16" fmla="*/ 99 w 148"/>
                <a:gd name="T17" fmla="*/ 72 h 248"/>
                <a:gd name="T18" fmla="*/ 135 w 148"/>
                <a:gd name="T19" fmla="*/ 72 h 248"/>
                <a:gd name="T20" fmla="*/ 79 w 148"/>
                <a:gd name="T21" fmla="*/ 139 h 248"/>
                <a:gd name="T22" fmla="*/ 148 w 148"/>
                <a:gd name="T23" fmla="*/ 248 h 248"/>
                <a:gd name="T24" fmla="*/ 114 w 148"/>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48">
                  <a:moveTo>
                    <a:pt x="114" y="248"/>
                  </a:moveTo>
                  <a:lnTo>
                    <a:pt x="59" y="160"/>
                  </a:lnTo>
                  <a:lnTo>
                    <a:pt x="31" y="188"/>
                  </a:lnTo>
                  <a:lnTo>
                    <a:pt x="31" y="248"/>
                  </a:lnTo>
                  <a:lnTo>
                    <a:pt x="0" y="248"/>
                  </a:lnTo>
                  <a:lnTo>
                    <a:pt x="0" y="0"/>
                  </a:lnTo>
                  <a:lnTo>
                    <a:pt x="31" y="0"/>
                  </a:lnTo>
                  <a:lnTo>
                    <a:pt x="31" y="153"/>
                  </a:lnTo>
                  <a:lnTo>
                    <a:pt x="99" y="72"/>
                  </a:lnTo>
                  <a:lnTo>
                    <a:pt x="135" y="72"/>
                  </a:lnTo>
                  <a:lnTo>
                    <a:pt x="79" y="139"/>
                  </a:lnTo>
                  <a:lnTo>
                    <a:pt x="148" y="248"/>
                  </a:lnTo>
                  <a:lnTo>
                    <a:pt x="114"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6" name="Freeform 127"/>
            <p:cNvSpPr>
              <a:spLocks/>
            </p:cNvSpPr>
            <p:nvPr/>
          </p:nvSpPr>
          <p:spPr bwMode="auto">
            <a:xfrm>
              <a:off x="5651" y="3308"/>
              <a:ext cx="32" cy="42"/>
            </a:xfrm>
            <a:custGeom>
              <a:avLst/>
              <a:gdLst>
                <a:gd name="T0" fmla="*/ 31 w 143"/>
                <a:gd name="T1" fmla="*/ 0 h 179"/>
                <a:gd name="T2" fmla="*/ 31 w 143"/>
                <a:gd name="T3" fmla="*/ 112 h 179"/>
                <a:gd name="T4" fmla="*/ 67 w 143"/>
                <a:gd name="T5" fmla="*/ 153 h 179"/>
                <a:gd name="T6" fmla="*/ 95 w 143"/>
                <a:gd name="T7" fmla="*/ 144 h 179"/>
                <a:gd name="T8" fmla="*/ 112 w 143"/>
                <a:gd name="T9" fmla="*/ 123 h 179"/>
                <a:gd name="T10" fmla="*/ 112 w 143"/>
                <a:gd name="T11" fmla="*/ 0 h 179"/>
                <a:gd name="T12" fmla="*/ 143 w 143"/>
                <a:gd name="T13" fmla="*/ 0 h 179"/>
                <a:gd name="T14" fmla="*/ 143 w 143"/>
                <a:gd name="T15" fmla="*/ 176 h 179"/>
                <a:gd name="T16" fmla="*/ 112 w 143"/>
                <a:gd name="T17" fmla="*/ 176 h 179"/>
                <a:gd name="T18" fmla="*/ 112 w 143"/>
                <a:gd name="T19" fmla="*/ 151 h 179"/>
                <a:gd name="T20" fmla="*/ 91 w 143"/>
                <a:gd name="T21" fmla="*/ 170 h 179"/>
                <a:gd name="T22" fmla="*/ 60 w 143"/>
                <a:gd name="T23" fmla="*/ 179 h 179"/>
                <a:gd name="T24" fmla="*/ 16 w 143"/>
                <a:gd name="T25" fmla="*/ 162 h 179"/>
                <a:gd name="T26" fmla="*/ 0 w 143"/>
                <a:gd name="T27" fmla="*/ 115 h 179"/>
                <a:gd name="T28" fmla="*/ 0 w 143"/>
                <a:gd name="T29" fmla="*/ 0 h 179"/>
                <a:gd name="T30" fmla="*/ 31 w 143"/>
                <a:gd name="T3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9">
                  <a:moveTo>
                    <a:pt x="31" y="0"/>
                  </a:moveTo>
                  <a:lnTo>
                    <a:pt x="31" y="112"/>
                  </a:lnTo>
                  <a:cubicBezTo>
                    <a:pt x="31" y="139"/>
                    <a:pt x="43" y="153"/>
                    <a:pt x="67" y="153"/>
                  </a:cubicBezTo>
                  <a:cubicBezTo>
                    <a:pt x="77" y="153"/>
                    <a:pt x="86" y="150"/>
                    <a:pt x="95" y="144"/>
                  </a:cubicBezTo>
                  <a:cubicBezTo>
                    <a:pt x="104" y="138"/>
                    <a:pt x="109" y="131"/>
                    <a:pt x="112" y="123"/>
                  </a:cubicBezTo>
                  <a:lnTo>
                    <a:pt x="112" y="0"/>
                  </a:lnTo>
                  <a:lnTo>
                    <a:pt x="143" y="0"/>
                  </a:lnTo>
                  <a:lnTo>
                    <a:pt x="143" y="176"/>
                  </a:lnTo>
                  <a:lnTo>
                    <a:pt x="112" y="176"/>
                  </a:lnTo>
                  <a:lnTo>
                    <a:pt x="112" y="151"/>
                  </a:lnTo>
                  <a:cubicBezTo>
                    <a:pt x="108" y="158"/>
                    <a:pt x="101" y="164"/>
                    <a:pt x="91" y="170"/>
                  </a:cubicBezTo>
                  <a:cubicBezTo>
                    <a:pt x="80" y="176"/>
                    <a:pt x="70" y="179"/>
                    <a:pt x="60" y="179"/>
                  </a:cubicBezTo>
                  <a:cubicBezTo>
                    <a:pt x="41" y="179"/>
                    <a:pt x="26" y="173"/>
                    <a:pt x="16" y="162"/>
                  </a:cubicBezTo>
                  <a:cubicBezTo>
                    <a:pt x="5" y="151"/>
                    <a:pt x="0" y="135"/>
                    <a:pt x="0" y="115"/>
                  </a:cubicBezTo>
                  <a:lnTo>
                    <a:pt x="0" y="0"/>
                  </a:lnTo>
                  <a:lnTo>
                    <a:pt x="3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7" name="Freeform 128"/>
            <p:cNvSpPr>
              <a:spLocks/>
            </p:cNvSpPr>
            <p:nvPr/>
          </p:nvSpPr>
          <p:spPr bwMode="auto">
            <a:xfrm>
              <a:off x="5693" y="3307"/>
              <a:ext cx="53" cy="42"/>
            </a:xfrm>
            <a:custGeom>
              <a:avLst/>
              <a:gdLst>
                <a:gd name="T0" fmla="*/ 203 w 234"/>
                <a:gd name="T1" fmla="*/ 180 h 180"/>
                <a:gd name="T2" fmla="*/ 203 w 234"/>
                <a:gd name="T3" fmla="*/ 68 h 180"/>
                <a:gd name="T4" fmla="*/ 167 w 234"/>
                <a:gd name="T5" fmla="*/ 27 h 180"/>
                <a:gd name="T6" fmla="*/ 146 w 234"/>
                <a:gd name="T7" fmla="*/ 34 h 180"/>
                <a:gd name="T8" fmla="*/ 133 w 234"/>
                <a:gd name="T9" fmla="*/ 50 h 180"/>
                <a:gd name="T10" fmla="*/ 133 w 234"/>
                <a:gd name="T11" fmla="*/ 180 h 180"/>
                <a:gd name="T12" fmla="*/ 101 w 234"/>
                <a:gd name="T13" fmla="*/ 180 h 180"/>
                <a:gd name="T14" fmla="*/ 101 w 234"/>
                <a:gd name="T15" fmla="*/ 55 h 180"/>
                <a:gd name="T16" fmla="*/ 92 w 234"/>
                <a:gd name="T17" fmla="*/ 34 h 180"/>
                <a:gd name="T18" fmla="*/ 66 w 234"/>
                <a:gd name="T19" fmla="*/ 27 h 180"/>
                <a:gd name="T20" fmla="*/ 46 w 234"/>
                <a:gd name="T21" fmla="*/ 34 h 180"/>
                <a:gd name="T22" fmla="*/ 31 w 234"/>
                <a:gd name="T23" fmla="*/ 50 h 180"/>
                <a:gd name="T24" fmla="*/ 31 w 234"/>
                <a:gd name="T25" fmla="*/ 180 h 180"/>
                <a:gd name="T26" fmla="*/ 0 w 234"/>
                <a:gd name="T27" fmla="*/ 180 h 180"/>
                <a:gd name="T28" fmla="*/ 0 w 234"/>
                <a:gd name="T29" fmla="*/ 4 h 180"/>
                <a:gd name="T30" fmla="*/ 20 w 234"/>
                <a:gd name="T31" fmla="*/ 4 h 180"/>
                <a:gd name="T32" fmla="*/ 30 w 234"/>
                <a:gd name="T33" fmla="*/ 24 h 180"/>
                <a:gd name="T34" fmla="*/ 75 w 234"/>
                <a:gd name="T35" fmla="*/ 0 h 180"/>
                <a:gd name="T36" fmla="*/ 128 w 234"/>
                <a:gd name="T37" fmla="*/ 24 h 180"/>
                <a:gd name="T38" fmla="*/ 148 w 234"/>
                <a:gd name="T39" fmla="*/ 7 h 180"/>
                <a:gd name="T40" fmla="*/ 177 w 234"/>
                <a:gd name="T41" fmla="*/ 0 h 180"/>
                <a:gd name="T42" fmla="*/ 219 w 234"/>
                <a:gd name="T43" fmla="*/ 17 h 180"/>
                <a:gd name="T44" fmla="*/ 234 w 234"/>
                <a:gd name="T45" fmla="*/ 62 h 180"/>
                <a:gd name="T46" fmla="*/ 234 w 234"/>
                <a:gd name="T47" fmla="*/ 180 h 180"/>
                <a:gd name="T48" fmla="*/ 203 w 234"/>
                <a:gd name="T4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180">
                  <a:moveTo>
                    <a:pt x="203" y="180"/>
                  </a:moveTo>
                  <a:lnTo>
                    <a:pt x="203" y="68"/>
                  </a:lnTo>
                  <a:cubicBezTo>
                    <a:pt x="203" y="41"/>
                    <a:pt x="191" y="27"/>
                    <a:pt x="167" y="27"/>
                  </a:cubicBezTo>
                  <a:cubicBezTo>
                    <a:pt x="160" y="27"/>
                    <a:pt x="153" y="29"/>
                    <a:pt x="146" y="34"/>
                  </a:cubicBezTo>
                  <a:cubicBezTo>
                    <a:pt x="140" y="38"/>
                    <a:pt x="135" y="44"/>
                    <a:pt x="133" y="50"/>
                  </a:cubicBezTo>
                  <a:lnTo>
                    <a:pt x="133" y="180"/>
                  </a:lnTo>
                  <a:lnTo>
                    <a:pt x="101" y="180"/>
                  </a:lnTo>
                  <a:lnTo>
                    <a:pt x="101" y="55"/>
                  </a:lnTo>
                  <a:cubicBezTo>
                    <a:pt x="101" y="46"/>
                    <a:pt x="98" y="39"/>
                    <a:pt x="92" y="34"/>
                  </a:cubicBezTo>
                  <a:cubicBezTo>
                    <a:pt x="85" y="29"/>
                    <a:pt x="77" y="27"/>
                    <a:pt x="66" y="27"/>
                  </a:cubicBezTo>
                  <a:cubicBezTo>
                    <a:pt x="60" y="27"/>
                    <a:pt x="53" y="29"/>
                    <a:pt x="46" y="34"/>
                  </a:cubicBezTo>
                  <a:cubicBezTo>
                    <a:pt x="39" y="39"/>
                    <a:pt x="34" y="44"/>
                    <a:pt x="31" y="50"/>
                  </a:cubicBezTo>
                  <a:lnTo>
                    <a:pt x="31" y="180"/>
                  </a:lnTo>
                  <a:lnTo>
                    <a:pt x="0" y="180"/>
                  </a:lnTo>
                  <a:lnTo>
                    <a:pt x="0" y="4"/>
                  </a:lnTo>
                  <a:lnTo>
                    <a:pt x="20" y="4"/>
                  </a:lnTo>
                  <a:lnTo>
                    <a:pt x="30" y="24"/>
                  </a:lnTo>
                  <a:cubicBezTo>
                    <a:pt x="42" y="8"/>
                    <a:pt x="57" y="0"/>
                    <a:pt x="75" y="0"/>
                  </a:cubicBezTo>
                  <a:cubicBezTo>
                    <a:pt x="101" y="0"/>
                    <a:pt x="118" y="8"/>
                    <a:pt x="128" y="24"/>
                  </a:cubicBezTo>
                  <a:cubicBezTo>
                    <a:pt x="132" y="17"/>
                    <a:pt x="138" y="12"/>
                    <a:pt x="148" y="7"/>
                  </a:cubicBezTo>
                  <a:cubicBezTo>
                    <a:pt x="157" y="3"/>
                    <a:pt x="167" y="0"/>
                    <a:pt x="177" y="0"/>
                  </a:cubicBezTo>
                  <a:cubicBezTo>
                    <a:pt x="195" y="0"/>
                    <a:pt x="210" y="6"/>
                    <a:pt x="219" y="17"/>
                  </a:cubicBezTo>
                  <a:cubicBezTo>
                    <a:pt x="229" y="27"/>
                    <a:pt x="234" y="43"/>
                    <a:pt x="234" y="62"/>
                  </a:cubicBezTo>
                  <a:lnTo>
                    <a:pt x="234" y="180"/>
                  </a:lnTo>
                  <a:lnTo>
                    <a:pt x="20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8" name="Freeform 129"/>
            <p:cNvSpPr>
              <a:spLocks/>
            </p:cNvSpPr>
            <p:nvPr/>
          </p:nvSpPr>
          <p:spPr bwMode="auto">
            <a:xfrm>
              <a:off x="5758" y="3339"/>
              <a:ext cx="13" cy="24"/>
            </a:xfrm>
            <a:custGeom>
              <a:avLst/>
              <a:gdLst>
                <a:gd name="T0" fmla="*/ 8 w 56"/>
                <a:gd name="T1" fmla="*/ 105 h 105"/>
                <a:gd name="T2" fmla="*/ 0 w 56"/>
                <a:gd name="T3" fmla="*/ 93 h 105"/>
                <a:gd name="T4" fmla="*/ 28 w 56"/>
                <a:gd name="T5" fmla="*/ 54 h 105"/>
                <a:gd name="T6" fmla="*/ 23 w 56"/>
                <a:gd name="T7" fmla="*/ 39 h 105"/>
                <a:gd name="T8" fmla="*/ 9 w 56"/>
                <a:gd name="T9" fmla="*/ 20 h 105"/>
                <a:gd name="T10" fmla="*/ 16 w 56"/>
                <a:gd name="T11" fmla="*/ 6 h 105"/>
                <a:gd name="T12" fmla="*/ 33 w 56"/>
                <a:gd name="T13" fmla="*/ 0 h 105"/>
                <a:gd name="T14" fmla="*/ 49 w 56"/>
                <a:gd name="T15" fmla="*/ 8 h 105"/>
                <a:gd name="T16" fmla="*/ 56 w 56"/>
                <a:gd name="T17" fmla="*/ 26 h 105"/>
                <a:gd name="T18" fmla="*/ 47 w 56"/>
                <a:gd name="T19" fmla="*/ 66 h 105"/>
                <a:gd name="T20" fmla="*/ 8 w 56"/>
                <a:gd name="T21"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05">
                  <a:moveTo>
                    <a:pt x="8" y="105"/>
                  </a:moveTo>
                  <a:lnTo>
                    <a:pt x="0" y="93"/>
                  </a:lnTo>
                  <a:cubicBezTo>
                    <a:pt x="19" y="78"/>
                    <a:pt x="28" y="65"/>
                    <a:pt x="28" y="54"/>
                  </a:cubicBezTo>
                  <a:cubicBezTo>
                    <a:pt x="28" y="49"/>
                    <a:pt x="27" y="44"/>
                    <a:pt x="23" y="39"/>
                  </a:cubicBezTo>
                  <a:cubicBezTo>
                    <a:pt x="14" y="35"/>
                    <a:pt x="9" y="28"/>
                    <a:pt x="9" y="20"/>
                  </a:cubicBezTo>
                  <a:cubicBezTo>
                    <a:pt x="9" y="14"/>
                    <a:pt x="11" y="9"/>
                    <a:pt x="16" y="6"/>
                  </a:cubicBezTo>
                  <a:cubicBezTo>
                    <a:pt x="20" y="2"/>
                    <a:pt x="26" y="0"/>
                    <a:pt x="33" y="0"/>
                  </a:cubicBezTo>
                  <a:cubicBezTo>
                    <a:pt x="39" y="0"/>
                    <a:pt x="44" y="3"/>
                    <a:pt x="49" y="8"/>
                  </a:cubicBezTo>
                  <a:cubicBezTo>
                    <a:pt x="54" y="13"/>
                    <a:pt x="56" y="19"/>
                    <a:pt x="56" y="26"/>
                  </a:cubicBezTo>
                  <a:cubicBezTo>
                    <a:pt x="56" y="41"/>
                    <a:pt x="53" y="54"/>
                    <a:pt x="47" y="66"/>
                  </a:cubicBezTo>
                  <a:cubicBezTo>
                    <a:pt x="41" y="77"/>
                    <a:pt x="28" y="90"/>
                    <a:pt x="8" y="105"/>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39" name="Freeform 130"/>
            <p:cNvSpPr>
              <a:spLocks/>
            </p:cNvSpPr>
            <p:nvPr/>
          </p:nvSpPr>
          <p:spPr bwMode="auto">
            <a:xfrm>
              <a:off x="5790" y="3308"/>
              <a:ext cx="37" cy="42"/>
            </a:xfrm>
            <a:custGeom>
              <a:avLst/>
              <a:gdLst>
                <a:gd name="T0" fmla="*/ 83 w 160"/>
                <a:gd name="T1" fmla="*/ 180 h 180"/>
                <a:gd name="T2" fmla="*/ 75 w 160"/>
                <a:gd name="T3" fmla="*/ 180 h 180"/>
                <a:gd name="T4" fmla="*/ 0 w 160"/>
                <a:gd name="T5" fmla="*/ 0 h 180"/>
                <a:gd name="T6" fmla="*/ 34 w 160"/>
                <a:gd name="T7" fmla="*/ 0 h 180"/>
                <a:gd name="T8" fmla="*/ 80 w 160"/>
                <a:gd name="T9" fmla="*/ 123 h 180"/>
                <a:gd name="T10" fmla="*/ 128 w 160"/>
                <a:gd name="T11" fmla="*/ 0 h 180"/>
                <a:gd name="T12" fmla="*/ 160 w 160"/>
                <a:gd name="T13" fmla="*/ 0 h 180"/>
                <a:gd name="T14" fmla="*/ 83 w 160"/>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180">
                  <a:moveTo>
                    <a:pt x="83" y="180"/>
                  </a:moveTo>
                  <a:lnTo>
                    <a:pt x="75" y="180"/>
                  </a:lnTo>
                  <a:lnTo>
                    <a:pt x="0" y="0"/>
                  </a:lnTo>
                  <a:lnTo>
                    <a:pt x="34" y="0"/>
                  </a:lnTo>
                  <a:lnTo>
                    <a:pt x="80" y="123"/>
                  </a:lnTo>
                  <a:lnTo>
                    <a:pt x="128" y="0"/>
                  </a:lnTo>
                  <a:lnTo>
                    <a:pt x="160" y="0"/>
                  </a:lnTo>
                  <a:lnTo>
                    <a:pt x="83"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0" name="Freeform 131"/>
            <p:cNvSpPr>
              <a:spLocks noEditPoints="1"/>
            </p:cNvSpPr>
            <p:nvPr/>
          </p:nvSpPr>
          <p:spPr bwMode="auto">
            <a:xfrm>
              <a:off x="5828" y="3287"/>
              <a:ext cx="37" cy="78"/>
            </a:xfrm>
            <a:custGeom>
              <a:avLst/>
              <a:gdLst>
                <a:gd name="T0" fmla="*/ 88 w 162"/>
                <a:gd name="T1" fmla="*/ 295 h 334"/>
                <a:gd name="T2" fmla="*/ 62 w 162"/>
                <a:gd name="T3" fmla="*/ 323 h 334"/>
                <a:gd name="T4" fmla="*/ 19 w 162"/>
                <a:gd name="T5" fmla="*/ 334 h 334"/>
                <a:gd name="T6" fmla="*/ 19 w 162"/>
                <a:gd name="T7" fmla="*/ 307 h 334"/>
                <a:gd name="T8" fmla="*/ 52 w 162"/>
                <a:gd name="T9" fmla="*/ 297 h 334"/>
                <a:gd name="T10" fmla="*/ 66 w 162"/>
                <a:gd name="T11" fmla="*/ 275 h 334"/>
                <a:gd name="T12" fmla="*/ 61 w 162"/>
                <a:gd name="T13" fmla="*/ 247 h 334"/>
                <a:gd name="T14" fmla="*/ 48 w 162"/>
                <a:gd name="T15" fmla="*/ 212 h 334"/>
                <a:gd name="T16" fmla="*/ 0 w 162"/>
                <a:gd name="T17" fmla="*/ 90 h 334"/>
                <a:gd name="T18" fmla="*/ 32 w 162"/>
                <a:gd name="T19" fmla="*/ 90 h 334"/>
                <a:gd name="T20" fmla="*/ 84 w 162"/>
                <a:gd name="T21" fmla="*/ 226 h 334"/>
                <a:gd name="T22" fmla="*/ 130 w 162"/>
                <a:gd name="T23" fmla="*/ 90 h 334"/>
                <a:gd name="T24" fmla="*/ 162 w 162"/>
                <a:gd name="T25" fmla="*/ 90 h 334"/>
                <a:gd name="T26" fmla="*/ 88 w 162"/>
                <a:gd name="T27" fmla="*/ 295 h 334"/>
                <a:gd name="T28" fmla="*/ 122 w 162"/>
                <a:gd name="T29" fmla="*/ 0 h 334"/>
                <a:gd name="T30" fmla="*/ 85 w 162"/>
                <a:gd name="T31" fmla="*/ 55 h 334"/>
                <a:gd name="T32" fmla="*/ 62 w 162"/>
                <a:gd name="T33" fmla="*/ 55 h 334"/>
                <a:gd name="T34" fmla="*/ 90 w 162"/>
                <a:gd name="T35" fmla="*/ 0 h 334"/>
                <a:gd name="T36" fmla="*/ 122 w 162"/>
                <a:gd name="T3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334">
                  <a:moveTo>
                    <a:pt x="88" y="295"/>
                  </a:moveTo>
                  <a:cubicBezTo>
                    <a:pt x="84" y="307"/>
                    <a:pt x="75" y="316"/>
                    <a:pt x="62" y="323"/>
                  </a:cubicBezTo>
                  <a:cubicBezTo>
                    <a:pt x="49" y="331"/>
                    <a:pt x="35" y="334"/>
                    <a:pt x="19" y="334"/>
                  </a:cubicBezTo>
                  <a:lnTo>
                    <a:pt x="19" y="307"/>
                  </a:lnTo>
                  <a:cubicBezTo>
                    <a:pt x="32" y="307"/>
                    <a:pt x="43" y="304"/>
                    <a:pt x="52" y="297"/>
                  </a:cubicBezTo>
                  <a:cubicBezTo>
                    <a:pt x="62" y="291"/>
                    <a:pt x="66" y="284"/>
                    <a:pt x="66" y="275"/>
                  </a:cubicBezTo>
                  <a:cubicBezTo>
                    <a:pt x="66" y="266"/>
                    <a:pt x="65" y="256"/>
                    <a:pt x="61" y="247"/>
                  </a:cubicBezTo>
                  <a:cubicBezTo>
                    <a:pt x="58" y="237"/>
                    <a:pt x="53" y="226"/>
                    <a:pt x="48" y="212"/>
                  </a:cubicBezTo>
                  <a:lnTo>
                    <a:pt x="0" y="90"/>
                  </a:lnTo>
                  <a:lnTo>
                    <a:pt x="32" y="90"/>
                  </a:lnTo>
                  <a:lnTo>
                    <a:pt x="84" y="226"/>
                  </a:lnTo>
                  <a:lnTo>
                    <a:pt x="130" y="90"/>
                  </a:lnTo>
                  <a:lnTo>
                    <a:pt x="162" y="90"/>
                  </a:lnTo>
                  <a:lnTo>
                    <a:pt x="88" y="295"/>
                  </a:lnTo>
                  <a:close/>
                  <a:moveTo>
                    <a:pt x="122" y="0"/>
                  </a:moveTo>
                  <a:lnTo>
                    <a:pt x="85" y="55"/>
                  </a:lnTo>
                  <a:lnTo>
                    <a:pt x="62" y="55"/>
                  </a:lnTo>
                  <a:lnTo>
                    <a:pt x="90" y="0"/>
                  </a:lnTo>
                  <a:lnTo>
                    <a:pt x="12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1" name="Freeform 132"/>
            <p:cNvSpPr>
              <a:spLocks/>
            </p:cNvSpPr>
            <p:nvPr/>
          </p:nvSpPr>
          <p:spPr bwMode="auto">
            <a:xfrm>
              <a:off x="5865" y="3308"/>
              <a:ext cx="37" cy="42"/>
            </a:xfrm>
            <a:custGeom>
              <a:avLst/>
              <a:gdLst>
                <a:gd name="T0" fmla="*/ 84 w 161"/>
                <a:gd name="T1" fmla="*/ 180 h 180"/>
                <a:gd name="T2" fmla="*/ 76 w 161"/>
                <a:gd name="T3" fmla="*/ 180 h 180"/>
                <a:gd name="T4" fmla="*/ 0 w 161"/>
                <a:gd name="T5" fmla="*/ 0 h 180"/>
                <a:gd name="T6" fmla="*/ 34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6" y="180"/>
                  </a:lnTo>
                  <a:lnTo>
                    <a:pt x="0" y="0"/>
                  </a:lnTo>
                  <a:lnTo>
                    <a:pt x="34"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2" name="Freeform 133"/>
            <p:cNvSpPr>
              <a:spLocks noEditPoints="1"/>
            </p:cNvSpPr>
            <p:nvPr/>
          </p:nvSpPr>
          <p:spPr bwMode="auto">
            <a:xfrm>
              <a:off x="5905" y="3307"/>
              <a:ext cx="36" cy="43"/>
            </a:xfrm>
            <a:custGeom>
              <a:avLst/>
              <a:gdLst>
                <a:gd name="T0" fmla="*/ 0 w 159"/>
                <a:gd name="T1" fmla="*/ 91 h 183"/>
                <a:gd name="T2" fmla="*/ 22 w 159"/>
                <a:gd name="T3" fmla="*/ 25 h 183"/>
                <a:gd name="T4" fmla="*/ 79 w 159"/>
                <a:gd name="T5" fmla="*/ 0 h 183"/>
                <a:gd name="T6" fmla="*/ 138 w 159"/>
                <a:gd name="T7" fmla="*/ 24 h 183"/>
                <a:gd name="T8" fmla="*/ 159 w 159"/>
                <a:gd name="T9" fmla="*/ 91 h 183"/>
                <a:gd name="T10" fmla="*/ 137 w 159"/>
                <a:gd name="T11" fmla="*/ 158 h 183"/>
                <a:gd name="T12" fmla="*/ 79 w 159"/>
                <a:gd name="T13" fmla="*/ 183 h 183"/>
                <a:gd name="T14" fmla="*/ 21 w 159"/>
                <a:gd name="T15" fmla="*/ 158 h 183"/>
                <a:gd name="T16" fmla="*/ 0 w 159"/>
                <a:gd name="T17" fmla="*/ 91 h 183"/>
                <a:gd name="T18" fmla="*/ 32 w 159"/>
                <a:gd name="T19" fmla="*/ 91 h 183"/>
                <a:gd name="T20" fmla="*/ 79 w 159"/>
                <a:gd name="T21" fmla="*/ 157 h 183"/>
                <a:gd name="T22" fmla="*/ 113 w 159"/>
                <a:gd name="T23" fmla="*/ 140 h 183"/>
                <a:gd name="T24" fmla="*/ 126 w 159"/>
                <a:gd name="T25" fmla="*/ 91 h 183"/>
                <a:gd name="T26" fmla="*/ 79 w 159"/>
                <a:gd name="T27" fmla="*/ 26 h 183"/>
                <a:gd name="T28" fmla="*/ 45 w 159"/>
                <a:gd name="T29" fmla="*/ 43 h 183"/>
                <a:gd name="T30" fmla="*/ 32 w 159"/>
                <a:gd name="T31" fmla="*/ 9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83">
                  <a:moveTo>
                    <a:pt x="0" y="91"/>
                  </a:moveTo>
                  <a:cubicBezTo>
                    <a:pt x="0" y="64"/>
                    <a:pt x="7" y="42"/>
                    <a:pt x="22" y="25"/>
                  </a:cubicBezTo>
                  <a:cubicBezTo>
                    <a:pt x="36" y="9"/>
                    <a:pt x="55" y="0"/>
                    <a:pt x="79" y="0"/>
                  </a:cubicBezTo>
                  <a:cubicBezTo>
                    <a:pt x="104" y="0"/>
                    <a:pt x="124" y="8"/>
                    <a:pt x="138" y="24"/>
                  </a:cubicBezTo>
                  <a:cubicBezTo>
                    <a:pt x="152" y="40"/>
                    <a:pt x="159" y="63"/>
                    <a:pt x="159" y="91"/>
                  </a:cubicBezTo>
                  <a:cubicBezTo>
                    <a:pt x="159" y="120"/>
                    <a:pt x="152" y="142"/>
                    <a:pt x="137" y="158"/>
                  </a:cubicBezTo>
                  <a:cubicBezTo>
                    <a:pt x="123" y="175"/>
                    <a:pt x="104" y="183"/>
                    <a:pt x="79" y="183"/>
                  </a:cubicBezTo>
                  <a:cubicBezTo>
                    <a:pt x="54" y="183"/>
                    <a:pt x="35" y="175"/>
                    <a:pt x="21" y="158"/>
                  </a:cubicBezTo>
                  <a:cubicBezTo>
                    <a:pt x="7" y="141"/>
                    <a:pt x="0" y="119"/>
                    <a:pt x="0" y="91"/>
                  </a:cubicBezTo>
                  <a:close/>
                  <a:moveTo>
                    <a:pt x="32" y="91"/>
                  </a:moveTo>
                  <a:cubicBezTo>
                    <a:pt x="32" y="135"/>
                    <a:pt x="48" y="157"/>
                    <a:pt x="79" y="157"/>
                  </a:cubicBezTo>
                  <a:cubicBezTo>
                    <a:pt x="94" y="157"/>
                    <a:pt x="105" y="151"/>
                    <a:pt x="113" y="140"/>
                  </a:cubicBezTo>
                  <a:cubicBezTo>
                    <a:pt x="122" y="128"/>
                    <a:pt x="126" y="112"/>
                    <a:pt x="126" y="91"/>
                  </a:cubicBezTo>
                  <a:cubicBezTo>
                    <a:pt x="126" y="48"/>
                    <a:pt x="110" y="26"/>
                    <a:pt x="79" y="26"/>
                  </a:cubicBezTo>
                  <a:cubicBezTo>
                    <a:pt x="65" y="26"/>
                    <a:pt x="54" y="32"/>
                    <a:pt x="45" y="43"/>
                  </a:cubicBezTo>
                  <a:cubicBezTo>
                    <a:pt x="37" y="55"/>
                    <a:pt x="32" y="71"/>
                    <a:pt x="32" y="9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3" name="Freeform 134"/>
            <p:cNvSpPr>
              <a:spLocks noEditPoints="1"/>
            </p:cNvSpPr>
            <p:nvPr/>
          </p:nvSpPr>
          <p:spPr bwMode="auto">
            <a:xfrm>
              <a:off x="5943" y="3292"/>
              <a:ext cx="21" cy="73"/>
            </a:xfrm>
            <a:custGeom>
              <a:avLst/>
              <a:gdLst>
                <a:gd name="T0" fmla="*/ 68 w 88"/>
                <a:gd name="T1" fmla="*/ 0 h 311"/>
                <a:gd name="T2" fmla="*/ 81 w 88"/>
                <a:gd name="T3" fmla="*/ 6 h 311"/>
                <a:gd name="T4" fmla="*/ 87 w 88"/>
                <a:gd name="T5" fmla="*/ 19 h 311"/>
                <a:gd name="T6" fmla="*/ 81 w 88"/>
                <a:gd name="T7" fmla="*/ 33 h 311"/>
                <a:gd name="T8" fmla="*/ 68 w 88"/>
                <a:gd name="T9" fmla="*/ 39 h 311"/>
                <a:gd name="T10" fmla="*/ 54 w 88"/>
                <a:gd name="T11" fmla="*/ 33 h 311"/>
                <a:gd name="T12" fmla="*/ 49 w 88"/>
                <a:gd name="T13" fmla="*/ 19 h 311"/>
                <a:gd name="T14" fmla="*/ 54 w 88"/>
                <a:gd name="T15" fmla="*/ 6 h 311"/>
                <a:gd name="T16" fmla="*/ 68 w 88"/>
                <a:gd name="T17" fmla="*/ 0 h 311"/>
                <a:gd name="T18" fmla="*/ 0 w 88"/>
                <a:gd name="T19" fmla="*/ 311 h 311"/>
                <a:gd name="T20" fmla="*/ 0 w 88"/>
                <a:gd name="T21" fmla="*/ 284 h 311"/>
                <a:gd name="T22" fmla="*/ 44 w 88"/>
                <a:gd name="T23" fmla="*/ 274 h 311"/>
                <a:gd name="T24" fmla="*/ 56 w 88"/>
                <a:gd name="T25" fmla="*/ 242 h 311"/>
                <a:gd name="T26" fmla="*/ 56 w 88"/>
                <a:gd name="T27" fmla="*/ 93 h 311"/>
                <a:gd name="T28" fmla="*/ 21 w 88"/>
                <a:gd name="T29" fmla="*/ 93 h 311"/>
                <a:gd name="T30" fmla="*/ 21 w 88"/>
                <a:gd name="T31" fmla="*/ 67 h 311"/>
                <a:gd name="T32" fmla="*/ 88 w 88"/>
                <a:gd name="T33" fmla="*/ 67 h 311"/>
                <a:gd name="T34" fmla="*/ 88 w 88"/>
                <a:gd name="T35" fmla="*/ 241 h 311"/>
                <a:gd name="T36" fmla="*/ 66 w 88"/>
                <a:gd name="T37" fmla="*/ 294 h 311"/>
                <a:gd name="T38" fmla="*/ 0 w 88"/>
                <a:gd name="T39"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 h="311">
                  <a:moveTo>
                    <a:pt x="68" y="0"/>
                  </a:moveTo>
                  <a:cubicBezTo>
                    <a:pt x="73" y="0"/>
                    <a:pt x="78" y="2"/>
                    <a:pt x="81" y="6"/>
                  </a:cubicBezTo>
                  <a:cubicBezTo>
                    <a:pt x="85" y="10"/>
                    <a:pt x="87" y="14"/>
                    <a:pt x="87" y="19"/>
                  </a:cubicBezTo>
                  <a:cubicBezTo>
                    <a:pt x="87" y="25"/>
                    <a:pt x="85" y="29"/>
                    <a:pt x="81" y="33"/>
                  </a:cubicBezTo>
                  <a:cubicBezTo>
                    <a:pt x="78" y="37"/>
                    <a:pt x="73" y="39"/>
                    <a:pt x="68" y="39"/>
                  </a:cubicBezTo>
                  <a:cubicBezTo>
                    <a:pt x="62" y="39"/>
                    <a:pt x="58" y="37"/>
                    <a:pt x="54" y="33"/>
                  </a:cubicBezTo>
                  <a:cubicBezTo>
                    <a:pt x="50" y="29"/>
                    <a:pt x="49" y="25"/>
                    <a:pt x="49" y="19"/>
                  </a:cubicBezTo>
                  <a:cubicBezTo>
                    <a:pt x="49" y="14"/>
                    <a:pt x="50" y="9"/>
                    <a:pt x="54" y="6"/>
                  </a:cubicBezTo>
                  <a:cubicBezTo>
                    <a:pt x="58" y="2"/>
                    <a:pt x="62" y="0"/>
                    <a:pt x="68" y="0"/>
                  </a:cubicBezTo>
                  <a:close/>
                  <a:moveTo>
                    <a:pt x="0" y="311"/>
                  </a:moveTo>
                  <a:lnTo>
                    <a:pt x="0" y="284"/>
                  </a:lnTo>
                  <a:cubicBezTo>
                    <a:pt x="22" y="284"/>
                    <a:pt x="37" y="280"/>
                    <a:pt x="44" y="274"/>
                  </a:cubicBezTo>
                  <a:cubicBezTo>
                    <a:pt x="52" y="267"/>
                    <a:pt x="56" y="257"/>
                    <a:pt x="56" y="242"/>
                  </a:cubicBezTo>
                  <a:lnTo>
                    <a:pt x="56" y="93"/>
                  </a:lnTo>
                  <a:lnTo>
                    <a:pt x="21" y="93"/>
                  </a:lnTo>
                  <a:lnTo>
                    <a:pt x="21" y="67"/>
                  </a:lnTo>
                  <a:lnTo>
                    <a:pt x="88" y="67"/>
                  </a:lnTo>
                  <a:lnTo>
                    <a:pt x="88" y="241"/>
                  </a:lnTo>
                  <a:cubicBezTo>
                    <a:pt x="88" y="265"/>
                    <a:pt x="80" y="283"/>
                    <a:pt x="66" y="294"/>
                  </a:cubicBezTo>
                  <a:cubicBezTo>
                    <a:pt x="52" y="306"/>
                    <a:pt x="30" y="311"/>
                    <a:pt x="0" y="31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4" name="Freeform 135"/>
            <p:cNvSpPr>
              <a:spLocks noEditPoints="1"/>
            </p:cNvSpPr>
            <p:nvPr/>
          </p:nvSpPr>
          <p:spPr bwMode="auto">
            <a:xfrm>
              <a:off x="5986" y="3307"/>
              <a:ext cx="35" cy="43"/>
            </a:xfrm>
            <a:custGeom>
              <a:avLst/>
              <a:gdLst>
                <a:gd name="T0" fmla="*/ 109 w 151"/>
                <a:gd name="T1" fmla="*/ 159 h 183"/>
                <a:gd name="T2" fmla="*/ 51 w 151"/>
                <a:gd name="T3" fmla="*/ 183 h 183"/>
                <a:gd name="T4" fmla="*/ 15 w 151"/>
                <a:gd name="T5" fmla="*/ 168 h 183"/>
                <a:gd name="T6" fmla="*/ 0 w 151"/>
                <a:gd name="T7" fmla="*/ 130 h 183"/>
                <a:gd name="T8" fmla="*/ 24 w 151"/>
                <a:gd name="T9" fmla="*/ 85 h 183"/>
                <a:gd name="T10" fmla="*/ 83 w 151"/>
                <a:gd name="T11" fmla="*/ 67 h 183"/>
                <a:gd name="T12" fmla="*/ 106 w 151"/>
                <a:gd name="T13" fmla="*/ 71 h 183"/>
                <a:gd name="T14" fmla="*/ 68 w 151"/>
                <a:gd name="T15" fmla="*/ 28 h 183"/>
                <a:gd name="T16" fmla="*/ 23 w 151"/>
                <a:gd name="T17" fmla="*/ 44 h 183"/>
                <a:gd name="T18" fmla="*/ 9 w 151"/>
                <a:gd name="T19" fmla="*/ 18 h 183"/>
                <a:gd name="T20" fmla="*/ 34 w 151"/>
                <a:gd name="T21" fmla="*/ 6 h 183"/>
                <a:gd name="T22" fmla="*/ 64 w 151"/>
                <a:gd name="T23" fmla="*/ 0 h 183"/>
                <a:gd name="T24" fmla="*/ 119 w 151"/>
                <a:gd name="T25" fmla="*/ 18 h 183"/>
                <a:gd name="T26" fmla="*/ 137 w 151"/>
                <a:gd name="T27" fmla="*/ 73 h 183"/>
                <a:gd name="T28" fmla="*/ 137 w 151"/>
                <a:gd name="T29" fmla="*/ 136 h 183"/>
                <a:gd name="T30" fmla="*/ 151 w 151"/>
                <a:gd name="T31" fmla="*/ 167 h 183"/>
                <a:gd name="T32" fmla="*/ 151 w 151"/>
                <a:gd name="T33" fmla="*/ 183 h 183"/>
                <a:gd name="T34" fmla="*/ 122 w 151"/>
                <a:gd name="T35" fmla="*/ 177 h 183"/>
                <a:gd name="T36" fmla="*/ 109 w 151"/>
                <a:gd name="T37" fmla="*/ 159 h 183"/>
                <a:gd name="T38" fmla="*/ 106 w 151"/>
                <a:gd name="T39" fmla="*/ 93 h 183"/>
                <a:gd name="T40" fmla="*/ 85 w 151"/>
                <a:gd name="T41" fmla="*/ 90 h 183"/>
                <a:gd name="T42" fmla="*/ 46 w 151"/>
                <a:gd name="T43" fmla="*/ 102 h 183"/>
                <a:gd name="T44" fmla="*/ 31 w 151"/>
                <a:gd name="T45" fmla="*/ 131 h 183"/>
                <a:gd name="T46" fmla="*/ 64 w 151"/>
                <a:gd name="T47" fmla="*/ 158 h 183"/>
                <a:gd name="T48" fmla="*/ 106 w 151"/>
                <a:gd name="T49" fmla="*/ 136 h 183"/>
                <a:gd name="T50" fmla="*/ 106 w 151"/>
                <a:gd name="T51" fmla="*/ 9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83">
                  <a:moveTo>
                    <a:pt x="109" y="159"/>
                  </a:moveTo>
                  <a:cubicBezTo>
                    <a:pt x="96" y="175"/>
                    <a:pt x="77" y="183"/>
                    <a:pt x="51" y="183"/>
                  </a:cubicBezTo>
                  <a:cubicBezTo>
                    <a:pt x="37" y="183"/>
                    <a:pt x="25" y="178"/>
                    <a:pt x="15" y="168"/>
                  </a:cubicBezTo>
                  <a:cubicBezTo>
                    <a:pt x="5" y="158"/>
                    <a:pt x="0" y="145"/>
                    <a:pt x="0" y="130"/>
                  </a:cubicBezTo>
                  <a:cubicBezTo>
                    <a:pt x="0" y="113"/>
                    <a:pt x="8" y="98"/>
                    <a:pt x="24" y="85"/>
                  </a:cubicBezTo>
                  <a:cubicBezTo>
                    <a:pt x="39" y="73"/>
                    <a:pt x="59" y="67"/>
                    <a:pt x="83" y="67"/>
                  </a:cubicBezTo>
                  <a:cubicBezTo>
                    <a:pt x="90" y="67"/>
                    <a:pt x="97" y="68"/>
                    <a:pt x="106" y="71"/>
                  </a:cubicBezTo>
                  <a:cubicBezTo>
                    <a:pt x="106" y="43"/>
                    <a:pt x="93" y="28"/>
                    <a:pt x="68" y="28"/>
                  </a:cubicBezTo>
                  <a:cubicBezTo>
                    <a:pt x="48" y="28"/>
                    <a:pt x="33" y="34"/>
                    <a:pt x="23" y="44"/>
                  </a:cubicBezTo>
                  <a:lnTo>
                    <a:pt x="9" y="18"/>
                  </a:lnTo>
                  <a:cubicBezTo>
                    <a:pt x="15" y="13"/>
                    <a:pt x="23" y="9"/>
                    <a:pt x="34" y="6"/>
                  </a:cubicBezTo>
                  <a:cubicBezTo>
                    <a:pt x="44" y="2"/>
                    <a:pt x="54" y="0"/>
                    <a:pt x="64" y="0"/>
                  </a:cubicBezTo>
                  <a:cubicBezTo>
                    <a:pt x="89" y="0"/>
                    <a:pt x="108" y="6"/>
                    <a:pt x="119" y="18"/>
                  </a:cubicBezTo>
                  <a:cubicBezTo>
                    <a:pt x="131" y="29"/>
                    <a:pt x="137" y="48"/>
                    <a:pt x="137" y="73"/>
                  </a:cubicBezTo>
                  <a:lnTo>
                    <a:pt x="137" y="136"/>
                  </a:lnTo>
                  <a:cubicBezTo>
                    <a:pt x="137" y="152"/>
                    <a:pt x="141" y="162"/>
                    <a:pt x="151" y="167"/>
                  </a:cubicBezTo>
                  <a:lnTo>
                    <a:pt x="151" y="183"/>
                  </a:lnTo>
                  <a:cubicBezTo>
                    <a:pt x="138" y="183"/>
                    <a:pt x="128" y="181"/>
                    <a:pt x="122" y="177"/>
                  </a:cubicBezTo>
                  <a:cubicBezTo>
                    <a:pt x="116" y="174"/>
                    <a:pt x="111" y="168"/>
                    <a:pt x="109" y="159"/>
                  </a:cubicBezTo>
                  <a:close/>
                  <a:moveTo>
                    <a:pt x="106" y="93"/>
                  </a:moveTo>
                  <a:cubicBezTo>
                    <a:pt x="96" y="91"/>
                    <a:pt x="89" y="90"/>
                    <a:pt x="85" y="90"/>
                  </a:cubicBezTo>
                  <a:cubicBezTo>
                    <a:pt x="69" y="90"/>
                    <a:pt x="56" y="94"/>
                    <a:pt x="46" y="102"/>
                  </a:cubicBezTo>
                  <a:cubicBezTo>
                    <a:pt x="36" y="110"/>
                    <a:pt x="31" y="120"/>
                    <a:pt x="31" y="131"/>
                  </a:cubicBezTo>
                  <a:cubicBezTo>
                    <a:pt x="31" y="149"/>
                    <a:pt x="42" y="158"/>
                    <a:pt x="64" y="158"/>
                  </a:cubicBezTo>
                  <a:cubicBezTo>
                    <a:pt x="79" y="158"/>
                    <a:pt x="93" y="151"/>
                    <a:pt x="106" y="136"/>
                  </a:cubicBezTo>
                  <a:lnTo>
                    <a:pt x="106" y="9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5" name="Freeform 136"/>
            <p:cNvSpPr>
              <a:spLocks/>
            </p:cNvSpPr>
            <p:nvPr/>
          </p:nvSpPr>
          <p:spPr bwMode="auto">
            <a:xfrm>
              <a:off x="6047" y="3308"/>
              <a:ext cx="37" cy="42"/>
            </a:xfrm>
            <a:custGeom>
              <a:avLst/>
              <a:gdLst>
                <a:gd name="T0" fmla="*/ 84 w 161"/>
                <a:gd name="T1" fmla="*/ 180 h 180"/>
                <a:gd name="T2" fmla="*/ 75 w 161"/>
                <a:gd name="T3" fmla="*/ 180 h 180"/>
                <a:gd name="T4" fmla="*/ 0 w 161"/>
                <a:gd name="T5" fmla="*/ 0 h 180"/>
                <a:gd name="T6" fmla="*/ 34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5" y="180"/>
                  </a:lnTo>
                  <a:lnTo>
                    <a:pt x="0" y="0"/>
                  </a:lnTo>
                  <a:lnTo>
                    <a:pt x="34"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6" name="Freeform 137"/>
            <p:cNvSpPr>
              <a:spLocks/>
            </p:cNvSpPr>
            <p:nvPr/>
          </p:nvSpPr>
          <p:spPr bwMode="auto">
            <a:xfrm>
              <a:off x="6085" y="3308"/>
              <a:ext cx="34" cy="41"/>
            </a:xfrm>
            <a:custGeom>
              <a:avLst/>
              <a:gdLst>
                <a:gd name="T0" fmla="*/ 49 w 147"/>
                <a:gd name="T1" fmla="*/ 148 h 176"/>
                <a:gd name="T2" fmla="*/ 147 w 147"/>
                <a:gd name="T3" fmla="*/ 148 h 176"/>
                <a:gd name="T4" fmla="*/ 147 w 147"/>
                <a:gd name="T5" fmla="*/ 176 h 176"/>
                <a:gd name="T6" fmla="*/ 0 w 147"/>
                <a:gd name="T7" fmla="*/ 176 h 176"/>
                <a:gd name="T8" fmla="*/ 0 w 147"/>
                <a:gd name="T9" fmla="*/ 167 h 176"/>
                <a:gd name="T10" fmla="*/ 100 w 147"/>
                <a:gd name="T11" fmla="*/ 28 h 176"/>
                <a:gd name="T12" fmla="*/ 2 w 147"/>
                <a:gd name="T13" fmla="*/ 28 h 176"/>
                <a:gd name="T14" fmla="*/ 2 w 147"/>
                <a:gd name="T15" fmla="*/ 0 h 176"/>
                <a:gd name="T16" fmla="*/ 146 w 147"/>
                <a:gd name="T17" fmla="*/ 0 h 176"/>
                <a:gd name="T18" fmla="*/ 146 w 147"/>
                <a:gd name="T19" fmla="*/ 9 h 176"/>
                <a:gd name="T20" fmla="*/ 49 w 147"/>
                <a:gd name="T21"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176">
                  <a:moveTo>
                    <a:pt x="49" y="148"/>
                  </a:moveTo>
                  <a:lnTo>
                    <a:pt x="147" y="148"/>
                  </a:lnTo>
                  <a:lnTo>
                    <a:pt x="147" y="176"/>
                  </a:lnTo>
                  <a:lnTo>
                    <a:pt x="0" y="176"/>
                  </a:lnTo>
                  <a:lnTo>
                    <a:pt x="0" y="167"/>
                  </a:lnTo>
                  <a:lnTo>
                    <a:pt x="100" y="28"/>
                  </a:lnTo>
                  <a:lnTo>
                    <a:pt x="2" y="28"/>
                  </a:lnTo>
                  <a:lnTo>
                    <a:pt x="2" y="0"/>
                  </a:lnTo>
                  <a:lnTo>
                    <a:pt x="146" y="0"/>
                  </a:lnTo>
                  <a:lnTo>
                    <a:pt x="146" y="9"/>
                  </a:lnTo>
                  <a:lnTo>
                    <a:pt x="49" y="1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7" name="Freeform 138"/>
            <p:cNvSpPr>
              <a:spLocks noEditPoints="1"/>
            </p:cNvSpPr>
            <p:nvPr/>
          </p:nvSpPr>
          <p:spPr bwMode="auto">
            <a:xfrm>
              <a:off x="6123" y="3291"/>
              <a:ext cx="34" cy="59"/>
            </a:xfrm>
            <a:custGeom>
              <a:avLst/>
              <a:gdLst>
                <a:gd name="T0" fmla="*/ 121 w 152"/>
                <a:gd name="T1" fmla="*/ 247 h 251"/>
                <a:gd name="T2" fmla="*/ 121 w 152"/>
                <a:gd name="T3" fmla="*/ 234 h 251"/>
                <a:gd name="T4" fmla="*/ 74 w 152"/>
                <a:gd name="T5" fmla="*/ 251 h 251"/>
                <a:gd name="T6" fmla="*/ 20 w 152"/>
                <a:gd name="T7" fmla="*/ 227 h 251"/>
                <a:gd name="T8" fmla="*/ 0 w 152"/>
                <a:gd name="T9" fmla="*/ 164 h 251"/>
                <a:gd name="T10" fmla="*/ 23 w 152"/>
                <a:gd name="T11" fmla="*/ 96 h 251"/>
                <a:gd name="T12" fmla="*/ 80 w 152"/>
                <a:gd name="T13" fmla="*/ 68 h 251"/>
                <a:gd name="T14" fmla="*/ 121 w 152"/>
                <a:gd name="T15" fmla="*/ 81 h 251"/>
                <a:gd name="T16" fmla="*/ 121 w 152"/>
                <a:gd name="T17" fmla="*/ 0 h 251"/>
                <a:gd name="T18" fmla="*/ 152 w 152"/>
                <a:gd name="T19" fmla="*/ 0 h 251"/>
                <a:gd name="T20" fmla="*/ 152 w 152"/>
                <a:gd name="T21" fmla="*/ 247 h 251"/>
                <a:gd name="T22" fmla="*/ 121 w 152"/>
                <a:gd name="T23" fmla="*/ 247 h 251"/>
                <a:gd name="T24" fmla="*/ 121 w 152"/>
                <a:gd name="T25" fmla="*/ 112 h 251"/>
                <a:gd name="T26" fmla="*/ 89 w 152"/>
                <a:gd name="T27" fmla="*/ 95 h 251"/>
                <a:gd name="T28" fmla="*/ 48 w 152"/>
                <a:gd name="T29" fmla="*/ 113 h 251"/>
                <a:gd name="T30" fmla="*/ 33 w 152"/>
                <a:gd name="T31" fmla="*/ 161 h 251"/>
                <a:gd name="T32" fmla="*/ 90 w 152"/>
                <a:gd name="T33" fmla="*/ 225 h 251"/>
                <a:gd name="T34" fmla="*/ 108 w 152"/>
                <a:gd name="T35" fmla="*/ 220 h 251"/>
                <a:gd name="T36" fmla="*/ 121 w 152"/>
                <a:gd name="T37" fmla="*/ 210 h 251"/>
                <a:gd name="T38" fmla="*/ 121 w 152"/>
                <a:gd name="T39" fmla="*/ 11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2" h="251">
                  <a:moveTo>
                    <a:pt x="121" y="247"/>
                  </a:moveTo>
                  <a:lnTo>
                    <a:pt x="121" y="234"/>
                  </a:lnTo>
                  <a:cubicBezTo>
                    <a:pt x="110" y="245"/>
                    <a:pt x="95" y="251"/>
                    <a:pt x="74" y="251"/>
                  </a:cubicBezTo>
                  <a:cubicBezTo>
                    <a:pt x="52" y="251"/>
                    <a:pt x="34" y="243"/>
                    <a:pt x="20" y="227"/>
                  </a:cubicBezTo>
                  <a:cubicBezTo>
                    <a:pt x="7" y="211"/>
                    <a:pt x="0" y="190"/>
                    <a:pt x="0" y="164"/>
                  </a:cubicBezTo>
                  <a:cubicBezTo>
                    <a:pt x="0" y="138"/>
                    <a:pt x="8" y="115"/>
                    <a:pt x="23" y="96"/>
                  </a:cubicBezTo>
                  <a:cubicBezTo>
                    <a:pt x="39" y="78"/>
                    <a:pt x="58" y="68"/>
                    <a:pt x="80" y="68"/>
                  </a:cubicBezTo>
                  <a:cubicBezTo>
                    <a:pt x="98" y="68"/>
                    <a:pt x="112" y="73"/>
                    <a:pt x="121" y="81"/>
                  </a:cubicBezTo>
                  <a:lnTo>
                    <a:pt x="121" y="0"/>
                  </a:lnTo>
                  <a:lnTo>
                    <a:pt x="152" y="0"/>
                  </a:lnTo>
                  <a:lnTo>
                    <a:pt x="152" y="247"/>
                  </a:lnTo>
                  <a:lnTo>
                    <a:pt x="121" y="247"/>
                  </a:lnTo>
                  <a:close/>
                  <a:moveTo>
                    <a:pt x="121" y="112"/>
                  </a:moveTo>
                  <a:cubicBezTo>
                    <a:pt x="113" y="101"/>
                    <a:pt x="102" y="95"/>
                    <a:pt x="89" y="95"/>
                  </a:cubicBezTo>
                  <a:cubicBezTo>
                    <a:pt x="72" y="95"/>
                    <a:pt x="58" y="101"/>
                    <a:pt x="48" y="113"/>
                  </a:cubicBezTo>
                  <a:cubicBezTo>
                    <a:pt x="38" y="126"/>
                    <a:pt x="33" y="142"/>
                    <a:pt x="33" y="161"/>
                  </a:cubicBezTo>
                  <a:cubicBezTo>
                    <a:pt x="33" y="203"/>
                    <a:pt x="52" y="225"/>
                    <a:pt x="90" y="225"/>
                  </a:cubicBezTo>
                  <a:cubicBezTo>
                    <a:pt x="95" y="225"/>
                    <a:pt x="101" y="223"/>
                    <a:pt x="108" y="220"/>
                  </a:cubicBezTo>
                  <a:cubicBezTo>
                    <a:pt x="115" y="217"/>
                    <a:pt x="119" y="213"/>
                    <a:pt x="121" y="210"/>
                  </a:cubicBezTo>
                  <a:lnTo>
                    <a:pt x="121" y="11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8" name="Freeform 139"/>
            <p:cNvSpPr>
              <a:spLocks noEditPoints="1"/>
            </p:cNvSpPr>
            <p:nvPr/>
          </p:nvSpPr>
          <p:spPr bwMode="auto">
            <a:xfrm>
              <a:off x="6164" y="3287"/>
              <a:ext cx="38" cy="63"/>
            </a:xfrm>
            <a:custGeom>
              <a:avLst/>
              <a:gdLst>
                <a:gd name="T0" fmla="*/ 160 w 163"/>
                <a:gd name="T1" fmla="*/ 182 h 270"/>
                <a:gd name="T2" fmla="*/ 33 w 163"/>
                <a:gd name="T3" fmla="*/ 182 h 270"/>
                <a:gd name="T4" fmla="*/ 50 w 163"/>
                <a:gd name="T5" fmla="*/ 229 h 270"/>
                <a:gd name="T6" fmla="*/ 89 w 163"/>
                <a:gd name="T7" fmla="*/ 244 h 270"/>
                <a:gd name="T8" fmla="*/ 133 w 163"/>
                <a:gd name="T9" fmla="*/ 228 h 270"/>
                <a:gd name="T10" fmla="*/ 147 w 163"/>
                <a:gd name="T11" fmla="*/ 250 h 270"/>
                <a:gd name="T12" fmla="*/ 124 w 163"/>
                <a:gd name="T13" fmla="*/ 263 h 270"/>
                <a:gd name="T14" fmla="*/ 83 w 163"/>
                <a:gd name="T15" fmla="*/ 270 h 270"/>
                <a:gd name="T16" fmla="*/ 26 w 163"/>
                <a:gd name="T17" fmla="*/ 247 h 270"/>
                <a:gd name="T18" fmla="*/ 0 w 163"/>
                <a:gd name="T19" fmla="*/ 181 h 270"/>
                <a:gd name="T20" fmla="*/ 27 w 163"/>
                <a:gd name="T21" fmla="*/ 111 h 270"/>
                <a:gd name="T22" fmla="*/ 83 w 163"/>
                <a:gd name="T23" fmla="*/ 87 h 270"/>
                <a:gd name="T24" fmla="*/ 142 w 163"/>
                <a:gd name="T25" fmla="*/ 109 h 270"/>
                <a:gd name="T26" fmla="*/ 163 w 163"/>
                <a:gd name="T27" fmla="*/ 163 h 270"/>
                <a:gd name="T28" fmla="*/ 160 w 163"/>
                <a:gd name="T29" fmla="*/ 182 h 270"/>
                <a:gd name="T30" fmla="*/ 84 w 163"/>
                <a:gd name="T31" fmla="*/ 114 h 270"/>
                <a:gd name="T32" fmla="*/ 49 w 163"/>
                <a:gd name="T33" fmla="*/ 127 h 270"/>
                <a:gd name="T34" fmla="*/ 34 w 163"/>
                <a:gd name="T35" fmla="*/ 159 h 270"/>
                <a:gd name="T36" fmla="*/ 132 w 163"/>
                <a:gd name="T37" fmla="*/ 159 h 270"/>
                <a:gd name="T38" fmla="*/ 120 w 163"/>
                <a:gd name="T39" fmla="*/ 127 h 270"/>
                <a:gd name="T40" fmla="*/ 84 w 163"/>
                <a:gd name="T41" fmla="*/ 114 h 270"/>
                <a:gd name="T42" fmla="*/ 139 w 163"/>
                <a:gd name="T43" fmla="*/ 1 h 270"/>
                <a:gd name="T44" fmla="*/ 89 w 163"/>
                <a:gd name="T45" fmla="*/ 56 h 270"/>
                <a:gd name="T46" fmla="*/ 71 w 163"/>
                <a:gd name="T47" fmla="*/ 56 h 270"/>
                <a:gd name="T48" fmla="*/ 23 w 163"/>
                <a:gd name="T49" fmla="*/ 0 h 270"/>
                <a:gd name="T50" fmla="*/ 51 w 163"/>
                <a:gd name="T51" fmla="*/ 0 h 270"/>
                <a:gd name="T52" fmla="*/ 80 w 163"/>
                <a:gd name="T53" fmla="*/ 32 h 270"/>
                <a:gd name="T54" fmla="*/ 107 w 163"/>
                <a:gd name="T55" fmla="*/ 1 h 270"/>
                <a:gd name="T56" fmla="*/ 139 w 163"/>
                <a:gd name="T57"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3" h="270">
                  <a:moveTo>
                    <a:pt x="160" y="182"/>
                  </a:moveTo>
                  <a:lnTo>
                    <a:pt x="33" y="182"/>
                  </a:lnTo>
                  <a:cubicBezTo>
                    <a:pt x="33" y="202"/>
                    <a:pt x="39" y="218"/>
                    <a:pt x="50" y="229"/>
                  </a:cubicBezTo>
                  <a:cubicBezTo>
                    <a:pt x="60" y="239"/>
                    <a:pt x="73" y="244"/>
                    <a:pt x="89" y="244"/>
                  </a:cubicBezTo>
                  <a:cubicBezTo>
                    <a:pt x="107" y="244"/>
                    <a:pt x="121" y="238"/>
                    <a:pt x="133" y="228"/>
                  </a:cubicBezTo>
                  <a:lnTo>
                    <a:pt x="147" y="250"/>
                  </a:lnTo>
                  <a:cubicBezTo>
                    <a:pt x="142" y="255"/>
                    <a:pt x="134" y="259"/>
                    <a:pt x="124" y="263"/>
                  </a:cubicBezTo>
                  <a:cubicBezTo>
                    <a:pt x="112" y="268"/>
                    <a:pt x="98" y="270"/>
                    <a:pt x="83" y="270"/>
                  </a:cubicBezTo>
                  <a:cubicBezTo>
                    <a:pt x="60" y="270"/>
                    <a:pt x="42" y="262"/>
                    <a:pt x="26" y="247"/>
                  </a:cubicBezTo>
                  <a:cubicBezTo>
                    <a:pt x="9" y="231"/>
                    <a:pt x="0" y="209"/>
                    <a:pt x="0" y="181"/>
                  </a:cubicBezTo>
                  <a:cubicBezTo>
                    <a:pt x="0" y="152"/>
                    <a:pt x="9" y="128"/>
                    <a:pt x="27" y="111"/>
                  </a:cubicBezTo>
                  <a:cubicBezTo>
                    <a:pt x="43" y="95"/>
                    <a:pt x="61" y="87"/>
                    <a:pt x="83" y="87"/>
                  </a:cubicBezTo>
                  <a:cubicBezTo>
                    <a:pt x="108" y="87"/>
                    <a:pt x="128" y="94"/>
                    <a:pt x="142" y="109"/>
                  </a:cubicBezTo>
                  <a:cubicBezTo>
                    <a:pt x="156" y="122"/>
                    <a:pt x="163" y="140"/>
                    <a:pt x="163" y="163"/>
                  </a:cubicBezTo>
                  <a:cubicBezTo>
                    <a:pt x="163" y="170"/>
                    <a:pt x="162" y="176"/>
                    <a:pt x="160" y="182"/>
                  </a:cubicBezTo>
                  <a:close/>
                  <a:moveTo>
                    <a:pt x="84" y="114"/>
                  </a:moveTo>
                  <a:cubicBezTo>
                    <a:pt x="71" y="114"/>
                    <a:pt x="59" y="118"/>
                    <a:pt x="49" y="127"/>
                  </a:cubicBezTo>
                  <a:cubicBezTo>
                    <a:pt x="40" y="136"/>
                    <a:pt x="35" y="146"/>
                    <a:pt x="34" y="159"/>
                  </a:cubicBezTo>
                  <a:lnTo>
                    <a:pt x="132" y="159"/>
                  </a:lnTo>
                  <a:cubicBezTo>
                    <a:pt x="132" y="146"/>
                    <a:pt x="128" y="136"/>
                    <a:pt x="120" y="127"/>
                  </a:cubicBezTo>
                  <a:cubicBezTo>
                    <a:pt x="111" y="118"/>
                    <a:pt x="99" y="114"/>
                    <a:pt x="84" y="114"/>
                  </a:cubicBezTo>
                  <a:close/>
                  <a:moveTo>
                    <a:pt x="139" y="1"/>
                  </a:moveTo>
                  <a:lnTo>
                    <a:pt x="89" y="56"/>
                  </a:lnTo>
                  <a:lnTo>
                    <a:pt x="71" y="56"/>
                  </a:lnTo>
                  <a:lnTo>
                    <a:pt x="23" y="0"/>
                  </a:lnTo>
                  <a:lnTo>
                    <a:pt x="51" y="0"/>
                  </a:lnTo>
                  <a:lnTo>
                    <a:pt x="80" y="32"/>
                  </a:lnTo>
                  <a:lnTo>
                    <a:pt x="107" y="1"/>
                  </a:lnTo>
                  <a:lnTo>
                    <a:pt x="139"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49" name="Freeform 140"/>
            <p:cNvSpPr>
              <a:spLocks/>
            </p:cNvSpPr>
            <p:nvPr/>
          </p:nvSpPr>
          <p:spPr bwMode="auto">
            <a:xfrm>
              <a:off x="6209" y="3291"/>
              <a:ext cx="14" cy="59"/>
            </a:xfrm>
            <a:custGeom>
              <a:avLst/>
              <a:gdLst>
                <a:gd name="T0" fmla="*/ 0 w 61"/>
                <a:gd name="T1" fmla="*/ 198 h 251"/>
                <a:gd name="T2" fmla="*/ 0 w 61"/>
                <a:gd name="T3" fmla="*/ 0 h 251"/>
                <a:gd name="T4" fmla="*/ 31 w 61"/>
                <a:gd name="T5" fmla="*/ 0 h 251"/>
                <a:gd name="T6" fmla="*/ 31 w 61"/>
                <a:gd name="T7" fmla="*/ 193 h 251"/>
                <a:gd name="T8" fmla="*/ 39 w 61"/>
                <a:gd name="T9" fmla="*/ 215 h 251"/>
                <a:gd name="T10" fmla="*/ 61 w 61"/>
                <a:gd name="T11" fmla="*/ 223 h 251"/>
                <a:gd name="T12" fmla="*/ 61 w 61"/>
                <a:gd name="T13" fmla="*/ 251 h 251"/>
                <a:gd name="T14" fmla="*/ 0 w 61"/>
                <a:gd name="T15" fmla="*/ 198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1">
                  <a:moveTo>
                    <a:pt x="0" y="198"/>
                  </a:moveTo>
                  <a:lnTo>
                    <a:pt x="0" y="0"/>
                  </a:lnTo>
                  <a:lnTo>
                    <a:pt x="31" y="0"/>
                  </a:lnTo>
                  <a:lnTo>
                    <a:pt x="31" y="193"/>
                  </a:lnTo>
                  <a:cubicBezTo>
                    <a:pt x="31" y="202"/>
                    <a:pt x="34" y="209"/>
                    <a:pt x="39" y="215"/>
                  </a:cubicBezTo>
                  <a:cubicBezTo>
                    <a:pt x="45" y="220"/>
                    <a:pt x="52" y="223"/>
                    <a:pt x="61" y="223"/>
                  </a:cubicBezTo>
                  <a:lnTo>
                    <a:pt x="61" y="251"/>
                  </a:lnTo>
                  <a:cubicBezTo>
                    <a:pt x="20" y="251"/>
                    <a:pt x="0" y="233"/>
                    <a:pt x="0" y="19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50" name="Freeform 141"/>
            <p:cNvSpPr>
              <a:spLocks noEditPoints="1"/>
            </p:cNvSpPr>
            <p:nvPr/>
          </p:nvSpPr>
          <p:spPr bwMode="auto">
            <a:xfrm>
              <a:off x="6229" y="3287"/>
              <a:ext cx="34" cy="63"/>
            </a:xfrm>
            <a:custGeom>
              <a:avLst/>
              <a:gdLst>
                <a:gd name="T0" fmla="*/ 108 w 150"/>
                <a:gd name="T1" fmla="*/ 245 h 269"/>
                <a:gd name="T2" fmla="*/ 51 w 150"/>
                <a:gd name="T3" fmla="*/ 269 h 269"/>
                <a:gd name="T4" fmla="*/ 15 w 150"/>
                <a:gd name="T5" fmla="*/ 254 h 269"/>
                <a:gd name="T6" fmla="*/ 0 w 150"/>
                <a:gd name="T7" fmla="*/ 216 h 269"/>
                <a:gd name="T8" fmla="*/ 23 w 150"/>
                <a:gd name="T9" fmla="*/ 171 h 269"/>
                <a:gd name="T10" fmla="*/ 83 w 150"/>
                <a:gd name="T11" fmla="*/ 153 h 269"/>
                <a:gd name="T12" fmla="*/ 105 w 150"/>
                <a:gd name="T13" fmla="*/ 157 h 269"/>
                <a:gd name="T14" fmla="*/ 67 w 150"/>
                <a:gd name="T15" fmla="*/ 114 h 269"/>
                <a:gd name="T16" fmla="*/ 22 w 150"/>
                <a:gd name="T17" fmla="*/ 130 h 269"/>
                <a:gd name="T18" fmla="*/ 9 w 150"/>
                <a:gd name="T19" fmla="*/ 104 h 269"/>
                <a:gd name="T20" fmla="*/ 33 w 150"/>
                <a:gd name="T21" fmla="*/ 92 h 269"/>
                <a:gd name="T22" fmla="*/ 63 w 150"/>
                <a:gd name="T23" fmla="*/ 86 h 269"/>
                <a:gd name="T24" fmla="*/ 119 w 150"/>
                <a:gd name="T25" fmla="*/ 104 h 269"/>
                <a:gd name="T26" fmla="*/ 136 w 150"/>
                <a:gd name="T27" fmla="*/ 159 h 269"/>
                <a:gd name="T28" fmla="*/ 136 w 150"/>
                <a:gd name="T29" fmla="*/ 222 h 269"/>
                <a:gd name="T30" fmla="*/ 150 w 150"/>
                <a:gd name="T31" fmla="*/ 253 h 269"/>
                <a:gd name="T32" fmla="*/ 150 w 150"/>
                <a:gd name="T33" fmla="*/ 269 h 269"/>
                <a:gd name="T34" fmla="*/ 122 w 150"/>
                <a:gd name="T35" fmla="*/ 263 h 269"/>
                <a:gd name="T36" fmla="*/ 108 w 150"/>
                <a:gd name="T37" fmla="*/ 245 h 269"/>
                <a:gd name="T38" fmla="*/ 105 w 150"/>
                <a:gd name="T39" fmla="*/ 179 h 269"/>
                <a:gd name="T40" fmla="*/ 84 w 150"/>
                <a:gd name="T41" fmla="*/ 176 h 269"/>
                <a:gd name="T42" fmla="*/ 46 w 150"/>
                <a:gd name="T43" fmla="*/ 188 h 269"/>
                <a:gd name="T44" fmla="*/ 31 w 150"/>
                <a:gd name="T45" fmla="*/ 217 h 269"/>
                <a:gd name="T46" fmla="*/ 63 w 150"/>
                <a:gd name="T47" fmla="*/ 244 h 269"/>
                <a:gd name="T48" fmla="*/ 105 w 150"/>
                <a:gd name="T49" fmla="*/ 222 h 269"/>
                <a:gd name="T50" fmla="*/ 105 w 150"/>
                <a:gd name="T51" fmla="*/ 179 h 269"/>
                <a:gd name="T52" fmla="*/ 112 w 150"/>
                <a:gd name="T53" fmla="*/ 0 h 269"/>
                <a:gd name="T54" fmla="*/ 75 w 150"/>
                <a:gd name="T55" fmla="*/ 55 h 269"/>
                <a:gd name="T56" fmla="*/ 52 w 150"/>
                <a:gd name="T57" fmla="*/ 55 h 269"/>
                <a:gd name="T58" fmla="*/ 80 w 150"/>
                <a:gd name="T59" fmla="*/ 0 h 269"/>
                <a:gd name="T60" fmla="*/ 112 w 150"/>
                <a:gd name="T6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269">
                  <a:moveTo>
                    <a:pt x="108" y="245"/>
                  </a:moveTo>
                  <a:cubicBezTo>
                    <a:pt x="96" y="261"/>
                    <a:pt x="76" y="269"/>
                    <a:pt x="51" y="269"/>
                  </a:cubicBezTo>
                  <a:cubicBezTo>
                    <a:pt x="37" y="269"/>
                    <a:pt x="25" y="264"/>
                    <a:pt x="15" y="254"/>
                  </a:cubicBezTo>
                  <a:cubicBezTo>
                    <a:pt x="5" y="244"/>
                    <a:pt x="0" y="231"/>
                    <a:pt x="0" y="216"/>
                  </a:cubicBezTo>
                  <a:cubicBezTo>
                    <a:pt x="0" y="199"/>
                    <a:pt x="7" y="184"/>
                    <a:pt x="23" y="171"/>
                  </a:cubicBezTo>
                  <a:cubicBezTo>
                    <a:pt x="39" y="159"/>
                    <a:pt x="59" y="153"/>
                    <a:pt x="83" y="153"/>
                  </a:cubicBezTo>
                  <a:cubicBezTo>
                    <a:pt x="89" y="153"/>
                    <a:pt x="97" y="154"/>
                    <a:pt x="105" y="157"/>
                  </a:cubicBezTo>
                  <a:cubicBezTo>
                    <a:pt x="105" y="129"/>
                    <a:pt x="92" y="114"/>
                    <a:pt x="67" y="114"/>
                  </a:cubicBezTo>
                  <a:cubicBezTo>
                    <a:pt x="47" y="114"/>
                    <a:pt x="32" y="120"/>
                    <a:pt x="22" y="130"/>
                  </a:cubicBezTo>
                  <a:lnTo>
                    <a:pt x="9" y="104"/>
                  </a:lnTo>
                  <a:cubicBezTo>
                    <a:pt x="15" y="99"/>
                    <a:pt x="23" y="95"/>
                    <a:pt x="33" y="92"/>
                  </a:cubicBezTo>
                  <a:cubicBezTo>
                    <a:pt x="44" y="88"/>
                    <a:pt x="54" y="86"/>
                    <a:pt x="63" y="86"/>
                  </a:cubicBezTo>
                  <a:cubicBezTo>
                    <a:pt x="89" y="86"/>
                    <a:pt x="107" y="92"/>
                    <a:pt x="119" y="104"/>
                  </a:cubicBezTo>
                  <a:cubicBezTo>
                    <a:pt x="131" y="115"/>
                    <a:pt x="136" y="134"/>
                    <a:pt x="136" y="159"/>
                  </a:cubicBezTo>
                  <a:lnTo>
                    <a:pt x="136" y="222"/>
                  </a:lnTo>
                  <a:cubicBezTo>
                    <a:pt x="136" y="238"/>
                    <a:pt x="141" y="248"/>
                    <a:pt x="150" y="253"/>
                  </a:cubicBezTo>
                  <a:lnTo>
                    <a:pt x="150" y="269"/>
                  </a:lnTo>
                  <a:cubicBezTo>
                    <a:pt x="137" y="269"/>
                    <a:pt x="128" y="267"/>
                    <a:pt x="122" y="263"/>
                  </a:cubicBezTo>
                  <a:cubicBezTo>
                    <a:pt x="115" y="260"/>
                    <a:pt x="111" y="254"/>
                    <a:pt x="108" y="245"/>
                  </a:cubicBezTo>
                  <a:close/>
                  <a:moveTo>
                    <a:pt x="105" y="179"/>
                  </a:moveTo>
                  <a:cubicBezTo>
                    <a:pt x="95" y="177"/>
                    <a:pt x="88" y="176"/>
                    <a:pt x="84" y="176"/>
                  </a:cubicBezTo>
                  <a:cubicBezTo>
                    <a:pt x="69" y="176"/>
                    <a:pt x="56" y="180"/>
                    <a:pt x="46" y="188"/>
                  </a:cubicBezTo>
                  <a:cubicBezTo>
                    <a:pt x="36" y="196"/>
                    <a:pt x="31" y="206"/>
                    <a:pt x="31" y="217"/>
                  </a:cubicBezTo>
                  <a:cubicBezTo>
                    <a:pt x="31" y="235"/>
                    <a:pt x="42" y="244"/>
                    <a:pt x="63" y="244"/>
                  </a:cubicBezTo>
                  <a:cubicBezTo>
                    <a:pt x="79" y="244"/>
                    <a:pt x="93" y="237"/>
                    <a:pt x="105" y="222"/>
                  </a:cubicBezTo>
                  <a:lnTo>
                    <a:pt x="105" y="179"/>
                  </a:lnTo>
                  <a:close/>
                  <a:moveTo>
                    <a:pt x="112" y="0"/>
                  </a:moveTo>
                  <a:lnTo>
                    <a:pt x="75" y="55"/>
                  </a:lnTo>
                  <a:lnTo>
                    <a:pt x="52" y="55"/>
                  </a:lnTo>
                  <a:lnTo>
                    <a:pt x="80" y="0"/>
                  </a:lnTo>
                  <a:lnTo>
                    <a:pt x="11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51" name="Freeform 142"/>
            <p:cNvSpPr>
              <a:spLocks/>
            </p:cNvSpPr>
            <p:nvPr/>
          </p:nvSpPr>
          <p:spPr bwMode="auto">
            <a:xfrm>
              <a:off x="6266" y="3308"/>
              <a:ext cx="37" cy="42"/>
            </a:xfrm>
            <a:custGeom>
              <a:avLst/>
              <a:gdLst>
                <a:gd name="T0" fmla="*/ 84 w 161"/>
                <a:gd name="T1" fmla="*/ 180 h 180"/>
                <a:gd name="T2" fmla="*/ 76 w 161"/>
                <a:gd name="T3" fmla="*/ 180 h 180"/>
                <a:gd name="T4" fmla="*/ 0 w 161"/>
                <a:gd name="T5" fmla="*/ 0 h 180"/>
                <a:gd name="T6" fmla="*/ 34 w 161"/>
                <a:gd name="T7" fmla="*/ 0 h 180"/>
                <a:gd name="T8" fmla="*/ 81 w 161"/>
                <a:gd name="T9" fmla="*/ 123 h 180"/>
                <a:gd name="T10" fmla="*/ 128 w 161"/>
                <a:gd name="T11" fmla="*/ 0 h 180"/>
                <a:gd name="T12" fmla="*/ 161 w 161"/>
                <a:gd name="T13" fmla="*/ 0 h 180"/>
                <a:gd name="T14" fmla="*/ 84 w 161"/>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80">
                  <a:moveTo>
                    <a:pt x="84" y="180"/>
                  </a:moveTo>
                  <a:lnTo>
                    <a:pt x="76" y="180"/>
                  </a:lnTo>
                  <a:lnTo>
                    <a:pt x="0" y="0"/>
                  </a:lnTo>
                  <a:lnTo>
                    <a:pt x="34" y="0"/>
                  </a:lnTo>
                  <a:lnTo>
                    <a:pt x="81" y="123"/>
                  </a:lnTo>
                  <a:lnTo>
                    <a:pt x="128" y="0"/>
                  </a:lnTo>
                  <a:lnTo>
                    <a:pt x="161" y="0"/>
                  </a:lnTo>
                  <a:lnTo>
                    <a:pt x="84"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52" name="Freeform 143"/>
            <p:cNvSpPr>
              <a:spLocks noEditPoints="1"/>
            </p:cNvSpPr>
            <p:nvPr/>
          </p:nvSpPr>
          <p:spPr bwMode="auto">
            <a:xfrm>
              <a:off x="6306" y="3287"/>
              <a:ext cx="35" cy="63"/>
            </a:xfrm>
            <a:custGeom>
              <a:avLst/>
              <a:gdLst>
                <a:gd name="T0" fmla="*/ 108 w 150"/>
                <a:gd name="T1" fmla="*/ 245 h 269"/>
                <a:gd name="T2" fmla="*/ 51 w 150"/>
                <a:gd name="T3" fmla="*/ 269 h 269"/>
                <a:gd name="T4" fmla="*/ 15 w 150"/>
                <a:gd name="T5" fmla="*/ 254 h 269"/>
                <a:gd name="T6" fmla="*/ 0 w 150"/>
                <a:gd name="T7" fmla="*/ 216 h 269"/>
                <a:gd name="T8" fmla="*/ 23 w 150"/>
                <a:gd name="T9" fmla="*/ 171 h 269"/>
                <a:gd name="T10" fmla="*/ 83 w 150"/>
                <a:gd name="T11" fmla="*/ 153 h 269"/>
                <a:gd name="T12" fmla="*/ 105 w 150"/>
                <a:gd name="T13" fmla="*/ 157 h 269"/>
                <a:gd name="T14" fmla="*/ 67 w 150"/>
                <a:gd name="T15" fmla="*/ 114 h 269"/>
                <a:gd name="T16" fmla="*/ 22 w 150"/>
                <a:gd name="T17" fmla="*/ 130 h 269"/>
                <a:gd name="T18" fmla="*/ 9 w 150"/>
                <a:gd name="T19" fmla="*/ 104 h 269"/>
                <a:gd name="T20" fmla="*/ 34 w 150"/>
                <a:gd name="T21" fmla="*/ 92 h 269"/>
                <a:gd name="T22" fmla="*/ 64 w 150"/>
                <a:gd name="T23" fmla="*/ 86 h 269"/>
                <a:gd name="T24" fmla="*/ 119 w 150"/>
                <a:gd name="T25" fmla="*/ 104 h 269"/>
                <a:gd name="T26" fmla="*/ 137 w 150"/>
                <a:gd name="T27" fmla="*/ 159 h 269"/>
                <a:gd name="T28" fmla="*/ 137 w 150"/>
                <a:gd name="T29" fmla="*/ 222 h 269"/>
                <a:gd name="T30" fmla="*/ 150 w 150"/>
                <a:gd name="T31" fmla="*/ 253 h 269"/>
                <a:gd name="T32" fmla="*/ 150 w 150"/>
                <a:gd name="T33" fmla="*/ 269 h 269"/>
                <a:gd name="T34" fmla="*/ 122 w 150"/>
                <a:gd name="T35" fmla="*/ 263 h 269"/>
                <a:gd name="T36" fmla="*/ 108 w 150"/>
                <a:gd name="T37" fmla="*/ 245 h 269"/>
                <a:gd name="T38" fmla="*/ 105 w 150"/>
                <a:gd name="T39" fmla="*/ 179 h 269"/>
                <a:gd name="T40" fmla="*/ 85 w 150"/>
                <a:gd name="T41" fmla="*/ 176 h 269"/>
                <a:gd name="T42" fmla="*/ 46 w 150"/>
                <a:gd name="T43" fmla="*/ 188 h 269"/>
                <a:gd name="T44" fmla="*/ 31 w 150"/>
                <a:gd name="T45" fmla="*/ 217 h 269"/>
                <a:gd name="T46" fmla="*/ 64 w 150"/>
                <a:gd name="T47" fmla="*/ 244 h 269"/>
                <a:gd name="T48" fmla="*/ 105 w 150"/>
                <a:gd name="T49" fmla="*/ 222 h 269"/>
                <a:gd name="T50" fmla="*/ 105 w 150"/>
                <a:gd name="T51" fmla="*/ 179 h 269"/>
                <a:gd name="T52" fmla="*/ 113 w 150"/>
                <a:gd name="T53" fmla="*/ 0 h 269"/>
                <a:gd name="T54" fmla="*/ 75 w 150"/>
                <a:gd name="T55" fmla="*/ 55 h 269"/>
                <a:gd name="T56" fmla="*/ 52 w 150"/>
                <a:gd name="T57" fmla="*/ 55 h 269"/>
                <a:gd name="T58" fmla="*/ 80 w 150"/>
                <a:gd name="T59" fmla="*/ 0 h 269"/>
                <a:gd name="T60" fmla="*/ 113 w 150"/>
                <a:gd name="T6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269">
                  <a:moveTo>
                    <a:pt x="108" y="245"/>
                  </a:moveTo>
                  <a:cubicBezTo>
                    <a:pt x="96" y="261"/>
                    <a:pt x="77" y="269"/>
                    <a:pt x="51" y="269"/>
                  </a:cubicBezTo>
                  <a:cubicBezTo>
                    <a:pt x="37" y="269"/>
                    <a:pt x="25" y="264"/>
                    <a:pt x="15" y="254"/>
                  </a:cubicBezTo>
                  <a:cubicBezTo>
                    <a:pt x="5" y="244"/>
                    <a:pt x="0" y="231"/>
                    <a:pt x="0" y="216"/>
                  </a:cubicBezTo>
                  <a:cubicBezTo>
                    <a:pt x="0" y="199"/>
                    <a:pt x="8" y="184"/>
                    <a:pt x="23" y="171"/>
                  </a:cubicBezTo>
                  <a:cubicBezTo>
                    <a:pt x="39" y="159"/>
                    <a:pt x="59" y="153"/>
                    <a:pt x="83" y="153"/>
                  </a:cubicBezTo>
                  <a:cubicBezTo>
                    <a:pt x="90" y="153"/>
                    <a:pt x="97" y="154"/>
                    <a:pt x="105" y="157"/>
                  </a:cubicBezTo>
                  <a:cubicBezTo>
                    <a:pt x="105" y="129"/>
                    <a:pt x="93" y="114"/>
                    <a:pt x="67" y="114"/>
                  </a:cubicBezTo>
                  <a:cubicBezTo>
                    <a:pt x="48" y="114"/>
                    <a:pt x="33" y="120"/>
                    <a:pt x="22" y="130"/>
                  </a:cubicBezTo>
                  <a:lnTo>
                    <a:pt x="9" y="104"/>
                  </a:lnTo>
                  <a:cubicBezTo>
                    <a:pt x="15" y="99"/>
                    <a:pt x="23" y="95"/>
                    <a:pt x="34" y="92"/>
                  </a:cubicBezTo>
                  <a:cubicBezTo>
                    <a:pt x="44" y="88"/>
                    <a:pt x="54" y="86"/>
                    <a:pt x="64" y="86"/>
                  </a:cubicBezTo>
                  <a:cubicBezTo>
                    <a:pt x="89" y="86"/>
                    <a:pt x="108" y="92"/>
                    <a:pt x="119" y="104"/>
                  </a:cubicBezTo>
                  <a:cubicBezTo>
                    <a:pt x="131" y="115"/>
                    <a:pt x="137" y="134"/>
                    <a:pt x="137" y="159"/>
                  </a:cubicBezTo>
                  <a:lnTo>
                    <a:pt x="137" y="222"/>
                  </a:lnTo>
                  <a:cubicBezTo>
                    <a:pt x="137" y="238"/>
                    <a:pt x="141" y="248"/>
                    <a:pt x="150" y="253"/>
                  </a:cubicBezTo>
                  <a:lnTo>
                    <a:pt x="150" y="269"/>
                  </a:lnTo>
                  <a:cubicBezTo>
                    <a:pt x="138" y="269"/>
                    <a:pt x="128" y="267"/>
                    <a:pt x="122" y="263"/>
                  </a:cubicBezTo>
                  <a:cubicBezTo>
                    <a:pt x="116" y="260"/>
                    <a:pt x="111" y="254"/>
                    <a:pt x="108" y="245"/>
                  </a:cubicBezTo>
                  <a:close/>
                  <a:moveTo>
                    <a:pt x="105" y="179"/>
                  </a:moveTo>
                  <a:cubicBezTo>
                    <a:pt x="96" y="177"/>
                    <a:pt x="89" y="176"/>
                    <a:pt x="85" y="176"/>
                  </a:cubicBezTo>
                  <a:cubicBezTo>
                    <a:pt x="69" y="176"/>
                    <a:pt x="56" y="180"/>
                    <a:pt x="46" y="188"/>
                  </a:cubicBezTo>
                  <a:cubicBezTo>
                    <a:pt x="36" y="196"/>
                    <a:pt x="31" y="206"/>
                    <a:pt x="31" y="217"/>
                  </a:cubicBezTo>
                  <a:cubicBezTo>
                    <a:pt x="31" y="235"/>
                    <a:pt x="42" y="244"/>
                    <a:pt x="64" y="244"/>
                  </a:cubicBezTo>
                  <a:cubicBezTo>
                    <a:pt x="79" y="244"/>
                    <a:pt x="93" y="237"/>
                    <a:pt x="105" y="222"/>
                  </a:cubicBezTo>
                  <a:lnTo>
                    <a:pt x="105" y="179"/>
                  </a:lnTo>
                  <a:close/>
                  <a:moveTo>
                    <a:pt x="113" y="0"/>
                  </a:moveTo>
                  <a:lnTo>
                    <a:pt x="75" y="55"/>
                  </a:lnTo>
                  <a:lnTo>
                    <a:pt x="52" y="55"/>
                  </a:lnTo>
                  <a:lnTo>
                    <a:pt x="80" y="0"/>
                  </a:lnTo>
                  <a:lnTo>
                    <a:pt x="11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53" name="Freeform 144"/>
            <p:cNvSpPr>
              <a:spLocks/>
            </p:cNvSpPr>
            <p:nvPr/>
          </p:nvSpPr>
          <p:spPr bwMode="auto">
            <a:xfrm>
              <a:off x="6348" y="3307"/>
              <a:ext cx="32" cy="42"/>
            </a:xfrm>
            <a:custGeom>
              <a:avLst/>
              <a:gdLst>
                <a:gd name="T0" fmla="*/ 108 w 139"/>
                <a:gd name="T1" fmla="*/ 180 h 180"/>
                <a:gd name="T2" fmla="*/ 108 w 139"/>
                <a:gd name="T3" fmla="*/ 77 h 180"/>
                <a:gd name="T4" fmla="*/ 100 w 139"/>
                <a:gd name="T5" fmla="*/ 38 h 180"/>
                <a:gd name="T6" fmla="*/ 71 w 139"/>
                <a:gd name="T7" fmla="*/ 27 h 180"/>
                <a:gd name="T8" fmla="*/ 49 w 139"/>
                <a:gd name="T9" fmla="*/ 33 h 180"/>
                <a:gd name="T10" fmla="*/ 31 w 139"/>
                <a:gd name="T11" fmla="*/ 49 h 180"/>
                <a:gd name="T12" fmla="*/ 31 w 139"/>
                <a:gd name="T13" fmla="*/ 180 h 180"/>
                <a:gd name="T14" fmla="*/ 0 w 139"/>
                <a:gd name="T15" fmla="*/ 180 h 180"/>
                <a:gd name="T16" fmla="*/ 0 w 139"/>
                <a:gd name="T17" fmla="*/ 4 h 180"/>
                <a:gd name="T18" fmla="*/ 21 w 139"/>
                <a:gd name="T19" fmla="*/ 4 h 180"/>
                <a:gd name="T20" fmla="*/ 31 w 139"/>
                <a:gd name="T21" fmla="*/ 26 h 180"/>
                <a:gd name="T22" fmla="*/ 81 w 139"/>
                <a:gd name="T23" fmla="*/ 0 h 180"/>
                <a:gd name="T24" fmla="*/ 139 w 139"/>
                <a:gd name="T25" fmla="*/ 71 h 180"/>
                <a:gd name="T26" fmla="*/ 139 w 139"/>
                <a:gd name="T27" fmla="*/ 180 h 180"/>
                <a:gd name="T28" fmla="*/ 108 w 139"/>
                <a:gd name="T2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80">
                  <a:moveTo>
                    <a:pt x="108" y="180"/>
                  </a:moveTo>
                  <a:lnTo>
                    <a:pt x="108" y="77"/>
                  </a:lnTo>
                  <a:cubicBezTo>
                    <a:pt x="108" y="59"/>
                    <a:pt x="105" y="45"/>
                    <a:pt x="100" y="38"/>
                  </a:cubicBezTo>
                  <a:cubicBezTo>
                    <a:pt x="94" y="30"/>
                    <a:pt x="84" y="27"/>
                    <a:pt x="71" y="27"/>
                  </a:cubicBezTo>
                  <a:cubicBezTo>
                    <a:pt x="64" y="27"/>
                    <a:pt x="57" y="29"/>
                    <a:pt x="49" y="33"/>
                  </a:cubicBezTo>
                  <a:cubicBezTo>
                    <a:pt x="41" y="37"/>
                    <a:pt x="35" y="43"/>
                    <a:pt x="31" y="49"/>
                  </a:cubicBezTo>
                  <a:lnTo>
                    <a:pt x="31" y="180"/>
                  </a:lnTo>
                  <a:lnTo>
                    <a:pt x="0" y="180"/>
                  </a:lnTo>
                  <a:lnTo>
                    <a:pt x="0" y="4"/>
                  </a:lnTo>
                  <a:lnTo>
                    <a:pt x="21" y="4"/>
                  </a:lnTo>
                  <a:lnTo>
                    <a:pt x="31" y="26"/>
                  </a:lnTo>
                  <a:cubicBezTo>
                    <a:pt x="41" y="9"/>
                    <a:pt x="58" y="0"/>
                    <a:pt x="81" y="0"/>
                  </a:cubicBezTo>
                  <a:cubicBezTo>
                    <a:pt x="120" y="0"/>
                    <a:pt x="139" y="24"/>
                    <a:pt x="139" y="71"/>
                  </a:cubicBezTo>
                  <a:lnTo>
                    <a:pt x="139" y="180"/>
                  </a:lnTo>
                  <a:lnTo>
                    <a:pt x="108" y="18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sp>
          <p:nvSpPr>
            <p:cNvPr id="154" name="Freeform 145"/>
            <p:cNvSpPr>
              <a:spLocks noEditPoints="1"/>
            </p:cNvSpPr>
            <p:nvPr/>
          </p:nvSpPr>
          <p:spPr bwMode="auto">
            <a:xfrm>
              <a:off x="6388" y="3287"/>
              <a:ext cx="17" cy="62"/>
            </a:xfrm>
            <a:custGeom>
              <a:avLst/>
              <a:gdLst>
                <a:gd name="T0" fmla="*/ 25 w 76"/>
                <a:gd name="T1" fmla="*/ 266 h 266"/>
                <a:gd name="T2" fmla="*/ 25 w 76"/>
                <a:gd name="T3" fmla="*/ 116 h 266"/>
                <a:gd name="T4" fmla="*/ 0 w 76"/>
                <a:gd name="T5" fmla="*/ 116 h 266"/>
                <a:gd name="T6" fmla="*/ 0 w 76"/>
                <a:gd name="T7" fmla="*/ 90 h 266"/>
                <a:gd name="T8" fmla="*/ 56 w 76"/>
                <a:gd name="T9" fmla="*/ 90 h 266"/>
                <a:gd name="T10" fmla="*/ 56 w 76"/>
                <a:gd name="T11" fmla="*/ 266 h 266"/>
                <a:gd name="T12" fmla="*/ 25 w 76"/>
                <a:gd name="T13" fmla="*/ 266 h 266"/>
                <a:gd name="T14" fmla="*/ 76 w 76"/>
                <a:gd name="T15" fmla="*/ 0 h 266"/>
                <a:gd name="T16" fmla="*/ 39 w 76"/>
                <a:gd name="T17" fmla="*/ 55 h 266"/>
                <a:gd name="T18" fmla="*/ 16 w 76"/>
                <a:gd name="T19" fmla="*/ 55 h 266"/>
                <a:gd name="T20" fmla="*/ 44 w 76"/>
                <a:gd name="T21" fmla="*/ 0 h 266"/>
                <a:gd name="T22" fmla="*/ 76 w 76"/>
                <a:gd name="T2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66">
                  <a:moveTo>
                    <a:pt x="25" y="266"/>
                  </a:moveTo>
                  <a:lnTo>
                    <a:pt x="25" y="116"/>
                  </a:lnTo>
                  <a:lnTo>
                    <a:pt x="0" y="116"/>
                  </a:lnTo>
                  <a:lnTo>
                    <a:pt x="0" y="90"/>
                  </a:lnTo>
                  <a:lnTo>
                    <a:pt x="56" y="90"/>
                  </a:lnTo>
                  <a:lnTo>
                    <a:pt x="56" y="266"/>
                  </a:lnTo>
                  <a:lnTo>
                    <a:pt x="25" y="266"/>
                  </a:lnTo>
                  <a:close/>
                  <a:moveTo>
                    <a:pt x="76" y="0"/>
                  </a:moveTo>
                  <a:lnTo>
                    <a:pt x="39" y="55"/>
                  </a:lnTo>
                  <a:lnTo>
                    <a:pt x="16" y="55"/>
                  </a:lnTo>
                  <a:lnTo>
                    <a:pt x="44" y="0"/>
                  </a:lnTo>
                  <a:lnTo>
                    <a:pt x="7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a:latin typeface="Arial" panose="020B0604020202020204" pitchFamily="34" charset="0"/>
                <a:cs typeface="Arial" panose="020B0604020202020204" pitchFamily="34" charset="0"/>
              </a:endParaRPr>
            </a:p>
          </p:txBody>
        </p:sp>
      </p:grpSp>
      <p:sp>
        <p:nvSpPr>
          <p:cNvPr id="155" name="Obdélník 154"/>
          <p:cNvSpPr/>
          <p:nvPr/>
        </p:nvSpPr>
        <p:spPr>
          <a:xfrm>
            <a:off x="2468022" y="8267700"/>
            <a:ext cx="13593576" cy="1200329"/>
          </a:xfrm>
          <a:prstGeom prst="rect">
            <a:avLst/>
          </a:prstGeom>
        </p:spPr>
        <p:txBody>
          <a:bodyPr wrap="square">
            <a:spAutoFit/>
          </a:bodyPr>
          <a:lstStyle/>
          <a:p>
            <a:r>
              <a:rPr lang="cs-CZ" sz="2400" dirty="0"/>
              <a:t>Projekt Modernizace odborného vzdělávání (MOV) rozvíjí kvalitu odborného vzdělávání </a:t>
            </a:r>
            <a:r>
              <a:rPr lang="cs-CZ" sz="2400" dirty="0" smtClean="0"/>
              <a:t/>
            </a:r>
            <a:br>
              <a:rPr lang="cs-CZ" sz="2400" dirty="0" smtClean="0"/>
            </a:br>
            <a:r>
              <a:rPr lang="cs-CZ" sz="2400" dirty="0" smtClean="0"/>
              <a:t>a </a:t>
            </a:r>
            <a:r>
              <a:rPr lang="cs-CZ" sz="2400" dirty="0"/>
              <a:t>podporuje uplatnitelnost absolventů na trhu práce. Je financován z Evropských strukturálních </a:t>
            </a:r>
            <a:r>
              <a:rPr lang="cs-CZ" sz="2400" dirty="0" smtClean="0"/>
              <a:t/>
            </a:r>
            <a:br>
              <a:rPr lang="cs-CZ" sz="2400" dirty="0" smtClean="0"/>
            </a:br>
            <a:r>
              <a:rPr lang="cs-CZ" sz="2400" dirty="0" smtClean="0"/>
              <a:t>a </a:t>
            </a:r>
            <a:r>
              <a:rPr lang="cs-CZ" sz="2400" dirty="0"/>
              <a:t>investičních fondů a jeho realizaci zajišťuje Národní ústav pro vzdělávání.</a:t>
            </a:r>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3441722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Studené předkrmy</a:t>
            </a:r>
            <a:endParaRPr lang="cs-CZ" sz="6000" dirty="0">
              <a:latin typeface="Calibri" panose="020F0502020204030204" pitchFamily="34" charset="0"/>
            </a:endParaRPr>
          </a:p>
        </p:txBody>
      </p:sp>
      <p:sp>
        <p:nvSpPr>
          <p:cNvPr id="5" name="TextovéPole 4"/>
          <p:cNvSpPr txBox="1"/>
          <p:nvPr/>
        </p:nvSpPr>
        <p:spPr>
          <a:xfrm>
            <a:off x="647056" y="2119164"/>
            <a:ext cx="16144988" cy="7171194"/>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cs-CZ" altLang="cs-CZ" sz="4000" dirty="0" smtClean="0">
                <a:latin typeface="Calibri" panose="020F0502020204030204" pitchFamily="34" charset="0"/>
              </a:rPr>
              <a:t>předkrmy z vajec,</a:t>
            </a:r>
          </a:p>
          <a:p>
            <a:pPr marL="571500" indent="-571500" algn="just">
              <a:lnSpc>
                <a:spcPct val="150000"/>
              </a:lnSpc>
              <a:buFont typeface="Arial" panose="020B0604020202020204" pitchFamily="34" charset="0"/>
              <a:buChar char="•"/>
            </a:pPr>
            <a:r>
              <a:rPr lang="cs-CZ" altLang="cs-CZ" sz="4000" dirty="0" smtClean="0">
                <a:latin typeface="Calibri" panose="020F0502020204030204" pitchFamily="34" charset="0"/>
              </a:rPr>
              <a:t>předkrmy ze zeleniny,</a:t>
            </a:r>
          </a:p>
          <a:p>
            <a:pPr marL="571500" indent="-571500" algn="just">
              <a:lnSpc>
                <a:spcPct val="150000"/>
              </a:lnSpc>
              <a:buFont typeface="Arial" panose="020B0604020202020204" pitchFamily="34" charset="0"/>
              <a:buChar char="•"/>
            </a:pPr>
            <a:r>
              <a:rPr lang="cs-CZ" altLang="cs-CZ" sz="4000" dirty="0" smtClean="0">
                <a:latin typeface="Calibri" panose="020F0502020204030204" pitchFamily="34" charset="0"/>
              </a:rPr>
              <a:t>předkrmy z ovoce,</a:t>
            </a:r>
          </a:p>
          <a:p>
            <a:pPr marL="571500" indent="-571500" algn="just">
              <a:lnSpc>
                <a:spcPct val="150000"/>
              </a:lnSpc>
              <a:buFont typeface="Arial" panose="020B0604020202020204" pitchFamily="34" charset="0"/>
              <a:buChar char="•"/>
            </a:pPr>
            <a:r>
              <a:rPr lang="cs-CZ" sz="4000" dirty="0" smtClean="0">
                <a:latin typeface="Calibri" panose="020F0502020204030204" pitchFamily="34" charset="0"/>
              </a:rPr>
              <a:t>předkrmy ze sýrů,</a:t>
            </a:r>
          </a:p>
          <a:p>
            <a:pPr marL="571500" indent="-571500" algn="just">
              <a:lnSpc>
                <a:spcPct val="150000"/>
              </a:lnSpc>
              <a:buFont typeface="Arial" panose="020B0604020202020204" pitchFamily="34" charset="0"/>
              <a:buChar char="•"/>
            </a:pPr>
            <a:r>
              <a:rPr lang="cs-CZ" sz="4000" dirty="0" smtClean="0">
                <a:latin typeface="Calibri" panose="020F0502020204030204" pitchFamily="34" charset="0"/>
              </a:rPr>
              <a:t>předkrmy z masa,</a:t>
            </a:r>
          </a:p>
          <a:p>
            <a:pPr marL="571500" indent="-571500" algn="just">
              <a:lnSpc>
                <a:spcPct val="150000"/>
              </a:lnSpc>
              <a:buFont typeface="Arial" panose="020B0604020202020204" pitchFamily="34" charset="0"/>
              <a:buChar char="•"/>
            </a:pPr>
            <a:r>
              <a:rPr lang="cs-CZ" sz="4000" dirty="0" smtClean="0">
                <a:latin typeface="Calibri" panose="020F0502020204030204" pitchFamily="34" charset="0"/>
              </a:rPr>
              <a:t>předkrmy z drůbeže,</a:t>
            </a:r>
          </a:p>
          <a:p>
            <a:pPr marL="571500" indent="-571500" algn="just">
              <a:lnSpc>
                <a:spcPct val="150000"/>
              </a:lnSpc>
              <a:buFont typeface="Arial" panose="020B0604020202020204" pitchFamily="34" charset="0"/>
              <a:buChar char="•"/>
            </a:pPr>
            <a:r>
              <a:rPr lang="cs-CZ" sz="4000" dirty="0" smtClean="0">
                <a:latin typeface="Calibri" panose="020F0502020204030204" pitchFamily="34" charset="0"/>
              </a:rPr>
              <a:t>předkrmy z ryb.</a:t>
            </a:r>
          </a:p>
          <a:p>
            <a:pPr marL="571500" indent="-571500" algn="just">
              <a:buFont typeface="Arial" panose="020B0604020202020204" pitchFamily="34" charset="0"/>
              <a:buChar char="•"/>
            </a:pPr>
            <a:endParaRPr lang="cs-CZ" sz="4000" dirty="0" smtClean="0">
              <a:solidFill>
                <a:schemeClr val="bg2">
                  <a:lumMod val="75000"/>
                </a:schemeClr>
              </a:solidFill>
              <a:latin typeface="Calibri" panose="020F0502020204030204" pitchFamily="34" charset="0"/>
            </a:endParaRPr>
          </a:p>
        </p:txBody>
      </p:sp>
    </p:spTree>
    <p:extLst>
      <p:ext uri="{BB962C8B-B14F-4D97-AF65-F5344CB8AC3E}">
        <p14:creationId xmlns:p14="http://schemas.microsoft.com/office/powerpoint/2010/main" xmlns="" val="30515907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75048" y="1865680"/>
            <a:ext cx="17712952" cy="7171194"/>
          </a:xfrm>
          <a:prstGeom prst="rect">
            <a:avLst/>
          </a:prstGeom>
        </p:spPr>
        <p:txBody>
          <a:bodyPr wrap="square">
            <a:spAutoFit/>
          </a:bodyPr>
          <a:lstStyle/>
          <a:p>
            <a:pPr>
              <a:lnSpc>
                <a:spcPct val="150000"/>
              </a:lnSpc>
            </a:pPr>
            <a:r>
              <a:rPr lang="cs-CZ" altLang="cs-CZ" sz="4000" dirty="0">
                <a:solidFill>
                  <a:srgbClr val="FF0000"/>
                </a:solidFill>
                <a:latin typeface="Calibri" panose="020F0502020204030204" pitchFamily="34" charset="0"/>
              </a:rPr>
              <a:t>Vejce s kaviárem </a:t>
            </a:r>
            <a:r>
              <a:rPr lang="cs-CZ" altLang="cs-CZ" sz="4000" dirty="0" smtClean="0">
                <a:solidFill>
                  <a:srgbClr val="FF0000"/>
                </a:solidFill>
                <a:latin typeface="Calibri" panose="020F0502020204030204" pitchFamily="34" charset="0"/>
              </a:rPr>
              <a:t>– </a:t>
            </a:r>
            <a:r>
              <a:rPr lang="cs-CZ" altLang="cs-CZ" sz="4000" dirty="0" smtClean="0">
                <a:latin typeface="Calibri" panose="020F0502020204030204" pitchFamily="34" charset="0"/>
              </a:rPr>
              <a:t>vejce uvaříme </a:t>
            </a:r>
            <a:r>
              <a:rPr lang="cs-CZ" altLang="cs-CZ" sz="4000" dirty="0">
                <a:latin typeface="Calibri" panose="020F0502020204030204" pitchFamily="34" charset="0"/>
              </a:rPr>
              <a:t>na </a:t>
            </a:r>
            <a:r>
              <a:rPr lang="cs-CZ" altLang="cs-CZ" sz="4000" dirty="0" err="1">
                <a:latin typeface="Calibri" panose="020F0502020204030204" pitchFamily="34" charset="0"/>
              </a:rPr>
              <a:t>tvrdo</a:t>
            </a:r>
            <a:r>
              <a:rPr lang="cs-CZ" altLang="cs-CZ" sz="4000" dirty="0">
                <a:latin typeface="Calibri" panose="020F0502020204030204" pitchFamily="34" charset="0"/>
              </a:rPr>
              <a:t>, zbavíme skořápky, podélně rozkrojíme, skrojíme, ozdobíme vyšlehaným máslem, přidáme kaviár, citrón a petrželovou </a:t>
            </a:r>
            <a:r>
              <a:rPr lang="cs-CZ" altLang="cs-CZ" sz="4000" dirty="0" smtClean="0">
                <a:latin typeface="Calibri" panose="020F0502020204030204" pitchFamily="34" charset="0"/>
              </a:rPr>
              <a:t>nať.</a:t>
            </a:r>
            <a:endParaRPr lang="cs-CZ" altLang="cs-CZ" sz="4000" dirty="0">
              <a:latin typeface="Calibri" panose="020F0502020204030204" pitchFamily="34" charset="0"/>
            </a:endParaRPr>
          </a:p>
          <a:p>
            <a:pPr>
              <a:lnSpc>
                <a:spcPct val="150000"/>
              </a:lnSpc>
            </a:pPr>
            <a:r>
              <a:rPr lang="cs-CZ" altLang="cs-CZ" sz="4000" dirty="0" smtClean="0">
                <a:solidFill>
                  <a:srgbClr val="FF0000"/>
                </a:solidFill>
                <a:latin typeface="Calibri" panose="020F0502020204030204" pitchFamily="34" charset="0"/>
              </a:rPr>
              <a:t>Vejce </a:t>
            </a:r>
            <a:r>
              <a:rPr lang="cs-CZ" altLang="cs-CZ" sz="4000" dirty="0">
                <a:solidFill>
                  <a:srgbClr val="FF0000"/>
                </a:solidFill>
                <a:latin typeface="Calibri" panose="020F0502020204030204" pitchFamily="34" charset="0"/>
              </a:rPr>
              <a:t>s lososem </a:t>
            </a:r>
            <a:r>
              <a:rPr lang="cs-CZ" altLang="cs-CZ" sz="4000" dirty="0" smtClean="0">
                <a:solidFill>
                  <a:srgbClr val="FF0000"/>
                </a:solidFill>
                <a:latin typeface="Calibri" panose="020F0502020204030204" pitchFamily="34" charset="0"/>
              </a:rPr>
              <a:t>– </a:t>
            </a:r>
            <a:r>
              <a:rPr lang="cs-CZ" altLang="cs-CZ" sz="4000" dirty="0" smtClean="0">
                <a:latin typeface="Calibri" panose="020F0502020204030204" pitchFamily="34" charset="0"/>
              </a:rPr>
              <a:t>vejce </a:t>
            </a:r>
            <a:r>
              <a:rPr lang="cs-CZ" sz="4000" dirty="0" smtClean="0">
                <a:latin typeface="Calibri" panose="020F0502020204030204" pitchFamily="34" charset="0"/>
              </a:rPr>
              <a:t>uvaříme </a:t>
            </a:r>
            <a:r>
              <a:rPr lang="cs-CZ" sz="4000" dirty="0">
                <a:latin typeface="Calibri" panose="020F0502020204030204" pitchFamily="34" charset="0"/>
              </a:rPr>
              <a:t>na </a:t>
            </a:r>
            <a:r>
              <a:rPr lang="cs-CZ" sz="4000" dirty="0" err="1">
                <a:latin typeface="Calibri" panose="020F0502020204030204" pitchFamily="34" charset="0"/>
              </a:rPr>
              <a:t>tvrdo</a:t>
            </a:r>
            <a:r>
              <a:rPr lang="cs-CZ" sz="4000" dirty="0">
                <a:latin typeface="Calibri" panose="020F0502020204030204" pitchFamily="34" charset="0"/>
              </a:rPr>
              <a:t>, zbavíme skořápky, podélně rozkrojíme, skrojíme, ozdobíme vyšlehaným máslem, přidáme uzeného lososa, citrón a </a:t>
            </a:r>
            <a:r>
              <a:rPr lang="cs-CZ" sz="4000" dirty="0" smtClean="0">
                <a:latin typeface="Calibri" panose="020F0502020204030204" pitchFamily="34" charset="0"/>
              </a:rPr>
              <a:t>petrželku.</a:t>
            </a:r>
            <a:endParaRPr lang="cs-CZ" sz="4000" dirty="0">
              <a:latin typeface="Calibri" panose="020F0502020204030204" pitchFamily="34" charset="0"/>
            </a:endParaRPr>
          </a:p>
          <a:p>
            <a:pPr>
              <a:lnSpc>
                <a:spcPct val="150000"/>
              </a:lnSpc>
            </a:pPr>
            <a:r>
              <a:rPr lang="cs-CZ" altLang="cs-CZ" sz="4000" dirty="0" smtClean="0">
                <a:solidFill>
                  <a:srgbClr val="FF0000"/>
                </a:solidFill>
                <a:latin typeface="Calibri" panose="020F0502020204030204" pitchFamily="34" charset="0"/>
              </a:rPr>
              <a:t>Vejce </a:t>
            </a:r>
            <a:r>
              <a:rPr lang="cs-CZ" altLang="cs-CZ" sz="4000" dirty="0">
                <a:solidFill>
                  <a:srgbClr val="FF0000"/>
                </a:solidFill>
                <a:latin typeface="Calibri" panose="020F0502020204030204" pitchFamily="34" charset="0"/>
              </a:rPr>
              <a:t>s uherskou pěnou </a:t>
            </a:r>
            <a:r>
              <a:rPr lang="cs-CZ" altLang="cs-CZ" sz="4000" dirty="0" smtClean="0">
                <a:solidFill>
                  <a:srgbClr val="FF0000"/>
                </a:solidFill>
                <a:latin typeface="Calibri" panose="020F0502020204030204" pitchFamily="34" charset="0"/>
              </a:rPr>
              <a:t>– </a:t>
            </a:r>
            <a:r>
              <a:rPr lang="cs-CZ" altLang="cs-CZ" sz="4000" dirty="0" smtClean="0">
                <a:latin typeface="Calibri" panose="020F0502020204030204" pitchFamily="34" charset="0"/>
              </a:rPr>
              <a:t>vejce uvaříme </a:t>
            </a:r>
            <a:r>
              <a:rPr lang="cs-CZ" altLang="cs-CZ" sz="4000" dirty="0">
                <a:latin typeface="Calibri" panose="020F0502020204030204" pitchFamily="34" charset="0"/>
              </a:rPr>
              <a:t>na </a:t>
            </a:r>
            <a:r>
              <a:rPr lang="cs-CZ" altLang="cs-CZ" sz="4000" dirty="0" err="1">
                <a:latin typeface="Calibri" panose="020F0502020204030204" pitchFamily="34" charset="0"/>
              </a:rPr>
              <a:t>tvrdo</a:t>
            </a:r>
            <a:r>
              <a:rPr lang="cs-CZ" altLang="cs-CZ" sz="4000" dirty="0">
                <a:latin typeface="Calibri" panose="020F0502020204030204" pitchFamily="34" charset="0"/>
              </a:rPr>
              <a:t>, zbavíme skořápky, podélně rozkrojíme, skrojíme, pomocí cukrářského sáčku zdobíme celou plochu vajíčka uherskou pěnou: pomletý uherský salám, </a:t>
            </a:r>
            <a:r>
              <a:rPr lang="cs-CZ" altLang="cs-CZ" sz="4000" dirty="0" smtClean="0">
                <a:latin typeface="Calibri" panose="020F0502020204030204" pitchFamily="34" charset="0"/>
              </a:rPr>
              <a:t>vyšlehané </a:t>
            </a:r>
            <a:r>
              <a:rPr lang="cs-CZ" altLang="cs-CZ" sz="4000" dirty="0">
                <a:latin typeface="Calibri" panose="020F0502020204030204" pitchFamily="34" charset="0"/>
              </a:rPr>
              <a:t>máslo, tavený sýr, sůl </a:t>
            </a:r>
            <a:r>
              <a:rPr lang="cs-CZ" altLang="cs-CZ" sz="4000" dirty="0" smtClean="0">
                <a:latin typeface="Calibri" panose="020F0502020204030204" pitchFamily="34" charset="0"/>
              </a:rPr>
              <a:t>smícháme.</a:t>
            </a:r>
          </a:p>
          <a:p>
            <a:endParaRPr lang="cs-CZ" altLang="cs-CZ" sz="4000" dirty="0">
              <a:latin typeface="Calibri" panose="020F0502020204030204" pitchFamily="34" charset="0"/>
            </a:endParaRPr>
          </a:p>
        </p:txBody>
      </p:sp>
      <p:sp>
        <p:nvSpPr>
          <p:cNvPr id="3" name="Obdélník 2"/>
          <p:cNvSpPr/>
          <p:nvPr/>
        </p:nvSpPr>
        <p:spPr>
          <a:xfrm>
            <a:off x="1007096" y="895028"/>
            <a:ext cx="10081120" cy="1015663"/>
          </a:xfrm>
          <a:prstGeom prst="rect">
            <a:avLst/>
          </a:prstGeom>
        </p:spPr>
        <p:txBody>
          <a:bodyPr wrap="square">
            <a:spAutoFit/>
          </a:bodyPr>
          <a:lstStyle/>
          <a:p>
            <a:r>
              <a:rPr lang="cs-CZ" altLang="cs-CZ" sz="6000" b="1" dirty="0">
                <a:solidFill>
                  <a:srgbClr val="4CCCE6"/>
                </a:solidFill>
                <a:latin typeface="Calibri" panose="020F0502020204030204" pitchFamily="34" charset="0"/>
              </a:rPr>
              <a:t>Předkrmy z vajec</a:t>
            </a:r>
            <a:endParaRPr lang="cs-CZ" sz="6000" b="1" dirty="0">
              <a:solidFill>
                <a:srgbClr val="4CCCE6"/>
              </a:solidFill>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Předkrmy ze zeleniny</a:t>
            </a:r>
            <a:endParaRPr lang="cs-CZ" sz="6000" dirty="0">
              <a:latin typeface="Calibri" panose="020F0502020204030204" pitchFamily="34" charset="0"/>
            </a:endParaRPr>
          </a:p>
        </p:txBody>
      </p:sp>
      <p:sp>
        <p:nvSpPr>
          <p:cNvPr id="5" name="TextovéPole 4"/>
          <p:cNvSpPr txBox="1"/>
          <p:nvPr/>
        </p:nvSpPr>
        <p:spPr>
          <a:xfrm>
            <a:off x="647056" y="2263180"/>
            <a:ext cx="17281920" cy="4708981"/>
          </a:xfrm>
          <a:prstGeom prst="rect">
            <a:avLst/>
          </a:prstGeom>
          <a:noFill/>
        </p:spPr>
        <p:txBody>
          <a:bodyPr wrap="square" rtlCol="0">
            <a:spAutoFit/>
          </a:bodyPr>
          <a:lstStyle/>
          <a:p>
            <a:pPr>
              <a:lnSpc>
                <a:spcPct val="150000"/>
              </a:lnSpc>
            </a:pPr>
            <a:r>
              <a:rPr lang="cs-CZ" altLang="cs-CZ" sz="4000" dirty="0">
                <a:solidFill>
                  <a:srgbClr val="FF0000"/>
                </a:solidFill>
                <a:latin typeface="Calibri" panose="020F0502020204030204" pitchFamily="34" charset="0"/>
              </a:rPr>
              <a:t>Rajče plněné šlehanou nivou - </a:t>
            </a:r>
            <a:r>
              <a:rPr lang="cs-CZ" altLang="cs-CZ" sz="4000" dirty="0" smtClean="0">
                <a:latin typeface="Calibri" panose="020F0502020204030204" pitchFamily="34" charset="0"/>
              </a:rPr>
              <a:t>rajče </a:t>
            </a:r>
            <a:r>
              <a:rPr lang="cs-CZ" altLang="cs-CZ" sz="4000" dirty="0">
                <a:latin typeface="Calibri" panose="020F0502020204030204" pitchFamily="34" charset="0"/>
              </a:rPr>
              <a:t>omyjeme, rozpůlíme a skrojíme, vydlabeme, plníme šlehanou nivou</a:t>
            </a:r>
            <a:r>
              <a:rPr lang="cs-CZ" altLang="cs-CZ" sz="4000" dirty="0" smtClean="0">
                <a:latin typeface="Calibri" panose="020F0502020204030204" pitchFamily="34" charset="0"/>
              </a:rPr>
              <a:t>: vyšlehané </a:t>
            </a:r>
            <a:r>
              <a:rPr lang="cs-CZ" altLang="cs-CZ" sz="4000" dirty="0">
                <a:latin typeface="Calibri" panose="020F0502020204030204" pitchFamily="34" charset="0"/>
              </a:rPr>
              <a:t>máslo, nastrouhaná niva, sůl smícháme.</a:t>
            </a:r>
          </a:p>
          <a:p>
            <a:pPr>
              <a:lnSpc>
                <a:spcPct val="150000"/>
              </a:lnSpc>
            </a:pPr>
            <a:r>
              <a:rPr lang="cs-CZ" altLang="cs-CZ" sz="4000" dirty="0" smtClean="0">
                <a:solidFill>
                  <a:srgbClr val="FF0000"/>
                </a:solidFill>
                <a:latin typeface="Calibri" panose="020F0502020204030204" pitchFamily="34" charset="0"/>
              </a:rPr>
              <a:t>Rajče </a:t>
            </a:r>
            <a:r>
              <a:rPr lang="cs-CZ" altLang="cs-CZ" sz="4000" dirty="0">
                <a:solidFill>
                  <a:srgbClr val="FF0000"/>
                </a:solidFill>
                <a:latin typeface="Calibri" panose="020F0502020204030204" pitchFamily="34" charset="0"/>
              </a:rPr>
              <a:t>plněné šlehaným koprovým krémem - </a:t>
            </a:r>
            <a:r>
              <a:rPr lang="cs-CZ" altLang="cs-CZ" sz="4000" dirty="0" smtClean="0">
                <a:latin typeface="Calibri" panose="020F0502020204030204" pitchFamily="34" charset="0"/>
              </a:rPr>
              <a:t>rajče </a:t>
            </a:r>
            <a:r>
              <a:rPr lang="cs-CZ" altLang="cs-CZ" sz="4000" dirty="0">
                <a:latin typeface="Calibri" panose="020F0502020204030204" pitchFamily="34" charset="0"/>
              </a:rPr>
              <a:t>omyjeme, rozpůlíme a skrojíme, vydlabeme, plníme koprovým krémem: </a:t>
            </a:r>
            <a:r>
              <a:rPr lang="cs-CZ" altLang="cs-CZ" sz="4000" dirty="0" smtClean="0">
                <a:latin typeface="Calibri" panose="020F0502020204030204" pitchFamily="34" charset="0"/>
              </a:rPr>
              <a:t>tvaroh</a:t>
            </a:r>
            <a:r>
              <a:rPr lang="cs-CZ" altLang="cs-CZ" sz="4000" dirty="0">
                <a:latin typeface="Calibri" panose="020F0502020204030204" pitchFamily="34" charset="0"/>
              </a:rPr>
              <a:t>, vyšlehané máslo, tavený sýr, sůl a kopr.</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latin typeface="Calibri" panose="020F0502020204030204" pitchFamily="34" charset="0"/>
              </a:rPr>
              <a:t>Předkrmy ze zeleniny</a:t>
            </a:r>
            <a:endParaRPr lang="cs-CZ" sz="6000" dirty="0">
              <a:latin typeface="Calibri" panose="020F0502020204030204" pitchFamily="34" charset="0"/>
            </a:endParaRPr>
          </a:p>
        </p:txBody>
      </p:sp>
      <p:sp>
        <p:nvSpPr>
          <p:cNvPr id="5" name="TextovéPole 4"/>
          <p:cNvSpPr txBox="1"/>
          <p:nvPr/>
        </p:nvSpPr>
        <p:spPr>
          <a:xfrm>
            <a:off x="647056" y="2263180"/>
            <a:ext cx="10585176" cy="5632311"/>
          </a:xfrm>
          <a:prstGeom prst="rect">
            <a:avLst/>
          </a:prstGeom>
          <a:noFill/>
        </p:spPr>
        <p:txBody>
          <a:bodyPr wrap="square" rtlCol="0">
            <a:spAutoFit/>
          </a:bodyPr>
          <a:lstStyle/>
          <a:p>
            <a:pPr>
              <a:lnSpc>
                <a:spcPct val="150000"/>
              </a:lnSpc>
            </a:pPr>
            <a:r>
              <a:rPr lang="cs-CZ" altLang="cs-CZ" sz="4000" dirty="0" smtClean="0">
                <a:solidFill>
                  <a:srgbClr val="FF0000"/>
                </a:solidFill>
                <a:latin typeface="Calibri" panose="020F0502020204030204" pitchFamily="34" charset="0"/>
              </a:rPr>
              <a:t>Okurka plněná sýrovým krémem</a:t>
            </a:r>
          </a:p>
          <a:p>
            <a:pPr>
              <a:lnSpc>
                <a:spcPct val="150000"/>
              </a:lnSpc>
            </a:pPr>
            <a:r>
              <a:rPr lang="cs-CZ" altLang="cs-CZ" sz="4000" dirty="0" smtClean="0">
                <a:latin typeface="Calibri" panose="020F0502020204030204" pitchFamily="34" charset="0"/>
              </a:rPr>
              <a:t>okurku skrojíme, zvlášť si připravíme sýrový krém:</a:t>
            </a:r>
          </a:p>
          <a:p>
            <a:pPr>
              <a:lnSpc>
                <a:spcPct val="150000"/>
              </a:lnSpc>
            </a:pPr>
            <a:r>
              <a:rPr lang="cs-CZ" altLang="cs-CZ" sz="4000" dirty="0" smtClean="0">
                <a:latin typeface="Calibri" panose="020F0502020204030204" pitchFamily="34" charset="0"/>
              </a:rPr>
              <a:t>vyšleháme máslo, přidáme tavený sýr, smetanu, jemně pomletý tvrdý sýr, dochutíme solí. Pomocí cukrářského sáčku zdobíme okurek.</a:t>
            </a:r>
          </a:p>
          <a:p>
            <a:pPr>
              <a:lnSpc>
                <a:spcPct val="150000"/>
              </a:lnSpc>
            </a:pPr>
            <a:r>
              <a:rPr lang="cs-CZ" altLang="cs-CZ" sz="4000" dirty="0" smtClean="0">
                <a:latin typeface="Calibri" panose="020F0502020204030204" pitchFamily="34" charset="0"/>
              </a:rPr>
              <a:t>Doplňujeme plátky okurku. </a:t>
            </a:r>
            <a:endParaRPr lang="cs-CZ" altLang="cs-CZ" sz="4000" dirty="0">
              <a:latin typeface="Calibri" panose="020F0502020204030204" pitchFamily="34" charset="0"/>
            </a:endParaRPr>
          </a:p>
        </p:txBody>
      </p:sp>
      <p:pic>
        <p:nvPicPr>
          <p:cNvPr id="4" name="Obrázek 3" descr="C:\Users\Martina\Desktop\fotky na studenou\atrium\IMG_20181024_073408.jpg"/>
          <p:cNvPicPr/>
          <p:nvPr/>
        </p:nvPicPr>
        <p:blipFill rotWithShape="1">
          <a:blip r:embed="rId2" cstate="print"/>
          <a:srcRect l="9838" r="14137"/>
          <a:stretch/>
        </p:blipFill>
        <p:spPr bwMode="auto">
          <a:xfrm>
            <a:off x="11232232" y="835402"/>
            <a:ext cx="6467302" cy="8894222"/>
          </a:xfrm>
          <a:prstGeom prst="rect">
            <a:avLst/>
          </a:prstGeom>
          <a:noFill/>
          <a:ln w="9525">
            <a:noFill/>
            <a:miter lim="800000"/>
            <a:headEnd/>
            <a:tailEnd/>
          </a:ln>
        </p:spPr>
      </p:pic>
    </p:spTree>
    <p:extLst>
      <p:ext uri="{BB962C8B-B14F-4D97-AF65-F5344CB8AC3E}">
        <p14:creationId xmlns:p14="http://schemas.microsoft.com/office/powerpoint/2010/main" xmlns="" val="216799712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2308324"/>
          </a:xfrm>
        </p:spPr>
        <p:txBody>
          <a:bodyPr/>
          <a:lstStyle/>
          <a:p>
            <a:r>
              <a:rPr lang="cs-CZ" sz="6000" dirty="0" smtClean="0">
                <a:latin typeface="Calibri" panose="020F0502020204030204" pitchFamily="34" charset="0"/>
              </a:rPr>
              <a:t>Předkrmy ze zeleniny</a:t>
            </a:r>
            <a:br>
              <a:rPr lang="cs-CZ" sz="6000" dirty="0" smtClean="0">
                <a:latin typeface="Calibri" panose="020F0502020204030204" pitchFamily="34" charset="0"/>
              </a:rPr>
            </a:br>
            <a:r>
              <a:rPr lang="cs-CZ" sz="6000" dirty="0" smtClean="0">
                <a:latin typeface="Calibri" panose="020F0502020204030204" pitchFamily="34" charset="0"/>
              </a:rPr>
              <a:t/>
            </a:r>
            <a:br>
              <a:rPr lang="cs-CZ" sz="6000" dirty="0" smtClean="0">
                <a:latin typeface="Calibri" panose="020F0502020204030204" pitchFamily="34" charset="0"/>
              </a:rPr>
            </a:br>
            <a:r>
              <a:rPr lang="cs-CZ" b="0" dirty="0" smtClean="0">
                <a:solidFill>
                  <a:schemeClr val="tx1"/>
                </a:solidFill>
                <a:latin typeface="Calibri" panose="020F0502020204030204" pitchFamily="34" charset="0"/>
              </a:rPr>
              <a:t>řecký salát s </a:t>
            </a:r>
            <a:r>
              <a:rPr lang="cs-CZ" b="0" dirty="0" err="1" smtClean="0">
                <a:solidFill>
                  <a:schemeClr val="tx1"/>
                </a:solidFill>
                <a:latin typeface="Calibri" panose="020F0502020204030204" pitchFamily="34" charset="0"/>
              </a:rPr>
              <a:t>fetou</a:t>
            </a:r>
            <a:r>
              <a:rPr lang="cs-CZ" b="0" dirty="0" smtClean="0">
                <a:solidFill>
                  <a:schemeClr val="tx1"/>
                </a:solidFill>
                <a:latin typeface="Calibri" panose="020F0502020204030204" pitchFamily="34" charset="0"/>
              </a:rPr>
              <a:t>                                                    mozzarella s rajčaty</a:t>
            </a:r>
            <a:endParaRPr lang="cs-CZ" b="0" dirty="0">
              <a:solidFill>
                <a:schemeClr val="tx1"/>
              </a:solidFill>
              <a:latin typeface="Calibri" panose="020F0502020204030204" pitchFamily="34" charset="0"/>
            </a:endParaRPr>
          </a:p>
        </p:txBody>
      </p:sp>
      <p:pic>
        <p:nvPicPr>
          <p:cNvPr id="6" name="Picture 2" descr="C:\Users\OEM\Desktop\SK-Martina\foto\20181102_19371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7601" t="5519" r="19858" b="67563"/>
          <a:stretch/>
        </p:blipFill>
        <p:spPr bwMode="auto">
          <a:xfrm>
            <a:off x="503040" y="3271292"/>
            <a:ext cx="17418207" cy="50195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392456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43122" y="804259"/>
            <a:ext cx="16506678" cy="923330"/>
          </a:xfrm>
        </p:spPr>
        <p:txBody>
          <a:bodyPr/>
          <a:lstStyle/>
          <a:p>
            <a:r>
              <a:rPr lang="cs-CZ" sz="6000" dirty="0" smtClean="0"/>
              <a:t>Předkrmy z ovoce</a:t>
            </a:r>
            <a:endParaRPr lang="cs-CZ" sz="6000" dirty="0"/>
          </a:p>
        </p:txBody>
      </p:sp>
      <p:sp>
        <p:nvSpPr>
          <p:cNvPr id="5" name="TextovéPole 4"/>
          <p:cNvSpPr txBox="1"/>
          <p:nvPr/>
        </p:nvSpPr>
        <p:spPr>
          <a:xfrm>
            <a:off x="647056" y="1831132"/>
            <a:ext cx="17497944" cy="7478970"/>
          </a:xfrm>
          <a:prstGeom prst="rect">
            <a:avLst/>
          </a:prstGeom>
          <a:noFill/>
        </p:spPr>
        <p:txBody>
          <a:bodyPr wrap="square" rtlCol="0">
            <a:spAutoFit/>
          </a:bodyPr>
          <a:lstStyle/>
          <a:p>
            <a:r>
              <a:rPr lang="cs-CZ" altLang="cs-CZ" sz="4000" dirty="0">
                <a:latin typeface="Calibri" panose="020F0502020204030204" pitchFamily="34" charset="0"/>
              </a:rPr>
              <a:t>Ovoce, které není konzervováno nejprve povaříme ve sladkém nálevu s vínem. Plníme složitými </a:t>
            </a:r>
            <a:r>
              <a:rPr lang="cs-CZ" altLang="cs-CZ" sz="4000" dirty="0" smtClean="0">
                <a:latin typeface="Calibri" panose="020F0502020204030204" pitchFamily="34" charset="0"/>
              </a:rPr>
              <a:t>saláty, </a:t>
            </a:r>
            <a:r>
              <a:rPr lang="cs-CZ" altLang="cs-CZ" sz="4000" dirty="0">
                <a:latin typeface="Calibri" panose="020F0502020204030204" pitchFamily="34" charset="0"/>
              </a:rPr>
              <a:t>pěnami, </a:t>
            </a:r>
            <a:r>
              <a:rPr lang="cs-CZ" altLang="cs-CZ" sz="4000" dirty="0" smtClean="0">
                <a:latin typeface="Calibri" panose="020F0502020204030204" pitchFamily="34" charset="0"/>
              </a:rPr>
              <a:t>krémy.</a:t>
            </a:r>
            <a:endParaRPr lang="cs-CZ" altLang="cs-CZ" sz="4000" dirty="0">
              <a:latin typeface="Calibri" panose="020F0502020204030204" pitchFamily="34" charset="0"/>
            </a:endParaRPr>
          </a:p>
          <a:p>
            <a:r>
              <a:rPr lang="cs-CZ" altLang="cs-CZ" sz="4000" b="1" dirty="0" smtClean="0">
                <a:solidFill>
                  <a:srgbClr val="FF0000"/>
                </a:solidFill>
                <a:latin typeface="Calibri" panose="020F0502020204030204" pitchFamily="34" charset="0"/>
              </a:rPr>
              <a:t>Broskev </a:t>
            </a:r>
            <a:r>
              <a:rPr lang="cs-CZ" altLang="cs-CZ" sz="4000" b="1" dirty="0">
                <a:solidFill>
                  <a:srgbClr val="FF0000"/>
                </a:solidFill>
                <a:latin typeface="Calibri" panose="020F0502020204030204" pitchFamily="34" charset="0"/>
              </a:rPr>
              <a:t>plněná kuřecím salátem </a:t>
            </a:r>
            <a:r>
              <a:rPr lang="cs-CZ" altLang="cs-CZ" sz="4000" b="1" dirty="0" smtClean="0">
                <a:solidFill>
                  <a:srgbClr val="FF0000"/>
                </a:solidFill>
                <a:latin typeface="Calibri" panose="020F0502020204030204" pitchFamily="34" charset="0"/>
              </a:rPr>
              <a:t>– kuřecí salát </a:t>
            </a:r>
            <a:r>
              <a:rPr lang="cs-CZ" altLang="cs-CZ" sz="4000" dirty="0" smtClean="0">
                <a:latin typeface="Calibri" panose="020F0502020204030204" pitchFamily="34" charset="0"/>
              </a:rPr>
              <a:t> </a:t>
            </a:r>
            <a:r>
              <a:rPr lang="cs-CZ" altLang="cs-CZ" sz="4000" dirty="0">
                <a:latin typeface="Calibri" panose="020F0502020204030204" pitchFamily="34" charset="0"/>
              </a:rPr>
              <a:t>– pečené kuře zbavíme kůže a kostí, maso nakrájíme na kostičky nebo nudličky, přidáme </a:t>
            </a:r>
            <a:r>
              <a:rPr lang="cs-CZ" altLang="cs-CZ" sz="4000" dirty="0" smtClean="0">
                <a:latin typeface="Calibri" panose="020F0502020204030204" pitchFamily="34" charset="0"/>
              </a:rPr>
              <a:t>nakrájené jablko, </a:t>
            </a:r>
            <a:r>
              <a:rPr lang="cs-CZ" altLang="cs-CZ" sz="4000" dirty="0">
                <a:latin typeface="Calibri" panose="020F0502020204030204" pitchFamily="34" charset="0"/>
              </a:rPr>
              <a:t>ananas</a:t>
            </a:r>
            <a:r>
              <a:rPr lang="cs-CZ" altLang="cs-CZ" sz="4000" dirty="0" smtClean="0">
                <a:latin typeface="Calibri" panose="020F0502020204030204" pitchFamily="34" charset="0"/>
              </a:rPr>
              <a:t>, spojíme </a:t>
            </a:r>
            <a:r>
              <a:rPr lang="cs-CZ" altLang="cs-CZ" sz="4000" dirty="0">
                <a:latin typeface="Calibri" panose="020F0502020204030204" pitchFamily="34" charset="0"/>
              </a:rPr>
              <a:t>majonézou, </a:t>
            </a:r>
            <a:r>
              <a:rPr lang="cs-CZ" altLang="cs-CZ" sz="4000" dirty="0" smtClean="0">
                <a:latin typeface="Calibri" panose="020F0502020204030204" pitchFamily="34" charset="0"/>
              </a:rPr>
              <a:t>dochutíme solí, citronem. Z tvrdého sýra vykrojíme kolečko, na které dáme kuřecí salát a přidáme kompotovanou půlenou broskev, zdobíme pusinkou másla a oříškem.</a:t>
            </a:r>
            <a:endParaRPr lang="cs-CZ" altLang="cs-CZ" sz="4000" dirty="0">
              <a:latin typeface="Calibri" panose="020F0502020204030204" pitchFamily="34" charset="0"/>
            </a:endParaRPr>
          </a:p>
          <a:p>
            <a:endParaRPr lang="cs-CZ" altLang="cs-CZ" sz="4000" dirty="0">
              <a:latin typeface="Calibri" panose="020F0502020204030204" pitchFamily="34" charset="0"/>
            </a:endParaRPr>
          </a:p>
          <a:p>
            <a:r>
              <a:rPr lang="cs-CZ" altLang="cs-CZ" sz="4000" b="1" dirty="0">
                <a:solidFill>
                  <a:srgbClr val="FF0000"/>
                </a:solidFill>
                <a:latin typeface="Calibri" panose="020F0502020204030204" pitchFamily="34" charset="0"/>
              </a:rPr>
              <a:t>Jablko plněné sýrovou pěnou </a:t>
            </a:r>
            <a:r>
              <a:rPr lang="cs-CZ" altLang="cs-CZ" sz="4000" b="1" dirty="0" smtClean="0">
                <a:solidFill>
                  <a:srgbClr val="FF0000"/>
                </a:solidFill>
                <a:latin typeface="Calibri" panose="020F0502020204030204" pitchFamily="34" charset="0"/>
              </a:rPr>
              <a:t>– </a:t>
            </a:r>
            <a:r>
              <a:rPr lang="cs-CZ" altLang="cs-CZ" sz="4000" dirty="0" smtClean="0">
                <a:latin typeface="Calibri" panose="020F0502020204030204" pitchFamily="34" charset="0"/>
              </a:rPr>
              <a:t>jablko zbavíme jadřince </a:t>
            </a:r>
            <a:r>
              <a:rPr lang="cs-CZ" altLang="cs-CZ" sz="4000" dirty="0">
                <a:latin typeface="Calibri" panose="020F0502020204030204" pitchFamily="34" charset="0"/>
              </a:rPr>
              <a:t>a slupky, nakrájíme silnější kolečka, </a:t>
            </a:r>
            <a:r>
              <a:rPr lang="cs-CZ" altLang="cs-CZ" sz="4000" dirty="0" err="1" smtClean="0">
                <a:latin typeface="Calibri" panose="020F0502020204030204" pitchFamily="34" charset="0"/>
              </a:rPr>
              <a:t>zblanšírujeme</a:t>
            </a:r>
            <a:r>
              <a:rPr lang="cs-CZ" altLang="cs-CZ" sz="4000" dirty="0" smtClean="0">
                <a:latin typeface="Calibri" panose="020F0502020204030204" pitchFamily="34" charset="0"/>
              </a:rPr>
              <a:t>, vykoupeme </a:t>
            </a:r>
            <a:r>
              <a:rPr lang="cs-CZ" altLang="cs-CZ" sz="4000" dirty="0">
                <a:latin typeface="Calibri" panose="020F0502020204030204" pitchFamily="34" charset="0"/>
              </a:rPr>
              <a:t>v aspiku a necháme na roštu zatuhnout, pomocí cukrářského sáčku po celé ploše jablka dáme sýrovou pěnu</a:t>
            </a:r>
            <a:r>
              <a:rPr lang="cs-CZ" altLang="cs-CZ" sz="4000" dirty="0" smtClean="0">
                <a:latin typeface="Calibri" panose="020F0502020204030204" pitchFamily="34" charset="0"/>
              </a:rPr>
              <a:t>: nastrouhaný </a:t>
            </a:r>
            <a:r>
              <a:rPr lang="cs-CZ" altLang="cs-CZ" sz="4000" dirty="0">
                <a:latin typeface="Calibri" panose="020F0502020204030204" pitchFamily="34" charset="0"/>
              </a:rPr>
              <a:t>sýr, vyšlehané máslo, tavený sýr, </a:t>
            </a:r>
            <a:r>
              <a:rPr lang="cs-CZ" altLang="cs-CZ" sz="4000" dirty="0" smtClean="0">
                <a:latin typeface="Calibri" panose="020F0502020204030204" pitchFamily="34" charset="0"/>
              </a:rPr>
              <a:t>dochutíme solí. </a:t>
            </a:r>
            <a:endParaRPr lang="cs-CZ" altLang="cs-CZ" sz="4000" dirty="0">
              <a:latin typeface="Calibri" panose="020F0502020204030204" pitchFamily="34" charset="0"/>
            </a:endParaRPr>
          </a:p>
        </p:txBody>
      </p:sp>
    </p:spTree>
    <p:extLst>
      <p:ext uri="{BB962C8B-B14F-4D97-AF65-F5344CB8AC3E}">
        <p14:creationId xmlns:p14="http://schemas.microsoft.com/office/powerpoint/2010/main" xmlns="" val="18207859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GENARAL LAYOUTS">
  <a:themeElements>
    <a:clrScheme name="SIMPLICITY - Bright Blue">
      <a:dk1>
        <a:srgbClr val="0A091B"/>
      </a:dk1>
      <a:lt1>
        <a:srgbClr val="F2F2F5"/>
      </a:lt1>
      <a:dk2>
        <a:srgbClr val="858591"/>
      </a:dk2>
      <a:lt2>
        <a:srgbClr val="FFFFFF"/>
      </a:lt2>
      <a:accent1>
        <a:srgbClr val="00B0F0"/>
      </a:accent1>
      <a:accent2>
        <a:srgbClr val="C0C0C8"/>
      </a:accent2>
      <a:accent3>
        <a:srgbClr val="00B0F0"/>
      </a:accent3>
      <a:accent4>
        <a:srgbClr val="00B0F0"/>
      </a:accent4>
      <a:accent5>
        <a:srgbClr val="00B0F0"/>
      </a:accent5>
      <a:accent6>
        <a:srgbClr val="00B0F0"/>
      </a:accent6>
      <a:hlink>
        <a:srgbClr val="0084B4"/>
      </a:hlink>
      <a:folHlink>
        <a:srgbClr val="5CD3FF"/>
      </a:folHlink>
    </a:clrScheme>
    <a:fontScheme name="Vlastní 1">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chemeClr val="bg2">
                <a:lumMod val="75000"/>
              </a:schemeClr>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2B631F19279A294EA8B8341AE264EE37" ma:contentTypeVersion="2" ma:contentTypeDescription="Vytvoří nový dokument" ma:contentTypeScope="" ma:versionID="8ab6a0b07efc9904e1d29f9289f683cb">
  <xsd:schema xmlns:xsd="http://www.w3.org/2001/XMLSchema" xmlns:xs="http://www.w3.org/2001/XMLSchema" xmlns:p="http://schemas.microsoft.com/office/2006/metadata/properties" xmlns:ns2="b1ff5d0e-47ee-40fb-a853-5ffd9ea3e57f" targetNamespace="http://schemas.microsoft.com/office/2006/metadata/properties" ma:root="true" ma:fieldsID="32e331118898031e197a825318a723d7" ns2:_="">
    <xsd:import namespace="b1ff5d0e-47ee-40fb-a853-5ffd9ea3e57f"/>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ff5d0e-47ee-40fb-a853-5ffd9ea3e5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02AA86C-2919-4D27-A883-C4815E490F4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1B64BB8-6BC5-44CA-9CFF-81D1E9231FB5}">
  <ds:schemaRefs>
    <ds:schemaRef ds:uri="http://schemas.microsoft.com/sharepoint/v3/contenttype/forms"/>
  </ds:schemaRefs>
</ds:datastoreItem>
</file>

<file path=customXml/itemProps3.xml><?xml version="1.0" encoding="utf-8"?>
<ds:datastoreItem xmlns:ds="http://schemas.openxmlformats.org/officeDocument/2006/customXml" ds:itemID="{38F3F75B-3D25-4300-A84E-D83E9B9B46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ff5d0e-47ee-40fb-a853-5ffd9ea3e5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9143</TotalTime>
  <Words>936</Words>
  <Application>Microsoft Office PowerPoint</Application>
  <PresentationFormat>Vlastní</PresentationFormat>
  <Paragraphs>90</Paragraphs>
  <Slides>37</Slides>
  <Notes>0</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37</vt:i4>
      </vt:variant>
    </vt:vector>
  </HeadingPairs>
  <TitlesOfParts>
    <vt:vector size="41" baseType="lpstr">
      <vt:lpstr>Arial</vt:lpstr>
      <vt:lpstr>Calibri</vt:lpstr>
      <vt:lpstr>Roboto Condensed</vt:lpstr>
      <vt:lpstr>GENARAL LAYOUTS</vt:lpstr>
      <vt:lpstr>Snímek 1</vt:lpstr>
      <vt:lpstr>Snímek 2</vt:lpstr>
      <vt:lpstr>Studené předkrmy</vt:lpstr>
      <vt:lpstr>Studené předkrmy</vt:lpstr>
      <vt:lpstr>Snímek 5</vt:lpstr>
      <vt:lpstr>Předkrmy ze zeleniny</vt:lpstr>
      <vt:lpstr>Předkrmy ze zeleniny</vt:lpstr>
      <vt:lpstr>Předkrmy ze zeleniny  řecký salát s fetou                                                    mozzarella s rajčaty</vt:lpstr>
      <vt:lpstr>Předkrmy z ovoce</vt:lpstr>
      <vt:lpstr>Předkrmy ze sýrů</vt:lpstr>
      <vt:lpstr>Předkrmy z masa</vt:lpstr>
      <vt:lpstr>Šunka v aspiku</vt:lpstr>
      <vt:lpstr>Předkrmy z masa Carpaccio (karpačo)</vt:lpstr>
      <vt:lpstr>Předkrmy z masa  Carpaccio z hovězí svíčkové</vt:lpstr>
      <vt:lpstr>Tatarák z hovězí svíčkové</vt:lpstr>
      <vt:lpstr>Předkrmy z masa </vt:lpstr>
      <vt:lpstr>Variace šunky prosciutto  a ovoce</vt:lpstr>
      <vt:lpstr>Variace šunky prosciutto   a zeleniny</vt:lpstr>
      <vt:lpstr>Předkrmy z drůbeže</vt:lpstr>
      <vt:lpstr>Plněná kuřecí křidýlka drůbeží fáší  Vepřová panenka v bylinkové krustě</vt:lpstr>
      <vt:lpstr>Galantina z kuřete</vt:lpstr>
      <vt:lpstr>Štrasburská kachna</vt:lpstr>
      <vt:lpstr>Předkrmy z ryb</vt:lpstr>
      <vt:lpstr>Předkrmy z ryb a mořských plodů</vt:lpstr>
      <vt:lpstr>Předkrmy z ryb a mořských plodů</vt:lpstr>
      <vt:lpstr>Předkrmy z ryb </vt:lpstr>
      <vt:lpstr>Předkrmy z ryb tuňák, candát, rybí fáš </vt:lpstr>
      <vt:lpstr>Předkrmy z ryb losos, mořský vlk, fáš z rybího masa </vt:lpstr>
      <vt:lpstr>Marinovaný losos</vt:lpstr>
      <vt:lpstr>Krevetky ve studené kuchyni</vt:lpstr>
      <vt:lpstr>Ústřice nikdy nesmíme omývat sladkovodní vodou, otevíráme před hostem, podáváme vychlazené na ledu s citronem.</vt:lpstr>
      <vt:lpstr>Ústřice </vt:lpstr>
      <vt:lpstr>Kaviár</vt:lpstr>
      <vt:lpstr>Krevety v aspiku</vt:lpstr>
      <vt:lpstr>Zdroje  SEDLÁČKOVÁ, Hana a Pavel OTOUPAL. Technologie přípravy pokrmů: učebnice pro střední odborná učiliště, učební obory kuchař-kuchařka, kuchař-číšník, číšník-servírka, a pro hotelové školy. 3., přeprac. vyd. Praha: Fortuna, 2004. ISBN:80-7168-912-2.  BITTERMANN, Josef. Kuchařský lexikon. Praha: 3. vyd. Vydavatelství obchodu, 1967. 456 s. 51-841-67.   NODL, Ladislav. Studená kuchyně na všední a sváteční den. Praha: 1. vyd. VARIUS. 2000. 162 s.  ISBN 80-902850-1-5.  fotografie:  hotel International  vlastní zdroje: fotografie zaměstnanců školy</vt:lpstr>
      <vt:lpstr>Snímek 36</vt:lpstr>
      <vt:lpstr>Snímek 37</vt:lpstr>
    </vt:vector>
  </TitlesOfParts>
  <Company>NUV</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 prezentace</dc:title>
  <dc:creator>Velický Jan</dc:creator>
  <cp:lastModifiedBy>dumy</cp:lastModifiedBy>
  <cp:revision>1241</cp:revision>
  <dcterms:created xsi:type="dcterms:W3CDTF">2015-01-20T11:47:48Z</dcterms:created>
  <dcterms:modified xsi:type="dcterms:W3CDTF">2021-06-02T12:16:24Z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0x0101002B631F19279A294EA8B8341AE264EE37</vt:lpwstr>
  </property>
</Properties>
</file>