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6" r:id="rId4"/>
  </p:sldMasterIdLst>
  <p:notesMasterIdLst>
    <p:notesMasterId r:id="rId30"/>
  </p:notesMasterIdLst>
  <p:sldIdLst>
    <p:sldId id="324" r:id="rId5"/>
    <p:sldId id="269" r:id="rId6"/>
    <p:sldId id="653" r:id="rId7"/>
    <p:sldId id="655" r:id="rId8"/>
    <p:sldId id="652" r:id="rId9"/>
    <p:sldId id="654" r:id="rId10"/>
    <p:sldId id="656" r:id="rId11"/>
    <p:sldId id="657" r:id="rId12"/>
    <p:sldId id="658" r:id="rId13"/>
    <p:sldId id="659" r:id="rId14"/>
    <p:sldId id="685" r:id="rId15"/>
    <p:sldId id="669" r:id="rId16"/>
    <p:sldId id="668" r:id="rId17"/>
    <p:sldId id="687" r:id="rId18"/>
    <p:sldId id="660" r:id="rId19"/>
    <p:sldId id="688" r:id="rId20"/>
    <p:sldId id="661" r:id="rId21"/>
    <p:sldId id="662" r:id="rId22"/>
    <p:sldId id="664" r:id="rId23"/>
    <p:sldId id="671" r:id="rId24"/>
    <p:sldId id="689" r:id="rId25"/>
    <p:sldId id="665" r:id="rId26"/>
    <p:sldId id="684" r:id="rId27"/>
    <p:sldId id="690" r:id="rId28"/>
    <p:sldId id="691" r:id="rId29"/>
  </p:sldIdLst>
  <p:sldSz cx="18288000" cy="10287000"/>
  <p:notesSz cx="6858000" cy="9144000"/>
  <p:embeddedFontLst>
    <p:embeddedFont>
      <p:font typeface="Roboto Condensed" charset="0"/>
      <p:regular r:id="rId31"/>
      <p:bold r:id="rId32"/>
      <p:italic r:id="rId33"/>
      <p:boldItalic r:id="rId34"/>
    </p:embeddedFont>
    <p:embeddedFont>
      <p:font typeface="Calibri" pitchFamily="34" charset="0"/>
      <p:regular r:id="rId35"/>
      <p:bold r:id="rId36"/>
      <p:italic r:id="rId37"/>
      <p:boldItalic r:id="rId38"/>
    </p:embeddedFont>
  </p:embeddedFontLst>
  <p:defaultTextStyle>
    <a:defPPr>
      <a:defRPr lang="uk-UA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40" userDrawn="1">
          <p15:clr>
            <a:srgbClr val="A4A3A4"/>
          </p15:clr>
        </p15:guide>
        <p15:guide id="2" pos="5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BC3E1"/>
    <a:srgbClr val="F2B800"/>
    <a:srgbClr val="4FA7EF"/>
    <a:srgbClr val="F250F2"/>
    <a:srgbClr val="45E33D"/>
    <a:srgbClr val="E642DE"/>
    <a:srgbClr val="64D4EA"/>
    <a:srgbClr val="4CCCE6"/>
    <a:srgbClr val="6CD5EA"/>
    <a:srgbClr val="57CFE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6" autoAdjust="0"/>
    <p:restoredTop sz="96764" autoAdjust="0"/>
  </p:normalViewPr>
  <p:slideViewPr>
    <p:cSldViewPr>
      <p:cViewPr varScale="1">
        <p:scale>
          <a:sx n="75" d="100"/>
          <a:sy n="75" d="100"/>
        </p:scale>
        <p:origin x="-444" y="-96"/>
      </p:cViewPr>
      <p:guideLst>
        <p:guide orient="horz" pos="3240"/>
        <p:guide pos="58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6629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27185-10FB-4A57-B3F0-45136A811A24}" type="datetimeFigureOut">
              <a:rPr lang="uk-UA" smtClean="0"/>
              <a:pPr/>
              <a:t>08.06.2021</a:t>
            </a:fld>
            <a:endParaRPr lang="uk-U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9C3A12-1E0F-412B-B376-8089A55D946C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6721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A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83703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704850" y="647700"/>
            <a:ext cx="0" cy="10287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704850" y="9429750"/>
            <a:ext cx="0" cy="59055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943122" y="804259"/>
            <a:ext cx="16506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4000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 userDrawn="1"/>
        </p:nvSpPr>
        <p:spPr>
          <a:xfrm>
            <a:off x="952500" y="9540169"/>
            <a:ext cx="164973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2800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2800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083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U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704850" y="9429750"/>
            <a:ext cx="0" cy="59055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7"/>
          <p:cNvSpPr txBox="1">
            <a:spLocks/>
          </p:cNvSpPr>
          <p:nvPr userDrawn="1"/>
        </p:nvSpPr>
        <p:spPr>
          <a:xfrm>
            <a:off x="952500" y="9540169"/>
            <a:ext cx="164973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2800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2800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7620000" y="2476500"/>
            <a:ext cx="2743200" cy="27432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2000">
                <a:latin typeface="Arial" panose="020B0604020202020204" pitchFamily="34" charset="0"/>
              </a:defRPr>
            </a:lvl1pPr>
          </a:lstStyle>
          <a:p>
            <a:r>
              <a:rPr lang="cs-CZ" dirty="0" smtClean="0"/>
              <a:t>Kliknutím na ikonu přidáte obrázek.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99440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-4763" y="0"/>
            <a:ext cx="18288000" cy="10287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xmlns="" val="264772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1387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34" r:id="rId2"/>
    <p:sldLayoutId id="2147483735" r:id="rId3"/>
    <p:sldLayoutId id="2147483736" r:id="rId4"/>
  </p:sldLayoutIdLst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474243" y="4000500"/>
            <a:ext cx="13491914" cy="1804705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6931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533400" y="1943100"/>
            <a:ext cx="14249400" cy="7617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00"/>
              </a:spcBef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lihovina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vyráběná aromatizací lihu 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přírodními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aromatickými látkami s převládající chutí jalovce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  <a:p>
            <a:pPr>
              <a:spcBef>
                <a:spcPts val="400"/>
              </a:spcBef>
            </a:pPr>
            <a:endParaRPr lang="cs-CZ" sz="40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400"/>
              </a:spcBef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Považuje se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za anglickou 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lihovinu, pochází z Nizozemska.</a:t>
            </a: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endParaRPr lang="cs-CZ" sz="40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400"/>
              </a:spcBef>
            </a:pPr>
            <a:r>
              <a:rPr lang="cs-CZ" sz="4000" b="1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Rozlišujeme dva druhy ginu:</a:t>
            </a:r>
          </a:p>
          <a:p>
            <a:pPr marL="742950" indent="-742950">
              <a:spcBef>
                <a:spcPts val="400"/>
              </a:spcBef>
              <a:buAutoNum type="arabicPeriod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Dry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Gin nesmí obsahovat </a:t>
            </a:r>
            <a:r>
              <a:rPr lang="cs-CZ" sz="4000" b="1" dirty="0">
                <a:solidFill>
                  <a:srgbClr val="FF0000"/>
                </a:solidFill>
                <a:latin typeface="Arial" panose="020B0604020202020204" pitchFamily="34" charset="0"/>
              </a:rPr>
              <a:t>žádný cukr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, obsah alkoholu </a:t>
            </a:r>
            <a:r>
              <a:rPr lang="cs-CZ" sz="4000" b="1" dirty="0">
                <a:solidFill>
                  <a:srgbClr val="FF0000"/>
                </a:solidFill>
                <a:latin typeface="Arial" panose="020B0604020202020204" pitchFamily="34" charset="0"/>
              </a:rPr>
              <a:t>minimálně </a:t>
            </a:r>
            <a:r>
              <a:rPr lang="cs-CZ" sz="4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40%.</a:t>
            </a:r>
          </a:p>
          <a:p>
            <a:pPr>
              <a:spcBef>
                <a:spcPts val="400"/>
              </a:spcBef>
            </a:pPr>
            <a:endParaRPr lang="cs-CZ" sz="40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>
              <a:spcBef>
                <a:spcPts val="400"/>
              </a:spcBef>
            </a:pP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2. 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cs-CZ" sz="4000" dirty="0" err="1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Old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cs-CZ" sz="4000" dirty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Tom Gin je </a:t>
            </a:r>
            <a:r>
              <a:rPr lang="cs-CZ" sz="4000" b="1" dirty="0">
                <a:solidFill>
                  <a:srgbClr val="FF0000"/>
                </a:solidFill>
                <a:latin typeface="Arial" panose="020B0604020202020204" pitchFamily="34" charset="0"/>
              </a:rPr>
              <a:t>doslazovaný cukrovým </a:t>
            </a:r>
            <a:r>
              <a:rPr lang="cs-CZ" sz="4000" b="1" dirty="0" smtClean="0">
                <a:solidFill>
                  <a:srgbClr val="FF0000"/>
                </a:solidFill>
                <a:latin typeface="Arial" panose="020B0604020202020204" pitchFamily="34" charset="0"/>
              </a:rPr>
              <a:t>sirupem</a:t>
            </a: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  <a:latin typeface="Arial" panose="020B0604020202020204" pitchFamily="34" charset="0"/>
              </a:rPr>
              <a:t>.</a:t>
            </a:r>
            <a:endParaRPr lang="cs-CZ" sz="4000" dirty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endParaRPr lang="cs-CZ" sz="3200" dirty="0" smtClean="0">
              <a:solidFill>
                <a:schemeClr val="bg1">
                  <a:lumMod val="10000"/>
                </a:schemeClr>
              </a:solidFill>
              <a:latin typeface="Arial" panose="020B0604020202020204" pitchFamily="34" charset="0"/>
            </a:endParaRP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Gin</a:t>
            </a:r>
            <a:endParaRPr lang="cs-CZ" sz="6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12668" y="190500"/>
            <a:ext cx="3022130" cy="979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751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Gin</a:t>
            </a:r>
            <a:endParaRPr lang="cs-CZ" sz="6000" dirty="0"/>
          </a:p>
        </p:txBody>
      </p:sp>
      <p:sp>
        <p:nvSpPr>
          <p:cNvPr id="4" name="Obdélník 3"/>
          <p:cNvSpPr/>
          <p:nvPr/>
        </p:nvSpPr>
        <p:spPr>
          <a:xfrm>
            <a:off x="533400" y="1943100"/>
            <a:ext cx="717113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b="1" dirty="0"/>
              <a:t>Známé značky </a:t>
            </a:r>
            <a:r>
              <a:rPr lang="cs-CZ" sz="4000" b="1" dirty="0" smtClean="0"/>
              <a:t>ginu</a:t>
            </a:r>
          </a:p>
          <a:p>
            <a:endParaRPr lang="cs-CZ" sz="4000" b="1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b="1" dirty="0" err="1"/>
              <a:t>Beefeater</a:t>
            </a:r>
            <a:r>
              <a:rPr lang="cs-CZ" sz="4000" dirty="0"/>
              <a:t> </a:t>
            </a:r>
            <a:endParaRPr lang="cs-CZ" sz="40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b="1" dirty="0" err="1" smtClean="0"/>
              <a:t>Finsbury</a:t>
            </a:r>
            <a:r>
              <a:rPr lang="cs-CZ" sz="4000" dirty="0" smtClean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b="1" dirty="0" err="1"/>
              <a:t>Gordon´s</a:t>
            </a:r>
            <a:r>
              <a:rPr lang="cs-CZ" sz="4000" dirty="0"/>
              <a:t> </a:t>
            </a:r>
            <a:endParaRPr lang="cs-CZ" sz="4000" dirty="0" smtClean="0"/>
          </a:p>
          <a:p>
            <a:pPr lvl="0"/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b="1" dirty="0" smtClean="0"/>
              <a:t>OMFG </a:t>
            </a:r>
            <a:r>
              <a:rPr lang="cs-CZ" sz="4000" b="1" dirty="0"/>
              <a:t>Gin </a:t>
            </a:r>
            <a:r>
              <a:rPr lang="cs-CZ" sz="4000" b="1" dirty="0" err="1"/>
              <a:t>Žufánek</a:t>
            </a:r>
            <a:r>
              <a:rPr lang="cs-CZ" sz="4000" b="1" dirty="0"/>
              <a:t> 2018 </a:t>
            </a:r>
            <a:endParaRPr lang="cs-CZ" sz="4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04531" y="190500"/>
            <a:ext cx="10073895" cy="979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8392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943122" y="804259"/>
            <a:ext cx="2333478" cy="923330"/>
          </a:xfrm>
        </p:spPr>
        <p:txBody>
          <a:bodyPr/>
          <a:lstStyle/>
          <a:p>
            <a:r>
              <a:rPr lang="cs-CZ" sz="6000" dirty="0" smtClean="0"/>
              <a:t>Gin</a:t>
            </a:r>
            <a:endParaRPr lang="cs-CZ" sz="60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56" t="661" r="11398" b="-302"/>
          <a:stretch/>
        </p:blipFill>
        <p:spPr>
          <a:xfrm rot="16200000">
            <a:off x="8162050" y="1126248"/>
            <a:ext cx="9812504" cy="81026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1400" y="253999"/>
            <a:ext cx="4607828" cy="982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511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714500"/>
            <a:ext cx="174498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/>
              <a:t>je obilný </a:t>
            </a:r>
            <a:r>
              <a:rPr lang="cs-CZ" sz="4000" dirty="0"/>
              <a:t>destilát, </a:t>
            </a: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/>
              <a:t>zraje </a:t>
            </a:r>
            <a:r>
              <a:rPr lang="cs-CZ" sz="4000" dirty="0"/>
              <a:t>v </a:t>
            </a:r>
            <a:r>
              <a:rPr lang="cs-CZ" sz="4000" dirty="0" smtClean="0"/>
              <a:t>dubových sudech, ze kterých získává </a:t>
            </a:r>
            <a:r>
              <a:rPr lang="cs-CZ" sz="4000" dirty="0"/>
              <a:t>barvu, vůni a </a:t>
            </a:r>
            <a:r>
              <a:rPr lang="cs-CZ" sz="4000" dirty="0" smtClean="0"/>
              <a:t>chuť. </a:t>
            </a:r>
          </a:p>
          <a:p>
            <a:endParaRPr lang="cs-CZ" sz="4000" dirty="0" smtClean="0"/>
          </a:p>
          <a:p>
            <a:r>
              <a:rPr lang="cs-CZ" sz="4000" dirty="0" smtClean="0"/>
              <a:t>Odlišné výrobní postupy ve 4 regionech</a:t>
            </a:r>
          </a:p>
          <a:p>
            <a:endParaRPr lang="cs-CZ" sz="4000" dirty="0" smtClean="0"/>
          </a:p>
          <a:p>
            <a:r>
              <a:rPr lang="cs-CZ" sz="4000" b="1" dirty="0" smtClean="0"/>
              <a:t>Regiony: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Skotská whisky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Irská whisky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Americká whisky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Kanadská </a:t>
            </a:r>
            <a:r>
              <a:rPr lang="cs-CZ" sz="4000" dirty="0" err="1" smtClean="0"/>
              <a:t>wisky</a:t>
            </a: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4000" dirty="0"/>
          </a:p>
          <a:p>
            <a:endParaRPr lang="cs-CZ" sz="32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Whisky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xmlns="" val="183852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1714500"/>
            <a:ext cx="1744980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dirty="0" smtClean="0"/>
              <a:t>Tří základní </a:t>
            </a:r>
            <a:r>
              <a:rPr lang="cs-CZ" sz="4000" dirty="0"/>
              <a:t>typy výrobního postupu:</a:t>
            </a:r>
            <a:br>
              <a:rPr lang="cs-CZ" sz="4000" dirty="0"/>
            </a:br>
            <a:endParaRPr lang="cs-CZ" sz="4000" dirty="0" smtClean="0"/>
          </a:p>
          <a:p>
            <a:endParaRPr lang="cs-CZ" sz="4000" dirty="0" smtClean="0"/>
          </a:p>
          <a:p>
            <a:r>
              <a:rPr lang="cs-CZ" sz="4000" dirty="0" smtClean="0"/>
              <a:t>Malt </a:t>
            </a:r>
            <a:r>
              <a:rPr lang="cs-CZ" sz="4000" dirty="0"/>
              <a:t>(sladová)</a:t>
            </a:r>
            <a:br>
              <a:rPr lang="cs-CZ" sz="4000" dirty="0"/>
            </a:br>
            <a:endParaRPr lang="cs-CZ" sz="4000" dirty="0" smtClean="0"/>
          </a:p>
          <a:p>
            <a:endParaRPr lang="cs-CZ" sz="4000" dirty="0" smtClean="0"/>
          </a:p>
          <a:p>
            <a:r>
              <a:rPr lang="cs-CZ" sz="4000" dirty="0" smtClean="0"/>
              <a:t>Grain </a:t>
            </a:r>
            <a:r>
              <a:rPr lang="cs-CZ" sz="4000" dirty="0"/>
              <a:t>(obilná)</a:t>
            </a:r>
            <a:br>
              <a:rPr lang="cs-CZ" sz="4000" dirty="0"/>
            </a:br>
            <a:endParaRPr lang="cs-CZ" sz="4000" dirty="0" smtClean="0"/>
          </a:p>
          <a:p>
            <a:endParaRPr lang="cs-CZ" sz="4000" dirty="0" smtClean="0"/>
          </a:p>
          <a:p>
            <a:r>
              <a:rPr lang="cs-CZ" sz="4000" dirty="0" err="1" smtClean="0"/>
              <a:t>Blend</a:t>
            </a:r>
            <a:r>
              <a:rPr lang="cs-CZ" sz="4000" dirty="0" smtClean="0"/>
              <a:t> </a:t>
            </a:r>
            <a:r>
              <a:rPr lang="cs-CZ" sz="4000" dirty="0"/>
              <a:t>(míchaná)</a:t>
            </a:r>
            <a:br>
              <a:rPr lang="cs-CZ" sz="4000" dirty="0"/>
            </a:br>
            <a:endParaRPr lang="cs-CZ" sz="4000" dirty="0"/>
          </a:p>
          <a:p>
            <a:endParaRPr lang="cs-CZ" sz="32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Whisky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xmlns="" val="2252346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Skotská whisky</a:t>
            </a:r>
            <a:endParaRPr lang="cs-CZ" sz="6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381000" y="1714500"/>
            <a:ext cx="13002281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musí být vyrobena ve Skotsku,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musí být uskladněna 3 roky,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musí obsahovat 40% alkoholu.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cs-CZ" sz="4000" dirty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cs-CZ" sz="4000" b="1" dirty="0" smtClean="0">
                <a:solidFill>
                  <a:schemeClr val="bg1">
                    <a:lumMod val="10000"/>
                  </a:schemeClr>
                </a:solidFill>
              </a:rPr>
              <a:t>Chuť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sladká je ze sladového ječmene,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suchá je z rašeliny v níž se udí slad,</a:t>
            </a:r>
          </a:p>
          <a:p>
            <a:endParaRPr lang="cs-CZ" sz="4000" dirty="0">
              <a:solidFill>
                <a:schemeClr val="bg1">
                  <a:lumMod val="10000"/>
                </a:schemeClr>
              </a:solidFill>
            </a:endParaRPr>
          </a:p>
          <a:p>
            <a:endParaRPr lang="cs-CZ" sz="4000" dirty="0" smtClean="0">
              <a:solidFill>
                <a:schemeClr val="bg1">
                  <a:lumMod val="10000"/>
                </a:schemeClr>
              </a:solidFill>
            </a:endParaRPr>
          </a:p>
          <a:p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Charakter získává dozráváním v sudech po sherry či bourbonu.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0200" y="419100"/>
            <a:ext cx="4511528" cy="948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111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Skotská whisky</a:t>
            </a:r>
            <a:endParaRPr lang="cs-CZ" sz="6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381001" y="1714500"/>
            <a:ext cx="126492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Jednotlivé kategorie </a:t>
            </a:r>
            <a:r>
              <a:rPr lang="cs-CZ" sz="4000" b="1" dirty="0"/>
              <a:t>skotské </a:t>
            </a:r>
            <a:r>
              <a:rPr lang="cs-CZ" sz="4000" b="1" dirty="0" smtClean="0"/>
              <a:t>whisky:</a:t>
            </a:r>
          </a:p>
          <a:p>
            <a:pPr marL="457200" lvl="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Single Malt </a:t>
            </a:r>
            <a:r>
              <a:rPr lang="cs-CZ" sz="4000" dirty="0" err="1"/>
              <a:t>Scotch</a:t>
            </a:r>
            <a:r>
              <a:rPr lang="cs-CZ" sz="4000" dirty="0"/>
              <a:t> </a:t>
            </a:r>
            <a:r>
              <a:rPr lang="cs-CZ" sz="4000" dirty="0" smtClean="0"/>
              <a:t>Whisky</a:t>
            </a:r>
            <a:endParaRPr lang="cs-CZ" sz="4000" dirty="0"/>
          </a:p>
          <a:p>
            <a:pPr marL="457200" lvl="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Single Grain </a:t>
            </a:r>
            <a:r>
              <a:rPr lang="cs-CZ" sz="4000" dirty="0" err="1"/>
              <a:t>Scotch</a:t>
            </a:r>
            <a:r>
              <a:rPr lang="cs-CZ" sz="4000" dirty="0"/>
              <a:t> </a:t>
            </a:r>
            <a:r>
              <a:rPr lang="cs-CZ" sz="4000" dirty="0" smtClean="0"/>
              <a:t>Whisky</a:t>
            </a:r>
            <a:endParaRPr lang="cs-CZ" sz="4000" dirty="0"/>
          </a:p>
          <a:p>
            <a:pPr marL="457200" lvl="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4000" dirty="0" err="1"/>
              <a:t>Blended</a:t>
            </a:r>
            <a:r>
              <a:rPr lang="cs-CZ" sz="4000" dirty="0"/>
              <a:t> </a:t>
            </a:r>
            <a:r>
              <a:rPr lang="cs-CZ" sz="4000" dirty="0" err="1"/>
              <a:t>Scotch</a:t>
            </a:r>
            <a:r>
              <a:rPr lang="cs-CZ" sz="4000" dirty="0"/>
              <a:t> Whisky </a:t>
            </a:r>
            <a:endParaRPr lang="cs-CZ" sz="4000" dirty="0" smtClean="0"/>
          </a:p>
          <a:p>
            <a:pPr marL="457200" lvl="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4000" dirty="0" err="1" smtClean="0"/>
              <a:t>Blended</a:t>
            </a:r>
            <a:r>
              <a:rPr lang="cs-CZ" sz="4000" dirty="0" smtClean="0"/>
              <a:t> </a:t>
            </a:r>
            <a:r>
              <a:rPr lang="cs-CZ" sz="4000" dirty="0"/>
              <a:t>Malt </a:t>
            </a:r>
            <a:r>
              <a:rPr lang="cs-CZ" sz="4000" dirty="0" err="1"/>
              <a:t>Scotch</a:t>
            </a:r>
            <a:r>
              <a:rPr lang="cs-CZ" sz="4000" dirty="0"/>
              <a:t> Whisky </a:t>
            </a:r>
            <a:endParaRPr lang="cs-CZ" sz="4000" dirty="0" smtClean="0"/>
          </a:p>
          <a:p>
            <a:pPr marL="457200" lvl="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cs-CZ" sz="4000" dirty="0" err="1" smtClean="0"/>
              <a:t>Blended</a:t>
            </a:r>
            <a:r>
              <a:rPr lang="cs-CZ" sz="4000" dirty="0" smtClean="0"/>
              <a:t> </a:t>
            </a:r>
            <a:r>
              <a:rPr lang="cs-CZ" sz="4000" dirty="0"/>
              <a:t>Grain </a:t>
            </a:r>
            <a:r>
              <a:rPr lang="cs-CZ" sz="4000" dirty="0" err="1"/>
              <a:t>Scotch</a:t>
            </a:r>
            <a:r>
              <a:rPr lang="cs-CZ" sz="4000" dirty="0"/>
              <a:t> </a:t>
            </a:r>
            <a:r>
              <a:rPr lang="cs-CZ" sz="4000" dirty="0" smtClean="0"/>
              <a:t>Whisky</a:t>
            </a:r>
            <a:endParaRPr lang="cs-CZ" sz="4000" dirty="0">
              <a:solidFill>
                <a:schemeClr val="bg1">
                  <a:lumMod val="10000"/>
                </a:schemeClr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0200" y="419100"/>
            <a:ext cx="4511528" cy="948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013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Značky skotské whisky</a:t>
            </a:r>
            <a:endParaRPr lang="cs-CZ" sz="6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533400" y="2019300"/>
            <a:ext cx="12877800" cy="7494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/>
              <a:t>Značky </a:t>
            </a:r>
            <a:r>
              <a:rPr lang="cs-CZ" sz="4000" b="1" dirty="0" err="1"/>
              <a:t>blended</a:t>
            </a:r>
            <a:r>
              <a:rPr lang="cs-CZ" sz="4000" b="1" dirty="0"/>
              <a:t> whisky: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Ballantines</a:t>
            </a:r>
            <a:r>
              <a:rPr lang="cs-CZ" sz="4000" dirty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Black </a:t>
            </a:r>
            <a:r>
              <a:rPr lang="cs-CZ" sz="4000" dirty="0" err="1" smtClean="0"/>
              <a:t>white</a:t>
            </a:r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Johnnie</a:t>
            </a:r>
            <a:r>
              <a:rPr lang="cs-CZ" sz="4000" dirty="0"/>
              <a:t> </a:t>
            </a:r>
            <a:r>
              <a:rPr lang="cs-CZ" sz="4000" dirty="0" err="1"/>
              <a:t>Walker</a:t>
            </a:r>
            <a:r>
              <a:rPr lang="cs-CZ" sz="4000" dirty="0"/>
              <a:t> </a:t>
            </a:r>
            <a:endParaRPr lang="cs-CZ" sz="400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 smtClean="0"/>
              <a:t>Chivas</a:t>
            </a:r>
            <a:r>
              <a:rPr lang="cs-CZ" sz="4000" dirty="0" smtClean="0"/>
              <a:t> </a:t>
            </a:r>
            <a:r>
              <a:rPr lang="cs-CZ" sz="4000" dirty="0" err="1" smtClean="0"/>
              <a:t>regal</a:t>
            </a:r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r>
              <a:rPr lang="cs-CZ" sz="4000" b="1" dirty="0"/>
              <a:t>Značky malt whisky: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The</a:t>
            </a:r>
            <a:r>
              <a:rPr lang="cs-CZ" sz="4000" dirty="0"/>
              <a:t> </a:t>
            </a:r>
            <a:r>
              <a:rPr lang="cs-CZ" sz="4000" dirty="0" err="1"/>
              <a:t>Dalmore</a:t>
            </a:r>
            <a:r>
              <a:rPr lang="cs-CZ" sz="4000" dirty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Glenfiddich</a:t>
            </a:r>
            <a:r>
              <a:rPr lang="cs-CZ" sz="4000" dirty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The</a:t>
            </a:r>
            <a:r>
              <a:rPr lang="cs-CZ" sz="4000" dirty="0"/>
              <a:t> </a:t>
            </a:r>
            <a:r>
              <a:rPr lang="cs-CZ" sz="4000" dirty="0" err="1"/>
              <a:t>Glenlivet</a:t>
            </a:r>
            <a:r>
              <a:rPr lang="cs-CZ" sz="4000" dirty="0"/>
              <a:t>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11200" y="287867"/>
            <a:ext cx="3473007" cy="971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198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Irská whisky</a:t>
            </a:r>
            <a:endParaRPr lang="cs-CZ" sz="6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457201" y="2019300"/>
            <a:ext cx="13258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Vlastnosti typické pro irskou </a:t>
            </a:r>
            <a:r>
              <a:rPr lang="cs-CZ" sz="4000" dirty="0" smtClean="0"/>
              <a:t>whisky </a:t>
            </a:r>
            <a:r>
              <a:rPr lang="cs-CZ" sz="4000" dirty="0"/>
              <a:t>jsou voňavý charakter a kulaté tělo.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Jako </a:t>
            </a:r>
            <a:r>
              <a:rPr lang="cs-CZ" sz="4000" dirty="0"/>
              <a:t>jediná je třikrát pálená.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Obsah alkoholu dosahuje </a:t>
            </a:r>
            <a:r>
              <a:rPr lang="cs-CZ" sz="4000" dirty="0" smtClean="0"/>
              <a:t>40-43%. 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r>
              <a:rPr lang="cs-CZ" sz="4000" b="1" i="1" dirty="0"/>
              <a:t>Značky: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Bushmills</a:t>
            </a:r>
            <a:r>
              <a:rPr lang="cs-CZ" sz="4000" dirty="0"/>
              <a:t> </a:t>
            </a:r>
            <a:r>
              <a:rPr lang="cs-CZ" sz="4000" dirty="0" smtClean="0"/>
              <a:t> </a:t>
            </a:r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Jameson</a:t>
            </a:r>
            <a:r>
              <a:rPr lang="cs-CZ" sz="40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Tullamore</a:t>
            </a:r>
            <a:r>
              <a:rPr lang="cs-CZ" sz="4000" dirty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0" y="342900"/>
            <a:ext cx="3229556" cy="933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817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dpis 1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Americká </a:t>
            </a:r>
            <a:r>
              <a:rPr lang="cs-CZ" sz="6000" dirty="0" err="1" smtClean="0"/>
              <a:t>whiskey</a:t>
            </a:r>
            <a:endParaRPr lang="cs-CZ" sz="6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304800" y="1866900"/>
            <a:ext cx="1394460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Chuť se liší </a:t>
            </a:r>
            <a:r>
              <a:rPr lang="cs-CZ" sz="3600" dirty="0"/>
              <a:t>podle geologického původu – Kentucky, </a:t>
            </a:r>
            <a:r>
              <a:rPr lang="cs-CZ" sz="3600" dirty="0" smtClean="0"/>
              <a:t>Tennessee.</a:t>
            </a:r>
            <a:endParaRPr lang="cs-CZ" sz="3600" dirty="0"/>
          </a:p>
          <a:p>
            <a:r>
              <a:rPr lang="cs-CZ" sz="4000" b="1" dirty="0" err="1" smtClean="0"/>
              <a:t>Rye</a:t>
            </a:r>
            <a:r>
              <a:rPr lang="cs-CZ" sz="4000" b="1" dirty="0"/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Je </a:t>
            </a:r>
            <a:r>
              <a:rPr lang="cs-CZ" sz="4000" dirty="0" smtClean="0"/>
              <a:t>intenzivnější </a:t>
            </a:r>
            <a:r>
              <a:rPr lang="cs-CZ" sz="4000" dirty="0"/>
              <a:t>a kořeněnější než bourbon. </a:t>
            </a: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Její </a:t>
            </a:r>
            <a:r>
              <a:rPr lang="cs-CZ" sz="4000" dirty="0"/>
              <a:t>rmut musí obsahovat 51% žita</a:t>
            </a:r>
            <a:r>
              <a:rPr lang="cs-CZ" sz="4000" dirty="0" smtClean="0"/>
              <a:t>.</a:t>
            </a:r>
            <a:endParaRPr lang="cs-CZ" sz="4000" dirty="0"/>
          </a:p>
          <a:p>
            <a:r>
              <a:rPr lang="cs-CZ" sz="4000" b="1" dirty="0"/>
              <a:t>Bourbon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Vyrábí se v Kentucky. </a:t>
            </a: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Musí </a:t>
            </a:r>
            <a:r>
              <a:rPr lang="cs-CZ" sz="4000" dirty="0"/>
              <a:t>obsahovat minimálně 51% kukuřice, dozrává </a:t>
            </a:r>
            <a:r>
              <a:rPr lang="cs-CZ" sz="4000" dirty="0" smtClean="0"/>
              <a:t>4 roky.</a:t>
            </a:r>
            <a:endParaRPr lang="cs-CZ" sz="4000" dirty="0"/>
          </a:p>
          <a:p>
            <a:r>
              <a:rPr lang="cs-CZ" sz="4000" b="1" dirty="0" smtClean="0"/>
              <a:t>Tennessee:</a:t>
            </a:r>
            <a:endParaRPr lang="cs-CZ" sz="40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Odpovídá bourbonu, ale je filtrovaná přes aktivní </a:t>
            </a:r>
            <a:r>
              <a:rPr lang="cs-CZ" sz="4000" dirty="0" smtClean="0"/>
              <a:t>uhlík.</a:t>
            </a:r>
            <a:endParaRPr lang="cs-CZ" sz="4000" dirty="0"/>
          </a:p>
          <a:p>
            <a:r>
              <a:rPr lang="cs-CZ" sz="4000" b="1" dirty="0"/>
              <a:t>Značky:</a:t>
            </a:r>
          </a:p>
          <a:p>
            <a:r>
              <a:rPr lang="cs-CZ" sz="4000" dirty="0" err="1" smtClean="0"/>
              <a:t>Jeam</a:t>
            </a:r>
            <a:r>
              <a:rPr lang="cs-CZ" sz="4000" dirty="0" smtClean="0"/>
              <a:t> </a:t>
            </a:r>
            <a:r>
              <a:rPr lang="cs-CZ" sz="4000" dirty="0" err="1"/>
              <a:t>Beam</a:t>
            </a:r>
            <a:r>
              <a:rPr lang="cs-CZ" sz="4000" dirty="0"/>
              <a:t> (bourbon) – květinová vůně, </a:t>
            </a:r>
            <a:r>
              <a:rPr lang="cs-CZ" sz="4000" dirty="0" smtClean="0"/>
              <a:t>plný </a:t>
            </a:r>
            <a:r>
              <a:rPr lang="cs-CZ" sz="4000" dirty="0"/>
              <a:t>tón chuti.</a:t>
            </a:r>
          </a:p>
          <a:p>
            <a:r>
              <a:rPr lang="cs-CZ" sz="4000" dirty="0" smtClean="0"/>
              <a:t>Jack </a:t>
            </a:r>
            <a:r>
              <a:rPr lang="cs-CZ" sz="4000" dirty="0" err="1"/>
              <a:t>Daniels</a:t>
            </a:r>
            <a:r>
              <a:rPr lang="cs-CZ" sz="4000" dirty="0"/>
              <a:t> (Tennessee) – intenzivně suchý</a:t>
            </a:r>
            <a:r>
              <a:rPr lang="cs-CZ" sz="4000" dirty="0" smtClean="0"/>
              <a:t>.</a:t>
            </a:r>
            <a:endParaRPr lang="cs-CZ" sz="40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49400" y="245533"/>
            <a:ext cx="3420948" cy="972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6614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00400" y="4162842"/>
            <a:ext cx="11887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6600" b="1" dirty="0" smtClean="0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Střední škola Brno, Charbulova, příspěvková organizace</a:t>
            </a:r>
            <a:endParaRPr lang="en-US" sz="6600" b="1" dirty="0">
              <a:solidFill>
                <a:srgbClr val="2BC3E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14800" y="3848100"/>
            <a:ext cx="685800" cy="6858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13335000" y="5829300"/>
            <a:ext cx="685800" cy="6858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518851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Kanadská whisky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85800" y="1943101"/>
            <a:ext cx="13868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/>
              <a:t>je 2x destilovaná,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/>
              <a:t>leží 2 </a:t>
            </a:r>
            <a:r>
              <a:rPr lang="cs-CZ" sz="4000" dirty="0"/>
              <a:t>roky v sudech, </a:t>
            </a:r>
            <a:endParaRPr lang="cs-CZ" sz="40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4000" dirty="0" smtClean="0"/>
              <a:t>je </a:t>
            </a:r>
            <a:r>
              <a:rPr lang="cs-CZ" sz="4000" dirty="0"/>
              <a:t>míchaná a </a:t>
            </a:r>
            <a:r>
              <a:rPr lang="cs-CZ" sz="4000" dirty="0" smtClean="0"/>
              <a:t>jemná.</a:t>
            </a:r>
          </a:p>
          <a:p>
            <a:endParaRPr lang="cs-CZ" sz="4000" b="1" dirty="0" smtClean="0"/>
          </a:p>
          <a:p>
            <a:r>
              <a:rPr lang="cs-CZ" sz="4000" b="1" dirty="0" smtClean="0"/>
              <a:t>Značky</a:t>
            </a:r>
            <a:r>
              <a:rPr lang="cs-CZ" sz="4000" b="1" dirty="0"/>
              <a:t>:</a:t>
            </a:r>
          </a:p>
          <a:p>
            <a:pPr lvl="0"/>
            <a:r>
              <a:rPr lang="cs-CZ" sz="4000" dirty="0" err="1"/>
              <a:t>Canadian</a:t>
            </a:r>
            <a:r>
              <a:rPr lang="cs-CZ" sz="4000" dirty="0"/>
              <a:t> Club – suchý </a:t>
            </a:r>
            <a:r>
              <a:rPr lang="cs-CZ" sz="4000" dirty="0" err="1"/>
              <a:t>žitno</a:t>
            </a:r>
            <a:r>
              <a:rPr lang="cs-CZ" sz="4000" dirty="0"/>
              <a:t>-ovocný tón, kouřový </a:t>
            </a:r>
            <a:r>
              <a:rPr lang="cs-CZ" sz="4000" dirty="0" smtClean="0"/>
              <a:t>závěr.</a:t>
            </a:r>
            <a:endParaRPr lang="cs-CZ" sz="4000" dirty="0"/>
          </a:p>
          <a:p>
            <a:pPr lvl="0"/>
            <a:endParaRPr lang="cs-CZ" sz="4000" dirty="0" smtClean="0"/>
          </a:p>
          <a:p>
            <a:pPr lvl="0"/>
            <a:r>
              <a:rPr lang="cs-CZ" sz="4000" dirty="0" err="1" smtClean="0"/>
              <a:t>Crown</a:t>
            </a:r>
            <a:r>
              <a:rPr lang="cs-CZ" sz="4000" dirty="0" smtClean="0"/>
              <a:t> </a:t>
            </a:r>
            <a:r>
              <a:rPr lang="cs-CZ" sz="4000" dirty="0" err="1"/>
              <a:t>Royal</a:t>
            </a:r>
            <a:r>
              <a:rPr lang="cs-CZ" sz="4000" dirty="0"/>
              <a:t> – jemný, kulatý s příchutí </a:t>
            </a:r>
            <a:r>
              <a:rPr lang="cs-CZ" sz="4000" dirty="0" smtClean="0"/>
              <a:t>dubu.</a:t>
            </a:r>
            <a:endParaRPr lang="cs-CZ" sz="4000" dirty="0"/>
          </a:p>
          <a:p>
            <a:r>
              <a:rPr lang="cs-CZ" sz="4000" dirty="0"/>
              <a:t> </a:t>
            </a:r>
            <a:endParaRPr lang="cs-CZ" sz="40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54200" y="190500"/>
            <a:ext cx="3280171" cy="99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707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Kanadská whisky</a:t>
            </a:r>
            <a:endParaRPr lang="cs-CZ" sz="60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685800" y="1943101"/>
            <a:ext cx="138684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/>
              <a:t> </a:t>
            </a:r>
            <a:r>
              <a:rPr lang="cs-CZ" sz="4000" b="1" dirty="0" smtClean="0"/>
              <a:t>Servis whisky</a:t>
            </a:r>
            <a:endParaRPr lang="cs-CZ" sz="40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volba sklenice</a:t>
            </a:r>
            <a:r>
              <a:rPr lang="cs-CZ" sz="4000" dirty="0"/>
              <a:t>,</a:t>
            </a:r>
            <a:r>
              <a:rPr lang="cs-CZ" sz="4000" dirty="0" smtClean="0"/>
              <a:t> </a:t>
            </a:r>
          </a:p>
          <a:p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pro </a:t>
            </a:r>
            <a:r>
              <a:rPr lang="cs-CZ" sz="4000" dirty="0"/>
              <a:t>whisky s ledem je </a:t>
            </a:r>
            <a:r>
              <a:rPr lang="cs-CZ" sz="4000" dirty="0" smtClean="0"/>
              <a:t>optimální: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cs-CZ" sz="4000" dirty="0" err="1" smtClean="0"/>
              <a:t>old-fashioned</a:t>
            </a:r>
            <a:r>
              <a:rPr lang="cs-CZ" sz="4000" dirty="0" smtClean="0"/>
              <a:t> </a:t>
            </a:r>
            <a:r>
              <a:rPr lang="cs-CZ" sz="4000" dirty="0" err="1"/>
              <a:t>glass</a:t>
            </a:r>
            <a:r>
              <a:rPr lang="cs-CZ" sz="4000" dirty="0"/>
              <a:t> </a:t>
            </a:r>
            <a:endParaRPr lang="cs-CZ" sz="4000" dirty="0" smtClean="0"/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cs-CZ" sz="4000" smtClean="0"/>
              <a:t>rock </a:t>
            </a:r>
            <a:r>
              <a:rPr lang="cs-CZ" sz="4000" dirty="0" err="1"/>
              <a:t>glass</a:t>
            </a:r>
            <a:r>
              <a:rPr lang="cs-CZ" sz="4000" dirty="0"/>
              <a:t>, </a:t>
            </a:r>
            <a:endParaRPr lang="cs-CZ" sz="4000" dirty="0" smtClean="0"/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nízký </a:t>
            </a:r>
            <a:r>
              <a:rPr lang="cs-CZ" sz="4000" dirty="0" err="1" smtClean="0"/>
              <a:t>tumbler</a:t>
            </a:r>
            <a:r>
              <a:rPr lang="cs-CZ" sz="4000" dirty="0" smtClean="0"/>
              <a:t> – </a:t>
            </a:r>
            <a:r>
              <a:rPr lang="cs-CZ" sz="4000" dirty="0" err="1" smtClean="0"/>
              <a:t>whiskovka</a:t>
            </a:r>
            <a:r>
              <a:rPr lang="cs-CZ" sz="4000" dirty="0" smtClean="0"/>
              <a:t>, 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čistou whisky podáváme s vodou </a:t>
            </a:r>
            <a:r>
              <a:rPr lang="cs-CZ" sz="4000" dirty="0"/>
              <a:t>bez </a:t>
            </a:r>
            <a:r>
              <a:rPr lang="cs-CZ" sz="4000" dirty="0" smtClean="0"/>
              <a:t>bublinek,</a:t>
            </a:r>
          </a:p>
          <a:p>
            <a:endParaRPr lang="cs-CZ" sz="40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/>
              <a:t>při </a:t>
            </a:r>
            <a:r>
              <a:rPr lang="cs-CZ" sz="4000" dirty="0"/>
              <a:t>pokojové teplotě </a:t>
            </a:r>
            <a:r>
              <a:rPr lang="cs-CZ" sz="4000" dirty="0" smtClean="0"/>
              <a:t>se pije </a:t>
            </a:r>
            <a:r>
              <a:rPr lang="cs-CZ" sz="4000" dirty="0"/>
              <a:t>malt </a:t>
            </a:r>
            <a:r>
              <a:rPr lang="cs-CZ" sz="4000" dirty="0" smtClean="0"/>
              <a:t>whisky. 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54200" y="190500"/>
            <a:ext cx="3280171" cy="99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1420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43122" y="804259"/>
            <a:ext cx="3247878" cy="923330"/>
          </a:xfrm>
        </p:spPr>
        <p:txBody>
          <a:bodyPr/>
          <a:lstStyle/>
          <a:p>
            <a:r>
              <a:rPr lang="cs-CZ" sz="6000" dirty="0" smtClean="0"/>
              <a:t>Whisky </a:t>
            </a:r>
            <a:endParaRPr lang="cs-CZ" sz="60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9400" y="347133"/>
            <a:ext cx="7460179" cy="95504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0000" y="982133"/>
            <a:ext cx="6364558" cy="891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961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943122" y="1866900"/>
            <a:ext cx="158496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Knihy:</a:t>
            </a:r>
          </a:p>
          <a:p>
            <a:r>
              <a:rPr lang="cs-CZ" b="1" dirty="0" smtClean="0"/>
              <a:t>SALAČ, Gustav</a:t>
            </a:r>
            <a:r>
              <a:rPr lang="cs-CZ" dirty="0" smtClean="0"/>
              <a:t>. </a:t>
            </a:r>
            <a:r>
              <a:rPr lang="cs-CZ" i="1" dirty="0" smtClean="0"/>
              <a:t>Stolničení</a:t>
            </a:r>
            <a:r>
              <a:rPr lang="cs-CZ" dirty="0" smtClean="0"/>
              <a:t>, 1.vyd. Praha: Fortuna, 1996. ISBN 80-7168-333-7.</a:t>
            </a:r>
          </a:p>
          <a:p>
            <a:r>
              <a:rPr lang="cs-CZ" b="1" dirty="0" smtClean="0"/>
              <a:t>MIKŠOVIČ, Alexander</a:t>
            </a:r>
            <a:r>
              <a:rPr lang="cs-CZ" b="1" dirty="0"/>
              <a:t> </a:t>
            </a:r>
            <a:r>
              <a:rPr lang="cs-CZ" b="1" dirty="0" smtClean="0"/>
              <a:t>a kol.</a:t>
            </a:r>
            <a:r>
              <a:rPr lang="cs-CZ" dirty="0" smtClean="0"/>
              <a:t> </a:t>
            </a:r>
            <a:r>
              <a:rPr lang="cs-CZ" i="1" dirty="0" smtClean="0"/>
              <a:t>Bar.</a:t>
            </a:r>
            <a:r>
              <a:rPr lang="cs-CZ" dirty="0" smtClean="0"/>
              <a:t> CONSOFF, s.r.o., 2009. ISBN 978-80-254-3983-8.</a:t>
            </a:r>
          </a:p>
          <a:p>
            <a:r>
              <a:rPr lang="cs-CZ" b="1" dirty="0" smtClean="0"/>
              <a:t>HARISON </a:t>
            </a:r>
            <a:r>
              <a:rPr lang="cs-CZ" b="1" dirty="0" err="1" smtClean="0"/>
              <a:t>Joel</a:t>
            </a:r>
            <a:r>
              <a:rPr lang="cs-CZ" b="1" dirty="0" smtClean="0"/>
              <a:t> a RIDLEY Neil</a:t>
            </a:r>
            <a:r>
              <a:rPr lang="cs-CZ" dirty="0" smtClean="0"/>
              <a:t>. </a:t>
            </a:r>
            <a:r>
              <a:rPr lang="cs-CZ" i="1" dirty="0" smtClean="0"/>
              <a:t>Destiláty</a:t>
            </a:r>
            <a:r>
              <a:rPr lang="cs-CZ" dirty="0" smtClean="0"/>
              <a:t>. </a:t>
            </a:r>
            <a:r>
              <a:rPr lang="cs-CZ" dirty="0" err="1" smtClean="0"/>
              <a:t>Slovart</a:t>
            </a:r>
            <a:r>
              <a:rPr lang="cs-CZ" dirty="0" smtClean="0"/>
              <a:t>, s.r.o., 2017. ISBN 978-80-7529-301-5.</a:t>
            </a:r>
          </a:p>
          <a:p>
            <a:endParaRPr lang="cs-CZ" dirty="0"/>
          </a:p>
          <a:p>
            <a:r>
              <a:rPr lang="cs-CZ" sz="3200" b="1" dirty="0" smtClean="0"/>
              <a:t>Obrázky:</a:t>
            </a:r>
          </a:p>
          <a:p>
            <a:r>
              <a:rPr lang="cs-CZ" dirty="0" smtClean="0"/>
              <a:t>Vlastní zdroje – Mgr. Zdeňka Pařízková </a:t>
            </a:r>
          </a:p>
          <a:p>
            <a:endParaRPr lang="cs-CZ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691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10591800" y="7924452"/>
            <a:ext cx="6324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85859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Národní pedagogický institut České republiky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85859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85859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85859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modernizace </a:t>
            </a: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85859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odborného vzdělávání 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rgbClr val="858591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5859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www.projektmov.cz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85859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5601" y="7353300"/>
            <a:ext cx="2001854" cy="2001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9500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2474243" y="4000500"/>
            <a:ext cx="13491914" cy="1804705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371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2700" b="0" i="0" u="none" strike="noStrike" kern="1200" cap="none" spc="0" normalizeH="0" baseline="0" noProof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55" name="Obdélník 154"/>
          <p:cNvSpPr/>
          <p:nvPr/>
        </p:nvSpPr>
        <p:spPr>
          <a:xfrm>
            <a:off x="2468022" y="8267700"/>
            <a:ext cx="13593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371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Projekt Modernizace odborného vzdělávání (MOV) rozvíjí kvalitu odborného vzdělávání </a:t>
            </a: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podporuje uplatnitelnost absolventů na trhu práce. Je financován z Evropských strukturálních </a:t>
            </a: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 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investičních fondů a jeho realizaci zajišťuje Národní pedagogický institut České </a:t>
            </a:r>
            <a:r>
              <a:rPr kumimoji="0" lang="cs-CZ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A091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republiky.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858591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072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6"/>
          <p:cNvGrpSpPr/>
          <p:nvPr/>
        </p:nvGrpSpPr>
        <p:grpSpPr>
          <a:xfrm>
            <a:off x="3429001" y="6286500"/>
            <a:ext cx="11429999" cy="2015023"/>
            <a:chOff x="3543300" y="6896100"/>
            <a:chExt cx="11429999" cy="2015023"/>
          </a:xfrm>
        </p:grpSpPr>
        <p:grpSp>
          <p:nvGrpSpPr>
            <p:cNvPr id="18" name="Group 17"/>
            <p:cNvGrpSpPr/>
            <p:nvPr/>
          </p:nvGrpSpPr>
          <p:grpSpPr>
            <a:xfrm>
              <a:off x="3543300" y="6896100"/>
              <a:ext cx="685800" cy="685800"/>
              <a:chOff x="6324600" y="4114799"/>
              <a:chExt cx="685800" cy="685800"/>
            </a:xfrm>
          </p:grpSpPr>
          <p:cxnSp>
            <p:nvCxnSpPr>
              <p:cNvPr id="22" name="Straight Connector 18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9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20"/>
            <p:cNvGrpSpPr/>
            <p:nvPr/>
          </p:nvGrpSpPr>
          <p:grpSpPr>
            <a:xfrm rot="10800000">
              <a:off x="14287499" y="8225323"/>
              <a:ext cx="685800" cy="685800"/>
              <a:chOff x="6324600" y="4114799"/>
              <a:chExt cx="685800" cy="685800"/>
            </a:xfrm>
          </p:grpSpPr>
          <p:cxnSp>
            <p:nvCxnSpPr>
              <p:cNvPr id="20" name="Straight Connector 21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2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5"/>
          <p:cNvSpPr txBox="1"/>
          <p:nvPr/>
        </p:nvSpPr>
        <p:spPr>
          <a:xfrm>
            <a:off x="5791200" y="5219700"/>
            <a:ext cx="6060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600" b="1" dirty="0" smtClean="0">
                <a:latin typeface="Arial" panose="020B0604020202020204" pitchFamily="34" charset="0"/>
              </a:rPr>
              <a:t>Obilné destiláty</a:t>
            </a:r>
          </a:p>
          <a:p>
            <a:pPr algn="ctr"/>
            <a:endParaRPr lang="uk-UA" sz="3600" dirty="0">
              <a:latin typeface="Arial" panose="020B0604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3886199" y="6667500"/>
            <a:ext cx="10972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i="1" dirty="0" smtClean="0">
                <a:solidFill>
                  <a:schemeClr val="tx2"/>
                </a:solidFill>
                <a:latin typeface="Arial" panose="020B0604020202020204" pitchFamily="34" charset="0"/>
              </a:rPr>
              <a:t>Vypracovala: Mgr. Zdeňka Pařízková, učitelka odborných předmětů </a:t>
            </a:r>
            <a:endParaRPr lang="uk-UA" sz="2800" i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37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Pálenka – destilát</a:t>
            </a:r>
            <a:endParaRPr lang="cs-CZ" sz="6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533400" y="2095500"/>
            <a:ext cx="17602200" cy="604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>
                <a:solidFill>
                  <a:schemeClr val="bg1">
                    <a:lumMod val="10000"/>
                  </a:schemeClr>
                </a:solidFill>
              </a:rPr>
              <a:t>Pálenka </a:t>
            </a:r>
            <a:r>
              <a:rPr lang="cs-CZ" sz="4000" dirty="0"/>
              <a:t>je ušlechtilá </a:t>
            </a:r>
            <a:r>
              <a:rPr lang="cs-CZ" sz="4000" dirty="0" smtClean="0"/>
              <a:t>lihovina.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V</a:t>
            </a:r>
            <a:r>
              <a:rPr lang="cs-CZ" sz="4000" dirty="0" smtClean="0"/>
              <a:t>zniká </a:t>
            </a:r>
            <a:r>
              <a:rPr lang="cs-CZ" sz="4000" dirty="0"/>
              <a:t>ze zkvašeného </a:t>
            </a:r>
            <a:r>
              <a:rPr lang="cs-CZ" sz="4000" dirty="0" smtClean="0"/>
              <a:t>rmutu.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Z</a:t>
            </a:r>
            <a:r>
              <a:rPr lang="cs-CZ" sz="4000" dirty="0" smtClean="0"/>
              <a:t> rozdrcených </a:t>
            </a:r>
            <a:r>
              <a:rPr lang="cs-CZ" sz="4000" dirty="0"/>
              <a:t>plodů (švestka) nebo jiných částí rostlin (cukrová </a:t>
            </a:r>
            <a:r>
              <a:rPr lang="cs-CZ" sz="4000" dirty="0" smtClean="0"/>
              <a:t>třtina).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4000" dirty="0" smtClean="0"/>
          </a:p>
          <a:p>
            <a:endParaRPr lang="cs-CZ" sz="4000" b="1" dirty="0" smtClean="0"/>
          </a:p>
          <a:p>
            <a:r>
              <a:rPr lang="cs-CZ" sz="4000" b="1" dirty="0" smtClean="0"/>
              <a:t>Historie: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/>
              <a:t>p</a:t>
            </a:r>
            <a:r>
              <a:rPr lang="cs-CZ" sz="4000" dirty="0" smtClean="0"/>
              <a:t>rvní záznamy z Egypta a Číny,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vyráběla se v apatykách </a:t>
            </a:r>
            <a:r>
              <a:rPr lang="cs-CZ" sz="4000" dirty="0" smtClean="0"/>
              <a:t>a </a:t>
            </a:r>
            <a:r>
              <a:rPr lang="cs-CZ" sz="4000" dirty="0"/>
              <a:t>alchymistických </a:t>
            </a:r>
            <a:r>
              <a:rPr lang="cs-CZ" sz="4000" dirty="0" smtClean="0"/>
              <a:t>dílnách - léčebný prostředek,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v</a:t>
            </a:r>
            <a:r>
              <a:rPr lang="cs-CZ" sz="4000" dirty="0" smtClean="0"/>
              <a:t>znik palíren – rozvoj lihovarnictví po celém světě.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73615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Zodpovědná konzumace alkoholu</a:t>
            </a:r>
            <a:endParaRPr lang="cs-CZ" sz="6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685800" y="1790700"/>
            <a:ext cx="173736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1" dirty="0"/>
              <a:t>Vliv alkoholu na </a:t>
            </a:r>
            <a:r>
              <a:rPr lang="cs-CZ" sz="4000" b="1" dirty="0" smtClean="0"/>
              <a:t>člověka: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/>
              <a:t>Nadměrná konzumace alkoholu vede k závislosti a poškozuje játra.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/>
              <a:t>Alkohol uvolňuje zábrany.</a:t>
            </a:r>
            <a:endParaRPr lang="cs-CZ" sz="4000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Alkohol </a:t>
            </a:r>
            <a:r>
              <a:rPr lang="cs-CZ" sz="4000" dirty="0" smtClean="0"/>
              <a:t>je zakázán v </a:t>
            </a:r>
            <a:r>
              <a:rPr lang="cs-CZ" sz="4000" dirty="0"/>
              <a:t>těhotenství a při konzumaci </a:t>
            </a:r>
            <a:r>
              <a:rPr lang="cs-CZ" sz="4000" dirty="0" smtClean="0"/>
              <a:t>léků.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 smtClean="0"/>
              <a:t>Ženy </a:t>
            </a:r>
            <a:r>
              <a:rPr lang="cs-CZ" sz="4000" dirty="0"/>
              <a:t>odbourávají alkohol pomaleji než muži, </a:t>
            </a:r>
            <a:r>
              <a:rPr lang="cs-CZ" sz="4000" dirty="0" smtClean="0"/>
              <a:t>dříve se opijí. </a:t>
            </a:r>
            <a:endParaRPr lang="cs-CZ" sz="4000" dirty="0"/>
          </a:p>
          <a:p>
            <a:pPr>
              <a:lnSpc>
                <a:spcPct val="150000"/>
              </a:lnSpc>
            </a:pPr>
            <a:endParaRPr lang="cs-CZ" sz="4000" b="1" dirty="0" smtClean="0"/>
          </a:p>
          <a:p>
            <a:pPr>
              <a:lnSpc>
                <a:spcPct val="150000"/>
              </a:lnSpc>
            </a:pPr>
            <a:r>
              <a:rPr lang="cs-CZ" sz="4000" b="1" dirty="0" smtClean="0"/>
              <a:t>Jak </a:t>
            </a:r>
            <a:r>
              <a:rPr lang="cs-CZ" sz="4000" b="1" dirty="0"/>
              <a:t>poznat otravu alkoholem</a:t>
            </a:r>
            <a:r>
              <a:rPr lang="cs-CZ" sz="4000" b="1" dirty="0" smtClean="0"/>
              <a:t>?</a:t>
            </a:r>
            <a:endParaRPr lang="cs-CZ" sz="4000" b="1" dirty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Bledý obličej, modrání rtů, zvracení, tělesná </a:t>
            </a:r>
            <a:r>
              <a:rPr lang="cs-CZ" sz="4000" dirty="0" smtClean="0"/>
              <a:t>ochablost.</a:t>
            </a:r>
            <a:endParaRPr lang="cs-CZ" sz="4000" dirty="0" smtClean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747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381000" y="1638300"/>
            <a:ext cx="177546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Je nelegální podávat alkoholické nápoje osobě pod vlivem </a:t>
            </a:r>
            <a:r>
              <a:rPr lang="cs-CZ" sz="4000" dirty="0" smtClean="0"/>
              <a:t>alkoholu.</a:t>
            </a:r>
            <a:endParaRPr lang="cs-CZ" sz="4000" dirty="0"/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V </a:t>
            </a:r>
            <a:r>
              <a:rPr lang="cs-CZ" sz="4000" dirty="0" smtClean="0"/>
              <a:t>ČR </a:t>
            </a:r>
            <a:r>
              <a:rPr lang="cs-CZ" sz="4000" dirty="0"/>
              <a:t>je dovoleno konzumovat </a:t>
            </a:r>
            <a:r>
              <a:rPr lang="cs-CZ" sz="4000" dirty="0" smtClean="0"/>
              <a:t>alkohol </a:t>
            </a:r>
            <a:r>
              <a:rPr lang="cs-CZ" sz="4000" dirty="0"/>
              <a:t>pouze </a:t>
            </a:r>
            <a:r>
              <a:rPr lang="cs-CZ" sz="4000" dirty="0" smtClean="0"/>
              <a:t>osobám starším </a:t>
            </a:r>
            <a:r>
              <a:rPr lang="cs-CZ" sz="4000" dirty="0"/>
              <a:t>18 </a:t>
            </a:r>
            <a:r>
              <a:rPr lang="cs-CZ" sz="4000" dirty="0" smtClean="0"/>
              <a:t>let.</a:t>
            </a:r>
            <a:endParaRPr lang="cs-CZ" sz="6000" dirty="0"/>
          </a:p>
          <a:p>
            <a:pPr>
              <a:lnSpc>
                <a:spcPct val="150000"/>
              </a:lnSpc>
            </a:pPr>
            <a:r>
              <a:rPr lang="cs-CZ" sz="4000" b="1" dirty="0"/>
              <a:t>Prodej alkoholických nápojů je zakázán: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Osobám mladším 18 let</a:t>
            </a:r>
            <a:r>
              <a:rPr lang="cs-CZ" sz="4000" dirty="0" smtClean="0"/>
              <a:t>. Na </a:t>
            </a:r>
            <a:r>
              <a:rPr lang="cs-CZ" sz="4000" dirty="0"/>
              <a:t>všech akcích určeným osobám mladším 18 let.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Osobám zjevně ovlivněných alkoholem či jinou </a:t>
            </a:r>
            <a:r>
              <a:rPr lang="cs-CZ" sz="4000" b="1" dirty="0">
                <a:solidFill>
                  <a:srgbClr val="FF0000"/>
                </a:solidFill>
              </a:rPr>
              <a:t>návykovou </a:t>
            </a:r>
            <a:r>
              <a:rPr lang="cs-CZ" sz="4000" dirty="0"/>
              <a:t>látkou.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dirty="0"/>
              <a:t>Na všech typech škol</a:t>
            </a:r>
            <a:r>
              <a:rPr lang="cs-CZ" sz="4000" dirty="0" smtClean="0"/>
              <a:t>. Ve </a:t>
            </a:r>
            <a:r>
              <a:rPr lang="cs-CZ" sz="4000" dirty="0"/>
              <a:t>zdravotnických zařízeních</a:t>
            </a:r>
            <a:r>
              <a:rPr lang="cs-CZ" sz="4000" dirty="0" smtClean="0"/>
              <a:t>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cs-CZ" sz="4000" b="1" dirty="0" smtClean="0"/>
              <a:t>V</a:t>
            </a:r>
            <a:r>
              <a:rPr lang="cs-CZ" sz="4000" b="1" dirty="0"/>
              <a:t> souvislosti s výše uvedeným je oprávněn obsluhující požadovat po hostovi doklad dokazující jeho plnoletost, jestliže má pochybnosti</a:t>
            </a:r>
            <a:r>
              <a:rPr lang="cs-CZ" sz="4000" dirty="0" smtClean="0"/>
              <a:t>.</a:t>
            </a:r>
            <a:endParaRPr lang="en-US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66861" y="723900"/>
            <a:ext cx="16506678" cy="923330"/>
          </a:xfrm>
        </p:spPr>
        <p:txBody>
          <a:bodyPr/>
          <a:lstStyle/>
          <a:p>
            <a:r>
              <a:rPr lang="cs-CZ" sz="6000" dirty="0" smtClean="0"/>
              <a:t>Zákon a alkohol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xmlns="" val="2731744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381000" y="1738372"/>
            <a:ext cx="17449800" cy="7561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Arial" panose="020B0604020202020204" pitchFamily="34" charset="0"/>
              </a:rPr>
              <a:t>Je vyrobena z obilí, brambor a melasy.</a:t>
            </a: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endParaRPr lang="cs-CZ" sz="4000" dirty="0" smtClean="0">
              <a:latin typeface="Arial" panose="020B0604020202020204" pitchFamily="34" charset="0"/>
            </a:endParaRP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Arial" panose="020B0604020202020204" pitchFamily="34" charset="0"/>
              </a:rPr>
              <a:t>Destilát prochází opakovanou filtrací nad aktivním uhlíkem, který na sebe váže přebytečné aromatické látky.</a:t>
            </a:r>
          </a:p>
          <a:p>
            <a:pPr>
              <a:spcBef>
                <a:spcPts val="400"/>
              </a:spcBef>
            </a:pPr>
            <a:endParaRPr lang="cs-CZ" sz="4000" dirty="0">
              <a:latin typeface="Arial" panose="020B0604020202020204" pitchFamily="34" charset="0"/>
            </a:endParaRPr>
          </a:p>
          <a:p>
            <a:pPr marL="457200" indent="-4572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Arial" panose="020B0604020202020204" pitchFamily="34" charset="0"/>
              </a:rPr>
              <a:t>Vodka je ředěna </a:t>
            </a:r>
            <a:r>
              <a:rPr lang="cs-CZ" sz="4000" dirty="0" smtClean="0"/>
              <a:t>vodou</a:t>
            </a:r>
            <a:r>
              <a:rPr lang="cs-CZ" sz="4000" dirty="0" smtClean="0">
                <a:latin typeface="Arial" panose="020B0604020202020204" pitchFamily="34" charset="0"/>
              </a:rPr>
              <a:t> </a:t>
            </a:r>
            <a:r>
              <a:rPr lang="cs-CZ" sz="4000" dirty="0">
                <a:latin typeface="Arial" panose="020B0604020202020204" pitchFamily="34" charset="0"/>
              </a:rPr>
              <a:t>na požadovanou koncentraci </a:t>
            </a:r>
            <a:r>
              <a:rPr lang="cs-CZ" sz="4000" dirty="0" smtClean="0">
                <a:latin typeface="Arial" panose="020B0604020202020204" pitchFamily="34" charset="0"/>
              </a:rPr>
              <a:t>37,5%-45% alkoholu.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4000" dirty="0" smtClean="0">
              <a:latin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Arial" panose="020B0604020202020204" pitchFamily="34" charset="0"/>
              </a:rPr>
              <a:t>Vodka velejemný </a:t>
            </a:r>
            <a:r>
              <a:rPr lang="cs-CZ" sz="4000" dirty="0">
                <a:latin typeface="Arial" panose="020B0604020202020204" pitchFamily="34" charset="0"/>
              </a:rPr>
              <a:t>líh zředěný </a:t>
            </a:r>
            <a:r>
              <a:rPr lang="cs-CZ" sz="4000" dirty="0" smtClean="0">
                <a:latin typeface="Arial" panose="020B0604020202020204" pitchFamily="34" charset="0"/>
              </a:rPr>
              <a:t>vodou.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4000" dirty="0">
              <a:latin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4000" dirty="0" smtClean="0">
                <a:latin typeface="Arial" panose="020B0604020202020204" pitchFamily="34" charset="0"/>
              </a:rPr>
              <a:t>Pro </a:t>
            </a:r>
            <a:r>
              <a:rPr lang="cs-CZ" sz="4000" dirty="0">
                <a:latin typeface="Arial" panose="020B0604020202020204" pitchFamily="34" charset="0"/>
              </a:rPr>
              <a:t>čistou a neutrální chuť vodky je podstatná vícenásobná destilace, zvaná též </a:t>
            </a:r>
            <a:r>
              <a:rPr lang="cs-CZ" sz="4000" b="1" dirty="0" smtClean="0">
                <a:latin typeface="Arial" panose="020B0604020202020204" pitchFamily="34" charset="0"/>
              </a:rPr>
              <a:t>rektifikace</a:t>
            </a:r>
            <a:r>
              <a:rPr lang="cs-CZ" sz="4000" dirty="0" smtClean="0">
                <a:latin typeface="Arial" panose="020B0604020202020204" pitchFamily="34" charset="0"/>
              </a:rPr>
              <a:t>.</a:t>
            </a:r>
            <a:endParaRPr lang="cs-CZ" sz="4000" dirty="0">
              <a:latin typeface="Arial" panose="020B0604020202020204" pitchFamily="34" charset="0"/>
            </a:endParaRPr>
          </a:p>
          <a:p>
            <a:endParaRPr lang="en-US" sz="3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16506678" cy="923330"/>
          </a:xfrm>
        </p:spPr>
        <p:txBody>
          <a:bodyPr/>
          <a:lstStyle/>
          <a:p>
            <a:r>
              <a:rPr lang="cs-CZ" sz="6000" dirty="0" smtClean="0"/>
              <a:t>Vodka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xmlns="" val="48736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3"/>
          <p:cNvSpPr txBox="1"/>
          <p:nvPr/>
        </p:nvSpPr>
        <p:spPr>
          <a:xfrm>
            <a:off x="533400" y="1562100"/>
            <a:ext cx="16497300" cy="8402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4000" b="1" dirty="0"/>
              <a:t>Vodku můžeme dělit podle typu na dvě základní skupiny:</a:t>
            </a:r>
          </a:p>
          <a:p>
            <a:pPr>
              <a:lnSpc>
                <a:spcPct val="150000"/>
              </a:lnSpc>
            </a:pPr>
            <a:r>
              <a:rPr lang="cs-CZ" sz="4000" dirty="0" smtClean="0"/>
              <a:t>vodky </a:t>
            </a:r>
            <a:r>
              <a:rPr lang="cs-CZ" sz="4000" dirty="0"/>
              <a:t>čisté bez </a:t>
            </a:r>
            <a:r>
              <a:rPr lang="cs-CZ" sz="4000" dirty="0" smtClean="0"/>
              <a:t>příchuti,            vodky ochucené</a:t>
            </a:r>
            <a:endParaRPr lang="cs-CZ" sz="4000" dirty="0"/>
          </a:p>
          <a:p>
            <a:pPr>
              <a:lnSpc>
                <a:spcPct val="150000"/>
              </a:lnSpc>
            </a:pPr>
            <a:r>
              <a:rPr lang="cs-CZ" sz="4000" b="1" dirty="0"/>
              <a:t>Známé značky </a:t>
            </a:r>
            <a:r>
              <a:rPr lang="cs-CZ" sz="4000" b="1" dirty="0" smtClean="0"/>
              <a:t>vodky:</a:t>
            </a:r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Absolut</a:t>
            </a:r>
            <a:r>
              <a:rPr lang="cs-CZ" sz="4000" b="1" dirty="0" smtClean="0"/>
              <a:t> </a:t>
            </a:r>
            <a:r>
              <a:rPr lang="cs-CZ" sz="4000" dirty="0"/>
              <a:t>(Švédsko</a:t>
            </a:r>
            <a:r>
              <a:rPr lang="cs-CZ" sz="4000" dirty="0" smtClean="0"/>
              <a:t>)</a:t>
            </a:r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Beluga</a:t>
            </a:r>
            <a:r>
              <a:rPr lang="cs-CZ" sz="4000" b="1" dirty="0" smtClean="0"/>
              <a:t> </a:t>
            </a:r>
            <a:r>
              <a:rPr lang="cs-CZ" sz="4000" b="1" dirty="0"/>
              <a:t>Gold Line </a:t>
            </a:r>
            <a:r>
              <a:rPr lang="cs-CZ" sz="4000" dirty="0"/>
              <a:t>(Rusko) </a:t>
            </a:r>
            <a:endParaRPr lang="cs-CZ" sz="4000" dirty="0" smtClean="0"/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Finlandia</a:t>
            </a:r>
            <a:r>
              <a:rPr lang="cs-CZ" sz="4000" b="1" dirty="0" smtClean="0"/>
              <a:t> </a:t>
            </a:r>
            <a:r>
              <a:rPr lang="cs-CZ" sz="4000" dirty="0"/>
              <a:t>(Finsko) </a:t>
            </a:r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Gorbatschov</a:t>
            </a:r>
            <a:r>
              <a:rPr lang="cs-CZ" sz="4000" dirty="0" smtClean="0"/>
              <a:t> </a:t>
            </a:r>
            <a:r>
              <a:rPr lang="cs-CZ" sz="4000" dirty="0"/>
              <a:t>(Německo) </a:t>
            </a:r>
            <a:endParaRPr lang="cs-CZ" sz="4000" dirty="0" smtClean="0"/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Smirnoff</a:t>
            </a:r>
            <a:r>
              <a:rPr lang="cs-CZ" sz="4000" b="1" dirty="0" smtClean="0"/>
              <a:t> </a:t>
            </a:r>
            <a:r>
              <a:rPr lang="cs-CZ" sz="4000" b="1" dirty="0"/>
              <a:t>Black</a:t>
            </a:r>
            <a:r>
              <a:rPr lang="cs-CZ" sz="4000" dirty="0"/>
              <a:t> (</a:t>
            </a:r>
            <a:r>
              <a:rPr lang="cs-CZ" sz="4000" dirty="0" smtClean="0"/>
              <a:t>Rusko-Amerika) </a:t>
            </a:r>
          </a:p>
          <a:p>
            <a:pPr lvl="0">
              <a:lnSpc>
                <a:spcPct val="150000"/>
              </a:lnSpc>
            </a:pPr>
            <a:r>
              <a:rPr lang="cs-CZ" sz="4000" b="1" dirty="0" err="1" smtClean="0"/>
              <a:t>Zubrowka</a:t>
            </a:r>
            <a:r>
              <a:rPr lang="cs-CZ" sz="4000" dirty="0" smtClean="0"/>
              <a:t> </a:t>
            </a:r>
            <a:r>
              <a:rPr lang="cs-CZ" sz="4000" dirty="0"/>
              <a:t>(Polsko</a:t>
            </a:r>
            <a:r>
              <a:rPr lang="cs-CZ" sz="4000" dirty="0" smtClean="0"/>
              <a:t>)</a:t>
            </a:r>
            <a:endParaRPr lang="cs-CZ" sz="4000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90600" y="647700"/>
            <a:ext cx="16506678" cy="923330"/>
          </a:xfrm>
        </p:spPr>
        <p:txBody>
          <a:bodyPr/>
          <a:lstStyle/>
          <a:p>
            <a:r>
              <a:rPr lang="cs-CZ" sz="6000" dirty="0" smtClean="0"/>
              <a:t>Vodka</a:t>
            </a:r>
            <a:endParaRPr lang="cs-CZ" sz="6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25600" y="114300"/>
            <a:ext cx="3356298" cy="994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2916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43122" y="804259"/>
            <a:ext cx="2485878" cy="923330"/>
          </a:xfrm>
        </p:spPr>
        <p:txBody>
          <a:bodyPr/>
          <a:lstStyle/>
          <a:p>
            <a:r>
              <a:rPr lang="cs-CZ" sz="6000" dirty="0" smtClean="0"/>
              <a:t>Vodka</a:t>
            </a:r>
            <a:endParaRPr lang="cs-CZ" sz="60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3" r="4733" b="4938"/>
          <a:stretch/>
        </p:blipFill>
        <p:spPr>
          <a:xfrm rot="16200000">
            <a:off x="9162108" y="1530299"/>
            <a:ext cx="9869784" cy="716280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31" b="-1"/>
          <a:stretch/>
        </p:blipFill>
        <p:spPr>
          <a:xfrm>
            <a:off x="3276600" y="1239083"/>
            <a:ext cx="6705600" cy="878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689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NARAL LAYOUTS">
  <a:themeElements>
    <a:clrScheme name="SIMPLICITY - Bright Blue">
      <a:dk1>
        <a:srgbClr val="0A091B"/>
      </a:dk1>
      <a:lt1>
        <a:srgbClr val="F2F2F5"/>
      </a:lt1>
      <a:dk2>
        <a:srgbClr val="858591"/>
      </a:dk2>
      <a:lt2>
        <a:srgbClr val="FFFFFF"/>
      </a:lt2>
      <a:accent1>
        <a:srgbClr val="00B0F0"/>
      </a:accent1>
      <a:accent2>
        <a:srgbClr val="C0C0C8"/>
      </a:accent2>
      <a:accent3>
        <a:srgbClr val="00B0F0"/>
      </a:accent3>
      <a:accent4>
        <a:srgbClr val="00B0F0"/>
      </a:accent4>
      <a:accent5>
        <a:srgbClr val="00B0F0"/>
      </a:accent5>
      <a:accent6>
        <a:srgbClr val="00B0F0"/>
      </a:accent6>
      <a:hlink>
        <a:srgbClr val="0084B4"/>
      </a:hlink>
      <a:folHlink>
        <a:srgbClr val="5CD3FF"/>
      </a:folHlink>
    </a:clrScheme>
    <a:fontScheme name="Vlastní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80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 cap="sq">
          <a:solidFill>
            <a:schemeClr val="accent2"/>
          </a:solidFill>
          <a:bevel/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bg2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IMPLICITY - Bright Blue">
    <a:dk1>
      <a:srgbClr val="0A091B"/>
    </a:dk1>
    <a:lt1>
      <a:srgbClr val="F2F2F5"/>
    </a:lt1>
    <a:dk2>
      <a:srgbClr val="858591"/>
    </a:dk2>
    <a:lt2>
      <a:srgbClr val="FFFFFF"/>
    </a:lt2>
    <a:accent1>
      <a:srgbClr val="00B0F0"/>
    </a:accent1>
    <a:accent2>
      <a:srgbClr val="C0C0C8"/>
    </a:accent2>
    <a:accent3>
      <a:srgbClr val="00B0F0"/>
    </a:accent3>
    <a:accent4>
      <a:srgbClr val="00B0F0"/>
    </a:accent4>
    <a:accent5>
      <a:srgbClr val="00B0F0"/>
    </a:accent5>
    <a:accent6>
      <a:srgbClr val="00B0F0"/>
    </a:accent6>
    <a:hlink>
      <a:srgbClr val="0084B4"/>
    </a:hlink>
    <a:folHlink>
      <a:srgbClr val="5CD3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B631F19279A294EA8B8341AE264EE37" ma:contentTypeVersion="2" ma:contentTypeDescription="Vytvoří nový dokument" ma:contentTypeScope="" ma:versionID="8ab6a0b07efc9904e1d29f9289f683cb">
  <xsd:schema xmlns:xsd="http://www.w3.org/2001/XMLSchema" xmlns:xs="http://www.w3.org/2001/XMLSchema" xmlns:p="http://schemas.microsoft.com/office/2006/metadata/properties" xmlns:ns2="b1ff5d0e-47ee-40fb-a853-5ffd9ea3e57f" targetNamespace="http://schemas.microsoft.com/office/2006/metadata/properties" ma:root="true" ma:fieldsID="32e331118898031e197a825318a723d7" ns2:_="">
    <xsd:import namespace="b1ff5d0e-47ee-40fb-a853-5ffd9ea3e5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f5d0e-47ee-40fb-a853-5ffd9ea3e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3AED0C-E853-4A3D-ACCC-DC3A1AEC63F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AB8C5F2-A46B-4AC6-98B6-8DF74C056A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062047-816B-423F-AE1D-4F6678BA1A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ff5d0e-47ee-40fb-a853-5ffd9ea3e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8810</TotalTime>
  <Words>582</Words>
  <Application>Microsoft Office PowerPoint</Application>
  <PresentationFormat>Vlastní</PresentationFormat>
  <Paragraphs>177</Paragraphs>
  <Slides>25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9" baseType="lpstr">
      <vt:lpstr>Arial</vt:lpstr>
      <vt:lpstr>Roboto Condensed</vt:lpstr>
      <vt:lpstr>Calibri</vt:lpstr>
      <vt:lpstr>GENARAL LAYOUTS</vt:lpstr>
      <vt:lpstr>Snímek 1</vt:lpstr>
      <vt:lpstr>Snímek 2</vt:lpstr>
      <vt:lpstr>Snímek 3</vt:lpstr>
      <vt:lpstr>Pálenka – destilát</vt:lpstr>
      <vt:lpstr>Zodpovědná konzumace alkoholu</vt:lpstr>
      <vt:lpstr>Zákon a alkohol</vt:lpstr>
      <vt:lpstr>Vodka</vt:lpstr>
      <vt:lpstr>Vodka</vt:lpstr>
      <vt:lpstr>Vodka</vt:lpstr>
      <vt:lpstr>Gin</vt:lpstr>
      <vt:lpstr>Gin</vt:lpstr>
      <vt:lpstr>Gin</vt:lpstr>
      <vt:lpstr>Whisky</vt:lpstr>
      <vt:lpstr>Whisky</vt:lpstr>
      <vt:lpstr>Skotská whisky</vt:lpstr>
      <vt:lpstr>Skotská whisky</vt:lpstr>
      <vt:lpstr>Značky skotské whisky</vt:lpstr>
      <vt:lpstr>Irská whisky</vt:lpstr>
      <vt:lpstr>Americká whiskey</vt:lpstr>
      <vt:lpstr>Kanadská whisky</vt:lpstr>
      <vt:lpstr>Kanadská whisky</vt:lpstr>
      <vt:lpstr>Whisky </vt:lpstr>
      <vt:lpstr>Zdroje</vt:lpstr>
      <vt:lpstr>Snímek 24</vt:lpstr>
      <vt:lpstr>Snímek 25</vt:lpstr>
    </vt:vector>
  </TitlesOfParts>
  <Company>NUV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 prezentace</dc:title>
  <dc:creator>Velický Jan</dc:creator>
  <cp:lastModifiedBy>dumy</cp:lastModifiedBy>
  <cp:revision>1106</cp:revision>
  <dcterms:created xsi:type="dcterms:W3CDTF">2015-01-20T11:47:48Z</dcterms:created>
  <dcterms:modified xsi:type="dcterms:W3CDTF">2021-06-08T14:53:27Z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0x0101002B631F19279A294EA8B8341AE264EE37</vt:lpwstr>
  </property>
</Properties>
</file>