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sldIdLst>
    <p:sldId id="257" r:id="rId6"/>
    <p:sldId id="258" r:id="rId7"/>
    <p:sldId id="259" r:id="rId8"/>
    <p:sldId id="260" r:id="rId9"/>
    <p:sldId id="267" r:id="rId10"/>
    <p:sldId id="271" r:id="rId11"/>
    <p:sldId id="272" r:id="rId12"/>
    <p:sldId id="262" r:id="rId13"/>
    <p:sldId id="273" r:id="rId14"/>
    <p:sldId id="274" r:id="rId15"/>
    <p:sldId id="263" r:id="rId16"/>
    <p:sldId id="264" r:id="rId17"/>
    <p:sldId id="275" r:id="rId18"/>
    <p:sldId id="276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232E-5290-4615-B77A-8C08F863D1D1}" v="1" dt="2021-04-25T05:46:10.329"/>
    <p1510:client id="{C3A64EA8-B38D-4230-9621-48F55D7BED15}" v="19" dt="2021-04-25T05:45:51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edDr. MBA Jan Marek" userId="S::marek@ssposbrno.cz::a37eb61e-e8e3-4dd3-9880-c579117db640" providerId="AD" clId="Web-{C3A64EA8-B38D-4230-9621-48F55D7BED15}"/>
    <pc:docChg chg="modSld">
      <pc:chgData name="PaedDr. MBA Jan Marek" userId="S::marek@ssposbrno.cz::a37eb61e-e8e3-4dd3-9880-c579117db640" providerId="AD" clId="Web-{C3A64EA8-B38D-4230-9621-48F55D7BED15}" dt="2021-04-25T05:45:51.110" v="13" actId="1076"/>
      <pc:docMkLst>
        <pc:docMk/>
      </pc:docMkLst>
      <pc:sldChg chg="addSp modSp">
        <pc:chgData name="PaedDr. MBA Jan Marek" userId="S::marek@ssposbrno.cz::a37eb61e-e8e3-4dd3-9880-c579117db640" providerId="AD" clId="Web-{C3A64EA8-B38D-4230-9621-48F55D7BED15}" dt="2021-04-25T05:45:51.110" v="13" actId="1076"/>
        <pc:sldMkLst>
          <pc:docMk/>
          <pc:sldMk cId="946720720" sldId="259"/>
        </pc:sldMkLst>
        <pc:spChg chg="add mod">
          <ac:chgData name="PaedDr. MBA Jan Marek" userId="S::marek@ssposbrno.cz::a37eb61e-e8e3-4dd3-9880-c579117db640" providerId="AD" clId="Web-{C3A64EA8-B38D-4230-9621-48F55D7BED15}" dt="2021-04-25T05:34:35.322" v="11" actId="20577"/>
          <ac:spMkLst>
            <pc:docMk/>
            <pc:sldMk cId="946720720" sldId="259"/>
            <ac:spMk id="2" creationId="{DBC2E285-E871-49F9-BC28-0AE7ED0191BA}"/>
          </ac:spMkLst>
        </pc:spChg>
        <pc:spChg chg="add mod">
          <ac:chgData name="PaedDr. MBA Jan Marek" userId="S::marek@ssposbrno.cz::a37eb61e-e8e3-4dd3-9880-c579117db640" providerId="AD" clId="Web-{C3A64EA8-B38D-4230-9621-48F55D7BED15}" dt="2021-04-25T05:45:51.110" v="13" actId="1076"/>
          <ac:spMkLst>
            <pc:docMk/>
            <pc:sldMk cId="946720720" sldId="259"/>
            <ac:spMk id="12" creationId="{FB0C6966-881E-466D-AB9D-6E945252EF2C}"/>
          </ac:spMkLst>
        </pc:spChg>
        <pc:grpChg chg="mod">
          <ac:chgData name="PaedDr. MBA Jan Marek" userId="S::marek@ssposbrno.cz::a37eb61e-e8e3-4dd3-9880-c579117db640" providerId="AD" clId="Web-{C3A64EA8-B38D-4230-9621-48F55D7BED15}" dt="2021-04-25T05:31:14.520" v="0" actId="14100"/>
          <ac:grpSpMkLst>
            <pc:docMk/>
            <pc:sldMk cId="946720720" sldId="259"/>
            <ac:grpSpMk id="17" creationId="{00000000-0000-0000-0000-000000000000}"/>
          </ac:grpSpMkLst>
        </pc:grpChg>
      </pc:sldChg>
    </pc:docChg>
  </pc:docChgLst>
  <pc:docChgLst>
    <pc:chgData name="PaedDr. MBA Jan Marek" userId="S::marek@ssposbrno.cz::a37eb61e-e8e3-4dd3-9880-c579117db640" providerId="AD" clId="Web-{2F28232E-5290-4615-B77A-8C08F863D1D1}"/>
    <pc:docChg chg="modSld">
      <pc:chgData name="PaedDr. MBA Jan Marek" userId="S::marek@ssposbrno.cz::a37eb61e-e8e3-4dd3-9880-c579117db640" providerId="AD" clId="Web-{2F28232E-5290-4615-B77A-8C08F863D1D1}" dt="2021-04-25T05:46:10.329" v="0"/>
      <pc:docMkLst>
        <pc:docMk/>
      </pc:docMkLst>
      <pc:sldChg chg="delSp">
        <pc:chgData name="PaedDr. MBA Jan Marek" userId="S::marek@ssposbrno.cz::a37eb61e-e8e3-4dd3-9880-c579117db640" providerId="AD" clId="Web-{2F28232E-5290-4615-B77A-8C08F863D1D1}" dt="2021-04-25T05:46:10.329" v="0"/>
        <pc:sldMkLst>
          <pc:docMk/>
          <pc:sldMk cId="946720720" sldId="259"/>
        </pc:sldMkLst>
        <pc:spChg chg="del">
          <ac:chgData name="PaedDr. MBA Jan Marek" userId="S::marek@ssposbrno.cz::a37eb61e-e8e3-4dd3-9880-c579117db640" providerId="AD" clId="Web-{2F28232E-5290-4615-B77A-8C08F863D1D1}" dt="2021-04-25T05:46:10.329" v="0"/>
          <ac:spMkLst>
            <pc:docMk/>
            <pc:sldMk cId="946720720" sldId="259"/>
            <ac:spMk id="12" creationId="{FB0C6966-881E-466D-AB9D-6E945252EF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4135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67290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753789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A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7559727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U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7"/>
          <p:cNvSpPr txBox="1">
            <a:spLocks/>
          </p:cNvSpPr>
          <p:nvPr userDrawn="1"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080000" y="1651000"/>
            <a:ext cx="1828800" cy="18288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1333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na ikonu přidáte obrázek.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68998554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69900" y="431800"/>
            <a:ext cx="0" cy="6858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28748" y="520752"/>
            <a:ext cx="11004452" cy="46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667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 userDrawn="1"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441421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A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3414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69900" y="431800"/>
            <a:ext cx="0" cy="6858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28748" y="536173"/>
            <a:ext cx="11004452" cy="46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667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U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7"/>
          <p:cNvSpPr txBox="1">
            <a:spLocks/>
          </p:cNvSpPr>
          <p:nvPr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080000" y="1651000"/>
            <a:ext cx="1828800" cy="18288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1333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na ikonu přidáte obrázek.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205039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-3175" y="0"/>
            <a:ext cx="12192000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xmlns="" val="470630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3358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8805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5261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0460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6095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7236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3113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0802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50A83-2B05-4051-B67D-9F7A1654330A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D2269-4D0F-43F6-A21A-74A54D0561E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210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6016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1649496" y="2667000"/>
            <a:ext cx="8994609" cy="1203137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23595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>
                <a:latin typeface="+mn-lt"/>
              </a:rPr>
              <a:t>Servis koňaku: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45327" y="1143000"/>
            <a:ext cx="966067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cs-CZ" sz="1200" dirty="0"/>
          </a:p>
          <a:p>
            <a:r>
              <a:rPr lang="cs-CZ" sz="4000" dirty="0"/>
              <a:t>Provádíme ve sklenici zvané napoleonka, balónová sklenice na krátké stopce,</a:t>
            </a:r>
          </a:p>
          <a:p>
            <a:r>
              <a:rPr lang="cs-CZ" sz="4000" dirty="0"/>
              <a:t>v pokojové teplotě, sklenku nahřejeme nad plamenem- </a:t>
            </a:r>
            <a:r>
              <a:rPr lang="cs-CZ" sz="4000" b="1" dirty="0" err="1"/>
              <a:t>šámbrování</a:t>
            </a:r>
            <a:r>
              <a:rPr lang="cs-CZ" sz="4000" b="1" dirty="0"/>
              <a:t>. </a:t>
            </a:r>
          </a:p>
          <a:p>
            <a:endParaRPr lang="cs-CZ" sz="4000" dirty="0"/>
          </a:p>
          <a:p>
            <a:r>
              <a:rPr lang="cs-CZ" sz="4000" dirty="0"/>
              <a:t>Trend je podávání koňaku s ledem v balónové sklenici o obsahu 1,5 dcl.</a:t>
            </a:r>
            <a:endParaRPr lang="cs-CZ" sz="4000" dirty="0">
              <a:solidFill>
                <a:schemeClr val="bg2">
                  <a:lumMod val="75000"/>
                </a:schemeClr>
              </a:solidFill>
            </a:endParaRPr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9093" y="133815"/>
            <a:ext cx="2200507" cy="660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7375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520720"/>
            <a:ext cx="11004452" cy="831125"/>
          </a:xfrm>
        </p:spPr>
        <p:txBody>
          <a:bodyPr/>
          <a:lstStyle/>
          <a:p>
            <a:r>
              <a:rPr lang="cs-CZ" dirty="0" err="1"/>
              <a:t>Cognac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brandy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4" r="10942"/>
          <a:stretch/>
        </p:blipFill>
        <p:spPr>
          <a:xfrm rot="16200000">
            <a:off x="1334905" y="783477"/>
            <a:ext cx="6650241" cy="528400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5" t="6748" r="1366"/>
          <a:stretch/>
        </p:blipFill>
        <p:spPr>
          <a:xfrm rot="16200000">
            <a:off x="6432198" y="1228689"/>
            <a:ext cx="6650240" cy="439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8761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628747" y="1244600"/>
            <a:ext cx="110131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Knihy:</a:t>
            </a:r>
          </a:p>
          <a:p>
            <a:r>
              <a:rPr lang="cs-CZ" sz="2400" b="1" dirty="0"/>
              <a:t>SALAČ, Gustav</a:t>
            </a:r>
            <a:r>
              <a:rPr lang="cs-CZ" sz="2400" dirty="0"/>
              <a:t>. </a:t>
            </a:r>
            <a:r>
              <a:rPr lang="cs-CZ" sz="2400" i="1"/>
              <a:t>Stolničení</a:t>
            </a:r>
            <a:r>
              <a:rPr lang="cs-CZ" sz="2400" dirty="0"/>
              <a:t>.</a:t>
            </a:r>
            <a:r>
              <a:rPr lang="cs-CZ" sz="2400"/>
              <a:t> </a:t>
            </a:r>
            <a:r>
              <a:rPr lang="cs-CZ" sz="2400" dirty="0"/>
              <a:t>1.vyd. Praha: Fortuna, 1996. ISBN 80-7168-333-7.</a:t>
            </a:r>
          </a:p>
          <a:p>
            <a:r>
              <a:rPr lang="cs-CZ" sz="2400" b="1" dirty="0"/>
              <a:t>MIKŠOVIČ, Alexander a kol.</a:t>
            </a:r>
            <a:r>
              <a:rPr lang="cs-CZ" sz="2400" dirty="0"/>
              <a:t> </a:t>
            </a:r>
            <a:r>
              <a:rPr lang="cs-CZ" sz="2400" i="1" dirty="0"/>
              <a:t>Bar</a:t>
            </a:r>
            <a:r>
              <a:rPr lang="cs-CZ" sz="2400" dirty="0"/>
              <a:t>. CONSOFF, s.r.o., 2009. ISBN 978-80-254-3983-8.</a:t>
            </a:r>
          </a:p>
          <a:p>
            <a:r>
              <a:rPr lang="cs-CZ" sz="2400" b="1" dirty="0"/>
              <a:t>HARISON, </a:t>
            </a:r>
            <a:r>
              <a:rPr lang="cs-CZ" sz="2400" b="1" dirty="0" err="1"/>
              <a:t>Joel</a:t>
            </a:r>
            <a:r>
              <a:rPr lang="cs-CZ" sz="2400" b="1" dirty="0"/>
              <a:t> a RIDLEY, Neil</a:t>
            </a:r>
            <a:r>
              <a:rPr lang="cs-CZ" sz="2400" dirty="0"/>
              <a:t>. </a:t>
            </a:r>
            <a:r>
              <a:rPr lang="cs-CZ" sz="2400" i="1" dirty="0"/>
              <a:t>Destiláty</a:t>
            </a:r>
            <a:r>
              <a:rPr lang="cs-CZ" sz="2400" dirty="0"/>
              <a:t>. </a:t>
            </a:r>
            <a:r>
              <a:rPr lang="cs-CZ" sz="2400" dirty="0" err="1"/>
              <a:t>Slovart</a:t>
            </a:r>
            <a:r>
              <a:rPr lang="cs-CZ" sz="2400" dirty="0"/>
              <a:t>, s.r.o., 2017. ISBN 978-80-7529-301-5.</a:t>
            </a:r>
          </a:p>
          <a:p>
            <a:endParaRPr lang="cs-CZ" sz="2400" dirty="0"/>
          </a:p>
          <a:p>
            <a:r>
              <a:rPr lang="cs-CZ" sz="2400" b="1" dirty="0"/>
              <a:t>Obrázky:</a:t>
            </a:r>
          </a:p>
          <a:p>
            <a:r>
              <a:rPr lang="cs-CZ" sz="2400" dirty="0"/>
              <a:t>Vlastní zdroje – Mgr. Zdeňka Pařízková </a:t>
            </a:r>
          </a:p>
          <a:p>
            <a:endParaRPr lang="cs-CZ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521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7061200" y="5282968"/>
            <a:ext cx="4216400" cy="70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46"/>
            <a:r>
              <a:rPr lang="cs-CZ" sz="1333" b="1" dirty="0">
                <a:solidFill>
                  <a:srgbClr val="85859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pedagogický institut České republiky </a:t>
            </a:r>
            <a:r>
              <a:rPr lang="cs-CZ" sz="1333" dirty="0">
                <a:solidFill>
                  <a:srgbClr val="85859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1333" dirty="0">
                <a:solidFill>
                  <a:srgbClr val="85859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33" dirty="0">
                <a:solidFill>
                  <a:srgbClr val="858591"/>
                </a:solidFill>
                <a:latin typeface="Arial"/>
              </a:rPr>
              <a:t>modernizace odborného vzdělávání </a:t>
            </a:r>
            <a:endParaRPr lang="cs-CZ" sz="1333" dirty="0">
              <a:solidFill>
                <a:srgbClr val="858591"/>
              </a:solidFill>
              <a:latin typeface="Arial"/>
              <a:cs typeface="Arial" panose="020B0604020202020204" pitchFamily="34" charset="0"/>
            </a:endParaRPr>
          </a:p>
          <a:p>
            <a:pPr defTabSz="914446"/>
            <a:r>
              <a:rPr lang="cs-CZ" sz="1333" b="1" dirty="0">
                <a:solidFill>
                  <a:srgbClr val="85859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www.projektmov.cz</a:t>
            </a: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734" y="4902200"/>
            <a:ext cx="1334569" cy="133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6163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1649496" y="2667000"/>
            <a:ext cx="8994609" cy="1203137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pPr defTabSz="914446"/>
              <a:endParaRPr lang="cs-CZ">
                <a:solidFill>
                  <a:srgbClr val="0A09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5" name="Obdélník 154"/>
          <p:cNvSpPr/>
          <p:nvPr/>
        </p:nvSpPr>
        <p:spPr>
          <a:xfrm>
            <a:off x="1645348" y="5511800"/>
            <a:ext cx="9062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46"/>
            <a:r>
              <a:rPr lang="cs-CZ" sz="1600" dirty="0">
                <a:solidFill>
                  <a:srgbClr val="0A091B"/>
                </a:solidFill>
                <a:latin typeface="Arial"/>
              </a:rPr>
              <a:t>Projekt Modernizace odborného vzdělávání (MOV) rozvíjí kvalitu odborného vzdělávání </a:t>
            </a:r>
            <a:br>
              <a:rPr lang="cs-CZ" sz="1600" dirty="0">
                <a:solidFill>
                  <a:srgbClr val="0A091B"/>
                </a:solidFill>
                <a:latin typeface="Arial"/>
              </a:rPr>
            </a:br>
            <a:r>
              <a:rPr lang="cs-CZ" sz="1600" dirty="0">
                <a:solidFill>
                  <a:srgbClr val="0A091B"/>
                </a:solidFill>
                <a:latin typeface="Arial"/>
              </a:rPr>
              <a:t>a podporuje uplatnitelnost absolventů na trhu práce. Je financován z Evropských strukturálních </a:t>
            </a:r>
            <a:br>
              <a:rPr lang="cs-CZ" sz="1600" dirty="0">
                <a:solidFill>
                  <a:srgbClr val="0A091B"/>
                </a:solidFill>
                <a:latin typeface="Arial"/>
              </a:rPr>
            </a:br>
            <a:r>
              <a:rPr lang="cs-CZ" sz="1600" dirty="0">
                <a:solidFill>
                  <a:srgbClr val="0A091B"/>
                </a:solidFill>
                <a:latin typeface="Arial"/>
              </a:rPr>
              <a:t>a investičních fondů a jeho realizaci zajišťuje Národní pedagogický institut České republiky.</a:t>
            </a:r>
            <a:endParaRPr lang="en-US" sz="1867" dirty="0">
              <a:solidFill>
                <a:srgbClr val="858591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057730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2775228"/>
            <a:ext cx="7924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Střední škola Brno, Charbulova, příspěvková organizace</a:t>
            </a:r>
            <a:endParaRPr lang="en-US" sz="4400" b="1" dirty="0">
              <a:solidFill>
                <a:srgbClr val="2BC3E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43200" y="2565400"/>
            <a:ext cx="457200" cy="4572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8890000" y="3886200"/>
            <a:ext cx="457200" cy="4572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7129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6"/>
          <p:cNvGrpSpPr/>
          <p:nvPr/>
        </p:nvGrpSpPr>
        <p:grpSpPr>
          <a:xfrm>
            <a:off x="2286001" y="4191000"/>
            <a:ext cx="7619999" cy="912654"/>
            <a:chOff x="3543300" y="6896100"/>
            <a:chExt cx="11429999" cy="2015023"/>
          </a:xfrm>
        </p:grpSpPr>
        <p:grpSp>
          <p:nvGrpSpPr>
            <p:cNvPr id="18" name="Group 17"/>
            <p:cNvGrpSpPr/>
            <p:nvPr/>
          </p:nvGrpSpPr>
          <p:grpSpPr>
            <a:xfrm>
              <a:off x="3543300" y="6896100"/>
              <a:ext cx="685800" cy="685800"/>
              <a:chOff x="6324600" y="4114799"/>
              <a:chExt cx="685800" cy="685800"/>
            </a:xfrm>
          </p:grpSpPr>
          <p:cxnSp>
            <p:nvCxnSpPr>
              <p:cNvPr id="22" name="Straight Connector 18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9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20"/>
            <p:cNvGrpSpPr/>
            <p:nvPr/>
          </p:nvGrpSpPr>
          <p:grpSpPr>
            <a:xfrm rot="10800000">
              <a:off x="14287499" y="8225323"/>
              <a:ext cx="685800" cy="685800"/>
              <a:chOff x="6324600" y="4114799"/>
              <a:chExt cx="685800" cy="685800"/>
            </a:xfrm>
          </p:grpSpPr>
          <p:cxnSp>
            <p:nvCxnSpPr>
              <p:cNvPr id="20" name="Straight Connector 21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2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5"/>
          <p:cNvSpPr txBox="1"/>
          <p:nvPr/>
        </p:nvSpPr>
        <p:spPr>
          <a:xfrm>
            <a:off x="2286001" y="2787300"/>
            <a:ext cx="75140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b="1" dirty="0">
                <a:latin typeface="Arial" panose="020B0604020202020204" pitchFamily="34" charset="0"/>
              </a:rPr>
              <a:t>Vinné destiláty</a:t>
            </a:r>
          </a:p>
          <a:p>
            <a:pPr algn="ctr"/>
            <a:endParaRPr lang="uk-UA" sz="2400" dirty="0">
              <a:latin typeface="Arial" panose="020B0604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2590800" y="4445000"/>
            <a:ext cx="73151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>
                <a:solidFill>
                  <a:schemeClr val="tx2"/>
                </a:solidFill>
                <a:latin typeface="Arial" panose="020B0604020202020204" pitchFamily="34" charset="0"/>
              </a:rPr>
              <a:t>Vypracovala: Mgr. Zdeňka Pařízková, učitelka odborných předmětů </a:t>
            </a:r>
            <a:endParaRPr lang="uk-UA" i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6720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28748" y="289952"/>
            <a:ext cx="9328052" cy="923330"/>
          </a:xfrm>
        </p:spPr>
        <p:txBody>
          <a:bodyPr/>
          <a:lstStyle/>
          <a:p>
            <a:r>
              <a:rPr lang="cs-CZ" sz="6000" dirty="0"/>
              <a:t>Vinné destiláty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98966" y="1452765"/>
            <a:ext cx="914338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Koňak</a:t>
            </a:r>
            <a:r>
              <a:rPr lang="cs-CZ" sz="4000" b="1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- vyrobený destilací bílého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 hroznového   vína,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- původ  oblast </a:t>
            </a:r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Cognac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,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- přezdívá se mu tekuté zlato Francie.</a:t>
            </a:r>
          </a:p>
          <a:p>
            <a:endParaRPr lang="cs-CZ" sz="12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989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28748" y="289952"/>
            <a:ext cx="9328052" cy="923330"/>
          </a:xfrm>
        </p:spPr>
        <p:txBody>
          <a:bodyPr/>
          <a:lstStyle/>
          <a:p>
            <a:r>
              <a:rPr lang="cs-CZ" sz="6000" dirty="0"/>
              <a:t>Vinné destiláty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98966" y="1073623"/>
            <a:ext cx="92456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Koňak.</a:t>
            </a:r>
            <a:r>
              <a:rPr lang="cs-CZ" sz="4000" b="1" dirty="0">
                <a:solidFill>
                  <a:schemeClr val="bg2">
                    <a:lumMod val="75000"/>
                  </a:schemeClr>
                </a:solidFill>
              </a:rPr>
              <a:t>  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Vinařská oblast se dělí na 6 regionů: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Grande </a:t>
            </a:r>
            <a:r>
              <a:rPr lang="cs-CZ" sz="4000" dirty="0" err="1"/>
              <a:t>Champagne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Petite </a:t>
            </a:r>
            <a:r>
              <a:rPr lang="cs-CZ" sz="4000" dirty="0" err="1"/>
              <a:t>Champagne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Borderies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Fins</a:t>
            </a:r>
            <a:r>
              <a:rPr lang="cs-CZ" sz="4000" dirty="0"/>
              <a:t> </a:t>
            </a:r>
            <a:r>
              <a:rPr lang="cs-CZ" sz="4000" dirty="0" err="1"/>
              <a:t>Bois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Bons</a:t>
            </a:r>
            <a:r>
              <a:rPr lang="cs-CZ" sz="4000" dirty="0"/>
              <a:t> </a:t>
            </a:r>
            <a:r>
              <a:rPr lang="cs-CZ" sz="4000" dirty="0" err="1"/>
              <a:t>Bois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Bois</a:t>
            </a:r>
            <a:r>
              <a:rPr lang="cs-CZ" sz="4000" dirty="0"/>
              <a:t> </a:t>
            </a:r>
            <a:r>
              <a:rPr lang="cs-CZ" sz="4000" dirty="0" err="1"/>
              <a:t>Ordinaires</a:t>
            </a:r>
            <a:endParaRPr lang="cs-CZ" sz="4000" dirty="0"/>
          </a:p>
          <a:p>
            <a:endParaRPr lang="cs-CZ" sz="12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56800" y="0"/>
            <a:ext cx="2235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1248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err="1"/>
              <a:t>Cognac</a:t>
            </a:r>
            <a:r>
              <a:rPr lang="cs-CZ" sz="6000" dirty="0"/>
              <a:t>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98965" y="1452764"/>
            <a:ext cx="1156629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Údaje o stáří koňaku</a:t>
            </a:r>
          </a:p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V. S.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(Very Speciál) doba zrání 2 roky</a:t>
            </a:r>
          </a:p>
          <a:p>
            <a:endParaRPr lang="cs-CZ" sz="40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V. S. O. P.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(</a:t>
            </a:r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Veri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Superrior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Old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Pale)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nejmladší koňak zraje nejméně 4 roky</a:t>
            </a:r>
          </a:p>
          <a:p>
            <a:endParaRPr lang="cs-CZ" sz="40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X.O.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- nejmladší koňak zraje 6 let</a:t>
            </a:r>
            <a:endParaRPr lang="cs-CZ" sz="4000" dirty="0"/>
          </a:p>
          <a:p>
            <a:endParaRPr lang="cs-CZ" sz="12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86" t="5071" r="13897" b="53987"/>
          <a:stretch/>
        </p:blipFill>
        <p:spPr>
          <a:xfrm rot="16200000">
            <a:off x="7435224" y="2249906"/>
            <a:ext cx="6684859" cy="237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616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err="1"/>
              <a:t>Cognac</a:t>
            </a:r>
            <a:r>
              <a:rPr lang="cs-CZ" sz="6000" dirty="0"/>
              <a:t> 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98965" y="1452763"/>
            <a:ext cx="1156629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>
                <a:solidFill>
                  <a:schemeClr val="bg1">
                    <a:lumMod val="10000"/>
                  </a:schemeClr>
                </a:solidFill>
              </a:rPr>
              <a:t>Značky:</a:t>
            </a:r>
          </a:p>
          <a:p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Martell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– V. S. – 7letý, ovocné chuti, V. S. O. P. – 12letý,</a:t>
            </a:r>
          </a:p>
          <a:p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Remy Martin,</a:t>
            </a:r>
          </a:p>
          <a:p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Hennessy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,</a:t>
            </a:r>
          </a:p>
          <a:p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Courvoisier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,</a:t>
            </a:r>
          </a:p>
          <a:p>
            <a:r>
              <a:rPr lang="cs-CZ" sz="4000" dirty="0" err="1">
                <a:solidFill>
                  <a:schemeClr val="bg1">
                    <a:lumMod val="10000"/>
                  </a:schemeClr>
                </a:solidFill>
              </a:rPr>
              <a:t>Otard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</a:rPr>
              <a:t> – ovocná vůně, dvojitá destilace, zrání ve sklepech s jedinečnými podmínkami. </a:t>
            </a:r>
          </a:p>
          <a:p>
            <a:endParaRPr lang="cs-CZ" sz="12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315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>
                <a:latin typeface="+mn-lt"/>
              </a:rPr>
              <a:t>Brandy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79141" y="1143000"/>
            <a:ext cx="93781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endParaRPr lang="cs-CZ" sz="40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/>
              <a:t>anglické označení pro vinnou pálenku, 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/>
              <a:t>používá se pro vinné pálenky, 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/>
              <a:t>nepocházejí z Francie.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cs-CZ" sz="4000" dirty="0"/>
          </a:p>
          <a:p>
            <a:pPr lvl="0"/>
            <a:endParaRPr lang="cs-CZ" sz="4000" dirty="0"/>
          </a:p>
          <a:p>
            <a:pPr lvl="0"/>
            <a:r>
              <a:rPr lang="cs-CZ" sz="4000" dirty="0"/>
              <a:t>Brandy dozrává v sudech po sherry.</a:t>
            </a:r>
          </a:p>
          <a:p>
            <a:pPr lvl="0"/>
            <a:endParaRPr lang="cs-CZ" sz="4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950" y="154353"/>
            <a:ext cx="2178205" cy="653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5749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>
                <a:latin typeface="+mn-lt"/>
              </a:rPr>
              <a:t>Brandy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446049" y="1143000"/>
            <a:ext cx="916630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cs-CZ" sz="1200" dirty="0"/>
          </a:p>
          <a:p>
            <a:r>
              <a:rPr lang="cs-CZ" sz="4000" b="1" dirty="0"/>
              <a:t>Značky: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/>
              <a:t>Armagnac (Francie)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 err="1"/>
              <a:t>González</a:t>
            </a:r>
            <a:endParaRPr lang="cs-CZ" sz="4000" dirty="0"/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cs-CZ" sz="4000" dirty="0" err="1"/>
              <a:t>Metaxa</a:t>
            </a:r>
            <a:r>
              <a:rPr lang="cs-CZ" sz="4000" dirty="0"/>
              <a:t> (Řecko) – kvalita je označena počtem hvězdiček</a:t>
            </a:r>
          </a:p>
          <a:p>
            <a:endParaRPr lang="cs-CZ" sz="1200" dirty="0"/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38732" y="122663"/>
            <a:ext cx="2200507" cy="660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374791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NARAL LAYOUT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2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MPLICITY - Bright Blue">
    <a:dk1>
      <a:srgbClr val="0A091B"/>
    </a:dk1>
    <a:lt1>
      <a:srgbClr val="F2F2F5"/>
    </a:lt1>
    <a:dk2>
      <a:srgbClr val="858591"/>
    </a:dk2>
    <a:lt2>
      <a:srgbClr val="FFFFFF"/>
    </a:lt2>
    <a:accent1>
      <a:srgbClr val="00B0F0"/>
    </a:accent1>
    <a:accent2>
      <a:srgbClr val="C0C0C8"/>
    </a:accent2>
    <a:accent3>
      <a:srgbClr val="00B0F0"/>
    </a:accent3>
    <a:accent4>
      <a:srgbClr val="00B0F0"/>
    </a:accent4>
    <a:accent5>
      <a:srgbClr val="00B0F0"/>
    </a:accent5>
    <a:accent6>
      <a:srgbClr val="00B0F0"/>
    </a:accent6>
    <a:hlink>
      <a:srgbClr val="0084B4"/>
    </a:hlink>
    <a:folHlink>
      <a:srgbClr val="5CD3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B631F19279A294EA8B8341AE264EE37" ma:contentTypeVersion="2" ma:contentTypeDescription="Vytvoří nový dokument" ma:contentTypeScope="" ma:versionID="8ab6a0b07efc9904e1d29f9289f683cb">
  <xsd:schema xmlns:xsd="http://www.w3.org/2001/XMLSchema" xmlns:xs="http://www.w3.org/2001/XMLSchema" xmlns:p="http://schemas.microsoft.com/office/2006/metadata/properties" xmlns:ns2="b1ff5d0e-47ee-40fb-a853-5ffd9ea3e57f" targetNamespace="http://schemas.microsoft.com/office/2006/metadata/properties" ma:root="true" ma:fieldsID="32e331118898031e197a825318a723d7" ns2:_="">
    <xsd:import namespace="b1ff5d0e-47ee-40fb-a853-5ffd9ea3e5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f5d0e-47ee-40fb-a853-5ffd9ea3e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ABC2FCF-BB4F-4D77-B19F-F4956B9FE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23D22F-5AA8-4C20-B2F8-0F4E700E49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ff5d0e-47ee-40fb-a853-5ffd9ea3e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0549FC-72BB-4319-9EA0-0CFD4EBD60D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291</Words>
  <Application>Microsoft Office PowerPoint</Application>
  <PresentationFormat>Vlastní</PresentationFormat>
  <Paragraphs>66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14</vt:i4>
      </vt:variant>
    </vt:vector>
  </HeadingPairs>
  <TitlesOfParts>
    <vt:vector size="16" baseType="lpstr">
      <vt:lpstr>Motiv Office</vt:lpstr>
      <vt:lpstr>GENARAL LAYOUTS</vt:lpstr>
      <vt:lpstr>Snímek 1</vt:lpstr>
      <vt:lpstr>Snímek 2</vt:lpstr>
      <vt:lpstr>Snímek 3</vt:lpstr>
      <vt:lpstr>Vinné destiláty</vt:lpstr>
      <vt:lpstr>Vinné destiláty</vt:lpstr>
      <vt:lpstr>Cognac </vt:lpstr>
      <vt:lpstr>Cognac </vt:lpstr>
      <vt:lpstr>Brandy</vt:lpstr>
      <vt:lpstr>Brandy</vt:lpstr>
      <vt:lpstr>Servis koňaku:</vt:lpstr>
      <vt:lpstr>Cognac brandy</vt:lpstr>
      <vt:lpstr>Zdroje</vt:lpstr>
      <vt:lpstr>Snímek 13</vt:lpstr>
      <vt:lpstr>Snímek 14</vt:lpstr>
    </vt:vector>
  </TitlesOfParts>
  <Company>SSPOSBRNO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Pařízková Zdeňka</dc:creator>
  <cp:lastModifiedBy>dumy</cp:lastModifiedBy>
  <cp:revision>24</cp:revision>
  <dcterms:created xsi:type="dcterms:W3CDTF">2019-01-15T08:38:45Z</dcterms:created>
  <dcterms:modified xsi:type="dcterms:W3CDTF">2021-06-08T15:11:02Z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0x0101002B631F19279A294EA8B8341AE264EE37</vt:lpwstr>
  </property>
</Properties>
</file>