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2" r:id="rId4"/>
    <p:sldId id="263" r:id="rId5"/>
    <p:sldId id="259" r:id="rId6"/>
    <p:sldId id="260" r:id="rId7"/>
    <p:sldId id="261" r:id="rId8"/>
    <p:sldId id="264" r:id="rId9"/>
    <p:sldId id="265" r:id="rId10"/>
    <p:sldId id="266" r:id="rId11"/>
    <p:sldId id="267" r:id="rId12"/>
    <p:sldId id="272" r:id="rId13"/>
    <p:sldId id="273" r:id="rId14"/>
    <p:sldId id="268" r:id="rId15"/>
    <p:sldId id="274" r:id="rId16"/>
    <p:sldId id="269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57" r:id="rId32"/>
    <p:sldId id="271" r:id="rId33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79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288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341D2-7213-4703-875D-1396F1E80F5C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4AF848-D8F9-41CC-9600-A1324226A75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7A11C-0324-4613-A60F-4B08998F0B73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537BF5-9EE4-4E38-9D34-232ABEB6947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6BF6B-73C8-46E8-9562-DF1F6BC97A22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B6C5A6-827B-4F8C-B944-859B4672BE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DE622-E3AC-432C-8D7D-299FE6DE46CB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A384DE-A8F0-458E-8026-4DC36442210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481F2-77F5-4958-BC71-7C13E4941642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BEE397-4FEE-43D8-87DF-51888E15E4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9665A-8723-4101-B336-3D44BE36842C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836F8D-3E02-46E7-8C0E-1032E9FB59C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A7DCB2-B25B-4C9F-8D8D-A58F09F30DAC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4BF189-C95F-4C04-BDA5-CC8CF57469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0E851-95DB-447E-A032-901CBEF20C8C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29A402-128E-4B2C-B370-F034C9D732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EEB22-88FE-456B-BCAE-0270342DF6D9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34E8C8-BA5E-4CBC-A4E5-4AA0FF504B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011B8-7020-45FC-A502-E08F405DF28A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FFEB68-E224-4259-9DFF-79D8EE7FAA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23B9F-B6CA-49A2-8B7E-55B177028228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4A3107-3B80-4FA1-B163-02D577C8778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739F901-7A44-4B4A-9B54-8D3F0ED7C8DD}" type="datetimeFigureOut">
              <a:rPr lang="cs-CZ"/>
              <a:pPr>
                <a:defRPr/>
              </a:pPr>
              <a:t>10.08.2021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D94AF053-0322-4FC7-A23F-0D441A588CB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74001">
              <a:srgbClr val="ABC0E4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1208088" y="2246313"/>
            <a:ext cx="41640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200"/>
              <a:t>Matematika pro 3. třídu</a:t>
            </a:r>
          </a:p>
        </p:txBody>
      </p:sp>
      <p:pic>
        <p:nvPicPr>
          <p:cNvPr id="2051" name="Picture 2" descr="School Bo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1025" y="2373313"/>
            <a:ext cx="271462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541338" y="106363"/>
            <a:ext cx="6910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Pomoz dětem najít správnou cestu do jejich domečků.</a:t>
            </a:r>
          </a:p>
        </p:txBody>
      </p:sp>
      <p:pic>
        <p:nvPicPr>
          <p:cNvPr id="2050" name="Picture 2" descr="Boy Fac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1065213"/>
            <a:ext cx="1016000" cy="116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Playhouse 1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27138" y="5678488"/>
            <a:ext cx="9525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8" descr="Playhouse 1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99125" y="5632450"/>
            <a:ext cx="9525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8" descr="Playhouse 1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75863" y="5738813"/>
            <a:ext cx="9525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038225" y="24542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649663" y="2782888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515100" y="24542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900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227138" y="36480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05425" y="36480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599613" y="3644900"/>
            <a:ext cx="952500" cy="655638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786688" y="4706938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824163" y="4706938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9002713" y="242252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 flipH="1">
            <a:off x="568325" y="6191250"/>
            <a:ext cx="6588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452</a:t>
            </a:r>
          </a:p>
        </p:txBody>
      </p:sp>
      <p:cxnSp>
        <p:nvCxnSpPr>
          <p:cNvPr id="6" name="Přímá spojnice se šipkou 5"/>
          <p:cNvCxnSpPr>
            <a:endCxn id="10" idx="1"/>
          </p:cNvCxnSpPr>
          <p:nvPr/>
        </p:nvCxnSpPr>
        <p:spPr>
          <a:xfrm>
            <a:off x="1990725" y="2916238"/>
            <a:ext cx="1658938" cy="1952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cxnSpLocks/>
            <a:endCxn id="14" idx="1"/>
          </p:cNvCxnSpPr>
          <p:nvPr/>
        </p:nvCxnSpPr>
        <p:spPr>
          <a:xfrm>
            <a:off x="4602163" y="3209925"/>
            <a:ext cx="4997450" cy="76358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16" idx="3"/>
          </p:cNvCxnSpPr>
          <p:nvPr/>
        </p:nvCxnSpPr>
        <p:spPr>
          <a:xfrm flipH="1">
            <a:off x="3776663" y="4178300"/>
            <a:ext cx="5822950" cy="85725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 nodeType="clickPar">
                      <p:stCondLst>
                        <p:cond delay="0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 nodeType="clickPar">
                      <p:stCondLst>
                        <p:cond delay="0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 nodeType="clickPar">
                      <p:stCondLst>
                        <p:cond delay="0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541338" y="106363"/>
            <a:ext cx="6910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Pomoz dětem najít správnou cestu do jejich domečků.</a:t>
            </a:r>
          </a:p>
        </p:txBody>
      </p:sp>
      <p:pic>
        <p:nvPicPr>
          <p:cNvPr id="4099" name="Picture 2" descr="Boy Fac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00138" y="1068388"/>
            <a:ext cx="1016000" cy="116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Da Id Manga Fac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6525" y="1120775"/>
            <a:ext cx="1131888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8" descr="Playhouse 1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27138" y="5678488"/>
            <a:ext cx="9525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8" descr="Playhouse 1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99125" y="5632450"/>
            <a:ext cx="9525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8" descr="Playhouse 1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75863" y="5738813"/>
            <a:ext cx="9525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038225" y="24415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649663" y="2782888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515100" y="24542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900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227138" y="36480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05425" y="36480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599613" y="3644900"/>
            <a:ext cx="952500" cy="655638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805738" y="4730750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824163" y="4706938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9002713" y="242252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</a:t>
            </a:r>
          </a:p>
        </p:txBody>
      </p:sp>
      <p:sp>
        <p:nvSpPr>
          <p:cNvPr id="4113" name="TextovéPole 3"/>
          <p:cNvSpPr txBox="1">
            <a:spLocks noChangeArrowheads="1"/>
          </p:cNvSpPr>
          <p:nvPr/>
        </p:nvSpPr>
        <p:spPr bwMode="auto">
          <a:xfrm flipH="1">
            <a:off x="568325" y="6191250"/>
            <a:ext cx="6588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452</a:t>
            </a:r>
          </a:p>
        </p:txBody>
      </p:sp>
      <p:cxnSp>
        <p:nvCxnSpPr>
          <p:cNvPr id="6" name="Přímá spojnice se šipkou 5"/>
          <p:cNvCxnSpPr>
            <a:endCxn id="10" idx="1"/>
          </p:cNvCxnSpPr>
          <p:nvPr/>
        </p:nvCxnSpPr>
        <p:spPr>
          <a:xfrm>
            <a:off x="1990725" y="2916238"/>
            <a:ext cx="1658938" cy="1952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cxnSpLocks/>
            <a:endCxn id="14" idx="1"/>
          </p:cNvCxnSpPr>
          <p:nvPr/>
        </p:nvCxnSpPr>
        <p:spPr>
          <a:xfrm>
            <a:off x="4602163" y="3209925"/>
            <a:ext cx="4997450" cy="76358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16" idx="3"/>
          </p:cNvCxnSpPr>
          <p:nvPr/>
        </p:nvCxnSpPr>
        <p:spPr>
          <a:xfrm flipH="1">
            <a:off x="3776663" y="4178300"/>
            <a:ext cx="5822950" cy="85725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089525" y="6167438"/>
            <a:ext cx="536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901</a:t>
            </a:r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2179638" y="2916238"/>
            <a:ext cx="4335462" cy="1262062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15" idx="1"/>
          </p:cNvCxnSpPr>
          <p:nvPr/>
        </p:nvCxnSpPr>
        <p:spPr>
          <a:xfrm>
            <a:off x="2179638" y="4210050"/>
            <a:ext cx="5626100" cy="849313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10369550" y="4730750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541338" y="106363"/>
            <a:ext cx="6910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Pomoz dětem najít správnou cestu do jejich domečků.</a:t>
            </a:r>
          </a:p>
        </p:txBody>
      </p:sp>
      <p:pic>
        <p:nvPicPr>
          <p:cNvPr id="5123" name="Picture 2" descr="Boy Fac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6475" y="1160463"/>
            <a:ext cx="1016000" cy="116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 descr="Da Id Manga Fac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6525" y="1201738"/>
            <a:ext cx="1131888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Smiling Girl Fac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369550" y="1266825"/>
            <a:ext cx="1042988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8" descr="Playhouse 1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27138" y="5678488"/>
            <a:ext cx="9525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8" descr="Playhouse 1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99125" y="5632450"/>
            <a:ext cx="9525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8" descr="Playhouse 1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75863" y="5738813"/>
            <a:ext cx="9525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038225" y="24415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649663" y="2782888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515100" y="24542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900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227138" y="36480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05425" y="364807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599613" y="3644900"/>
            <a:ext cx="952500" cy="655638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805738" y="4730750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824163" y="4706938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9002713" y="2422525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</a:t>
            </a:r>
          </a:p>
        </p:txBody>
      </p:sp>
      <p:sp>
        <p:nvSpPr>
          <p:cNvPr id="5138" name="TextovéPole 3"/>
          <p:cNvSpPr txBox="1">
            <a:spLocks noChangeArrowheads="1"/>
          </p:cNvSpPr>
          <p:nvPr/>
        </p:nvSpPr>
        <p:spPr bwMode="auto">
          <a:xfrm flipH="1">
            <a:off x="568325" y="6191250"/>
            <a:ext cx="6588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452</a:t>
            </a:r>
          </a:p>
        </p:txBody>
      </p:sp>
      <p:cxnSp>
        <p:nvCxnSpPr>
          <p:cNvPr id="6" name="Přímá spojnice se šipkou 5"/>
          <p:cNvCxnSpPr>
            <a:endCxn id="10" idx="1"/>
          </p:cNvCxnSpPr>
          <p:nvPr/>
        </p:nvCxnSpPr>
        <p:spPr>
          <a:xfrm>
            <a:off x="1990725" y="2916238"/>
            <a:ext cx="1658938" cy="1952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cxnSpLocks/>
            <a:endCxn id="14" idx="1"/>
          </p:cNvCxnSpPr>
          <p:nvPr/>
        </p:nvCxnSpPr>
        <p:spPr>
          <a:xfrm>
            <a:off x="4602163" y="3209925"/>
            <a:ext cx="4997450" cy="76358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16" idx="3"/>
          </p:cNvCxnSpPr>
          <p:nvPr/>
        </p:nvCxnSpPr>
        <p:spPr>
          <a:xfrm flipH="1">
            <a:off x="3776663" y="4178300"/>
            <a:ext cx="5822950" cy="85725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42" name="TextovéPole 8"/>
          <p:cNvSpPr txBox="1">
            <a:spLocks noChangeArrowheads="1"/>
          </p:cNvSpPr>
          <p:nvPr/>
        </p:nvSpPr>
        <p:spPr bwMode="auto">
          <a:xfrm>
            <a:off x="5089525" y="6167438"/>
            <a:ext cx="536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901</a:t>
            </a:r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2179638" y="2916238"/>
            <a:ext cx="4335462" cy="1262062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15" idx="1"/>
          </p:cNvCxnSpPr>
          <p:nvPr/>
        </p:nvCxnSpPr>
        <p:spPr>
          <a:xfrm>
            <a:off x="2179638" y="4210050"/>
            <a:ext cx="5626100" cy="849313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10369550" y="4730750"/>
            <a:ext cx="952500" cy="657225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50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312275" y="6154738"/>
            <a:ext cx="5762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260</a:t>
            </a:r>
          </a:p>
        </p:txBody>
      </p:sp>
      <p:cxnSp>
        <p:nvCxnSpPr>
          <p:cNvPr id="22" name="Přímá spojnice se šipkou 21"/>
          <p:cNvCxnSpPr>
            <a:stCxn id="17" idx="1"/>
            <a:endCxn id="13" idx="3"/>
          </p:cNvCxnSpPr>
          <p:nvPr/>
        </p:nvCxnSpPr>
        <p:spPr>
          <a:xfrm flipH="1">
            <a:off x="6257925" y="2751138"/>
            <a:ext cx="2744788" cy="122555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6257925" y="4178300"/>
            <a:ext cx="4111625" cy="714375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2"/>
          <p:cNvSpPr txBox="1">
            <a:spLocks noChangeArrowheads="1"/>
          </p:cNvSpPr>
          <p:nvPr/>
        </p:nvSpPr>
        <p:spPr bwMode="auto">
          <a:xfrm>
            <a:off x="230188" y="212725"/>
            <a:ext cx="118967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dirty="0"/>
              <a:t>Překresli si do notesu číselnou osu a doplň chybějící místa. Klepnutím na černý obdélník se</a:t>
            </a:r>
          </a:p>
          <a:p>
            <a:r>
              <a:rPr lang="cs-CZ" altLang="cs-CZ" sz="2400" dirty="0"/>
              <a:t>přesvědčíš, že </a:t>
            </a:r>
            <a:r>
              <a:rPr lang="cs-CZ" altLang="cs-CZ" sz="2400" dirty="0" smtClean="0"/>
              <a:t>jsi </a:t>
            </a:r>
            <a:r>
              <a:rPr lang="cs-CZ" altLang="cs-CZ" sz="2400" dirty="0"/>
              <a:t>správně doplnil chybějící místa.</a:t>
            </a:r>
          </a:p>
        </p:txBody>
      </p:sp>
      <p:sp>
        <p:nvSpPr>
          <p:cNvPr id="6147" name="TextovéPole 3"/>
          <p:cNvSpPr txBox="1">
            <a:spLocks noChangeArrowheads="1"/>
          </p:cNvSpPr>
          <p:nvPr/>
        </p:nvSpPr>
        <p:spPr bwMode="auto">
          <a:xfrm>
            <a:off x="1181100" y="1246188"/>
            <a:ext cx="3397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</a:t>
            </a:r>
          </a:p>
        </p:txBody>
      </p:sp>
      <p:sp>
        <p:nvSpPr>
          <p:cNvPr id="6148" name="TextovéPole 4"/>
          <p:cNvSpPr txBox="1">
            <a:spLocks noChangeArrowheads="1"/>
          </p:cNvSpPr>
          <p:nvPr/>
        </p:nvSpPr>
        <p:spPr bwMode="auto">
          <a:xfrm>
            <a:off x="2790825" y="1246188"/>
            <a:ext cx="3397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</a:t>
            </a:r>
          </a:p>
        </p:txBody>
      </p:sp>
      <p:sp>
        <p:nvSpPr>
          <p:cNvPr id="6149" name="TextovéPole 5"/>
          <p:cNvSpPr txBox="1">
            <a:spLocks noChangeArrowheads="1"/>
          </p:cNvSpPr>
          <p:nvPr/>
        </p:nvSpPr>
        <p:spPr bwMode="auto">
          <a:xfrm>
            <a:off x="4800600" y="1246188"/>
            <a:ext cx="32861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?</a:t>
            </a:r>
          </a:p>
        </p:txBody>
      </p:sp>
      <p:sp>
        <p:nvSpPr>
          <p:cNvPr id="6150" name="TextovéPole 6"/>
          <p:cNvSpPr txBox="1">
            <a:spLocks noChangeArrowheads="1"/>
          </p:cNvSpPr>
          <p:nvPr/>
        </p:nvSpPr>
        <p:spPr bwMode="auto">
          <a:xfrm>
            <a:off x="6962775" y="124618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16</a:t>
            </a:r>
          </a:p>
        </p:txBody>
      </p:sp>
      <p:sp>
        <p:nvSpPr>
          <p:cNvPr id="6151" name="TextovéPole 7"/>
          <p:cNvSpPr txBox="1">
            <a:spLocks noChangeArrowheads="1"/>
          </p:cNvSpPr>
          <p:nvPr/>
        </p:nvSpPr>
        <p:spPr bwMode="auto">
          <a:xfrm>
            <a:off x="8972550" y="1246188"/>
            <a:ext cx="4286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?</a:t>
            </a:r>
          </a:p>
        </p:txBody>
      </p:sp>
      <p:sp>
        <p:nvSpPr>
          <p:cNvPr id="6152" name="TextovéPole 8"/>
          <p:cNvSpPr txBox="1">
            <a:spLocks noChangeArrowheads="1"/>
          </p:cNvSpPr>
          <p:nvPr/>
        </p:nvSpPr>
        <p:spPr bwMode="auto">
          <a:xfrm>
            <a:off x="11122025" y="1249363"/>
            <a:ext cx="495300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24</a:t>
            </a:r>
          </a:p>
        </p:txBody>
      </p:sp>
      <p:cxnSp>
        <p:nvCxnSpPr>
          <p:cNvPr id="11" name="Přímá spojnice 10"/>
          <p:cNvCxnSpPr>
            <a:stCxn id="6147" idx="2"/>
          </p:cNvCxnSpPr>
          <p:nvPr/>
        </p:nvCxnSpPr>
        <p:spPr>
          <a:xfrm>
            <a:off x="1350963" y="1708150"/>
            <a:ext cx="0" cy="3063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960688" y="1714500"/>
            <a:ext cx="0" cy="3079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965700" y="1714500"/>
            <a:ext cx="0" cy="3079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210425" y="1708150"/>
            <a:ext cx="0" cy="3063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186863" y="1714500"/>
            <a:ext cx="0" cy="3079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1372850" y="1722438"/>
            <a:ext cx="0" cy="3079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808038" y="2014538"/>
            <a:ext cx="11017250" cy="793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60" name="TextovéPole 18"/>
          <p:cNvSpPr txBox="1">
            <a:spLocks noChangeArrowheads="1"/>
          </p:cNvSpPr>
          <p:nvPr/>
        </p:nvSpPr>
        <p:spPr bwMode="auto">
          <a:xfrm>
            <a:off x="1181100" y="247650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</a:t>
            </a:r>
          </a:p>
        </p:txBody>
      </p:sp>
      <p:sp>
        <p:nvSpPr>
          <p:cNvPr id="6161" name="TextovéPole 19"/>
          <p:cNvSpPr txBox="1">
            <a:spLocks noChangeArrowheads="1"/>
          </p:cNvSpPr>
          <p:nvPr/>
        </p:nvSpPr>
        <p:spPr bwMode="auto">
          <a:xfrm>
            <a:off x="2790825" y="247650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</a:t>
            </a:r>
          </a:p>
        </p:txBody>
      </p:sp>
      <p:sp>
        <p:nvSpPr>
          <p:cNvPr id="6162" name="TextovéPole 20"/>
          <p:cNvSpPr txBox="1">
            <a:spLocks noChangeArrowheads="1"/>
          </p:cNvSpPr>
          <p:nvPr/>
        </p:nvSpPr>
        <p:spPr bwMode="auto">
          <a:xfrm>
            <a:off x="4800600" y="2476500"/>
            <a:ext cx="4968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12</a:t>
            </a:r>
          </a:p>
        </p:txBody>
      </p:sp>
      <p:sp>
        <p:nvSpPr>
          <p:cNvPr id="6163" name="TextovéPole 21"/>
          <p:cNvSpPr txBox="1">
            <a:spLocks noChangeArrowheads="1"/>
          </p:cNvSpPr>
          <p:nvPr/>
        </p:nvSpPr>
        <p:spPr bwMode="auto">
          <a:xfrm>
            <a:off x="6962775" y="2476500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16</a:t>
            </a:r>
          </a:p>
        </p:txBody>
      </p:sp>
      <p:sp>
        <p:nvSpPr>
          <p:cNvPr id="6164" name="TextovéPole 22"/>
          <p:cNvSpPr txBox="1">
            <a:spLocks noChangeArrowheads="1"/>
          </p:cNvSpPr>
          <p:nvPr/>
        </p:nvSpPr>
        <p:spPr bwMode="auto">
          <a:xfrm>
            <a:off x="8872538" y="2476500"/>
            <a:ext cx="6731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20</a:t>
            </a:r>
          </a:p>
        </p:txBody>
      </p:sp>
      <p:sp>
        <p:nvSpPr>
          <p:cNvPr id="6165" name="TextovéPole 23"/>
          <p:cNvSpPr txBox="1">
            <a:spLocks noChangeArrowheads="1"/>
          </p:cNvSpPr>
          <p:nvPr/>
        </p:nvSpPr>
        <p:spPr bwMode="auto">
          <a:xfrm>
            <a:off x="11122025" y="2479675"/>
            <a:ext cx="4953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24</a:t>
            </a:r>
          </a:p>
        </p:txBody>
      </p:sp>
      <p:cxnSp>
        <p:nvCxnSpPr>
          <p:cNvPr id="25" name="Přímá spojnice 24"/>
          <p:cNvCxnSpPr>
            <a:stCxn id="6160" idx="2"/>
          </p:cNvCxnSpPr>
          <p:nvPr/>
        </p:nvCxnSpPr>
        <p:spPr>
          <a:xfrm>
            <a:off x="1350963" y="2938463"/>
            <a:ext cx="0" cy="3079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960688" y="2946400"/>
            <a:ext cx="0" cy="3079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965700" y="2946400"/>
            <a:ext cx="0" cy="3079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210425" y="2938463"/>
            <a:ext cx="0" cy="3079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9186863" y="2946400"/>
            <a:ext cx="0" cy="3079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1372850" y="2952750"/>
            <a:ext cx="0" cy="3079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08038" y="3246438"/>
            <a:ext cx="11017250" cy="793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550863" y="2246313"/>
            <a:ext cx="11496675" cy="11747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6174" name="TextovéPole 32"/>
          <p:cNvSpPr txBox="1">
            <a:spLocks noChangeArrowheads="1"/>
          </p:cNvSpPr>
          <p:nvPr/>
        </p:nvSpPr>
        <p:spPr bwMode="auto">
          <a:xfrm>
            <a:off x="230188" y="3522663"/>
            <a:ext cx="106981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Překresli si do notesu číselnou osu. Přiřaď do čtverečků na číselné ose čísla z horního</a:t>
            </a:r>
          </a:p>
          <a:p>
            <a:r>
              <a:rPr lang="cs-CZ" altLang="cs-CZ" sz="2400"/>
              <a:t>rámečku.</a:t>
            </a:r>
          </a:p>
        </p:txBody>
      </p:sp>
      <p:sp>
        <p:nvSpPr>
          <p:cNvPr id="6175" name="TextovéPole 34"/>
          <p:cNvSpPr txBox="1">
            <a:spLocks noChangeArrowheads="1"/>
          </p:cNvSpPr>
          <p:nvPr/>
        </p:nvSpPr>
        <p:spPr bwMode="auto">
          <a:xfrm>
            <a:off x="1717675" y="4060825"/>
            <a:ext cx="2849563" cy="460375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15 , 90, 60, 30, 45, 75</a:t>
            </a:r>
          </a:p>
        </p:txBody>
      </p:sp>
      <p:grpSp>
        <p:nvGrpSpPr>
          <p:cNvPr id="6176" name="Skupina 59"/>
          <p:cNvGrpSpPr>
            <a:grpSpLocks/>
          </p:cNvGrpSpPr>
          <p:nvPr/>
        </p:nvGrpSpPr>
        <p:grpSpPr bwMode="auto">
          <a:xfrm>
            <a:off x="3332163" y="4895850"/>
            <a:ext cx="420687" cy="628650"/>
            <a:chOff x="4096912" y="4896212"/>
            <a:chExt cx="420624" cy="627572"/>
          </a:xfrm>
        </p:grpSpPr>
        <p:sp>
          <p:nvSpPr>
            <p:cNvPr id="37" name="Obdélník 36"/>
            <p:cNvSpPr/>
            <p:nvPr/>
          </p:nvSpPr>
          <p:spPr>
            <a:xfrm>
              <a:off x="4096912" y="4896212"/>
              <a:ext cx="420624" cy="424720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cxnSp>
          <p:nvCxnSpPr>
            <p:cNvPr id="44" name="Přímá spojnice 43"/>
            <p:cNvCxnSpPr>
              <a:cxnSpLocks/>
            </p:cNvCxnSpPr>
            <p:nvPr/>
          </p:nvCxnSpPr>
          <p:spPr>
            <a:xfrm>
              <a:off x="4308017" y="5332026"/>
              <a:ext cx="0" cy="19175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Obdélník 48"/>
          <p:cNvSpPr/>
          <p:nvPr/>
        </p:nvSpPr>
        <p:spPr>
          <a:xfrm>
            <a:off x="1717675" y="4922838"/>
            <a:ext cx="420688" cy="42386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cxnSp>
        <p:nvCxnSpPr>
          <p:cNvPr id="50" name="Přímá spojnice 49"/>
          <p:cNvCxnSpPr>
            <a:cxnSpLocks/>
          </p:cNvCxnSpPr>
          <p:nvPr/>
        </p:nvCxnSpPr>
        <p:spPr>
          <a:xfrm>
            <a:off x="1928813" y="5368925"/>
            <a:ext cx="0" cy="1920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179" name="Skupina 60"/>
          <p:cNvGrpSpPr>
            <a:grpSpLocks/>
          </p:cNvGrpSpPr>
          <p:nvPr/>
        </p:nvGrpSpPr>
        <p:grpSpPr bwMode="auto">
          <a:xfrm>
            <a:off x="5133975" y="4900613"/>
            <a:ext cx="420688" cy="628650"/>
            <a:chOff x="5209061" y="4906842"/>
            <a:chExt cx="420624" cy="627572"/>
          </a:xfrm>
        </p:grpSpPr>
        <p:sp>
          <p:nvSpPr>
            <p:cNvPr id="51" name="Obdélník 50"/>
            <p:cNvSpPr/>
            <p:nvPr/>
          </p:nvSpPr>
          <p:spPr>
            <a:xfrm>
              <a:off x="5209061" y="4906842"/>
              <a:ext cx="420624" cy="424720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cxnSp>
          <p:nvCxnSpPr>
            <p:cNvPr id="52" name="Přímá spojnice 51"/>
            <p:cNvCxnSpPr>
              <a:cxnSpLocks/>
            </p:cNvCxnSpPr>
            <p:nvPr/>
          </p:nvCxnSpPr>
          <p:spPr>
            <a:xfrm>
              <a:off x="5420167" y="5342655"/>
              <a:ext cx="0" cy="19175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80" name="Skupina 61"/>
          <p:cNvGrpSpPr>
            <a:grpSpLocks/>
          </p:cNvGrpSpPr>
          <p:nvPr/>
        </p:nvGrpSpPr>
        <p:grpSpPr bwMode="auto">
          <a:xfrm>
            <a:off x="6789738" y="4895850"/>
            <a:ext cx="420687" cy="628650"/>
            <a:chOff x="6789657" y="4896212"/>
            <a:chExt cx="420624" cy="627572"/>
          </a:xfrm>
        </p:grpSpPr>
        <p:sp>
          <p:nvSpPr>
            <p:cNvPr id="53" name="Obdélník 52"/>
            <p:cNvSpPr/>
            <p:nvPr/>
          </p:nvSpPr>
          <p:spPr>
            <a:xfrm>
              <a:off x="6789657" y="4896212"/>
              <a:ext cx="420624" cy="424720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cxnSp>
          <p:nvCxnSpPr>
            <p:cNvPr id="54" name="Přímá spojnice 53"/>
            <p:cNvCxnSpPr>
              <a:cxnSpLocks/>
            </p:cNvCxnSpPr>
            <p:nvPr/>
          </p:nvCxnSpPr>
          <p:spPr>
            <a:xfrm>
              <a:off x="7000762" y="5332026"/>
              <a:ext cx="0" cy="19175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81" name="Skupina 62"/>
          <p:cNvGrpSpPr>
            <a:grpSpLocks/>
          </p:cNvGrpSpPr>
          <p:nvPr/>
        </p:nvGrpSpPr>
        <p:grpSpPr bwMode="auto">
          <a:xfrm>
            <a:off x="8548688" y="4914900"/>
            <a:ext cx="420687" cy="619125"/>
            <a:chOff x="8279091" y="4877327"/>
            <a:chExt cx="420624" cy="619705"/>
          </a:xfrm>
        </p:grpSpPr>
        <p:sp>
          <p:nvSpPr>
            <p:cNvPr id="56" name="Obdélník 55"/>
            <p:cNvSpPr/>
            <p:nvPr/>
          </p:nvSpPr>
          <p:spPr>
            <a:xfrm>
              <a:off x="8279091" y="4877327"/>
              <a:ext cx="420624" cy="425849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cxnSp>
          <p:nvCxnSpPr>
            <p:cNvPr id="57" name="Přímá spojnice 56"/>
            <p:cNvCxnSpPr>
              <a:cxnSpLocks/>
            </p:cNvCxnSpPr>
            <p:nvPr/>
          </p:nvCxnSpPr>
          <p:spPr>
            <a:xfrm>
              <a:off x="8463213" y="5304765"/>
              <a:ext cx="0" cy="19226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82" name="Skupina 63"/>
          <p:cNvGrpSpPr>
            <a:grpSpLocks/>
          </p:cNvGrpSpPr>
          <p:nvPr/>
        </p:nvGrpSpPr>
        <p:grpSpPr bwMode="auto">
          <a:xfrm>
            <a:off x="10290175" y="4919663"/>
            <a:ext cx="420688" cy="614362"/>
            <a:chOff x="10289647" y="4920369"/>
            <a:chExt cx="420624" cy="614045"/>
          </a:xfrm>
        </p:grpSpPr>
        <p:sp>
          <p:nvSpPr>
            <p:cNvPr id="58" name="Obdélník 57"/>
            <p:cNvSpPr/>
            <p:nvPr/>
          </p:nvSpPr>
          <p:spPr>
            <a:xfrm>
              <a:off x="10289647" y="4920369"/>
              <a:ext cx="420624" cy="425230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cxnSp>
          <p:nvCxnSpPr>
            <p:cNvPr id="59" name="Přímá spojnice 58"/>
            <p:cNvCxnSpPr>
              <a:cxnSpLocks/>
            </p:cNvCxnSpPr>
            <p:nvPr/>
          </p:nvCxnSpPr>
          <p:spPr>
            <a:xfrm>
              <a:off x="10500753" y="5342426"/>
              <a:ext cx="0" cy="19198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6" name="Přímá spojnice 65"/>
          <p:cNvCxnSpPr/>
          <p:nvPr/>
        </p:nvCxnSpPr>
        <p:spPr>
          <a:xfrm>
            <a:off x="1350963" y="5534025"/>
            <a:ext cx="10018712" cy="269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184" name="Skupina 66"/>
          <p:cNvGrpSpPr>
            <a:grpSpLocks/>
          </p:cNvGrpSpPr>
          <p:nvPr/>
        </p:nvGrpSpPr>
        <p:grpSpPr bwMode="auto">
          <a:xfrm>
            <a:off x="3294063" y="6026150"/>
            <a:ext cx="420687" cy="627063"/>
            <a:chOff x="4096912" y="4896212"/>
            <a:chExt cx="420624" cy="627572"/>
          </a:xfrm>
        </p:grpSpPr>
        <p:sp>
          <p:nvSpPr>
            <p:cNvPr id="68" name="Obdélník 67"/>
            <p:cNvSpPr/>
            <p:nvPr/>
          </p:nvSpPr>
          <p:spPr>
            <a:xfrm>
              <a:off x="4096912" y="4896212"/>
              <a:ext cx="420624" cy="425795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cxnSp>
          <p:nvCxnSpPr>
            <p:cNvPr id="69" name="Přímá spojnice 68"/>
            <p:cNvCxnSpPr>
              <a:cxnSpLocks/>
            </p:cNvCxnSpPr>
            <p:nvPr/>
          </p:nvCxnSpPr>
          <p:spPr>
            <a:xfrm>
              <a:off x="4308017" y="5331540"/>
              <a:ext cx="0" cy="1922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Obdélník 69"/>
          <p:cNvSpPr/>
          <p:nvPr/>
        </p:nvSpPr>
        <p:spPr>
          <a:xfrm>
            <a:off x="1681163" y="6053138"/>
            <a:ext cx="419100" cy="42386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15</a:t>
            </a:r>
          </a:p>
        </p:txBody>
      </p:sp>
      <p:cxnSp>
        <p:nvCxnSpPr>
          <p:cNvPr id="71" name="Přímá spojnice 70"/>
          <p:cNvCxnSpPr>
            <a:cxnSpLocks/>
          </p:cNvCxnSpPr>
          <p:nvPr/>
        </p:nvCxnSpPr>
        <p:spPr>
          <a:xfrm>
            <a:off x="1890713" y="6499225"/>
            <a:ext cx="0" cy="1905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187" name="Skupina 71"/>
          <p:cNvGrpSpPr>
            <a:grpSpLocks/>
          </p:cNvGrpSpPr>
          <p:nvPr/>
        </p:nvGrpSpPr>
        <p:grpSpPr bwMode="auto">
          <a:xfrm>
            <a:off x="5095875" y="6030913"/>
            <a:ext cx="420688" cy="628650"/>
            <a:chOff x="5209061" y="4906842"/>
            <a:chExt cx="420624" cy="627572"/>
          </a:xfrm>
        </p:grpSpPr>
        <p:sp>
          <p:nvSpPr>
            <p:cNvPr id="73" name="Obdélník 72"/>
            <p:cNvSpPr/>
            <p:nvPr/>
          </p:nvSpPr>
          <p:spPr>
            <a:xfrm>
              <a:off x="5209061" y="4906842"/>
              <a:ext cx="420624" cy="424720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cxnSp>
          <p:nvCxnSpPr>
            <p:cNvPr id="74" name="Přímá spojnice 73"/>
            <p:cNvCxnSpPr>
              <a:cxnSpLocks/>
            </p:cNvCxnSpPr>
            <p:nvPr/>
          </p:nvCxnSpPr>
          <p:spPr>
            <a:xfrm>
              <a:off x="5420167" y="5342655"/>
              <a:ext cx="0" cy="19175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88" name="Skupina 74"/>
          <p:cNvGrpSpPr>
            <a:grpSpLocks/>
          </p:cNvGrpSpPr>
          <p:nvPr/>
        </p:nvGrpSpPr>
        <p:grpSpPr bwMode="auto">
          <a:xfrm>
            <a:off x="6751638" y="6026150"/>
            <a:ext cx="420687" cy="627063"/>
            <a:chOff x="6789657" y="4896212"/>
            <a:chExt cx="420624" cy="627572"/>
          </a:xfrm>
        </p:grpSpPr>
        <p:sp>
          <p:nvSpPr>
            <p:cNvPr id="76" name="Obdélník 75"/>
            <p:cNvSpPr/>
            <p:nvPr/>
          </p:nvSpPr>
          <p:spPr>
            <a:xfrm>
              <a:off x="6789657" y="4896212"/>
              <a:ext cx="420624" cy="425795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cxnSp>
          <p:nvCxnSpPr>
            <p:cNvPr id="77" name="Přímá spojnice 76"/>
            <p:cNvCxnSpPr>
              <a:cxnSpLocks/>
            </p:cNvCxnSpPr>
            <p:nvPr/>
          </p:nvCxnSpPr>
          <p:spPr>
            <a:xfrm>
              <a:off x="7000762" y="5331540"/>
              <a:ext cx="0" cy="1922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89" name="Skupina 77"/>
          <p:cNvGrpSpPr>
            <a:grpSpLocks/>
          </p:cNvGrpSpPr>
          <p:nvPr/>
        </p:nvGrpSpPr>
        <p:grpSpPr bwMode="auto">
          <a:xfrm>
            <a:off x="8510588" y="6045200"/>
            <a:ext cx="420687" cy="619125"/>
            <a:chOff x="8279091" y="4877327"/>
            <a:chExt cx="420624" cy="619705"/>
          </a:xfrm>
        </p:grpSpPr>
        <p:sp>
          <p:nvSpPr>
            <p:cNvPr id="79" name="Obdélník 78"/>
            <p:cNvSpPr/>
            <p:nvPr/>
          </p:nvSpPr>
          <p:spPr>
            <a:xfrm>
              <a:off x="8279091" y="4877327"/>
              <a:ext cx="420624" cy="425849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cxnSp>
          <p:nvCxnSpPr>
            <p:cNvPr id="80" name="Přímá spojnice 79"/>
            <p:cNvCxnSpPr>
              <a:cxnSpLocks/>
            </p:cNvCxnSpPr>
            <p:nvPr/>
          </p:nvCxnSpPr>
          <p:spPr>
            <a:xfrm>
              <a:off x="8463213" y="5304765"/>
              <a:ext cx="0" cy="19226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90" name="Skupina 80"/>
          <p:cNvGrpSpPr>
            <a:grpSpLocks/>
          </p:cNvGrpSpPr>
          <p:nvPr/>
        </p:nvGrpSpPr>
        <p:grpSpPr bwMode="auto">
          <a:xfrm>
            <a:off x="10252075" y="6049963"/>
            <a:ext cx="420688" cy="614362"/>
            <a:chOff x="10289647" y="4920369"/>
            <a:chExt cx="420624" cy="614045"/>
          </a:xfrm>
        </p:grpSpPr>
        <p:sp>
          <p:nvSpPr>
            <p:cNvPr id="82" name="Obdélník 81"/>
            <p:cNvSpPr/>
            <p:nvPr/>
          </p:nvSpPr>
          <p:spPr>
            <a:xfrm>
              <a:off x="10289647" y="4920369"/>
              <a:ext cx="420624" cy="425230"/>
            </a:xfrm>
            <a:prstGeom prst="rect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cxnSp>
          <p:nvCxnSpPr>
            <p:cNvPr id="83" name="Přímá spojnice 82"/>
            <p:cNvCxnSpPr>
              <a:cxnSpLocks/>
            </p:cNvCxnSpPr>
            <p:nvPr/>
          </p:nvCxnSpPr>
          <p:spPr>
            <a:xfrm>
              <a:off x="10500753" y="5342426"/>
              <a:ext cx="0" cy="19198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4" name="Přímá spojnice 83"/>
          <p:cNvCxnSpPr/>
          <p:nvPr/>
        </p:nvCxnSpPr>
        <p:spPr>
          <a:xfrm>
            <a:off x="1312863" y="6664325"/>
            <a:ext cx="10018712" cy="254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92" name="TextovéPole 84"/>
          <p:cNvSpPr txBox="1">
            <a:spLocks noChangeArrowheads="1"/>
          </p:cNvSpPr>
          <p:nvPr/>
        </p:nvSpPr>
        <p:spPr bwMode="auto">
          <a:xfrm>
            <a:off x="1654175" y="6089650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15</a:t>
            </a:r>
          </a:p>
        </p:txBody>
      </p:sp>
      <p:sp>
        <p:nvSpPr>
          <p:cNvPr id="6193" name="TextovéPole 85"/>
          <p:cNvSpPr txBox="1">
            <a:spLocks noChangeArrowheads="1"/>
          </p:cNvSpPr>
          <p:nvPr/>
        </p:nvSpPr>
        <p:spPr bwMode="auto">
          <a:xfrm>
            <a:off x="3284538" y="60721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6194" name="TextovéPole 86"/>
          <p:cNvSpPr txBox="1">
            <a:spLocks noChangeArrowheads="1"/>
          </p:cNvSpPr>
          <p:nvPr/>
        </p:nvSpPr>
        <p:spPr bwMode="auto">
          <a:xfrm>
            <a:off x="5084763" y="6075363"/>
            <a:ext cx="4175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45</a:t>
            </a:r>
          </a:p>
        </p:txBody>
      </p:sp>
      <p:sp>
        <p:nvSpPr>
          <p:cNvPr id="6195" name="TextovéPole 87"/>
          <p:cNvSpPr txBox="1">
            <a:spLocks noChangeArrowheads="1"/>
          </p:cNvSpPr>
          <p:nvPr/>
        </p:nvSpPr>
        <p:spPr bwMode="auto">
          <a:xfrm>
            <a:off x="6753225" y="6057900"/>
            <a:ext cx="4175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60</a:t>
            </a:r>
          </a:p>
        </p:txBody>
      </p:sp>
      <p:sp>
        <p:nvSpPr>
          <p:cNvPr id="6196" name="TextovéPole 88"/>
          <p:cNvSpPr txBox="1">
            <a:spLocks noChangeArrowheads="1"/>
          </p:cNvSpPr>
          <p:nvPr/>
        </p:nvSpPr>
        <p:spPr bwMode="auto">
          <a:xfrm>
            <a:off x="8526463" y="6057900"/>
            <a:ext cx="417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75</a:t>
            </a:r>
          </a:p>
        </p:txBody>
      </p:sp>
      <p:sp>
        <p:nvSpPr>
          <p:cNvPr id="6197" name="TextovéPole 89"/>
          <p:cNvSpPr txBox="1">
            <a:spLocks noChangeArrowheads="1"/>
          </p:cNvSpPr>
          <p:nvPr/>
        </p:nvSpPr>
        <p:spPr bwMode="auto">
          <a:xfrm>
            <a:off x="10237788" y="60721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90</a:t>
            </a:r>
          </a:p>
        </p:txBody>
      </p:sp>
      <p:sp>
        <p:nvSpPr>
          <p:cNvPr id="91" name="Obdélník 90"/>
          <p:cNvSpPr/>
          <p:nvPr/>
        </p:nvSpPr>
        <p:spPr>
          <a:xfrm>
            <a:off x="550863" y="5761038"/>
            <a:ext cx="11496675" cy="10731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</p:childTnLst>
        </p:cTn>
      </p:par>
    </p:tnLst>
    <p:bldLst>
      <p:bldP spid="32" grpId="0" animBg="1"/>
      <p:bldP spid="9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Balloon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61325" y="1282700"/>
            <a:ext cx="3421063" cy="343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2" descr="Balloon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9650" y="1282700"/>
            <a:ext cx="3419475" cy="343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 descr="Little Boy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0275" y="3802063"/>
            <a:ext cx="1371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6" descr="Boy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94763" y="3810000"/>
            <a:ext cx="1371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4" name="TextovéPole 1"/>
          <p:cNvSpPr txBox="1">
            <a:spLocks noChangeArrowheads="1"/>
          </p:cNvSpPr>
          <p:nvPr/>
        </p:nvSpPr>
        <p:spPr bwMode="auto">
          <a:xfrm>
            <a:off x="1206500" y="1920875"/>
            <a:ext cx="8747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25 + 17</a:t>
            </a:r>
          </a:p>
        </p:txBody>
      </p:sp>
      <p:sp>
        <p:nvSpPr>
          <p:cNvPr id="7175" name="TextovéPole 3"/>
          <p:cNvSpPr txBox="1">
            <a:spLocks noChangeArrowheads="1"/>
          </p:cNvSpPr>
          <p:nvPr/>
        </p:nvSpPr>
        <p:spPr bwMode="auto">
          <a:xfrm>
            <a:off x="2362200" y="1735138"/>
            <a:ext cx="7127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18 - 3</a:t>
            </a:r>
          </a:p>
        </p:txBody>
      </p:sp>
      <p:sp>
        <p:nvSpPr>
          <p:cNvPr id="7176" name="TextovéPole 4"/>
          <p:cNvSpPr txBox="1">
            <a:spLocks noChangeArrowheads="1"/>
          </p:cNvSpPr>
          <p:nvPr/>
        </p:nvSpPr>
        <p:spPr bwMode="auto">
          <a:xfrm>
            <a:off x="3435350" y="1855788"/>
            <a:ext cx="7572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23 + 9</a:t>
            </a:r>
          </a:p>
        </p:txBody>
      </p:sp>
      <p:sp>
        <p:nvSpPr>
          <p:cNvPr id="7177" name="TextovéPole 5"/>
          <p:cNvSpPr txBox="1">
            <a:spLocks noChangeArrowheads="1"/>
          </p:cNvSpPr>
          <p:nvPr/>
        </p:nvSpPr>
        <p:spPr bwMode="auto">
          <a:xfrm>
            <a:off x="8302625" y="1855788"/>
            <a:ext cx="7572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11 + 3</a:t>
            </a:r>
          </a:p>
        </p:txBody>
      </p:sp>
      <p:sp>
        <p:nvSpPr>
          <p:cNvPr id="7178" name="TextovéPole 6"/>
          <p:cNvSpPr txBox="1">
            <a:spLocks noChangeArrowheads="1"/>
          </p:cNvSpPr>
          <p:nvPr/>
        </p:nvSpPr>
        <p:spPr bwMode="auto">
          <a:xfrm>
            <a:off x="9450388" y="1735138"/>
            <a:ext cx="757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9 + 12</a:t>
            </a:r>
          </a:p>
        </p:txBody>
      </p:sp>
      <p:sp>
        <p:nvSpPr>
          <p:cNvPr id="7179" name="TextovéPole 7"/>
          <p:cNvSpPr txBox="1">
            <a:spLocks noChangeArrowheads="1"/>
          </p:cNvSpPr>
          <p:nvPr/>
        </p:nvSpPr>
        <p:spPr bwMode="auto">
          <a:xfrm>
            <a:off x="10488613" y="1855788"/>
            <a:ext cx="712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30 - 5</a:t>
            </a:r>
          </a:p>
        </p:txBody>
      </p:sp>
      <p:sp>
        <p:nvSpPr>
          <p:cNvPr id="7180" name="TextovéPole 8"/>
          <p:cNvSpPr txBox="1">
            <a:spLocks noChangeArrowheads="1"/>
          </p:cNvSpPr>
          <p:nvPr/>
        </p:nvSpPr>
        <p:spPr bwMode="auto">
          <a:xfrm>
            <a:off x="9302750" y="5045075"/>
            <a:ext cx="787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i="1"/>
              <a:t>ADAM</a:t>
            </a:r>
          </a:p>
        </p:txBody>
      </p:sp>
      <p:sp>
        <p:nvSpPr>
          <p:cNvPr id="7181" name="TextovéPole 12"/>
          <p:cNvSpPr txBox="1">
            <a:spLocks noChangeArrowheads="1"/>
          </p:cNvSpPr>
          <p:nvPr/>
        </p:nvSpPr>
        <p:spPr bwMode="auto">
          <a:xfrm>
            <a:off x="2398713" y="5045075"/>
            <a:ext cx="7477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i="1"/>
              <a:t>PAVEL</a:t>
            </a:r>
          </a:p>
        </p:txBody>
      </p:sp>
      <p:sp>
        <p:nvSpPr>
          <p:cNvPr id="7182" name="TextovéPole 9"/>
          <p:cNvSpPr txBox="1">
            <a:spLocks noChangeArrowheads="1"/>
          </p:cNvSpPr>
          <p:nvPr/>
        </p:nvSpPr>
        <p:spPr bwMode="auto">
          <a:xfrm>
            <a:off x="438150" y="228600"/>
            <a:ext cx="11088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Spočítej příklady na Pavlových a Adamovo baloncích. Kdo má větší součet na baloncích?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Balloons-aj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563" y="1023938"/>
            <a:ext cx="966787" cy="190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4" descr="Balloons-aj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3925" y="2924175"/>
            <a:ext cx="966788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6" descr="Balloons-aj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34375" y="4700588"/>
            <a:ext cx="1028700" cy="202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ovéPole 1"/>
          <p:cNvSpPr txBox="1">
            <a:spLocks noChangeArrowheads="1"/>
          </p:cNvSpPr>
          <p:nvPr/>
        </p:nvSpPr>
        <p:spPr bwMode="auto">
          <a:xfrm>
            <a:off x="417513" y="400050"/>
            <a:ext cx="92979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Vzájemně porovnej balonky Pavla a Adama a urči správně znaménka &lt; / &gt;</a:t>
            </a:r>
          </a:p>
        </p:txBody>
      </p:sp>
      <p:pic>
        <p:nvPicPr>
          <p:cNvPr id="8198" name="Picture 2" descr="Balloons-aj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21650" y="1023938"/>
            <a:ext cx="965200" cy="190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4" descr="Balloons-aj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28013" y="2924175"/>
            <a:ext cx="965200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Picture 6" descr="Balloons-aj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38375" y="4700588"/>
            <a:ext cx="1028700" cy="202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1" name="TextovéPole 2"/>
          <p:cNvSpPr txBox="1">
            <a:spLocks noChangeArrowheads="1"/>
          </p:cNvSpPr>
          <p:nvPr/>
        </p:nvSpPr>
        <p:spPr bwMode="auto">
          <a:xfrm>
            <a:off x="2214563" y="1481138"/>
            <a:ext cx="712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18 - 3</a:t>
            </a:r>
          </a:p>
        </p:txBody>
      </p:sp>
      <p:sp>
        <p:nvSpPr>
          <p:cNvPr id="8202" name="TextovéPole 3"/>
          <p:cNvSpPr txBox="1">
            <a:spLocks noChangeArrowheads="1"/>
          </p:cNvSpPr>
          <p:nvPr/>
        </p:nvSpPr>
        <p:spPr bwMode="auto">
          <a:xfrm>
            <a:off x="8228013" y="1481138"/>
            <a:ext cx="7572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9 + 12</a:t>
            </a:r>
          </a:p>
        </p:txBody>
      </p:sp>
      <p:sp>
        <p:nvSpPr>
          <p:cNvPr id="8203" name="TextovéPole 4"/>
          <p:cNvSpPr txBox="1">
            <a:spLocks noChangeArrowheads="1"/>
          </p:cNvSpPr>
          <p:nvPr/>
        </p:nvSpPr>
        <p:spPr bwMode="auto">
          <a:xfrm>
            <a:off x="2316163" y="3319463"/>
            <a:ext cx="873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25 + 17</a:t>
            </a:r>
          </a:p>
        </p:txBody>
      </p:sp>
      <p:sp>
        <p:nvSpPr>
          <p:cNvPr id="8204" name="TextovéPole 8"/>
          <p:cNvSpPr txBox="1">
            <a:spLocks noChangeArrowheads="1"/>
          </p:cNvSpPr>
          <p:nvPr/>
        </p:nvSpPr>
        <p:spPr bwMode="auto">
          <a:xfrm>
            <a:off x="8375650" y="3300413"/>
            <a:ext cx="711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30 - 5</a:t>
            </a:r>
          </a:p>
        </p:txBody>
      </p:sp>
      <p:sp>
        <p:nvSpPr>
          <p:cNvPr id="8205" name="TextovéPole 10"/>
          <p:cNvSpPr txBox="1">
            <a:spLocks noChangeArrowheads="1"/>
          </p:cNvSpPr>
          <p:nvPr/>
        </p:nvSpPr>
        <p:spPr bwMode="auto">
          <a:xfrm>
            <a:off x="2316163" y="5192713"/>
            <a:ext cx="757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23 + 9</a:t>
            </a:r>
          </a:p>
        </p:txBody>
      </p:sp>
      <p:sp>
        <p:nvSpPr>
          <p:cNvPr id="8206" name="TextovéPole 11"/>
          <p:cNvSpPr txBox="1">
            <a:spLocks noChangeArrowheads="1"/>
          </p:cNvSpPr>
          <p:nvPr/>
        </p:nvSpPr>
        <p:spPr bwMode="auto">
          <a:xfrm>
            <a:off x="8469313" y="5192713"/>
            <a:ext cx="757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11 + 3</a:t>
            </a:r>
          </a:p>
        </p:txBody>
      </p:sp>
      <p:pic>
        <p:nvPicPr>
          <p:cNvPr id="8207" name="Picture 4" descr="Little Boy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0050" y="2603500"/>
            <a:ext cx="1371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8" name="TextovéPole 12"/>
          <p:cNvSpPr txBox="1">
            <a:spLocks noChangeArrowheads="1"/>
          </p:cNvSpPr>
          <p:nvPr/>
        </p:nvSpPr>
        <p:spPr bwMode="auto">
          <a:xfrm>
            <a:off x="663575" y="3821113"/>
            <a:ext cx="7477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i="1"/>
              <a:t>PAVEL</a:t>
            </a:r>
          </a:p>
        </p:txBody>
      </p:sp>
      <p:pic>
        <p:nvPicPr>
          <p:cNvPr id="8209" name="Picture 6" descr="Boy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76832">
            <a:off x="9621838" y="2654300"/>
            <a:ext cx="1371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10" name="TextovéPole 8"/>
          <p:cNvSpPr txBox="1">
            <a:spLocks noChangeArrowheads="1"/>
          </p:cNvSpPr>
          <p:nvPr/>
        </p:nvSpPr>
        <p:spPr bwMode="auto">
          <a:xfrm rot="276832">
            <a:off x="10029825" y="3889375"/>
            <a:ext cx="787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i="1"/>
              <a:t>ADAM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024438" y="1262063"/>
            <a:ext cx="1446212" cy="941387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024438" y="3065463"/>
            <a:ext cx="1446212" cy="941387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076825" y="4989513"/>
            <a:ext cx="1447800" cy="941387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23875" y="160338"/>
            <a:ext cx="4703763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Kolik je na obrázku trojúhelníků?</a:t>
            </a:r>
          </a:p>
          <a:p>
            <a:r>
              <a:rPr lang="cs-CZ" altLang="cs-CZ" sz="2400"/>
              <a:t>Kolik je na obrázku kruhů?</a:t>
            </a:r>
          </a:p>
          <a:p>
            <a:r>
              <a:rPr lang="cs-CZ" altLang="cs-CZ" sz="2400"/>
              <a:t>Kolik je na obrázku obdélníků?</a:t>
            </a:r>
          </a:p>
          <a:p>
            <a:r>
              <a:rPr lang="cs-CZ" altLang="cs-CZ" sz="2400"/>
              <a:t>Kolik je na obrázku mnohoúhelníků?</a:t>
            </a:r>
          </a:p>
        </p:txBody>
      </p:sp>
      <p:sp>
        <p:nvSpPr>
          <p:cNvPr id="3" name="Rovnoramenný trojúhelník 2"/>
          <p:cNvSpPr/>
          <p:nvPr/>
        </p:nvSpPr>
        <p:spPr>
          <a:xfrm>
            <a:off x="1047750" y="2387600"/>
            <a:ext cx="1473200" cy="2051050"/>
          </a:xfrm>
          <a:prstGeom prst="triangl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 rot="17612721">
            <a:off x="8397875" y="825501"/>
            <a:ext cx="2433637" cy="1935162"/>
          </a:xfrm>
          <a:prstGeom prst="triangl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" name="Pravoúhlý trojúhelník 4"/>
          <p:cNvSpPr/>
          <p:nvPr/>
        </p:nvSpPr>
        <p:spPr>
          <a:xfrm>
            <a:off x="10352088" y="4032250"/>
            <a:ext cx="914400" cy="1833563"/>
          </a:xfrm>
          <a:prstGeom prst="rtTriangl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916613" y="919163"/>
            <a:ext cx="1047750" cy="104933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473200" y="4633913"/>
            <a:ext cx="1722438" cy="18335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82963" y="2708275"/>
            <a:ext cx="2076450" cy="9144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 rot="2691606">
            <a:off x="6546850" y="3644900"/>
            <a:ext cx="3386138" cy="7731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0" name="Hvězda: pěticípá 9"/>
          <p:cNvSpPr/>
          <p:nvPr/>
        </p:nvSpPr>
        <p:spPr>
          <a:xfrm>
            <a:off x="6770688" y="4948238"/>
            <a:ext cx="1503362" cy="1492250"/>
          </a:xfrm>
          <a:prstGeom prst="star5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1" name="Tvar L 10"/>
          <p:cNvSpPr/>
          <p:nvPr/>
        </p:nvSpPr>
        <p:spPr>
          <a:xfrm>
            <a:off x="4083050" y="4270375"/>
            <a:ext cx="1936750" cy="1730375"/>
          </a:xfrm>
          <a:prstGeom prst="corner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417513" y="204788"/>
            <a:ext cx="86836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Který autobus odveze děti na výlet? Autobus jim odjíždí za 30 minut.</a:t>
            </a:r>
          </a:p>
          <a:p>
            <a:r>
              <a:rPr lang="cs-CZ" altLang="cs-CZ" sz="2400"/>
              <a:t>Nyní je:</a:t>
            </a:r>
          </a:p>
        </p:txBody>
      </p:sp>
      <p:pic>
        <p:nvPicPr>
          <p:cNvPr id="10243" name="Picture 6" descr="Clock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5438" y="1035050"/>
            <a:ext cx="11477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8" descr="Cartoon Landscap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1175" y="684213"/>
            <a:ext cx="6811963" cy="1903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2" descr="Blue Bus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81175" y="1782763"/>
            <a:ext cx="1738313" cy="88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8" descr="Cartoon Landscap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1175" y="2671763"/>
            <a:ext cx="6811963" cy="220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11" descr="Gray Bus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81175" y="3997325"/>
            <a:ext cx="1733550" cy="89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8" descr="Cartoon Landscap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1175" y="4832350"/>
            <a:ext cx="6811963" cy="194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Red Bus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47850" y="5938838"/>
            <a:ext cx="1733550" cy="88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0" name="TextovéPole 5"/>
          <p:cNvSpPr txBox="1">
            <a:spLocks noChangeArrowheads="1"/>
          </p:cNvSpPr>
          <p:nvPr/>
        </p:nvSpPr>
        <p:spPr bwMode="auto">
          <a:xfrm>
            <a:off x="8662988" y="684213"/>
            <a:ext cx="2587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Odjezd autobusu v:</a:t>
            </a:r>
          </a:p>
        </p:txBody>
      </p:sp>
      <p:sp>
        <p:nvSpPr>
          <p:cNvPr id="10251" name="TextovéPole 12"/>
          <p:cNvSpPr txBox="1">
            <a:spLocks noChangeArrowheads="1"/>
          </p:cNvSpPr>
          <p:nvPr/>
        </p:nvSpPr>
        <p:spPr bwMode="auto">
          <a:xfrm>
            <a:off x="8662988" y="2765425"/>
            <a:ext cx="2587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Odjezd autobusu v:</a:t>
            </a:r>
          </a:p>
        </p:txBody>
      </p:sp>
      <p:sp>
        <p:nvSpPr>
          <p:cNvPr id="10252" name="TextovéPole 13"/>
          <p:cNvSpPr txBox="1">
            <a:spLocks noChangeArrowheads="1"/>
          </p:cNvSpPr>
          <p:nvPr/>
        </p:nvSpPr>
        <p:spPr bwMode="auto">
          <a:xfrm>
            <a:off x="8770938" y="4872038"/>
            <a:ext cx="2587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Odjezd autobusu v:</a:t>
            </a:r>
          </a:p>
        </p:txBody>
      </p:sp>
      <p:pic>
        <p:nvPicPr>
          <p:cNvPr id="10253" name="Picture 10" descr="Digital Clock 8:00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770938" y="1316038"/>
            <a:ext cx="28575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4" name="Picture 12" descr="Digital Clock 9:00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770938" y="3282950"/>
            <a:ext cx="28575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5" name="Picture 16" descr="Digital Clock 8:30 Clip Ar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801100" y="5459413"/>
            <a:ext cx="28575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6" name="TextovéPole 6"/>
          <p:cNvSpPr txBox="1">
            <a:spLocks noChangeArrowheads="1"/>
          </p:cNvSpPr>
          <p:nvPr/>
        </p:nvSpPr>
        <p:spPr bwMode="auto">
          <a:xfrm>
            <a:off x="-88900" y="2820988"/>
            <a:ext cx="1908175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Správně klikni</a:t>
            </a:r>
          </a:p>
          <a:p>
            <a:r>
              <a:rPr lang="cs-CZ" altLang="cs-CZ" sz="2400"/>
              <a:t>na autobus,</a:t>
            </a:r>
          </a:p>
          <a:p>
            <a:r>
              <a:rPr lang="cs-CZ" altLang="cs-CZ" sz="2400"/>
              <a:t>který děti</a:t>
            </a:r>
          </a:p>
          <a:p>
            <a:r>
              <a:rPr lang="cs-CZ" altLang="cs-CZ" sz="2400"/>
              <a:t>odveze na</a:t>
            </a:r>
          </a:p>
          <a:p>
            <a:r>
              <a:rPr lang="cs-CZ" altLang="cs-CZ" sz="2400"/>
              <a:t>výlet.</a:t>
            </a:r>
          </a:p>
        </p:txBody>
      </p:sp>
      <p:pic>
        <p:nvPicPr>
          <p:cNvPr id="20" name="Picture 11" descr="Gray Bus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81175" y="3989388"/>
            <a:ext cx="1733550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1.48148E-6 L 0.85234 0.01389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6" y="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Bun In The Ove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59575" y="168275"/>
            <a:ext cx="5035550" cy="340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TextovéPole 1"/>
          <p:cNvSpPr txBox="1">
            <a:spLocks noChangeArrowheads="1"/>
          </p:cNvSpPr>
          <p:nvPr/>
        </p:nvSpPr>
        <p:spPr bwMode="auto">
          <a:xfrm>
            <a:off x="331788" y="295275"/>
            <a:ext cx="6772275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Za jak dlouho musí maminka vyndat koláč z trouby,</a:t>
            </a:r>
          </a:p>
          <a:p>
            <a:r>
              <a:rPr lang="cs-CZ" altLang="cs-CZ" sz="2400" dirty="0"/>
              <a:t>jestliže ho má péci hodinu a už se peče 33 minut</a:t>
            </a:r>
          </a:p>
          <a:p>
            <a:r>
              <a:rPr lang="cs-CZ" altLang="cs-CZ" sz="2400" dirty="0"/>
              <a:t>a 25 vteřin? Kliknutím na černý obdélník, si ověř, zda </a:t>
            </a:r>
          </a:p>
          <a:p>
            <a:r>
              <a:rPr lang="cs-CZ" altLang="cs-CZ" sz="2400" dirty="0" smtClean="0"/>
              <a:t>jsi </a:t>
            </a:r>
            <a:r>
              <a:rPr lang="cs-CZ" altLang="cs-CZ" sz="2400" dirty="0"/>
              <a:t>příklad vyřešil správně.</a:t>
            </a:r>
          </a:p>
          <a:p>
            <a:endParaRPr lang="cs-CZ" altLang="cs-CZ" sz="2400" dirty="0"/>
          </a:p>
        </p:txBody>
      </p:sp>
      <p:sp>
        <p:nvSpPr>
          <p:cNvPr id="11268" name="TextovéPole 2"/>
          <p:cNvSpPr txBox="1">
            <a:spLocks noChangeArrowheads="1"/>
          </p:cNvSpPr>
          <p:nvPr/>
        </p:nvSpPr>
        <p:spPr bwMode="auto">
          <a:xfrm>
            <a:off x="701675" y="2068513"/>
            <a:ext cx="10271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59 : 60</a:t>
            </a:r>
          </a:p>
          <a:p>
            <a:r>
              <a:rPr lang="cs-CZ" altLang="cs-CZ" sz="2400"/>
              <a:t>33 : 25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26</a:t>
            </a:r>
            <a:r>
              <a:rPr lang="cs-CZ" altLang="cs-CZ" sz="2400"/>
              <a:t> : </a:t>
            </a:r>
            <a:r>
              <a:rPr lang="cs-CZ" altLang="cs-CZ" sz="2400">
                <a:solidFill>
                  <a:srgbClr val="FF0000"/>
                </a:solidFill>
              </a:rPr>
              <a:t>35</a:t>
            </a:r>
          </a:p>
        </p:txBody>
      </p:sp>
      <p:sp>
        <p:nvSpPr>
          <p:cNvPr id="11269" name="TextovéPole 3"/>
          <p:cNvSpPr txBox="1">
            <a:spLocks noChangeArrowheads="1"/>
          </p:cNvSpPr>
          <p:nvPr/>
        </p:nvSpPr>
        <p:spPr bwMode="auto">
          <a:xfrm>
            <a:off x="561975" y="2438400"/>
            <a:ext cx="279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-</a:t>
            </a:r>
          </a:p>
        </p:txBody>
      </p:sp>
      <p:cxnSp>
        <p:nvCxnSpPr>
          <p:cNvPr id="6" name="Přímá spojnice 5"/>
          <p:cNvCxnSpPr>
            <a:cxnSpLocks/>
          </p:cNvCxnSpPr>
          <p:nvPr/>
        </p:nvCxnSpPr>
        <p:spPr>
          <a:xfrm>
            <a:off x="642938" y="2825750"/>
            <a:ext cx="10255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1" name="TextovéPole 6"/>
          <p:cNvSpPr txBox="1">
            <a:spLocks noChangeArrowheads="1"/>
          </p:cNvSpPr>
          <p:nvPr/>
        </p:nvSpPr>
        <p:spPr bwMode="auto">
          <a:xfrm>
            <a:off x="2051050" y="2235200"/>
            <a:ext cx="40989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Maminka musí  vyndat z trouby</a:t>
            </a:r>
          </a:p>
          <a:p>
            <a:r>
              <a:rPr lang="cs-CZ" altLang="cs-CZ" sz="2400"/>
              <a:t>koláč za 26 minut a 35 vteřin.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61975" y="2068513"/>
            <a:ext cx="5811838" cy="12001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pic>
        <p:nvPicPr>
          <p:cNvPr id="11273" name="Picture 4" descr="Kuchyňská minutka mechanick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4938" y="4214813"/>
            <a:ext cx="2479675" cy="247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4" name="TextovéPole 8"/>
          <p:cNvSpPr txBox="1">
            <a:spLocks noChangeArrowheads="1"/>
          </p:cNvSpPr>
          <p:nvPr/>
        </p:nvSpPr>
        <p:spPr bwMode="auto">
          <a:xfrm>
            <a:off x="561975" y="3732213"/>
            <a:ext cx="107124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Děti koupily mamince k narozeninám kuchyňskou minutku. Ta pomůže lépe dodržet</a:t>
            </a:r>
          </a:p>
          <a:p>
            <a:r>
              <a:rPr lang="cs-CZ" altLang="cs-CZ" sz="2400" dirty="0"/>
              <a:t>potřebný čas k přípravě potravin. Stačí jednoduše nastavit potřebný čas </a:t>
            </a:r>
            <a:r>
              <a:rPr lang="cs-CZ" altLang="cs-CZ" sz="2400" dirty="0" smtClean="0"/>
              <a:t>(60 </a:t>
            </a:r>
            <a:r>
              <a:rPr lang="cs-CZ" altLang="cs-CZ" sz="2400" dirty="0"/>
              <a:t>minut) a</a:t>
            </a:r>
          </a:p>
          <a:p>
            <a:r>
              <a:rPr lang="cs-CZ" altLang="cs-CZ" sz="2400" dirty="0"/>
              <a:t>                        zvonek vám oznámí konec stanoveného limitu.</a:t>
            </a:r>
          </a:p>
          <a:p>
            <a:r>
              <a:rPr lang="cs-CZ" altLang="cs-CZ" sz="2400" dirty="0"/>
              <a:t>                        Maminka už nemusí sledovat čas.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355600" y="123825"/>
            <a:ext cx="107553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Na obrázku jsou 3 druhy trojúhelníků. </a:t>
            </a:r>
          </a:p>
          <a:p>
            <a:r>
              <a:rPr lang="cs-CZ" sz="2400"/>
              <a:t>Odpověz na otázky kliknutím na trojúhelníky.</a:t>
            </a:r>
          </a:p>
          <a:p>
            <a:r>
              <a:rPr lang="cs-CZ" sz="2400"/>
              <a:t>Při správné odpovědi se zabarví trojúhelník zeleně, chybné řešení se zabarví červeně.</a:t>
            </a:r>
          </a:p>
        </p:txBody>
      </p:sp>
      <p:sp>
        <p:nvSpPr>
          <p:cNvPr id="3" name="Rovnoramenný trojúhelník 2"/>
          <p:cNvSpPr/>
          <p:nvPr/>
        </p:nvSpPr>
        <p:spPr>
          <a:xfrm>
            <a:off x="674688" y="1633538"/>
            <a:ext cx="2201862" cy="170497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891088" y="1633538"/>
            <a:ext cx="1060450" cy="214788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8247063" y="1633538"/>
            <a:ext cx="2174875" cy="2147887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781050" y="4332288"/>
            <a:ext cx="4962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Který z trojúhelníků je rovnoramenný?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355600" y="123825"/>
            <a:ext cx="92757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Na obrázku jsou 3 druhy trojúhelníků. </a:t>
            </a:r>
          </a:p>
          <a:p>
            <a:r>
              <a:rPr lang="cs-CZ" sz="2400"/>
              <a:t>Odpověz na otázky kliknutím na trojúhelníky.</a:t>
            </a:r>
          </a:p>
          <a:p>
            <a:r>
              <a:rPr lang="cs-CZ" sz="2400"/>
              <a:t>Při správné odpovědi se zabarví zeleně, chybné řešení se zabarví červeně.</a:t>
            </a:r>
          </a:p>
        </p:txBody>
      </p:sp>
      <p:sp>
        <p:nvSpPr>
          <p:cNvPr id="3" name="Rovnoramenný trojúhelník 2"/>
          <p:cNvSpPr/>
          <p:nvPr/>
        </p:nvSpPr>
        <p:spPr>
          <a:xfrm>
            <a:off x="674688" y="1633538"/>
            <a:ext cx="2201862" cy="170497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891088" y="1633538"/>
            <a:ext cx="1060450" cy="214788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8247063" y="1633538"/>
            <a:ext cx="2174875" cy="2147887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318" name="TextovéPole 5"/>
          <p:cNvSpPr txBox="1">
            <a:spLocks noChangeArrowheads="1"/>
          </p:cNvSpPr>
          <p:nvPr/>
        </p:nvSpPr>
        <p:spPr bwMode="auto">
          <a:xfrm>
            <a:off x="781050" y="4332288"/>
            <a:ext cx="4783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Který z trojúhelníků je rovnostranný?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355600" y="123825"/>
            <a:ext cx="92757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Na obrázku jsou 3 druhy trojúhelníků. </a:t>
            </a:r>
          </a:p>
          <a:p>
            <a:r>
              <a:rPr lang="cs-CZ" sz="2400"/>
              <a:t>Odpověz na otázky kliknutím na trojúhelníky.</a:t>
            </a:r>
          </a:p>
          <a:p>
            <a:r>
              <a:rPr lang="cs-CZ" sz="2400"/>
              <a:t>Při správné odpovědi se zabarví zeleně, chybné řešení se zabarví červeně.</a:t>
            </a:r>
          </a:p>
        </p:txBody>
      </p:sp>
      <p:sp>
        <p:nvSpPr>
          <p:cNvPr id="3" name="Rovnoramenný trojúhelník 2"/>
          <p:cNvSpPr/>
          <p:nvPr/>
        </p:nvSpPr>
        <p:spPr>
          <a:xfrm>
            <a:off x="674688" y="1633538"/>
            <a:ext cx="2201862" cy="170497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891088" y="1633538"/>
            <a:ext cx="1060450" cy="214788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8247063" y="1633538"/>
            <a:ext cx="2174875" cy="2147887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342" name="TextovéPole 5"/>
          <p:cNvSpPr txBox="1">
            <a:spLocks noChangeArrowheads="1"/>
          </p:cNvSpPr>
          <p:nvPr/>
        </p:nvSpPr>
        <p:spPr bwMode="auto">
          <a:xfrm>
            <a:off x="781050" y="4332288"/>
            <a:ext cx="4368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</a:rPr>
              <a:t>Který z trojúhelníků je pravoúhlý?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839788" y="373063"/>
            <a:ext cx="8758237" cy="526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Přepiš si do notesu příklady a vyber správná znaménka mezi příklady.</a:t>
            </a:r>
          </a:p>
          <a:p>
            <a:r>
              <a:rPr lang="cs-CZ" sz="2400"/>
              <a:t>Kliknutím na černý obdélník si proveď kontrolu.</a:t>
            </a:r>
          </a:p>
          <a:p>
            <a:endParaRPr lang="cs-CZ" sz="2400"/>
          </a:p>
          <a:p>
            <a:r>
              <a:rPr lang="cs-CZ" sz="2400"/>
              <a:t>12 + 34                               &lt; / = / &gt;                           23 – 10</a:t>
            </a:r>
          </a:p>
          <a:p>
            <a:r>
              <a:rPr lang="cs-CZ" sz="2400"/>
              <a:t>9 + 1                                   &lt; /  = / &gt;                           10 + 1</a:t>
            </a:r>
          </a:p>
          <a:p>
            <a:r>
              <a:rPr lang="cs-CZ" sz="2400"/>
              <a:t>64 + 0                                 &lt; /  = / &gt;                           24 – 6</a:t>
            </a:r>
          </a:p>
          <a:p>
            <a:r>
              <a:rPr lang="cs-CZ" sz="2400"/>
              <a:t>12 + 4                                 &lt; / = /  &gt;                           100</a:t>
            </a:r>
          </a:p>
          <a:p>
            <a:r>
              <a:rPr lang="cs-CZ" sz="2400"/>
              <a:t>50 + 13                               &lt; / = /  &gt;                           9 – 9</a:t>
            </a:r>
          </a:p>
          <a:p>
            <a:r>
              <a:rPr lang="cs-CZ" sz="2400"/>
              <a:t>29 – 9                                 &lt; / = /  &gt;                           19 + 1</a:t>
            </a:r>
          </a:p>
          <a:p>
            <a:r>
              <a:rPr lang="cs-CZ" sz="2400"/>
              <a:t>99 + 1                                 &lt; / = /  &gt;                           6 – 2</a:t>
            </a:r>
          </a:p>
          <a:p>
            <a:r>
              <a:rPr lang="cs-CZ" sz="2400"/>
              <a:t>37 + 13                               &lt; / = /  &gt;                           57 – 13</a:t>
            </a:r>
          </a:p>
          <a:p>
            <a:r>
              <a:rPr lang="cs-CZ" sz="2400"/>
              <a:t>16 – 7                                 &lt; / = /  &gt;                           18 – 9</a:t>
            </a:r>
          </a:p>
          <a:p>
            <a:r>
              <a:rPr lang="cs-CZ" sz="2400"/>
              <a:t>7 + 4                                   &lt; / = /  &gt;                            9 – 2</a:t>
            </a:r>
          </a:p>
          <a:p>
            <a:r>
              <a:rPr lang="cs-CZ" sz="2400"/>
              <a:t>101 – 6                               &lt; / = /  &gt;                           6 + 39</a:t>
            </a:r>
          </a:p>
        </p:txBody>
      </p:sp>
      <p:pic>
        <p:nvPicPr>
          <p:cNvPr id="15363" name="Picture 2" descr="School Bo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72538" y="2197100"/>
            <a:ext cx="271462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839788" y="373063"/>
            <a:ext cx="6215062" cy="526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/>
          </a:p>
          <a:p>
            <a:r>
              <a:rPr lang="cs-CZ" sz="2400"/>
              <a:t>Kliknutím na černý obdélník si proveď kontrolu.</a:t>
            </a:r>
          </a:p>
          <a:p>
            <a:endParaRPr lang="cs-CZ" sz="2400"/>
          </a:p>
          <a:p>
            <a:r>
              <a:rPr lang="cs-CZ" sz="2400"/>
              <a:t>                                                 &gt;                           </a:t>
            </a:r>
          </a:p>
          <a:p>
            <a:r>
              <a:rPr lang="cs-CZ" sz="2400"/>
              <a:t>                                                 &lt;                            </a:t>
            </a:r>
          </a:p>
          <a:p>
            <a:r>
              <a:rPr lang="cs-CZ" sz="2400"/>
              <a:t>                                   64          &gt;                           </a:t>
            </a:r>
          </a:p>
          <a:p>
            <a:r>
              <a:rPr lang="cs-CZ" sz="2400"/>
              <a:t>                                   16          &lt;         100</a:t>
            </a:r>
          </a:p>
          <a:p>
            <a:r>
              <a:rPr lang="cs-CZ" sz="2400"/>
              <a:t>                                   63          &gt;          0</a:t>
            </a:r>
          </a:p>
          <a:p>
            <a:r>
              <a:rPr lang="cs-CZ" sz="2400"/>
              <a:t>                                   20          =         20</a:t>
            </a:r>
          </a:p>
          <a:p>
            <a:r>
              <a:rPr lang="cs-CZ" sz="2400"/>
              <a:t>                                 100          &gt;         4</a:t>
            </a:r>
          </a:p>
          <a:p>
            <a:r>
              <a:rPr lang="cs-CZ" sz="2400"/>
              <a:t>                                   50          &gt;         44</a:t>
            </a:r>
          </a:p>
          <a:p>
            <a:r>
              <a:rPr lang="cs-CZ" sz="2400"/>
              <a:t>                                     9          =          9</a:t>
            </a:r>
          </a:p>
          <a:p>
            <a:r>
              <a:rPr lang="cs-CZ" sz="2400"/>
              <a:t>                                   11          &gt;          7</a:t>
            </a:r>
          </a:p>
          <a:p>
            <a:r>
              <a:rPr lang="cs-CZ" sz="2400"/>
              <a:t>                                   95          &gt;          45</a:t>
            </a:r>
          </a:p>
        </p:txBody>
      </p:sp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3255963" y="142716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46</a:t>
            </a:r>
          </a:p>
        </p:txBody>
      </p:sp>
      <p:sp>
        <p:nvSpPr>
          <p:cNvPr id="16388" name="TextovéPole 3"/>
          <p:cNvSpPr txBox="1">
            <a:spLocks noChangeArrowheads="1"/>
          </p:cNvSpPr>
          <p:nvPr/>
        </p:nvSpPr>
        <p:spPr bwMode="auto">
          <a:xfrm>
            <a:off x="4945063" y="142716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13</a:t>
            </a:r>
          </a:p>
        </p:txBody>
      </p:sp>
      <p:sp>
        <p:nvSpPr>
          <p:cNvPr id="16389" name="TextovéPole 4"/>
          <p:cNvSpPr txBox="1">
            <a:spLocks noChangeArrowheads="1"/>
          </p:cNvSpPr>
          <p:nvPr/>
        </p:nvSpPr>
        <p:spPr bwMode="auto">
          <a:xfrm>
            <a:off x="3411538" y="18192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9</a:t>
            </a:r>
          </a:p>
        </p:txBody>
      </p:sp>
      <p:sp>
        <p:nvSpPr>
          <p:cNvPr id="16390" name="TextovéPole 5"/>
          <p:cNvSpPr txBox="1">
            <a:spLocks noChangeArrowheads="1"/>
          </p:cNvSpPr>
          <p:nvPr/>
        </p:nvSpPr>
        <p:spPr bwMode="auto">
          <a:xfrm>
            <a:off x="4945063" y="18192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11</a:t>
            </a:r>
          </a:p>
        </p:txBody>
      </p:sp>
      <p:sp>
        <p:nvSpPr>
          <p:cNvPr id="16391" name="TextovéPole 6"/>
          <p:cNvSpPr txBox="1">
            <a:spLocks noChangeArrowheads="1"/>
          </p:cNvSpPr>
          <p:nvPr/>
        </p:nvSpPr>
        <p:spPr bwMode="auto">
          <a:xfrm>
            <a:off x="4945063" y="2211388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pic>
        <p:nvPicPr>
          <p:cNvPr id="16392" name="Picture 4" descr="Thumbs Up 3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34163" y="2000250"/>
            <a:ext cx="17430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989013" y="1343025"/>
            <a:ext cx="10431462" cy="46751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17413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17414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17415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17416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17417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17418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17419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17420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17421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17422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17423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17424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17425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9013825" y="44783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31813" y="59150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394200" y="5803900"/>
            <a:ext cx="496888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0226675" y="5915025"/>
            <a:ext cx="339725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792288" y="44783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838950" y="5216525"/>
            <a:ext cx="495300" cy="4603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425700" y="57197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521200" y="4403725"/>
            <a:ext cx="496888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183563" y="60340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0758488" y="4329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953125" y="61817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4.07407E-6 L -0.59545 -0.4939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8" y="-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3" grpId="0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18438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18439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18440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18441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18442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18443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18444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18445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18446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18447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18448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18449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18450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31813" y="59150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394200" y="5803900"/>
            <a:ext cx="496888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0226675" y="5915025"/>
            <a:ext cx="339725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792288" y="44783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838950" y="5216525"/>
            <a:ext cx="495300" cy="4603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425700" y="57197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521200" y="4403725"/>
            <a:ext cx="496888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183563" y="60340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0758488" y="4329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953125" y="61817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4.81481E-6 L 0.27696 -0.69189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" y="-3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19462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19463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19464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19465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19466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19467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19468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19469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19470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19471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19472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19473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19474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19475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394200" y="5803900"/>
            <a:ext cx="496888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0226675" y="5915025"/>
            <a:ext cx="339725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792288" y="44783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838950" y="5216525"/>
            <a:ext cx="495300" cy="4603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425700" y="57197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521200" y="4403725"/>
            <a:ext cx="496888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183563" y="60340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0758488" y="4329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953125" y="61817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1111E-6 L 0.14818 -0.67708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" y="-3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5" grpId="0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20484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20485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20487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20488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20489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20490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20491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20492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20493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20494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20495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20496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20497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20498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20499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0500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0226675" y="5915025"/>
            <a:ext cx="339725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792288" y="44783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838950" y="5216525"/>
            <a:ext cx="495300" cy="4603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425700" y="57197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521200" y="4403725"/>
            <a:ext cx="496888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183563" y="60340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0758488" y="4329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953125" y="61817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81481E-6 L -0.16471 -0.690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" y="-3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6" grpId="0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21509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21510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21512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21513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21514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21515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21516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21517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21518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21519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21520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21521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21522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21523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1524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1525" name="TextovéPole 20"/>
          <p:cNvSpPr txBox="1">
            <a:spLocks noChangeArrowheads="1"/>
          </p:cNvSpPr>
          <p:nvPr/>
        </p:nvSpPr>
        <p:spPr bwMode="auto">
          <a:xfrm>
            <a:off x="8293100" y="1166813"/>
            <a:ext cx="341313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792288" y="44783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838950" y="5216525"/>
            <a:ext cx="495300" cy="4603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425700" y="57197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521200" y="4403725"/>
            <a:ext cx="496888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183563" y="60340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0758488" y="4329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953125" y="61817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4.07407E-6 L 0.70898 -0.47847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" y="-2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7" grpId="0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22532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22533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22534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22535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22537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22538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22539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22540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22541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22542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22543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22544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22545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22546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22547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2548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2549" name="TextovéPole 20"/>
          <p:cNvSpPr txBox="1">
            <a:spLocks noChangeArrowheads="1"/>
          </p:cNvSpPr>
          <p:nvPr/>
        </p:nvSpPr>
        <p:spPr bwMode="auto">
          <a:xfrm>
            <a:off x="8293100" y="1166813"/>
            <a:ext cx="341313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2550" name="TextovéPole 21"/>
          <p:cNvSpPr txBox="1">
            <a:spLocks noChangeArrowheads="1"/>
          </p:cNvSpPr>
          <p:nvPr/>
        </p:nvSpPr>
        <p:spPr bwMode="auto">
          <a:xfrm>
            <a:off x="1035843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838950" y="5216525"/>
            <a:ext cx="495300" cy="4603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425700" y="57197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521200" y="4403725"/>
            <a:ext cx="496888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183563" y="60340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0758488" y="4329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953125" y="61817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96296E-6 L -0.41055 -0.4650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" y="-2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8" grpId="0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23556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23557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23558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23559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23560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23562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23563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23564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23565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23566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23567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23568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23569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23570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23571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3572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3573" name="TextovéPole 20"/>
          <p:cNvSpPr txBox="1">
            <a:spLocks noChangeArrowheads="1"/>
          </p:cNvSpPr>
          <p:nvPr/>
        </p:nvSpPr>
        <p:spPr bwMode="auto">
          <a:xfrm>
            <a:off x="8293100" y="1166813"/>
            <a:ext cx="341313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3574" name="TextovéPole 21"/>
          <p:cNvSpPr txBox="1">
            <a:spLocks noChangeArrowheads="1"/>
          </p:cNvSpPr>
          <p:nvPr/>
        </p:nvSpPr>
        <p:spPr bwMode="auto">
          <a:xfrm>
            <a:off x="1035843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3575" name="TextovéPole 22"/>
          <p:cNvSpPr txBox="1">
            <a:spLocks noChangeArrowheads="1"/>
          </p:cNvSpPr>
          <p:nvPr/>
        </p:nvSpPr>
        <p:spPr bwMode="auto">
          <a:xfrm>
            <a:off x="1863725" y="20526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425700" y="57197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521200" y="4403725"/>
            <a:ext cx="496888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183563" y="60340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0758488" y="4329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953125" y="61817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59259E-6 L 0.12513 -0.5342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" y="-2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9" grpId="0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24580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24581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24582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24583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24584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24585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24587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24588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24589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24590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24591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24592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24593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24594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24595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4596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4597" name="TextovéPole 20"/>
          <p:cNvSpPr txBox="1">
            <a:spLocks noChangeArrowheads="1"/>
          </p:cNvSpPr>
          <p:nvPr/>
        </p:nvSpPr>
        <p:spPr bwMode="auto">
          <a:xfrm>
            <a:off x="8293100" y="1166813"/>
            <a:ext cx="341313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4598" name="TextovéPole 21"/>
          <p:cNvSpPr txBox="1">
            <a:spLocks noChangeArrowheads="1"/>
          </p:cNvSpPr>
          <p:nvPr/>
        </p:nvSpPr>
        <p:spPr bwMode="auto">
          <a:xfrm>
            <a:off x="1035843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4599" name="TextovéPole 22"/>
          <p:cNvSpPr txBox="1">
            <a:spLocks noChangeArrowheads="1"/>
          </p:cNvSpPr>
          <p:nvPr/>
        </p:nvSpPr>
        <p:spPr bwMode="auto">
          <a:xfrm>
            <a:off x="1863725" y="20526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4600" name="TextovéPole 23"/>
          <p:cNvSpPr txBox="1">
            <a:spLocks noChangeArrowheads="1"/>
          </p:cNvSpPr>
          <p:nvPr/>
        </p:nvSpPr>
        <p:spPr bwMode="auto">
          <a:xfrm>
            <a:off x="3938588" y="2043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521200" y="4403725"/>
            <a:ext cx="496888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183563" y="60340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0758488" y="4329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953125" y="61817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44444E-6 L 0.13776 -0.3504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" y="-1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0" grpId="0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25604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25605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25606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25607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25608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25609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25610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25612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25613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25614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25615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25616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25617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25618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25619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5620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5621" name="TextovéPole 20"/>
          <p:cNvSpPr txBox="1">
            <a:spLocks noChangeArrowheads="1"/>
          </p:cNvSpPr>
          <p:nvPr/>
        </p:nvSpPr>
        <p:spPr bwMode="auto">
          <a:xfrm>
            <a:off x="8293100" y="1166813"/>
            <a:ext cx="341313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5622" name="TextovéPole 21"/>
          <p:cNvSpPr txBox="1">
            <a:spLocks noChangeArrowheads="1"/>
          </p:cNvSpPr>
          <p:nvPr/>
        </p:nvSpPr>
        <p:spPr bwMode="auto">
          <a:xfrm>
            <a:off x="1035843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5623" name="TextovéPole 22"/>
          <p:cNvSpPr txBox="1">
            <a:spLocks noChangeArrowheads="1"/>
          </p:cNvSpPr>
          <p:nvPr/>
        </p:nvSpPr>
        <p:spPr bwMode="auto">
          <a:xfrm>
            <a:off x="1863725" y="20526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5624" name="TextovéPole 23"/>
          <p:cNvSpPr txBox="1">
            <a:spLocks noChangeArrowheads="1"/>
          </p:cNvSpPr>
          <p:nvPr/>
        </p:nvSpPr>
        <p:spPr bwMode="auto">
          <a:xfrm>
            <a:off x="3938588" y="2043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5625" name="TextovéPole 24"/>
          <p:cNvSpPr txBox="1">
            <a:spLocks noChangeArrowheads="1"/>
          </p:cNvSpPr>
          <p:nvPr/>
        </p:nvSpPr>
        <p:spPr bwMode="auto">
          <a:xfrm>
            <a:off x="6200775" y="20177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183563" y="60340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0758488" y="4329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953125" y="61817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4.07407E-6 L 0.0095 -0.580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" y="-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26628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26629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26630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26631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26632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26633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26634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26635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26637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26638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26639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26640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26641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26642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26643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6644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6645" name="TextovéPole 20"/>
          <p:cNvSpPr txBox="1">
            <a:spLocks noChangeArrowheads="1"/>
          </p:cNvSpPr>
          <p:nvPr/>
        </p:nvSpPr>
        <p:spPr bwMode="auto">
          <a:xfrm>
            <a:off x="8293100" y="1166813"/>
            <a:ext cx="341313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6646" name="TextovéPole 21"/>
          <p:cNvSpPr txBox="1">
            <a:spLocks noChangeArrowheads="1"/>
          </p:cNvSpPr>
          <p:nvPr/>
        </p:nvSpPr>
        <p:spPr bwMode="auto">
          <a:xfrm>
            <a:off x="1035843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6647" name="TextovéPole 22"/>
          <p:cNvSpPr txBox="1">
            <a:spLocks noChangeArrowheads="1"/>
          </p:cNvSpPr>
          <p:nvPr/>
        </p:nvSpPr>
        <p:spPr bwMode="auto">
          <a:xfrm>
            <a:off x="1863725" y="20526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6648" name="TextovéPole 23"/>
          <p:cNvSpPr txBox="1">
            <a:spLocks noChangeArrowheads="1"/>
          </p:cNvSpPr>
          <p:nvPr/>
        </p:nvSpPr>
        <p:spPr bwMode="auto">
          <a:xfrm>
            <a:off x="3938588" y="2043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6649" name="TextovéPole 24"/>
          <p:cNvSpPr txBox="1">
            <a:spLocks noChangeArrowheads="1"/>
          </p:cNvSpPr>
          <p:nvPr/>
        </p:nvSpPr>
        <p:spPr bwMode="auto">
          <a:xfrm>
            <a:off x="6200775" y="20177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6650" name="TextovéPole 25"/>
          <p:cNvSpPr txBox="1">
            <a:spLocks noChangeArrowheads="1"/>
          </p:cNvSpPr>
          <p:nvPr/>
        </p:nvSpPr>
        <p:spPr bwMode="auto">
          <a:xfrm>
            <a:off x="8275638" y="20288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0758488" y="4329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953125" y="61817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81481E-6 L -0.03281 -0.3342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2" grpId="0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27651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27652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27653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27654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27655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27656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27657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27658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27659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27660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27662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27663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27664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27665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27666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27667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7668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7669" name="TextovéPole 20"/>
          <p:cNvSpPr txBox="1">
            <a:spLocks noChangeArrowheads="1"/>
          </p:cNvSpPr>
          <p:nvPr/>
        </p:nvSpPr>
        <p:spPr bwMode="auto">
          <a:xfrm>
            <a:off x="8293100" y="1166813"/>
            <a:ext cx="341313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7670" name="TextovéPole 21"/>
          <p:cNvSpPr txBox="1">
            <a:spLocks noChangeArrowheads="1"/>
          </p:cNvSpPr>
          <p:nvPr/>
        </p:nvSpPr>
        <p:spPr bwMode="auto">
          <a:xfrm>
            <a:off x="1035843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7671" name="TextovéPole 22"/>
          <p:cNvSpPr txBox="1">
            <a:spLocks noChangeArrowheads="1"/>
          </p:cNvSpPr>
          <p:nvPr/>
        </p:nvSpPr>
        <p:spPr bwMode="auto">
          <a:xfrm>
            <a:off x="1863725" y="20526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7672" name="TextovéPole 23"/>
          <p:cNvSpPr txBox="1">
            <a:spLocks noChangeArrowheads="1"/>
          </p:cNvSpPr>
          <p:nvPr/>
        </p:nvSpPr>
        <p:spPr bwMode="auto">
          <a:xfrm>
            <a:off x="3938588" y="2043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7673" name="TextovéPole 24"/>
          <p:cNvSpPr txBox="1">
            <a:spLocks noChangeArrowheads="1"/>
          </p:cNvSpPr>
          <p:nvPr/>
        </p:nvSpPr>
        <p:spPr bwMode="auto">
          <a:xfrm>
            <a:off x="6200775" y="20177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7674" name="TextovéPole 25"/>
          <p:cNvSpPr txBox="1">
            <a:spLocks noChangeArrowheads="1"/>
          </p:cNvSpPr>
          <p:nvPr/>
        </p:nvSpPr>
        <p:spPr bwMode="auto">
          <a:xfrm>
            <a:off x="8275638" y="20288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7675" name="TextovéPole 26"/>
          <p:cNvSpPr txBox="1">
            <a:spLocks noChangeArrowheads="1"/>
          </p:cNvSpPr>
          <p:nvPr/>
        </p:nvSpPr>
        <p:spPr bwMode="auto">
          <a:xfrm>
            <a:off x="10388600" y="20288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953125" y="61817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3.7037E-6 L -0.33789 -0.4858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" y="-2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3" grpId="0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28675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28676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28677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28678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28679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28680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28681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28682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28683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28684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28685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28687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28688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28689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28690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28691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8692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8693" name="TextovéPole 20"/>
          <p:cNvSpPr txBox="1">
            <a:spLocks noChangeArrowheads="1"/>
          </p:cNvSpPr>
          <p:nvPr/>
        </p:nvSpPr>
        <p:spPr bwMode="auto">
          <a:xfrm>
            <a:off x="8293100" y="1166813"/>
            <a:ext cx="341313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8694" name="TextovéPole 21"/>
          <p:cNvSpPr txBox="1">
            <a:spLocks noChangeArrowheads="1"/>
          </p:cNvSpPr>
          <p:nvPr/>
        </p:nvSpPr>
        <p:spPr bwMode="auto">
          <a:xfrm>
            <a:off x="1035843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8695" name="TextovéPole 22"/>
          <p:cNvSpPr txBox="1">
            <a:spLocks noChangeArrowheads="1"/>
          </p:cNvSpPr>
          <p:nvPr/>
        </p:nvSpPr>
        <p:spPr bwMode="auto">
          <a:xfrm>
            <a:off x="1863725" y="20526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8696" name="TextovéPole 23"/>
          <p:cNvSpPr txBox="1">
            <a:spLocks noChangeArrowheads="1"/>
          </p:cNvSpPr>
          <p:nvPr/>
        </p:nvSpPr>
        <p:spPr bwMode="auto">
          <a:xfrm>
            <a:off x="3938588" y="2043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8697" name="TextovéPole 24"/>
          <p:cNvSpPr txBox="1">
            <a:spLocks noChangeArrowheads="1"/>
          </p:cNvSpPr>
          <p:nvPr/>
        </p:nvSpPr>
        <p:spPr bwMode="auto">
          <a:xfrm>
            <a:off x="6200775" y="20177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8698" name="TextovéPole 25"/>
          <p:cNvSpPr txBox="1">
            <a:spLocks noChangeArrowheads="1"/>
          </p:cNvSpPr>
          <p:nvPr/>
        </p:nvSpPr>
        <p:spPr bwMode="auto">
          <a:xfrm>
            <a:off x="8275638" y="20288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8699" name="TextovéPole 26"/>
          <p:cNvSpPr txBox="1">
            <a:spLocks noChangeArrowheads="1"/>
          </p:cNvSpPr>
          <p:nvPr/>
        </p:nvSpPr>
        <p:spPr bwMode="auto">
          <a:xfrm>
            <a:off x="10388600" y="20288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8700" name="TextovéPole 27"/>
          <p:cNvSpPr txBox="1">
            <a:spLocks noChangeArrowheads="1"/>
          </p:cNvSpPr>
          <p:nvPr/>
        </p:nvSpPr>
        <p:spPr bwMode="auto">
          <a:xfrm>
            <a:off x="1885950" y="28368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3063" y="409575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2.96296E-6 L 0.29284 -0.1858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4" grpId="0"/>
      <p:bldP spid="29" grpId="0" animBg="1"/>
      <p:bldP spid="30" grpId="0" animBg="1"/>
      <p:bldP spid="31" grpId="0" animBg="1"/>
      <p:bldP spid="3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29699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29700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29701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29702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29703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29704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29705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29706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29707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29708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29709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29710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29712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29713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29714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29715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29716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29717" name="TextovéPole 20"/>
          <p:cNvSpPr txBox="1">
            <a:spLocks noChangeArrowheads="1"/>
          </p:cNvSpPr>
          <p:nvPr/>
        </p:nvSpPr>
        <p:spPr bwMode="auto">
          <a:xfrm>
            <a:off x="8293100" y="1166813"/>
            <a:ext cx="341313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29718" name="TextovéPole 21"/>
          <p:cNvSpPr txBox="1">
            <a:spLocks noChangeArrowheads="1"/>
          </p:cNvSpPr>
          <p:nvPr/>
        </p:nvSpPr>
        <p:spPr bwMode="auto">
          <a:xfrm>
            <a:off x="1035843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29719" name="TextovéPole 22"/>
          <p:cNvSpPr txBox="1">
            <a:spLocks noChangeArrowheads="1"/>
          </p:cNvSpPr>
          <p:nvPr/>
        </p:nvSpPr>
        <p:spPr bwMode="auto">
          <a:xfrm>
            <a:off x="1863725" y="20526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29720" name="TextovéPole 23"/>
          <p:cNvSpPr txBox="1">
            <a:spLocks noChangeArrowheads="1"/>
          </p:cNvSpPr>
          <p:nvPr/>
        </p:nvSpPr>
        <p:spPr bwMode="auto">
          <a:xfrm>
            <a:off x="3938588" y="2043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29721" name="TextovéPole 24"/>
          <p:cNvSpPr txBox="1">
            <a:spLocks noChangeArrowheads="1"/>
          </p:cNvSpPr>
          <p:nvPr/>
        </p:nvSpPr>
        <p:spPr bwMode="auto">
          <a:xfrm>
            <a:off x="6200775" y="20177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29722" name="TextovéPole 25"/>
          <p:cNvSpPr txBox="1">
            <a:spLocks noChangeArrowheads="1"/>
          </p:cNvSpPr>
          <p:nvPr/>
        </p:nvSpPr>
        <p:spPr bwMode="auto">
          <a:xfrm>
            <a:off x="8275638" y="20288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29723" name="TextovéPole 26"/>
          <p:cNvSpPr txBox="1">
            <a:spLocks noChangeArrowheads="1"/>
          </p:cNvSpPr>
          <p:nvPr/>
        </p:nvSpPr>
        <p:spPr bwMode="auto">
          <a:xfrm>
            <a:off x="10388600" y="20288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29724" name="TextovéPole 27"/>
          <p:cNvSpPr txBox="1">
            <a:spLocks noChangeArrowheads="1"/>
          </p:cNvSpPr>
          <p:nvPr/>
        </p:nvSpPr>
        <p:spPr bwMode="auto">
          <a:xfrm>
            <a:off x="1885950" y="28368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29725" name="TextovéPole 28"/>
          <p:cNvSpPr txBox="1">
            <a:spLocks noChangeArrowheads="1"/>
          </p:cNvSpPr>
          <p:nvPr/>
        </p:nvSpPr>
        <p:spPr bwMode="auto">
          <a:xfrm>
            <a:off x="3913188" y="2846388"/>
            <a:ext cx="496887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838950" y="3975100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44444E-6 L -0.05391 -0.1641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" y="-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15" grpId="0"/>
      <p:bldP spid="30" grpId="0" animBg="1"/>
      <p:bldP spid="31" grpId="0" animBg="1"/>
      <p:bldP spid="3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30723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30724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30725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30726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30727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30728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30729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30730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30731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30732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30733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30734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30735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30737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30738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30739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30740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30741" name="TextovéPole 20"/>
          <p:cNvSpPr txBox="1">
            <a:spLocks noChangeArrowheads="1"/>
          </p:cNvSpPr>
          <p:nvPr/>
        </p:nvSpPr>
        <p:spPr bwMode="auto">
          <a:xfrm>
            <a:off x="8293100" y="1166813"/>
            <a:ext cx="341313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30742" name="TextovéPole 21"/>
          <p:cNvSpPr txBox="1">
            <a:spLocks noChangeArrowheads="1"/>
          </p:cNvSpPr>
          <p:nvPr/>
        </p:nvSpPr>
        <p:spPr bwMode="auto">
          <a:xfrm>
            <a:off x="1035843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30743" name="TextovéPole 22"/>
          <p:cNvSpPr txBox="1">
            <a:spLocks noChangeArrowheads="1"/>
          </p:cNvSpPr>
          <p:nvPr/>
        </p:nvSpPr>
        <p:spPr bwMode="auto">
          <a:xfrm>
            <a:off x="1863725" y="20526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30744" name="TextovéPole 23"/>
          <p:cNvSpPr txBox="1">
            <a:spLocks noChangeArrowheads="1"/>
          </p:cNvSpPr>
          <p:nvPr/>
        </p:nvSpPr>
        <p:spPr bwMode="auto">
          <a:xfrm>
            <a:off x="3938588" y="2043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30745" name="TextovéPole 24"/>
          <p:cNvSpPr txBox="1">
            <a:spLocks noChangeArrowheads="1"/>
          </p:cNvSpPr>
          <p:nvPr/>
        </p:nvSpPr>
        <p:spPr bwMode="auto">
          <a:xfrm>
            <a:off x="6200775" y="20177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30746" name="TextovéPole 25"/>
          <p:cNvSpPr txBox="1">
            <a:spLocks noChangeArrowheads="1"/>
          </p:cNvSpPr>
          <p:nvPr/>
        </p:nvSpPr>
        <p:spPr bwMode="auto">
          <a:xfrm>
            <a:off x="8275638" y="20288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30747" name="TextovéPole 26"/>
          <p:cNvSpPr txBox="1">
            <a:spLocks noChangeArrowheads="1"/>
          </p:cNvSpPr>
          <p:nvPr/>
        </p:nvSpPr>
        <p:spPr bwMode="auto">
          <a:xfrm>
            <a:off x="10388600" y="20288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30748" name="TextovéPole 27"/>
          <p:cNvSpPr txBox="1">
            <a:spLocks noChangeArrowheads="1"/>
          </p:cNvSpPr>
          <p:nvPr/>
        </p:nvSpPr>
        <p:spPr bwMode="auto">
          <a:xfrm>
            <a:off x="1885950" y="28368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30749" name="TextovéPole 28"/>
          <p:cNvSpPr txBox="1">
            <a:spLocks noChangeArrowheads="1"/>
          </p:cNvSpPr>
          <p:nvPr/>
        </p:nvSpPr>
        <p:spPr bwMode="auto">
          <a:xfrm>
            <a:off x="3913188" y="2846388"/>
            <a:ext cx="496887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0750" name="TextovéPole 29"/>
          <p:cNvSpPr txBox="1">
            <a:spLocks noChangeArrowheads="1"/>
          </p:cNvSpPr>
          <p:nvPr/>
        </p:nvSpPr>
        <p:spPr bwMode="auto">
          <a:xfrm>
            <a:off x="6202363" y="28368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3265488" y="50752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1.11111E-6 L 0.41289 -0.32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" y="-1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6" grpId="0"/>
      <p:bldP spid="31" grpId="0" animBg="1"/>
      <p:bldP spid="3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457200" y="363538"/>
            <a:ext cx="10442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Procvič si násobilku. Vyber z nabízených číslic správný výsledek k danému příkladu.</a:t>
            </a:r>
          </a:p>
        </p:txBody>
      </p:sp>
      <p:sp>
        <p:nvSpPr>
          <p:cNvPr id="31747" name="TextovéPole 2"/>
          <p:cNvSpPr txBox="1">
            <a:spLocks noChangeArrowheads="1"/>
          </p:cNvSpPr>
          <p:nvPr/>
        </p:nvSpPr>
        <p:spPr bwMode="auto">
          <a:xfrm>
            <a:off x="8016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 x 7 =</a:t>
            </a:r>
          </a:p>
        </p:txBody>
      </p:sp>
      <p:sp>
        <p:nvSpPr>
          <p:cNvPr id="31748" name="TextovéPole 3"/>
          <p:cNvSpPr txBox="1">
            <a:spLocks noChangeArrowheads="1"/>
          </p:cNvSpPr>
          <p:nvPr/>
        </p:nvSpPr>
        <p:spPr bwMode="auto">
          <a:xfrm>
            <a:off x="2947988" y="1138238"/>
            <a:ext cx="990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5 =</a:t>
            </a:r>
          </a:p>
        </p:txBody>
      </p:sp>
      <p:sp>
        <p:nvSpPr>
          <p:cNvPr id="31749" name="TextovéPole 4"/>
          <p:cNvSpPr txBox="1">
            <a:spLocks noChangeArrowheads="1"/>
          </p:cNvSpPr>
          <p:nvPr/>
        </p:nvSpPr>
        <p:spPr bwMode="auto">
          <a:xfrm>
            <a:off x="5216525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2 =</a:t>
            </a:r>
          </a:p>
        </p:txBody>
      </p:sp>
      <p:sp>
        <p:nvSpPr>
          <p:cNvPr id="31750" name="TextovéPole 5"/>
          <p:cNvSpPr txBox="1">
            <a:spLocks noChangeArrowheads="1"/>
          </p:cNvSpPr>
          <p:nvPr/>
        </p:nvSpPr>
        <p:spPr bwMode="auto">
          <a:xfrm>
            <a:off x="7264400" y="11382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 x 3 =</a:t>
            </a:r>
          </a:p>
        </p:txBody>
      </p:sp>
      <p:sp>
        <p:nvSpPr>
          <p:cNvPr id="31751" name="TextovéPole 6"/>
          <p:cNvSpPr txBox="1">
            <a:spLocks noChangeArrowheads="1"/>
          </p:cNvSpPr>
          <p:nvPr/>
        </p:nvSpPr>
        <p:spPr bwMode="auto">
          <a:xfrm>
            <a:off x="9244013" y="1138238"/>
            <a:ext cx="1144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11 =</a:t>
            </a:r>
          </a:p>
        </p:txBody>
      </p:sp>
      <p:sp>
        <p:nvSpPr>
          <p:cNvPr id="31752" name="TextovéPole 7"/>
          <p:cNvSpPr txBox="1">
            <a:spLocks noChangeArrowheads="1"/>
          </p:cNvSpPr>
          <p:nvPr/>
        </p:nvSpPr>
        <p:spPr bwMode="auto">
          <a:xfrm>
            <a:off x="904875" y="2052638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3 =</a:t>
            </a:r>
          </a:p>
        </p:txBody>
      </p:sp>
      <p:sp>
        <p:nvSpPr>
          <p:cNvPr id="31753" name="TextovéPole 8"/>
          <p:cNvSpPr txBox="1">
            <a:spLocks noChangeArrowheads="1"/>
          </p:cNvSpPr>
          <p:nvPr/>
        </p:nvSpPr>
        <p:spPr bwMode="auto">
          <a:xfrm>
            <a:off x="2947988" y="2001838"/>
            <a:ext cx="99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2 =</a:t>
            </a:r>
          </a:p>
        </p:txBody>
      </p:sp>
      <p:sp>
        <p:nvSpPr>
          <p:cNvPr id="31754" name="TextovéPole 9"/>
          <p:cNvSpPr txBox="1">
            <a:spLocks noChangeArrowheads="1"/>
          </p:cNvSpPr>
          <p:nvPr/>
        </p:nvSpPr>
        <p:spPr bwMode="auto">
          <a:xfrm>
            <a:off x="5191125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6 x 4 =</a:t>
            </a:r>
          </a:p>
        </p:txBody>
      </p:sp>
      <p:sp>
        <p:nvSpPr>
          <p:cNvPr id="31755" name="TextovéPole 10"/>
          <p:cNvSpPr txBox="1">
            <a:spLocks noChangeArrowheads="1"/>
          </p:cNvSpPr>
          <p:nvPr/>
        </p:nvSpPr>
        <p:spPr bwMode="auto">
          <a:xfrm>
            <a:off x="7264400" y="2001838"/>
            <a:ext cx="9890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 x 3 =</a:t>
            </a:r>
          </a:p>
        </p:txBody>
      </p:sp>
      <p:sp>
        <p:nvSpPr>
          <p:cNvPr id="31756" name="TextovéPole 11"/>
          <p:cNvSpPr txBox="1">
            <a:spLocks noChangeArrowheads="1"/>
          </p:cNvSpPr>
          <p:nvPr/>
        </p:nvSpPr>
        <p:spPr bwMode="auto">
          <a:xfrm>
            <a:off x="9386888" y="2001838"/>
            <a:ext cx="989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7 x 5 =</a:t>
            </a:r>
          </a:p>
        </p:txBody>
      </p:sp>
      <p:sp>
        <p:nvSpPr>
          <p:cNvPr id="31757" name="TextovéPole 12"/>
          <p:cNvSpPr txBox="1">
            <a:spLocks noChangeArrowheads="1"/>
          </p:cNvSpPr>
          <p:nvPr/>
        </p:nvSpPr>
        <p:spPr bwMode="auto">
          <a:xfrm>
            <a:off x="904875" y="2836863"/>
            <a:ext cx="989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5 =</a:t>
            </a:r>
          </a:p>
        </p:txBody>
      </p:sp>
      <p:sp>
        <p:nvSpPr>
          <p:cNvPr id="31758" name="TextovéPole 13"/>
          <p:cNvSpPr txBox="1">
            <a:spLocks noChangeArrowheads="1"/>
          </p:cNvSpPr>
          <p:nvPr/>
        </p:nvSpPr>
        <p:spPr bwMode="auto">
          <a:xfrm>
            <a:off x="2947988" y="2803525"/>
            <a:ext cx="990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 x 6 =</a:t>
            </a:r>
          </a:p>
        </p:txBody>
      </p:sp>
      <p:sp>
        <p:nvSpPr>
          <p:cNvPr id="31759" name="TextovéPole 14"/>
          <p:cNvSpPr txBox="1">
            <a:spLocks noChangeArrowheads="1"/>
          </p:cNvSpPr>
          <p:nvPr/>
        </p:nvSpPr>
        <p:spPr bwMode="auto">
          <a:xfrm>
            <a:off x="5216525" y="2813050"/>
            <a:ext cx="989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 x 7 =</a:t>
            </a:r>
          </a:p>
        </p:txBody>
      </p:sp>
      <p:sp>
        <p:nvSpPr>
          <p:cNvPr id="31760" name="TextovéPole 15"/>
          <p:cNvSpPr txBox="1">
            <a:spLocks noChangeArrowheads="1"/>
          </p:cNvSpPr>
          <p:nvPr/>
        </p:nvSpPr>
        <p:spPr bwMode="auto">
          <a:xfrm>
            <a:off x="7259638" y="2803525"/>
            <a:ext cx="989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8 x 4 =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9461500" y="271462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 x 4 =</a:t>
            </a:r>
          </a:p>
        </p:txBody>
      </p:sp>
      <p:sp>
        <p:nvSpPr>
          <p:cNvPr id="31762" name="TextovéPole 17"/>
          <p:cNvSpPr txBox="1">
            <a:spLocks noChangeArrowheads="1"/>
          </p:cNvSpPr>
          <p:nvPr/>
        </p:nvSpPr>
        <p:spPr bwMode="auto">
          <a:xfrm>
            <a:off x="1773238" y="113347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14</a:t>
            </a:r>
          </a:p>
        </p:txBody>
      </p:sp>
      <p:sp>
        <p:nvSpPr>
          <p:cNvPr id="31763" name="TextovéPole 18"/>
          <p:cNvSpPr txBox="1">
            <a:spLocks noChangeArrowheads="1"/>
          </p:cNvSpPr>
          <p:nvPr/>
        </p:nvSpPr>
        <p:spPr bwMode="auto">
          <a:xfrm>
            <a:off x="393858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25</a:t>
            </a:r>
          </a:p>
        </p:txBody>
      </p:sp>
      <p:sp>
        <p:nvSpPr>
          <p:cNvPr id="31764" name="TextovéPole 19"/>
          <p:cNvSpPr txBox="1">
            <a:spLocks noChangeArrowheads="1"/>
          </p:cNvSpPr>
          <p:nvPr/>
        </p:nvSpPr>
        <p:spPr bwMode="auto">
          <a:xfrm>
            <a:off x="6200775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16</a:t>
            </a:r>
          </a:p>
        </p:txBody>
      </p:sp>
      <p:sp>
        <p:nvSpPr>
          <p:cNvPr id="31765" name="TextovéPole 20"/>
          <p:cNvSpPr txBox="1">
            <a:spLocks noChangeArrowheads="1"/>
          </p:cNvSpPr>
          <p:nvPr/>
        </p:nvSpPr>
        <p:spPr bwMode="auto">
          <a:xfrm>
            <a:off x="8293100" y="1166813"/>
            <a:ext cx="341313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</a:t>
            </a:r>
          </a:p>
        </p:txBody>
      </p:sp>
      <p:sp>
        <p:nvSpPr>
          <p:cNvPr id="31766" name="TextovéPole 21"/>
          <p:cNvSpPr txBox="1">
            <a:spLocks noChangeArrowheads="1"/>
          </p:cNvSpPr>
          <p:nvPr/>
        </p:nvSpPr>
        <p:spPr bwMode="auto">
          <a:xfrm>
            <a:off x="10358438" y="11826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55</a:t>
            </a:r>
          </a:p>
        </p:txBody>
      </p:sp>
      <p:sp>
        <p:nvSpPr>
          <p:cNvPr id="31767" name="TextovéPole 22"/>
          <p:cNvSpPr txBox="1">
            <a:spLocks noChangeArrowheads="1"/>
          </p:cNvSpPr>
          <p:nvPr/>
        </p:nvSpPr>
        <p:spPr bwMode="auto">
          <a:xfrm>
            <a:off x="1863725" y="205263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12</a:t>
            </a:r>
          </a:p>
        </p:txBody>
      </p:sp>
      <p:sp>
        <p:nvSpPr>
          <p:cNvPr id="31768" name="TextovéPole 23"/>
          <p:cNvSpPr txBox="1">
            <a:spLocks noChangeArrowheads="1"/>
          </p:cNvSpPr>
          <p:nvPr/>
        </p:nvSpPr>
        <p:spPr bwMode="auto">
          <a:xfrm>
            <a:off x="3938588" y="20431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10</a:t>
            </a:r>
          </a:p>
        </p:txBody>
      </p:sp>
      <p:sp>
        <p:nvSpPr>
          <p:cNvPr id="31769" name="TextovéPole 24"/>
          <p:cNvSpPr txBox="1">
            <a:spLocks noChangeArrowheads="1"/>
          </p:cNvSpPr>
          <p:nvPr/>
        </p:nvSpPr>
        <p:spPr bwMode="auto">
          <a:xfrm>
            <a:off x="6200775" y="20177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24</a:t>
            </a:r>
          </a:p>
        </p:txBody>
      </p:sp>
      <p:sp>
        <p:nvSpPr>
          <p:cNvPr id="31770" name="TextovéPole 25"/>
          <p:cNvSpPr txBox="1">
            <a:spLocks noChangeArrowheads="1"/>
          </p:cNvSpPr>
          <p:nvPr/>
        </p:nvSpPr>
        <p:spPr bwMode="auto">
          <a:xfrm>
            <a:off x="8275638" y="20288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15</a:t>
            </a:r>
          </a:p>
        </p:txBody>
      </p:sp>
      <p:sp>
        <p:nvSpPr>
          <p:cNvPr id="31771" name="TextovéPole 26"/>
          <p:cNvSpPr txBox="1">
            <a:spLocks noChangeArrowheads="1"/>
          </p:cNvSpPr>
          <p:nvPr/>
        </p:nvSpPr>
        <p:spPr bwMode="auto">
          <a:xfrm>
            <a:off x="10388600" y="2028825"/>
            <a:ext cx="495300" cy="4619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35</a:t>
            </a:r>
          </a:p>
        </p:txBody>
      </p:sp>
      <p:sp>
        <p:nvSpPr>
          <p:cNvPr id="31772" name="TextovéPole 27"/>
          <p:cNvSpPr txBox="1">
            <a:spLocks noChangeArrowheads="1"/>
          </p:cNvSpPr>
          <p:nvPr/>
        </p:nvSpPr>
        <p:spPr bwMode="auto">
          <a:xfrm>
            <a:off x="1885950" y="28368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20</a:t>
            </a:r>
          </a:p>
        </p:txBody>
      </p:sp>
      <p:sp>
        <p:nvSpPr>
          <p:cNvPr id="31773" name="TextovéPole 28"/>
          <p:cNvSpPr txBox="1">
            <a:spLocks noChangeArrowheads="1"/>
          </p:cNvSpPr>
          <p:nvPr/>
        </p:nvSpPr>
        <p:spPr bwMode="auto">
          <a:xfrm>
            <a:off x="3913188" y="2846388"/>
            <a:ext cx="496887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18</a:t>
            </a:r>
          </a:p>
        </p:txBody>
      </p:sp>
      <p:sp>
        <p:nvSpPr>
          <p:cNvPr id="31774" name="TextovéPole 29"/>
          <p:cNvSpPr txBox="1">
            <a:spLocks noChangeArrowheads="1"/>
          </p:cNvSpPr>
          <p:nvPr/>
        </p:nvSpPr>
        <p:spPr bwMode="auto">
          <a:xfrm>
            <a:off x="6202363" y="283686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28</a:t>
            </a:r>
          </a:p>
        </p:txBody>
      </p:sp>
      <p:sp>
        <p:nvSpPr>
          <p:cNvPr id="31775" name="TextovéPole 30"/>
          <p:cNvSpPr txBox="1">
            <a:spLocks noChangeArrowheads="1"/>
          </p:cNvSpPr>
          <p:nvPr/>
        </p:nvSpPr>
        <p:spPr bwMode="auto">
          <a:xfrm>
            <a:off x="8275638" y="2846388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32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013825" y="5561013"/>
            <a:ext cx="495300" cy="4619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4.44444E-6 L 0.13059 -0.4062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-2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ovéPole 2"/>
          <p:cNvSpPr txBox="1">
            <a:spLocks noChangeArrowheads="1"/>
          </p:cNvSpPr>
          <p:nvPr/>
        </p:nvSpPr>
        <p:spPr bwMode="auto">
          <a:xfrm>
            <a:off x="3127375" y="12398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http://www.clker.com/clipart-school-boy.html</a:t>
            </a:r>
          </a:p>
        </p:txBody>
      </p:sp>
      <p:sp>
        <p:nvSpPr>
          <p:cNvPr id="32771" name="TextovéPole 4"/>
          <p:cNvSpPr txBox="1">
            <a:spLocks noChangeArrowheads="1"/>
          </p:cNvSpPr>
          <p:nvPr/>
        </p:nvSpPr>
        <p:spPr bwMode="auto">
          <a:xfrm>
            <a:off x="3127375" y="154146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http://www.clker.com/clipart-boy-face.html</a:t>
            </a:r>
          </a:p>
        </p:txBody>
      </p:sp>
      <p:sp>
        <p:nvSpPr>
          <p:cNvPr id="32772" name="TextovéPole 6"/>
          <p:cNvSpPr txBox="1">
            <a:spLocks noChangeArrowheads="1"/>
          </p:cNvSpPr>
          <p:nvPr/>
        </p:nvSpPr>
        <p:spPr bwMode="auto">
          <a:xfrm>
            <a:off x="3127375" y="1844675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http://www.clker.com/clipart-10945.html</a:t>
            </a:r>
          </a:p>
        </p:txBody>
      </p:sp>
      <p:sp>
        <p:nvSpPr>
          <p:cNvPr id="32773" name="TextovéPole 8"/>
          <p:cNvSpPr txBox="1">
            <a:spLocks noChangeArrowheads="1"/>
          </p:cNvSpPr>
          <p:nvPr/>
        </p:nvSpPr>
        <p:spPr bwMode="auto">
          <a:xfrm>
            <a:off x="3127375" y="221297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http://www.clker.com/clipart-12190.html</a:t>
            </a:r>
          </a:p>
        </p:txBody>
      </p:sp>
      <p:sp>
        <p:nvSpPr>
          <p:cNvPr id="32774" name="TextovéPole 10"/>
          <p:cNvSpPr txBox="1">
            <a:spLocks noChangeArrowheads="1"/>
          </p:cNvSpPr>
          <p:nvPr/>
        </p:nvSpPr>
        <p:spPr bwMode="auto">
          <a:xfrm>
            <a:off x="3127375" y="25146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http://www.clker.com/clipart-playhouse-1.html</a:t>
            </a:r>
          </a:p>
        </p:txBody>
      </p:sp>
      <p:sp>
        <p:nvSpPr>
          <p:cNvPr id="32775" name="TextovéPole 7"/>
          <p:cNvSpPr txBox="1">
            <a:spLocks noChangeArrowheads="1"/>
          </p:cNvSpPr>
          <p:nvPr/>
        </p:nvSpPr>
        <p:spPr bwMode="auto">
          <a:xfrm>
            <a:off x="3127375" y="552132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http://www.clker.com/clipart-23562.html</a:t>
            </a:r>
          </a:p>
        </p:txBody>
      </p:sp>
      <p:sp>
        <p:nvSpPr>
          <p:cNvPr id="32776" name="TextovéPole 9"/>
          <p:cNvSpPr txBox="1">
            <a:spLocks noChangeArrowheads="1"/>
          </p:cNvSpPr>
          <p:nvPr/>
        </p:nvSpPr>
        <p:spPr bwMode="auto">
          <a:xfrm>
            <a:off x="3127375" y="3244850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http://www.clker.com/clipart-9347.html</a:t>
            </a:r>
          </a:p>
        </p:txBody>
      </p:sp>
      <p:sp>
        <p:nvSpPr>
          <p:cNvPr id="32777" name="TextovéPole 11"/>
          <p:cNvSpPr txBox="1">
            <a:spLocks noChangeArrowheads="1"/>
          </p:cNvSpPr>
          <p:nvPr/>
        </p:nvSpPr>
        <p:spPr bwMode="auto">
          <a:xfrm>
            <a:off x="3127375" y="3624263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http://www.clker.com/clipart-boy-5.html</a:t>
            </a:r>
          </a:p>
        </p:txBody>
      </p:sp>
      <p:sp>
        <p:nvSpPr>
          <p:cNvPr id="32778" name="TextovéPole 10"/>
          <p:cNvSpPr txBox="1">
            <a:spLocks noChangeArrowheads="1"/>
          </p:cNvSpPr>
          <p:nvPr/>
        </p:nvSpPr>
        <p:spPr bwMode="auto">
          <a:xfrm>
            <a:off x="3127375" y="400367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http://www.clker.com/clipart-4514.html</a:t>
            </a:r>
          </a:p>
        </p:txBody>
      </p:sp>
      <p:sp>
        <p:nvSpPr>
          <p:cNvPr id="32779" name="TextovéPole 12"/>
          <p:cNvSpPr txBox="1">
            <a:spLocks noChangeArrowheads="1"/>
          </p:cNvSpPr>
          <p:nvPr/>
        </p:nvSpPr>
        <p:spPr bwMode="auto">
          <a:xfrm>
            <a:off x="3127375" y="43942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http://www.clker.com/clipart-4508.html</a:t>
            </a:r>
          </a:p>
        </p:txBody>
      </p:sp>
      <p:sp>
        <p:nvSpPr>
          <p:cNvPr id="32780" name="TextovéPole 14"/>
          <p:cNvSpPr txBox="1">
            <a:spLocks noChangeArrowheads="1"/>
          </p:cNvSpPr>
          <p:nvPr/>
        </p:nvSpPr>
        <p:spPr bwMode="auto">
          <a:xfrm>
            <a:off x="3127375" y="474027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http://www.clker.com/clipart-4517.html</a:t>
            </a:r>
          </a:p>
        </p:txBody>
      </p:sp>
      <p:sp>
        <p:nvSpPr>
          <p:cNvPr id="32781" name="TextovéPole 16"/>
          <p:cNvSpPr txBox="1">
            <a:spLocks noChangeArrowheads="1"/>
          </p:cNvSpPr>
          <p:nvPr/>
        </p:nvSpPr>
        <p:spPr bwMode="auto">
          <a:xfrm>
            <a:off x="3127375" y="511016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http://www.clker.com/clipart-blue-bus-14.html</a:t>
            </a:r>
          </a:p>
        </p:txBody>
      </p:sp>
      <p:sp>
        <p:nvSpPr>
          <p:cNvPr id="32782" name="TextovéPole 19"/>
          <p:cNvSpPr txBox="1">
            <a:spLocks noChangeArrowheads="1"/>
          </p:cNvSpPr>
          <p:nvPr/>
        </p:nvSpPr>
        <p:spPr bwMode="auto">
          <a:xfrm>
            <a:off x="3127375" y="2881313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http://www.clker.com/clipart-gray-bus.html</a:t>
            </a:r>
          </a:p>
        </p:txBody>
      </p:sp>
      <p:sp>
        <p:nvSpPr>
          <p:cNvPr id="32783" name="TextovéPole 21"/>
          <p:cNvSpPr txBox="1">
            <a:spLocks noChangeArrowheads="1"/>
          </p:cNvSpPr>
          <p:nvPr/>
        </p:nvSpPr>
        <p:spPr bwMode="auto">
          <a:xfrm>
            <a:off x="3127375" y="59324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http://www.clker.com/clipart-red-bus-3.html</a:t>
            </a:r>
          </a:p>
        </p:txBody>
      </p:sp>
      <p:sp>
        <p:nvSpPr>
          <p:cNvPr id="32784" name="TextovéPole 1"/>
          <p:cNvSpPr txBox="1">
            <a:spLocks noChangeArrowheads="1"/>
          </p:cNvSpPr>
          <p:nvPr/>
        </p:nvSpPr>
        <p:spPr bwMode="auto">
          <a:xfrm>
            <a:off x="3127375" y="549275"/>
            <a:ext cx="65706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Zdroje obrázků:</a:t>
            </a:r>
          </a:p>
          <a:p>
            <a:r>
              <a:rPr lang="cs-CZ"/>
              <a:t>[ cit. 2021 – 08 – 10 ]. Dostupné pod licencí Public domain na WWW:</a:t>
            </a:r>
          </a:p>
        </p:txBody>
      </p:sp>
      <p:sp>
        <p:nvSpPr>
          <p:cNvPr id="32785" name="TextovéPole 2"/>
          <p:cNvSpPr txBox="1">
            <a:spLocks noChangeArrowheads="1"/>
          </p:cNvSpPr>
          <p:nvPr/>
        </p:nvSpPr>
        <p:spPr bwMode="auto">
          <a:xfrm>
            <a:off x="2886075" y="59324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86" name="TextovéPole 17"/>
          <p:cNvSpPr txBox="1">
            <a:spLocks noChangeArrowheads="1"/>
          </p:cNvSpPr>
          <p:nvPr/>
        </p:nvSpPr>
        <p:spPr bwMode="auto">
          <a:xfrm>
            <a:off x="2886075" y="54911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87" name="TextovéPole 18"/>
          <p:cNvSpPr txBox="1">
            <a:spLocks noChangeArrowheads="1"/>
          </p:cNvSpPr>
          <p:nvPr/>
        </p:nvSpPr>
        <p:spPr bwMode="auto">
          <a:xfrm>
            <a:off x="2878138" y="50895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88" name="TextovéPole 19"/>
          <p:cNvSpPr txBox="1">
            <a:spLocks noChangeArrowheads="1"/>
          </p:cNvSpPr>
          <p:nvPr/>
        </p:nvSpPr>
        <p:spPr bwMode="auto">
          <a:xfrm>
            <a:off x="2889250" y="47228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89" name="TextovéPole 20"/>
          <p:cNvSpPr txBox="1">
            <a:spLocks noChangeArrowheads="1"/>
          </p:cNvSpPr>
          <p:nvPr/>
        </p:nvSpPr>
        <p:spPr bwMode="auto">
          <a:xfrm>
            <a:off x="2884488" y="43973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90" name="TextovéPole 21"/>
          <p:cNvSpPr txBox="1">
            <a:spLocks noChangeArrowheads="1"/>
          </p:cNvSpPr>
          <p:nvPr/>
        </p:nvSpPr>
        <p:spPr bwMode="auto">
          <a:xfrm>
            <a:off x="2887663" y="40036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91" name="TextovéPole 22"/>
          <p:cNvSpPr txBox="1">
            <a:spLocks noChangeArrowheads="1"/>
          </p:cNvSpPr>
          <p:nvPr/>
        </p:nvSpPr>
        <p:spPr bwMode="auto">
          <a:xfrm>
            <a:off x="2855913" y="35893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92" name="TextovéPole 23"/>
          <p:cNvSpPr txBox="1">
            <a:spLocks noChangeArrowheads="1"/>
          </p:cNvSpPr>
          <p:nvPr/>
        </p:nvSpPr>
        <p:spPr bwMode="auto">
          <a:xfrm>
            <a:off x="2871788" y="32305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93" name="TextovéPole 24"/>
          <p:cNvSpPr txBox="1">
            <a:spLocks noChangeArrowheads="1"/>
          </p:cNvSpPr>
          <p:nvPr/>
        </p:nvSpPr>
        <p:spPr bwMode="auto">
          <a:xfrm>
            <a:off x="2886075" y="28797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94" name="TextovéPole 25"/>
          <p:cNvSpPr txBox="1">
            <a:spLocks noChangeArrowheads="1"/>
          </p:cNvSpPr>
          <p:nvPr/>
        </p:nvSpPr>
        <p:spPr bwMode="auto">
          <a:xfrm>
            <a:off x="2854325" y="25257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95" name="TextovéPole 26"/>
          <p:cNvSpPr txBox="1">
            <a:spLocks noChangeArrowheads="1"/>
          </p:cNvSpPr>
          <p:nvPr/>
        </p:nvSpPr>
        <p:spPr bwMode="auto">
          <a:xfrm>
            <a:off x="2882900" y="218598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96" name="TextovéPole 27"/>
          <p:cNvSpPr txBox="1">
            <a:spLocks noChangeArrowheads="1"/>
          </p:cNvSpPr>
          <p:nvPr/>
        </p:nvSpPr>
        <p:spPr bwMode="auto">
          <a:xfrm>
            <a:off x="2871788" y="18510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97" name="TextovéPole 28"/>
          <p:cNvSpPr txBox="1">
            <a:spLocks noChangeArrowheads="1"/>
          </p:cNvSpPr>
          <p:nvPr/>
        </p:nvSpPr>
        <p:spPr bwMode="auto">
          <a:xfrm>
            <a:off x="2871788" y="152876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98" name="TextovéPole 29"/>
          <p:cNvSpPr txBox="1">
            <a:spLocks noChangeArrowheads="1"/>
          </p:cNvSpPr>
          <p:nvPr/>
        </p:nvSpPr>
        <p:spPr bwMode="auto">
          <a:xfrm>
            <a:off x="2871788" y="12430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2799" name="TextovéPole 3"/>
          <p:cNvSpPr txBox="1">
            <a:spLocks noChangeArrowheads="1"/>
          </p:cNvSpPr>
          <p:nvPr/>
        </p:nvSpPr>
        <p:spPr bwMode="auto">
          <a:xfrm>
            <a:off x="7402513" y="59324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00" name="TextovéPole 31"/>
          <p:cNvSpPr txBox="1">
            <a:spLocks noChangeArrowheads="1"/>
          </p:cNvSpPr>
          <p:nvPr/>
        </p:nvSpPr>
        <p:spPr bwMode="auto">
          <a:xfrm>
            <a:off x="7075488" y="54975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01" name="TextovéPole 32"/>
          <p:cNvSpPr txBox="1">
            <a:spLocks noChangeArrowheads="1"/>
          </p:cNvSpPr>
          <p:nvPr/>
        </p:nvSpPr>
        <p:spPr bwMode="auto">
          <a:xfrm>
            <a:off x="7551738" y="51276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02" name="TextovéPole 33"/>
          <p:cNvSpPr txBox="1">
            <a:spLocks noChangeArrowheads="1"/>
          </p:cNvSpPr>
          <p:nvPr/>
        </p:nvSpPr>
        <p:spPr bwMode="auto">
          <a:xfrm>
            <a:off x="6924675" y="47291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03" name="TextovéPole 34"/>
          <p:cNvSpPr txBox="1">
            <a:spLocks noChangeArrowheads="1"/>
          </p:cNvSpPr>
          <p:nvPr/>
        </p:nvSpPr>
        <p:spPr bwMode="auto">
          <a:xfrm>
            <a:off x="6973888" y="43688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04" name="TextovéPole 35"/>
          <p:cNvSpPr txBox="1">
            <a:spLocks noChangeArrowheads="1"/>
          </p:cNvSpPr>
          <p:nvPr/>
        </p:nvSpPr>
        <p:spPr bwMode="auto">
          <a:xfrm>
            <a:off x="6924675" y="39893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05" name="TextovéPole 36"/>
          <p:cNvSpPr txBox="1">
            <a:spLocks noChangeArrowheads="1"/>
          </p:cNvSpPr>
          <p:nvPr/>
        </p:nvSpPr>
        <p:spPr bwMode="auto">
          <a:xfrm>
            <a:off x="6973888" y="35988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06" name="TextovéPole 37"/>
          <p:cNvSpPr txBox="1">
            <a:spLocks noChangeArrowheads="1"/>
          </p:cNvSpPr>
          <p:nvPr/>
        </p:nvSpPr>
        <p:spPr bwMode="auto">
          <a:xfrm>
            <a:off x="6975475" y="32131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07" name="TextovéPole 38"/>
          <p:cNvSpPr txBox="1">
            <a:spLocks noChangeArrowheads="1"/>
          </p:cNvSpPr>
          <p:nvPr/>
        </p:nvSpPr>
        <p:spPr bwMode="auto">
          <a:xfrm>
            <a:off x="7275513" y="28606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08" name="TextovéPole 39"/>
          <p:cNvSpPr txBox="1">
            <a:spLocks noChangeArrowheads="1"/>
          </p:cNvSpPr>
          <p:nvPr/>
        </p:nvSpPr>
        <p:spPr bwMode="auto">
          <a:xfrm>
            <a:off x="7585075" y="24987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09" name="TextovéPole 40"/>
          <p:cNvSpPr txBox="1">
            <a:spLocks noChangeArrowheads="1"/>
          </p:cNvSpPr>
          <p:nvPr/>
        </p:nvSpPr>
        <p:spPr bwMode="auto">
          <a:xfrm>
            <a:off x="7075488" y="22050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10" name="TextovéPole 41"/>
          <p:cNvSpPr txBox="1">
            <a:spLocks noChangeArrowheads="1"/>
          </p:cNvSpPr>
          <p:nvPr/>
        </p:nvSpPr>
        <p:spPr bwMode="auto">
          <a:xfrm>
            <a:off x="7015163" y="18430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11" name="TextovéPole 42"/>
          <p:cNvSpPr txBox="1">
            <a:spLocks noChangeArrowheads="1"/>
          </p:cNvSpPr>
          <p:nvPr/>
        </p:nvSpPr>
        <p:spPr bwMode="auto">
          <a:xfrm>
            <a:off x="7285038" y="15176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2812" name="TextovéPole 43"/>
          <p:cNvSpPr txBox="1">
            <a:spLocks noChangeArrowheads="1"/>
          </p:cNvSpPr>
          <p:nvPr/>
        </p:nvSpPr>
        <p:spPr bwMode="auto">
          <a:xfrm>
            <a:off x="7467600" y="12430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ovéPole 2"/>
          <p:cNvSpPr txBox="1">
            <a:spLocks noChangeArrowheads="1"/>
          </p:cNvSpPr>
          <p:nvPr/>
        </p:nvSpPr>
        <p:spPr bwMode="auto">
          <a:xfrm>
            <a:off x="2959100" y="29845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http://www.clker.com/clipart-clock-8.html</a:t>
            </a:r>
          </a:p>
        </p:txBody>
      </p:sp>
      <p:sp>
        <p:nvSpPr>
          <p:cNvPr id="33795" name="TextovéPole 4"/>
          <p:cNvSpPr txBox="1">
            <a:spLocks noChangeArrowheads="1"/>
          </p:cNvSpPr>
          <p:nvPr/>
        </p:nvSpPr>
        <p:spPr bwMode="auto">
          <a:xfrm>
            <a:off x="2959100" y="66833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http://www.clker.com/clipart-13461.html</a:t>
            </a:r>
          </a:p>
        </p:txBody>
      </p:sp>
      <p:sp>
        <p:nvSpPr>
          <p:cNvPr id="33796" name="TextovéPole 6"/>
          <p:cNvSpPr txBox="1">
            <a:spLocks noChangeArrowheads="1"/>
          </p:cNvSpPr>
          <p:nvPr/>
        </p:nvSpPr>
        <p:spPr bwMode="auto">
          <a:xfrm>
            <a:off x="2959100" y="1038225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http://www.clker.com/clipart-digital-clock-20.html</a:t>
            </a:r>
          </a:p>
        </p:txBody>
      </p:sp>
      <p:sp>
        <p:nvSpPr>
          <p:cNvPr id="33797" name="TextovéPole 10"/>
          <p:cNvSpPr txBox="1">
            <a:spLocks noChangeArrowheads="1"/>
          </p:cNvSpPr>
          <p:nvPr/>
        </p:nvSpPr>
        <p:spPr bwMode="auto">
          <a:xfrm>
            <a:off x="2959100" y="147955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http://www.clker.com/clipart-digital-clock-19.html</a:t>
            </a:r>
          </a:p>
        </p:txBody>
      </p:sp>
      <p:sp>
        <p:nvSpPr>
          <p:cNvPr id="33798" name="TextovéPole 12"/>
          <p:cNvSpPr txBox="1">
            <a:spLocks noChangeArrowheads="1"/>
          </p:cNvSpPr>
          <p:nvPr/>
        </p:nvSpPr>
        <p:spPr bwMode="auto">
          <a:xfrm>
            <a:off x="2957513" y="184943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http://www.clker.com/clipart-bun-in-the-oven.html</a:t>
            </a:r>
          </a:p>
        </p:txBody>
      </p:sp>
      <p:sp>
        <p:nvSpPr>
          <p:cNvPr id="33799" name="TextovéPole 14"/>
          <p:cNvSpPr txBox="1">
            <a:spLocks noChangeArrowheads="1"/>
          </p:cNvSpPr>
          <p:nvPr/>
        </p:nvSpPr>
        <p:spPr bwMode="auto">
          <a:xfrm>
            <a:off x="2955925" y="2228850"/>
            <a:ext cx="88931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https://www.oriondomacipotreby.cz/kuchynska-minutka-mechanicka-130739?gclid=EAIaIQobChMIgpbP04Wh8gIVjOR3Ch32iQBNEAQYCiABEgJ2nvD_BwE</a:t>
            </a:r>
          </a:p>
        </p:txBody>
      </p:sp>
      <p:sp>
        <p:nvSpPr>
          <p:cNvPr id="33800" name="TextovéPole 8"/>
          <p:cNvSpPr txBox="1">
            <a:spLocks noChangeArrowheads="1"/>
          </p:cNvSpPr>
          <p:nvPr/>
        </p:nvSpPr>
        <p:spPr bwMode="auto">
          <a:xfrm>
            <a:off x="2957513" y="288448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http://www.clker.com/clipart-4349.html</a:t>
            </a:r>
          </a:p>
        </p:txBody>
      </p:sp>
      <p:sp>
        <p:nvSpPr>
          <p:cNvPr id="33801" name="TextovéPole 2"/>
          <p:cNvSpPr txBox="1">
            <a:spLocks noChangeArrowheads="1"/>
          </p:cNvSpPr>
          <p:nvPr/>
        </p:nvSpPr>
        <p:spPr bwMode="auto">
          <a:xfrm>
            <a:off x="2743200" y="2862263"/>
            <a:ext cx="279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3802" name="TextovéPole 10"/>
          <p:cNvSpPr txBox="1">
            <a:spLocks noChangeArrowheads="1"/>
          </p:cNvSpPr>
          <p:nvPr/>
        </p:nvSpPr>
        <p:spPr bwMode="auto">
          <a:xfrm>
            <a:off x="2743200" y="2219325"/>
            <a:ext cx="279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3803" name="TextovéPole 11"/>
          <p:cNvSpPr txBox="1">
            <a:spLocks noChangeArrowheads="1"/>
          </p:cNvSpPr>
          <p:nvPr/>
        </p:nvSpPr>
        <p:spPr bwMode="auto">
          <a:xfrm>
            <a:off x="2771775" y="1857375"/>
            <a:ext cx="2809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3804" name="TextovéPole 12"/>
          <p:cNvSpPr txBox="1">
            <a:spLocks noChangeArrowheads="1"/>
          </p:cNvSpPr>
          <p:nvPr/>
        </p:nvSpPr>
        <p:spPr bwMode="auto">
          <a:xfrm>
            <a:off x="2778125" y="1455738"/>
            <a:ext cx="2809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3805" name="TextovéPole 13"/>
          <p:cNvSpPr txBox="1">
            <a:spLocks noChangeArrowheads="1"/>
          </p:cNvSpPr>
          <p:nvPr/>
        </p:nvSpPr>
        <p:spPr bwMode="auto">
          <a:xfrm>
            <a:off x="2790825" y="1012825"/>
            <a:ext cx="2809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3806" name="TextovéPole 14"/>
          <p:cNvSpPr txBox="1">
            <a:spLocks noChangeArrowheads="1"/>
          </p:cNvSpPr>
          <p:nvPr/>
        </p:nvSpPr>
        <p:spPr bwMode="auto">
          <a:xfrm>
            <a:off x="2778125" y="668338"/>
            <a:ext cx="280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3807" name="TextovéPole 15"/>
          <p:cNvSpPr txBox="1">
            <a:spLocks noChangeArrowheads="1"/>
          </p:cNvSpPr>
          <p:nvPr/>
        </p:nvSpPr>
        <p:spPr bwMode="auto">
          <a:xfrm>
            <a:off x="2806700" y="298450"/>
            <a:ext cx="279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33808" name="TextovéPole 3"/>
          <p:cNvSpPr txBox="1">
            <a:spLocks noChangeArrowheads="1"/>
          </p:cNvSpPr>
          <p:nvPr/>
        </p:nvSpPr>
        <p:spPr bwMode="auto">
          <a:xfrm>
            <a:off x="6765925" y="28749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3809" name="TextovéPole 17"/>
          <p:cNvSpPr txBox="1">
            <a:spLocks noChangeArrowheads="1"/>
          </p:cNvSpPr>
          <p:nvPr/>
        </p:nvSpPr>
        <p:spPr bwMode="auto">
          <a:xfrm>
            <a:off x="10809288" y="25050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3810" name="TextovéPole 18"/>
          <p:cNvSpPr txBox="1">
            <a:spLocks noChangeArrowheads="1"/>
          </p:cNvSpPr>
          <p:nvPr/>
        </p:nvSpPr>
        <p:spPr bwMode="auto">
          <a:xfrm>
            <a:off x="7842250" y="18732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3811" name="TextovéPole 19"/>
          <p:cNvSpPr txBox="1">
            <a:spLocks noChangeArrowheads="1"/>
          </p:cNvSpPr>
          <p:nvPr/>
        </p:nvSpPr>
        <p:spPr bwMode="auto">
          <a:xfrm>
            <a:off x="7693025" y="14843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3812" name="TextovéPole 20"/>
          <p:cNvSpPr txBox="1">
            <a:spLocks noChangeArrowheads="1"/>
          </p:cNvSpPr>
          <p:nvPr/>
        </p:nvSpPr>
        <p:spPr bwMode="auto">
          <a:xfrm>
            <a:off x="7693025" y="10382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3813" name="TextovéPole 21"/>
          <p:cNvSpPr txBox="1">
            <a:spLocks noChangeArrowheads="1"/>
          </p:cNvSpPr>
          <p:nvPr/>
        </p:nvSpPr>
        <p:spPr bwMode="auto">
          <a:xfrm>
            <a:off x="6934200" y="6778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33814" name="TextovéPole 22"/>
          <p:cNvSpPr txBox="1">
            <a:spLocks noChangeArrowheads="1"/>
          </p:cNvSpPr>
          <p:nvPr/>
        </p:nvSpPr>
        <p:spPr bwMode="auto">
          <a:xfrm>
            <a:off x="6934200" y="28733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568</TotalTime>
  <Words>2132</Words>
  <Application>Microsoft Office PowerPoint</Application>
  <PresentationFormat>Vlastní</PresentationFormat>
  <Paragraphs>688</Paragraphs>
  <Slides>32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6" baseType="lpstr">
      <vt:lpstr>Calibri</vt:lpstr>
      <vt:lpstr>Arial</vt:lpstr>
      <vt:lpstr>Calibri Light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42</cp:revision>
  <dcterms:created xsi:type="dcterms:W3CDTF">2021-08-05T12:50:25Z</dcterms:created>
  <dcterms:modified xsi:type="dcterms:W3CDTF">2021-08-10T18:03:01Z</dcterms:modified>
</cp:coreProperties>
</file>