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2" r:id="rId4"/>
    <p:sldId id="257" r:id="rId5"/>
    <p:sldId id="263" r:id="rId6"/>
    <p:sldId id="258" r:id="rId7"/>
    <p:sldId id="264" r:id="rId8"/>
    <p:sldId id="259" r:id="rId9"/>
    <p:sldId id="265" r:id="rId10"/>
    <p:sldId id="266" r:id="rId11"/>
    <p:sldId id="269" r:id="rId12"/>
    <p:sldId id="270" r:id="rId13"/>
    <p:sldId id="271" r:id="rId14"/>
    <p:sldId id="272" r:id="rId15"/>
    <p:sldId id="273" r:id="rId16"/>
    <p:sldId id="274" r:id="rId17"/>
    <p:sldId id="260" r:id="rId18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1F094-B5CD-485E-A5CC-40FDB1D7DE3B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598450-D3C5-4D4D-BAB6-295CE3970D3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EFCB5-5B34-4766-AE6D-D256D8D94952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83023A-C326-4BDB-A063-45D210D6F9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9FE36-F179-4834-8925-398B5F8ACBCA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1F9782-A4F1-4C6F-9977-5F0BACCC01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7D991-6E6A-4F8C-BBD4-448C3887AA15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5C77DF-6983-4C02-9D43-44B9BD1B39E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5EDC3-9D3B-4F2B-A557-BE7675ADC96E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F577ED-59F9-4929-98B4-81BF11C141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CCB9C-9D20-489A-8CF6-8A2E2AE7D4AD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268A32-0465-4951-8AE5-8068B0438D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2FA17-377C-4451-8110-CB1389621146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7F4D3D-8E9D-4974-A2DB-FB76364514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34533-7FB9-4B64-A415-B8123618DF3D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77162F-9016-4D32-8871-F4658E11AC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/>
              <a:t>Kliknutím na ikonu přidáte obrázek.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24022-28E0-48D4-B08E-F415F4641E16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BEF586-25F4-49A6-AE92-8346E294C1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1A4D2-1043-44C5-89BC-F793A8F33693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71014-40E7-4B33-A728-B0320AA83F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35C79-C8AB-41B5-99CF-8E560FFCAB86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56C093-33BC-4457-9D15-B97417FEBA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5EC5135-C9F2-458E-8076-200E1F4E7EE2}" type="datetimeFigureOut">
              <a:rPr lang="cs-CZ"/>
              <a:pPr>
                <a:defRPr/>
              </a:pPr>
              <a:t>17.08.2021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4C42F448-B60B-4A4C-949B-D69D5020277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39000">
              <a:srgbClr val="FFFF00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43013" y="2246313"/>
            <a:ext cx="4467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Matematika pro 3. třídu I</a:t>
            </a:r>
          </a:p>
        </p:txBody>
      </p:sp>
      <p:pic>
        <p:nvPicPr>
          <p:cNvPr id="2051" name="Picture 2" descr="School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1025" y="2373313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Wizard In Blue Ha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96375" y="669925"/>
            <a:ext cx="19716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63538" y="160338"/>
            <a:ext cx="10866437" cy="52625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Do notesu si zapiš odpovědi na </a:t>
            </a:r>
            <a:r>
              <a:rPr lang="cs-CZ" sz="2400" dirty="0" smtClean="0">
                <a:latin typeface="+mn-lt"/>
              </a:rPr>
              <a:t>čarodějovy </a:t>
            </a:r>
            <a:r>
              <a:rPr lang="cs-CZ" sz="2400" dirty="0">
                <a:latin typeface="+mn-lt"/>
              </a:rPr>
              <a:t>otázky.</a:t>
            </a:r>
            <a:endParaRPr lang="cs-CZ" sz="2400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Kliknutím na černý obdélník si udělej kontrolu.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7 krát větší než 1.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o 20 menší než 55.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2 krát větší než číslo, co je o 8 menší než 10.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dostanu, když k trojce třikrát přičtu trojku.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Kolik musím přičíst k sedmičce, abych měl číslo 2 krát větší než 7.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Když od 100 odečtu 50, kolik mi zbyde?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13 bez 7 je dvakrát větší než jaké číslo.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3 krát větší než 3 ? Je větší , nebo menší než 10 ?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Kolik musím  přičíst k číslu 21, abych získal stejné číslo, jako když vynásobím číslo 3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sedmičkou.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400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izard In Blue Ha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96375" y="669925"/>
            <a:ext cx="19716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63538" y="160338"/>
            <a:ext cx="10866437" cy="52625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Kliknutím na černý obdélník si udělej kontrolu.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7 krát větší než 1.  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7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o 20 menší než 55. 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35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2 krát větší než číslo, co je o 8 menší než 10.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4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dostanu, když k trojce třikrát přičtu trojku.   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12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Kolik musím přičíst k sedmičce, abych měl číslo 2 krát větší než 7.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7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Když od 100 odečtu 50, kolik mi zbyde?   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50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13 bez 7 je dvakrát větší než jaké číslo.   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3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Jaké číslo je 3 krát větší než 3 ? Je větší , nebo menší než 10 ?  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9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Kolik musím  přičíst k číslu 21, abych získal stejné číslo, jako když vynásobím číslo 3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 sedmičkou.  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0</a:t>
            </a:r>
            <a:endParaRPr lang="cs-CZ" sz="2400" dirty="0">
              <a:latin typeface="+mn-lt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400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355600" y="141288"/>
            <a:ext cx="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63538" y="319088"/>
            <a:ext cx="11382375" cy="49450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266700" y="355600"/>
            <a:ext cx="60658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Spočítej obvod těchto trojúhelníků:</a:t>
            </a:r>
          </a:p>
          <a:p>
            <a:pPr eaLnBrk="1" hangingPunct="1"/>
            <a:r>
              <a:rPr lang="cs-CZ" altLang="cs-CZ" sz="2400"/>
              <a:t>Kliknutím na černý obdélník si proveď kontrolu.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2689225" y="1730375"/>
            <a:ext cx="2220913" cy="1598613"/>
          </a:xfrm>
          <a:prstGeom prst="triangl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 flipH="1">
            <a:off x="1839913" y="2166938"/>
            <a:ext cx="1958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b = 3 cm</a:t>
            </a:r>
          </a:p>
        </p:txBody>
      </p:sp>
      <p:sp>
        <p:nvSpPr>
          <p:cNvPr id="5125" name="TextovéPole 4"/>
          <p:cNvSpPr txBox="1">
            <a:spLocks noChangeArrowheads="1"/>
          </p:cNvSpPr>
          <p:nvPr/>
        </p:nvSpPr>
        <p:spPr bwMode="auto">
          <a:xfrm flipH="1">
            <a:off x="4649788" y="2298700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a = 3 cm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 flipH="1">
            <a:off x="3111500" y="3408363"/>
            <a:ext cx="1958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c = 3 cm</a:t>
            </a:r>
          </a:p>
        </p:txBody>
      </p:sp>
      <p:sp>
        <p:nvSpPr>
          <p:cNvPr id="7" name="Rovnoramenný trojúhelník 6"/>
          <p:cNvSpPr/>
          <p:nvPr/>
        </p:nvSpPr>
        <p:spPr>
          <a:xfrm>
            <a:off x="8423275" y="896938"/>
            <a:ext cx="1079500" cy="2432050"/>
          </a:xfrm>
          <a:prstGeom prst="triangl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8" name="TextovéPole 7"/>
          <p:cNvSpPr txBox="1">
            <a:spLocks noChangeArrowheads="1"/>
          </p:cNvSpPr>
          <p:nvPr/>
        </p:nvSpPr>
        <p:spPr bwMode="auto">
          <a:xfrm flipH="1">
            <a:off x="8564563" y="3333750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c = 2 cm</a:t>
            </a:r>
          </a:p>
        </p:txBody>
      </p:sp>
      <p:sp>
        <p:nvSpPr>
          <p:cNvPr id="5129" name="TextovéPole 8"/>
          <p:cNvSpPr txBox="1">
            <a:spLocks noChangeArrowheads="1"/>
          </p:cNvSpPr>
          <p:nvPr/>
        </p:nvSpPr>
        <p:spPr bwMode="auto">
          <a:xfrm flipH="1">
            <a:off x="9420225" y="1933575"/>
            <a:ext cx="1960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b = 2 cm</a:t>
            </a:r>
          </a:p>
        </p:txBody>
      </p:sp>
      <p:sp>
        <p:nvSpPr>
          <p:cNvPr id="5130" name="TextovéPole 9"/>
          <p:cNvSpPr txBox="1">
            <a:spLocks noChangeArrowheads="1"/>
          </p:cNvSpPr>
          <p:nvPr/>
        </p:nvSpPr>
        <p:spPr bwMode="auto">
          <a:xfrm flipH="1">
            <a:off x="7281863" y="1922463"/>
            <a:ext cx="1960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a = 2 cm</a:t>
            </a:r>
          </a:p>
        </p:txBody>
      </p:sp>
      <p:sp>
        <p:nvSpPr>
          <p:cNvPr id="11" name="Pravoúhlý trojúhelník 10"/>
          <p:cNvSpPr/>
          <p:nvPr/>
        </p:nvSpPr>
        <p:spPr>
          <a:xfrm>
            <a:off x="5884863" y="3565525"/>
            <a:ext cx="1960562" cy="2551113"/>
          </a:xfrm>
          <a:prstGeom prst="rtTriangl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32" name="TextovéPole 11"/>
          <p:cNvSpPr txBox="1">
            <a:spLocks noChangeArrowheads="1"/>
          </p:cNvSpPr>
          <p:nvPr/>
        </p:nvSpPr>
        <p:spPr bwMode="auto">
          <a:xfrm flipH="1">
            <a:off x="4286250" y="4646613"/>
            <a:ext cx="1958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b = 6 cm</a:t>
            </a:r>
          </a:p>
        </p:txBody>
      </p:sp>
      <p:sp>
        <p:nvSpPr>
          <p:cNvPr id="5133" name="TextovéPole 12"/>
          <p:cNvSpPr txBox="1">
            <a:spLocks noChangeArrowheads="1"/>
          </p:cNvSpPr>
          <p:nvPr/>
        </p:nvSpPr>
        <p:spPr bwMode="auto">
          <a:xfrm flipH="1">
            <a:off x="7135813" y="4368800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c = 7 cm</a:t>
            </a:r>
          </a:p>
        </p:txBody>
      </p:sp>
      <p:sp>
        <p:nvSpPr>
          <p:cNvPr id="5134" name="TextovéPole 13"/>
          <p:cNvSpPr txBox="1">
            <a:spLocks noChangeArrowheads="1"/>
          </p:cNvSpPr>
          <p:nvPr/>
        </p:nvSpPr>
        <p:spPr bwMode="auto">
          <a:xfrm flipH="1">
            <a:off x="6096000" y="6188075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a = 5cm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434975" y="-207963"/>
            <a:ext cx="6065838" cy="831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Kliknutím na černý obdélník si proveď kontrolu.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2689225" y="1730375"/>
            <a:ext cx="2220913" cy="1598613"/>
          </a:xfrm>
          <a:prstGeom prst="triangl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 flipH="1">
            <a:off x="1839913" y="2166938"/>
            <a:ext cx="1958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b = 3 cm</a:t>
            </a:r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 flipH="1">
            <a:off x="4649788" y="2298700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a = 3 cm</a:t>
            </a:r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 flipH="1">
            <a:off x="3111500" y="3408363"/>
            <a:ext cx="1958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c = 3 cm</a:t>
            </a:r>
          </a:p>
        </p:txBody>
      </p:sp>
      <p:sp>
        <p:nvSpPr>
          <p:cNvPr id="7" name="Rovnoramenný trojúhelník 6"/>
          <p:cNvSpPr/>
          <p:nvPr/>
        </p:nvSpPr>
        <p:spPr>
          <a:xfrm>
            <a:off x="8235950" y="782638"/>
            <a:ext cx="1492250" cy="2532062"/>
          </a:xfrm>
          <a:prstGeom prst="triangl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52" name="TextovéPole 7"/>
          <p:cNvSpPr txBox="1">
            <a:spLocks noChangeArrowheads="1"/>
          </p:cNvSpPr>
          <p:nvPr/>
        </p:nvSpPr>
        <p:spPr bwMode="auto">
          <a:xfrm flipH="1">
            <a:off x="8564563" y="3333750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c = 1 cm</a:t>
            </a:r>
          </a:p>
        </p:txBody>
      </p:sp>
      <p:sp>
        <p:nvSpPr>
          <p:cNvPr id="6153" name="TextovéPole 8"/>
          <p:cNvSpPr txBox="1">
            <a:spLocks noChangeArrowheads="1"/>
          </p:cNvSpPr>
          <p:nvPr/>
        </p:nvSpPr>
        <p:spPr bwMode="auto">
          <a:xfrm flipH="1">
            <a:off x="9420225" y="1933575"/>
            <a:ext cx="1960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b = 2 cm</a:t>
            </a:r>
          </a:p>
        </p:txBody>
      </p:sp>
      <p:sp>
        <p:nvSpPr>
          <p:cNvPr id="6154" name="TextovéPole 9"/>
          <p:cNvSpPr txBox="1">
            <a:spLocks noChangeArrowheads="1"/>
          </p:cNvSpPr>
          <p:nvPr/>
        </p:nvSpPr>
        <p:spPr bwMode="auto">
          <a:xfrm flipH="1">
            <a:off x="7281863" y="1922463"/>
            <a:ext cx="1960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a = 2 cm</a:t>
            </a:r>
          </a:p>
        </p:txBody>
      </p:sp>
      <p:sp>
        <p:nvSpPr>
          <p:cNvPr id="11" name="Pravoúhlý trojúhelník 10"/>
          <p:cNvSpPr/>
          <p:nvPr/>
        </p:nvSpPr>
        <p:spPr>
          <a:xfrm>
            <a:off x="5884863" y="3565525"/>
            <a:ext cx="1960562" cy="2551113"/>
          </a:xfrm>
          <a:prstGeom prst="rtTriangle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56" name="TextovéPole 11"/>
          <p:cNvSpPr txBox="1">
            <a:spLocks noChangeArrowheads="1"/>
          </p:cNvSpPr>
          <p:nvPr/>
        </p:nvSpPr>
        <p:spPr bwMode="auto">
          <a:xfrm flipH="1">
            <a:off x="4286250" y="4646613"/>
            <a:ext cx="1958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b = 6 cm</a:t>
            </a:r>
          </a:p>
        </p:txBody>
      </p:sp>
      <p:sp>
        <p:nvSpPr>
          <p:cNvPr id="6157" name="TextovéPole 12"/>
          <p:cNvSpPr txBox="1">
            <a:spLocks noChangeArrowheads="1"/>
          </p:cNvSpPr>
          <p:nvPr/>
        </p:nvSpPr>
        <p:spPr bwMode="auto">
          <a:xfrm flipH="1">
            <a:off x="7135813" y="4368800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c = 7 cm</a:t>
            </a:r>
          </a:p>
        </p:txBody>
      </p:sp>
      <p:sp>
        <p:nvSpPr>
          <p:cNvPr id="6158" name="TextovéPole 13"/>
          <p:cNvSpPr txBox="1">
            <a:spLocks noChangeArrowheads="1"/>
          </p:cNvSpPr>
          <p:nvPr/>
        </p:nvSpPr>
        <p:spPr bwMode="auto">
          <a:xfrm flipH="1">
            <a:off x="6096000" y="6188075"/>
            <a:ext cx="1958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i="1"/>
              <a:t>a = 5cm</a:t>
            </a:r>
          </a:p>
        </p:txBody>
      </p:sp>
      <p:sp>
        <p:nvSpPr>
          <p:cNvPr id="6159" name="TextovéPole 14"/>
          <p:cNvSpPr txBox="1">
            <a:spLocks noChangeArrowheads="1"/>
          </p:cNvSpPr>
          <p:nvPr/>
        </p:nvSpPr>
        <p:spPr bwMode="auto">
          <a:xfrm>
            <a:off x="5965825" y="55499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O = 18 cm</a:t>
            </a:r>
          </a:p>
        </p:txBody>
      </p:sp>
      <p:sp>
        <p:nvSpPr>
          <p:cNvPr id="6160" name="TextovéPole 15"/>
          <p:cNvSpPr txBox="1">
            <a:spLocks noChangeArrowheads="1"/>
          </p:cNvSpPr>
          <p:nvPr/>
        </p:nvSpPr>
        <p:spPr bwMode="auto">
          <a:xfrm>
            <a:off x="8342313" y="2781300"/>
            <a:ext cx="1279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O = 5 cm</a:t>
            </a:r>
          </a:p>
        </p:txBody>
      </p:sp>
      <p:sp>
        <p:nvSpPr>
          <p:cNvPr id="6161" name="TextovéPole 16"/>
          <p:cNvSpPr txBox="1">
            <a:spLocks noChangeArrowheads="1"/>
          </p:cNvSpPr>
          <p:nvPr/>
        </p:nvSpPr>
        <p:spPr bwMode="auto">
          <a:xfrm>
            <a:off x="3195638" y="2632075"/>
            <a:ext cx="1279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O = 9 cm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0" y="623888"/>
            <a:ext cx="12192000" cy="62341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539750" y="311150"/>
            <a:ext cx="1089818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 notesu si opiš následující příklady a označ je znaménky  &lt; , = , &gt;. Kliknutím na černý</a:t>
            </a:r>
          </a:p>
          <a:p>
            <a:pPr eaLnBrk="1" hangingPunct="1"/>
            <a:r>
              <a:rPr lang="cs-CZ" altLang="cs-CZ" sz="2400"/>
              <a:t>obdélník si proveď kontrolu.</a:t>
            </a:r>
          </a:p>
          <a:p>
            <a:pPr eaLnBrk="1" hangingPunct="1"/>
            <a:r>
              <a:rPr lang="cs-CZ" altLang="cs-CZ" sz="2400"/>
              <a:t>3 x 4                        4 x 3           9 x 1                    7 x 2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x 2                        5 x 2           4 x 4                    3 x 5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8 x 2                        9 x 2           6 x 5                    3 x 7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10 x 9                     9 x 9            4 x 2                    2 x 3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 x 4                       10 x 2          0 x 9                    1 x 9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x 2                        2 x 8           5 x 2                    10 x 1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3 x 9                        4 x 8           7 x 1                     2 x 4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1435100" y="1131888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435100" y="1824038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1435100" y="2516188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4829175" y="5472113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5" name="TextovéPole 6"/>
          <p:cNvSpPr txBox="1">
            <a:spLocks noChangeArrowheads="1"/>
          </p:cNvSpPr>
          <p:nvPr/>
        </p:nvSpPr>
        <p:spPr bwMode="auto">
          <a:xfrm>
            <a:off x="1441450" y="5495925"/>
            <a:ext cx="1158875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6" name="TextovéPole 7"/>
          <p:cNvSpPr txBox="1">
            <a:spLocks noChangeArrowheads="1"/>
          </p:cNvSpPr>
          <p:nvPr/>
        </p:nvSpPr>
        <p:spPr bwMode="auto">
          <a:xfrm>
            <a:off x="1479550" y="4732338"/>
            <a:ext cx="1158875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7" name="TextovéPole 8"/>
          <p:cNvSpPr txBox="1">
            <a:spLocks noChangeArrowheads="1"/>
          </p:cNvSpPr>
          <p:nvPr/>
        </p:nvSpPr>
        <p:spPr bwMode="auto">
          <a:xfrm>
            <a:off x="1479550" y="4025900"/>
            <a:ext cx="1158875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8" name="TextovéPole 9"/>
          <p:cNvSpPr txBox="1">
            <a:spLocks noChangeArrowheads="1"/>
          </p:cNvSpPr>
          <p:nvPr/>
        </p:nvSpPr>
        <p:spPr bwMode="auto">
          <a:xfrm>
            <a:off x="1476375" y="3255963"/>
            <a:ext cx="1158875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79" name="TextovéPole 10"/>
          <p:cNvSpPr txBox="1">
            <a:spLocks noChangeArrowheads="1"/>
          </p:cNvSpPr>
          <p:nvPr/>
        </p:nvSpPr>
        <p:spPr bwMode="auto">
          <a:xfrm>
            <a:off x="4829175" y="3233738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80" name="TextovéPole 11"/>
          <p:cNvSpPr txBox="1">
            <a:spLocks noChangeArrowheads="1"/>
          </p:cNvSpPr>
          <p:nvPr/>
        </p:nvSpPr>
        <p:spPr bwMode="auto">
          <a:xfrm>
            <a:off x="4829175" y="2516188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81" name="TextovéPole 12"/>
          <p:cNvSpPr txBox="1">
            <a:spLocks noChangeArrowheads="1"/>
          </p:cNvSpPr>
          <p:nvPr/>
        </p:nvSpPr>
        <p:spPr bwMode="auto">
          <a:xfrm>
            <a:off x="4829175" y="1806575"/>
            <a:ext cx="1160463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82" name="TextovéPole 13"/>
          <p:cNvSpPr txBox="1">
            <a:spLocks noChangeArrowheads="1"/>
          </p:cNvSpPr>
          <p:nvPr/>
        </p:nvSpPr>
        <p:spPr bwMode="auto">
          <a:xfrm>
            <a:off x="4829175" y="1014413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83" name="TextovéPole 14"/>
          <p:cNvSpPr txBox="1">
            <a:spLocks noChangeArrowheads="1"/>
          </p:cNvSpPr>
          <p:nvPr/>
        </p:nvSpPr>
        <p:spPr bwMode="auto">
          <a:xfrm>
            <a:off x="4829175" y="4716463"/>
            <a:ext cx="1160463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sp>
        <p:nvSpPr>
          <p:cNvPr id="7184" name="TextovéPole 15"/>
          <p:cNvSpPr txBox="1">
            <a:spLocks noChangeArrowheads="1"/>
          </p:cNvSpPr>
          <p:nvPr/>
        </p:nvSpPr>
        <p:spPr bwMode="auto">
          <a:xfrm>
            <a:off x="4829175" y="3951288"/>
            <a:ext cx="1160463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/ = / &gt;</a:t>
            </a:r>
          </a:p>
        </p:txBody>
      </p:sp>
      <p:pic>
        <p:nvPicPr>
          <p:cNvPr id="7185" name="Picture 2" descr="School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9863" y="2063750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539750" y="311150"/>
            <a:ext cx="89328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Kliknutím na černý obdélník si proveď kontrolu.</a:t>
            </a:r>
          </a:p>
          <a:p>
            <a:pPr eaLnBrk="1" hangingPunct="1"/>
            <a:r>
              <a:rPr lang="cs-CZ" altLang="cs-CZ" sz="2400"/>
              <a:t> </a:t>
            </a:r>
          </a:p>
          <a:p>
            <a:pPr eaLnBrk="1" hangingPunct="1"/>
            <a:r>
              <a:rPr lang="cs-CZ" altLang="cs-CZ" sz="2400"/>
              <a:t>3 x 4                        4 x 3           9 x 1                    7 x 2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x 2                        5 x 2           4 x 4                    3 x 5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8 x 2                        9 x 2           6 x 5                    3 x 7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10 x 9                     9 x 9            4 x 2                    2 x 3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 x 4                       10 x 2          0 x 9                    1 x 9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x 2                        2 x 8           5 x 2                    10 x 1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3 x 9                        4 x 8           7 x 1                     2 x 4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1776413" y="1085850"/>
            <a:ext cx="477837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= 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1846263" y="1801813"/>
            <a:ext cx="407987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&gt;</a:t>
            </a:r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1846263" y="2486025"/>
            <a:ext cx="407987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</a:t>
            </a:r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5205413" y="5489575"/>
            <a:ext cx="407987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1866900" y="5499100"/>
            <a:ext cx="407988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</a:t>
            </a:r>
          </a:p>
        </p:txBody>
      </p:sp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1846263" y="4716463"/>
            <a:ext cx="407987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</a:t>
            </a:r>
          </a:p>
        </p:txBody>
      </p:sp>
      <p:sp>
        <p:nvSpPr>
          <p:cNvPr id="8201" name="TextovéPole 8"/>
          <p:cNvSpPr txBox="1">
            <a:spLocks noChangeArrowheads="1"/>
          </p:cNvSpPr>
          <p:nvPr/>
        </p:nvSpPr>
        <p:spPr bwMode="auto">
          <a:xfrm>
            <a:off x="1827213" y="3984625"/>
            <a:ext cx="476250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= </a:t>
            </a:r>
          </a:p>
        </p:txBody>
      </p:sp>
      <p:sp>
        <p:nvSpPr>
          <p:cNvPr id="8202" name="TextovéPole 9"/>
          <p:cNvSpPr txBox="1">
            <a:spLocks noChangeArrowheads="1"/>
          </p:cNvSpPr>
          <p:nvPr/>
        </p:nvSpPr>
        <p:spPr bwMode="auto">
          <a:xfrm>
            <a:off x="1855788" y="3292475"/>
            <a:ext cx="406400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&gt;</a:t>
            </a:r>
          </a:p>
        </p:txBody>
      </p:sp>
      <p:sp>
        <p:nvSpPr>
          <p:cNvPr id="8203" name="TextovéPole 10"/>
          <p:cNvSpPr txBox="1">
            <a:spLocks noChangeArrowheads="1"/>
          </p:cNvSpPr>
          <p:nvPr/>
        </p:nvSpPr>
        <p:spPr bwMode="auto">
          <a:xfrm>
            <a:off x="5165725" y="3243263"/>
            <a:ext cx="407988" cy="461962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&gt;</a:t>
            </a:r>
          </a:p>
        </p:txBody>
      </p:sp>
      <p:sp>
        <p:nvSpPr>
          <p:cNvPr id="8204" name="TextovéPole 11"/>
          <p:cNvSpPr txBox="1">
            <a:spLocks noChangeArrowheads="1"/>
          </p:cNvSpPr>
          <p:nvPr/>
        </p:nvSpPr>
        <p:spPr bwMode="auto">
          <a:xfrm>
            <a:off x="5165725" y="2486025"/>
            <a:ext cx="407988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&gt;</a:t>
            </a:r>
          </a:p>
        </p:txBody>
      </p:sp>
      <p:sp>
        <p:nvSpPr>
          <p:cNvPr id="8205" name="TextovéPole 12"/>
          <p:cNvSpPr txBox="1">
            <a:spLocks noChangeArrowheads="1"/>
          </p:cNvSpPr>
          <p:nvPr/>
        </p:nvSpPr>
        <p:spPr bwMode="auto">
          <a:xfrm>
            <a:off x="5130800" y="1801813"/>
            <a:ext cx="407988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&gt;</a:t>
            </a:r>
          </a:p>
        </p:txBody>
      </p:sp>
      <p:sp>
        <p:nvSpPr>
          <p:cNvPr id="8206" name="TextovéPole 13"/>
          <p:cNvSpPr txBox="1">
            <a:spLocks noChangeArrowheads="1"/>
          </p:cNvSpPr>
          <p:nvPr/>
        </p:nvSpPr>
        <p:spPr bwMode="auto">
          <a:xfrm>
            <a:off x="5130800" y="1089025"/>
            <a:ext cx="407988" cy="461963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</a:t>
            </a:r>
          </a:p>
        </p:txBody>
      </p:sp>
      <p:sp>
        <p:nvSpPr>
          <p:cNvPr id="8207" name="TextovéPole 14"/>
          <p:cNvSpPr txBox="1">
            <a:spLocks noChangeArrowheads="1"/>
          </p:cNvSpPr>
          <p:nvPr/>
        </p:nvSpPr>
        <p:spPr bwMode="auto">
          <a:xfrm>
            <a:off x="5157788" y="4732338"/>
            <a:ext cx="476250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 = </a:t>
            </a:r>
          </a:p>
        </p:txBody>
      </p:sp>
      <p:sp>
        <p:nvSpPr>
          <p:cNvPr id="8208" name="TextovéPole 15"/>
          <p:cNvSpPr txBox="1">
            <a:spLocks noChangeArrowheads="1"/>
          </p:cNvSpPr>
          <p:nvPr/>
        </p:nvSpPr>
        <p:spPr bwMode="auto">
          <a:xfrm>
            <a:off x="5205413" y="3984625"/>
            <a:ext cx="407987" cy="4603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&lt; </a:t>
            </a:r>
          </a:p>
        </p:txBody>
      </p:sp>
      <p:pic>
        <p:nvPicPr>
          <p:cNvPr id="8209" name="Picture 2" descr="Head 10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35863" y="2089150"/>
            <a:ext cx="28289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Obdélník 18"/>
          <p:cNvSpPr/>
          <p:nvPr/>
        </p:nvSpPr>
        <p:spPr>
          <a:xfrm>
            <a:off x="0" y="831850"/>
            <a:ext cx="12192000" cy="5715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2763" y="384175"/>
            <a:ext cx="11320462" cy="52625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Do notesu si opiš příklady. Do pravého čtverce zapiš všechny výsledné hodnoty, které jsou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menší než 100. Do levého ty, které jsou větší. Klikni na černý obdélník a udělej kontrolu.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78 + 14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100 – 85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93 + 17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28 + 4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0 + 101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33 – 18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59 + 7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44 + 44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135 -22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119 + 4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86 – 13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65 + 44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33863" y="1471613"/>
            <a:ext cx="3455987" cy="4910137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002588" y="1471613"/>
            <a:ext cx="3455987" cy="4910137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5487988" y="1544638"/>
            <a:ext cx="704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&gt; 100</a:t>
            </a: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9309100" y="1544638"/>
            <a:ext cx="703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&lt; 100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2763" y="384175"/>
            <a:ext cx="5656262" cy="4894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Klikni na černý obdélník a udělej kontrolu.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78 + 14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100 – 85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93 + 17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28 + 4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0 + 101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33 – 18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59 + 7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44 + 44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135 -22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119 + 4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86 – 13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400" dirty="0">
                <a:latin typeface="+mn-lt"/>
              </a:rPr>
              <a:t>65 + 44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33863" y="1471613"/>
            <a:ext cx="3455987" cy="4910137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002588" y="1471613"/>
            <a:ext cx="3455987" cy="4910137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5465763" y="1579563"/>
            <a:ext cx="703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&gt; 100</a:t>
            </a:r>
          </a:p>
        </p:txBody>
      </p:sp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9186863" y="1471613"/>
            <a:ext cx="704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&lt; 100</a:t>
            </a:r>
          </a:p>
        </p:txBody>
      </p:sp>
      <p:sp>
        <p:nvSpPr>
          <p:cNvPr id="10247" name="TextovéPole 6"/>
          <p:cNvSpPr txBox="1">
            <a:spLocks noChangeArrowheads="1"/>
          </p:cNvSpPr>
          <p:nvPr/>
        </p:nvSpPr>
        <p:spPr bwMode="auto">
          <a:xfrm>
            <a:off x="8339138" y="1841500"/>
            <a:ext cx="1855787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78 + 14 = 92</a:t>
            </a:r>
          </a:p>
          <a:p>
            <a:pPr eaLnBrk="1" hangingPunct="1"/>
            <a:r>
              <a:rPr lang="cs-CZ" altLang="cs-CZ" sz="2400"/>
              <a:t>100 – 85 = 15</a:t>
            </a:r>
          </a:p>
          <a:p>
            <a:pPr eaLnBrk="1" hangingPunct="1"/>
            <a:r>
              <a:rPr lang="cs-CZ" altLang="cs-CZ" sz="2400"/>
              <a:t>28 + 4 = 32</a:t>
            </a:r>
          </a:p>
          <a:p>
            <a:pPr eaLnBrk="1" hangingPunct="1"/>
            <a:r>
              <a:rPr lang="cs-CZ" altLang="cs-CZ" sz="2400"/>
              <a:t>33 – 18 = 15</a:t>
            </a:r>
          </a:p>
          <a:p>
            <a:pPr eaLnBrk="1" hangingPunct="1"/>
            <a:r>
              <a:rPr lang="cs-CZ" altLang="cs-CZ" sz="2400"/>
              <a:t>59 + 7 = 66</a:t>
            </a:r>
          </a:p>
          <a:p>
            <a:pPr eaLnBrk="1" hangingPunct="1"/>
            <a:r>
              <a:rPr lang="cs-CZ" altLang="cs-CZ" sz="2400"/>
              <a:t>44 + 44 = 88</a:t>
            </a:r>
          </a:p>
          <a:p>
            <a:pPr eaLnBrk="1" hangingPunct="1"/>
            <a:r>
              <a:rPr lang="cs-CZ" altLang="cs-CZ" sz="2400"/>
              <a:t>86 – 13 = 73</a:t>
            </a:r>
          </a:p>
        </p:txBody>
      </p:sp>
      <p:sp>
        <p:nvSpPr>
          <p:cNvPr id="10248" name="TextovéPole 7"/>
          <p:cNvSpPr txBox="1">
            <a:spLocks noChangeArrowheads="1"/>
          </p:cNvSpPr>
          <p:nvPr/>
        </p:nvSpPr>
        <p:spPr bwMode="auto">
          <a:xfrm>
            <a:off x="4545013" y="2071688"/>
            <a:ext cx="2011362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93 + 17 = 110</a:t>
            </a:r>
          </a:p>
          <a:p>
            <a:pPr eaLnBrk="1" hangingPunct="1"/>
            <a:r>
              <a:rPr lang="cs-CZ" altLang="cs-CZ" sz="2400"/>
              <a:t>0 + 101 = 101</a:t>
            </a:r>
          </a:p>
          <a:p>
            <a:pPr eaLnBrk="1" hangingPunct="1"/>
            <a:r>
              <a:rPr lang="cs-CZ" altLang="cs-CZ" sz="2400"/>
              <a:t>135 – 22 = 113</a:t>
            </a:r>
          </a:p>
          <a:p>
            <a:pPr eaLnBrk="1" hangingPunct="1"/>
            <a:r>
              <a:rPr lang="cs-CZ" altLang="cs-CZ" sz="2400"/>
              <a:t>119 + 4 = 123</a:t>
            </a:r>
          </a:p>
          <a:p>
            <a:pPr eaLnBrk="1" hangingPunct="1"/>
            <a:r>
              <a:rPr lang="cs-CZ" altLang="cs-CZ" sz="2400"/>
              <a:t>65 + 44 = 109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822325"/>
            <a:ext cx="12192000" cy="58705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195387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11270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11271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11272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11273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424863" y="904875"/>
            <a:ext cx="1171575" cy="461963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4248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424863" y="237013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424863" y="31162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424863" y="46783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8424863" y="5441950"/>
            <a:ext cx="1171575" cy="461963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47656 -0.2152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" y="-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195387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12295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12296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12297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424863" y="904875"/>
            <a:ext cx="1171575" cy="461963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4248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2300" name="TextovéPole 11"/>
          <p:cNvSpPr txBox="1">
            <a:spLocks noChangeArrowheads="1"/>
          </p:cNvSpPr>
          <p:nvPr/>
        </p:nvSpPr>
        <p:spPr bwMode="auto">
          <a:xfrm>
            <a:off x="2595563" y="90328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424863" y="31162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424863" y="46783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8424863" y="5441950"/>
            <a:ext cx="1171575" cy="461963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-0.47812 0.1025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" y="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13319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13320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13321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3322" name="TextovéPole 9"/>
          <p:cNvSpPr txBox="1">
            <a:spLocks noChangeArrowheads="1"/>
          </p:cNvSpPr>
          <p:nvPr/>
        </p:nvSpPr>
        <p:spPr bwMode="auto">
          <a:xfrm>
            <a:off x="25955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4248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3324" name="TextovéPole 11"/>
          <p:cNvSpPr txBox="1">
            <a:spLocks noChangeArrowheads="1"/>
          </p:cNvSpPr>
          <p:nvPr/>
        </p:nvSpPr>
        <p:spPr bwMode="auto">
          <a:xfrm>
            <a:off x="2595563" y="90328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424863" y="31162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424863" y="46783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8424863" y="5441950"/>
            <a:ext cx="1171575" cy="461963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47955 -0.444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-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14343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14344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14345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4346" name="TextovéPole 9"/>
          <p:cNvSpPr txBox="1">
            <a:spLocks noChangeArrowheads="1"/>
          </p:cNvSpPr>
          <p:nvPr/>
        </p:nvSpPr>
        <p:spPr bwMode="auto">
          <a:xfrm>
            <a:off x="25955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4248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4348" name="TextovéPole 11"/>
          <p:cNvSpPr txBox="1">
            <a:spLocks noChangeArrowheads="1"/>
          </p:cNvSpPr>
          <p:nvPr/>
        </p:nvSpPr>
        <p:spPr bwMode="auto">
          <a:xfrm>
            <a:off x="2595563" y="90328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424863" y="31162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424863" y="46783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4352" name="TextovéPole 15"/>
          <p:cNvSpPr txBox="1">
            <a:spLocks noChangeArrowheads="1"/>
          </p:cNvSpPr>
          <p:nvPr/>
        </p:nvSpPr>
        <p:spPr bwMode="auto">
          <a:xfrm>
            <a:off x="2595563" y="24114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L -0.47955 0.218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15368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15369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5370" name="TextovéPole 9"/>
          <p:cNvSpPr txBox="1">
            <a:spLocks noChangeArrowheads="1"/>
          </p:cNvSpPr>
          <p:nvPr/>
        </p:nvSpPr>
        <p:spPr bwMode="auto">
          <a:xfrm>
            <a:off x="25955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5371" name="TextovéPole 10"/>
          <p:cNvSpPr txBox="1">
            <a:spLocks noChangeArrowheads="1"/>
          </p:cNvSpPr>
          <p:nvPr/>
        </p:nvSpPr>
        <p:spPr bwMode="auto">
          <a:xfrm>
            <a:off x="2595563" y="3146425"/>
            <a:ext cx="1171575" cy="460375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5372" name="TextovéPole 11"/>
          <p:cNvSpPr txBox="1">
            <a:spLocks noChangeArrowheads="1"/>
          </p:cNvSpPr>
          <p:nvPr/>
        </p:nvSpPr>
        <p:spPr bwMode="auto">
          <a:xfrm>
            <a:off x="2595563" y="90328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424863" y="31162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424863" y="46783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5376" name="TextovéPole 15"/>
          <p:cNvSpPr txBox="1">
            <a:spLocks noChangeArrowheads="1"/>
          </p:cNvSpPr>
          <p:nvPr/>
        </p:nvSpPr>
        <p:spPr bwMode="auto">
          <a:xfrm>
            <a:off x="2595563" y="24114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L -0.47656 -0.1104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" y="-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16390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16391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16393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6394" name="TextovéPole 9"/>
          <p:cNvSpPr txBox="1">
            <a:spLocks noChangeArrowheads="1"/>
          </p:cNvSpPr>
          <p:nvPr/>
        </p:nvSpPr>
        <p:spPr bwMode="auto">
          <a:xfrm>
            <a:off x="25955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6395" name="TextovéPole 10"/>
          <p:cNvSpPr txBox="1">
            <a:spLocks noChangeArrowheads="1"/>
          </p:cNvSpPr>
          <p:nvPr/>
        </p:nvSpPr>
        <p:spPr bwMode="auto">
          <a:xfrm>
            <a:off x="2595563" y="3146425"/>
            <a:ext cx="1171575" cy="460375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6396" name="TextovéPole 11"/>
          <p:cNvSpPr txBox="1">
            <a:spLocks noChangeArrowheads="1"/>
          </p:cNvSpPr>
          <p:nvPr/>
        </p:nvSpPr>
        <p:spPr bwMode="auto">
          <a:xfrm>
            <a:off x="2595563" y="90328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424863" y="311626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6399" name="TextovéPole 14"/>
          <p:cNvSpPr txBox="1">
            <a:spLocks noChangeArrowheads="1"/>
          </p:cNvSpPr>
          <p:nvPr/>
        </p:nvSpPr>
        <p:spPr bwMode="auto">
          <a:xfrm>
            <a:off x="25955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6400" name="TextovéPole 15"/>
          <p:cNvSpPr txBox="1">
            <a:spLocks noChangeArrowheads="1"/>
          </p:cNvSpPr>
          <p:nvPr/>
        </p:nvSpPr>
        <p:spPr bwMode="auto">
          <a:xfrm>
            <a:off x="2595563" y="24114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0.47955 0.222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" y="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488950" y="115888"/>
            <a:ext cx="4667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Spoj příklady se správnými výsledky.</a:t>
            </a:r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665163" y="887413"/>
            <a:ext cx="158115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238 + 16 =                                                                         </a:t>
            </a:r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674688" y="1624013"/>
            <a:ext cx="1701800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1 002 – 82 =</a:t>
            </a:r>
          </a:p>
        </p:txBody>
      </p:sp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665163" y="23701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305 - 66</a:t>
            </a:r>
          </a:p>
        </p:txBody>
      </p:sp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665163" y="3133725"/>
            <a:ext cx="1477962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106 + 44 =</a:t>
            </a:r>
          </a:p>
        </p:txBody>
      </p:sp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665163" y="3897313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987 + 13 =</a:t>
            </a:r>
          </a:p>
        </p:txBody>
      </p:sp>
      <p:sp>
        <p:nvSpPr>
          <p:cNvPr id="17416" name="TextovéPole 7"/>
          <p:cNvSpPr txBox="1">
            <a:spLocks noChangeArrowheads="1"/>
          </p:cNvSpPr>
          <p:nvPr/>
        </p:nvSpPr>
        <p:spPr bwMode="auto">
          <a:xfrm>
            <a:off x="665163" y="4643438"/>
            <a:ext cx="1477962" cy="46196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580 – 72 =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74688" y="5441950"/>
            <a:ext cx="1468437" cy="461963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39 -16 =</a:t>
            </a:r>
          </a:p>
        </p:txBody>
      </p:sp>
      <p:sp>
        <p:nvSpPr>
          <p:cNvPr id="17418" name="TextovéPole 9"/>
          <p:cNvSpPr txBox="1">
            <a:spLocks noChangeArrowheads="1"/>
          </p:cNvSpPr>
          <p:nvPr/>
        </p:nvSpPr>
        <p:spPr bwMode="auto">
          <a:xfrm>
            <a:off x="2595563" y="16240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920</a:t>
            </a:r>
          </a:p>
        </p:txBody>
      </p:sp>
      <p:sp>
        <p:nvSpPr>
          <p:cNvPr id="17419" name="TextovéPole 10"/>
          <p:cNvSpPr txBox="1">
            <a:spLocks noChangeArrowheads="1"/>
          </p:cNvSpPr>
          <p:nvPr/>
        </p:nvSpPr>
        <p:spPr bwMode="auto">
          <a:xfrm>
            <a:off x="2595563" y="3146425"/>
            <a:ext cx="1171575" cy="460375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150</a:t>
            </a:r>
          </a:p>
        </p:txBody>
      </p:sp>
      <p:sp>
        <p:nvSpPr>
          <p:cNvPr id="17420" name="TextovéPole 11"/>
          <p:cNvSpPr txBox="1">
            <a:spLocks noChangeArrowheads="1"/>
          </p:cNvSpPr>
          <p:nvPr/>
        </p:nvSpPr>
        <p:spPr bwMode="auto">
          <a:xfrm>
            <a:off x="2595563" y="903288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254</a:t>
            </a:r>
          </a:p>
        </p:txBody>
      </p:sp>
      <p:sp>
        <p:nvSpPr>
          <p:cNvPr id="17421" name="TextovéPole 12"/>
          <p:cNvSpPr txBox="1">
            <a:spLocks noChangeArrowheads="1"/>
          </p:cNvSpPr>
          <p:nvPr/>
        </p:nvSpPr>
        <p:spPr bwMode="auto">
          <a:xfrm>
            <a:off x="2595563" y="4667250"/>
            <a:ext cx="1171575" cy="461963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508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4248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</a:t>
            </a:r>
          </a:p>
        </p:txBody>
      </p:sp>
      <p:sp>
        <p:nvSpPr>
          <p:cNvPr id="17423" name="TextovéPole 14"/>
          <p:cNvSpPr txBox="1">
            <a:spLocks noChangeArrowheads="1"/>
          </p:cNvSpPr>
          <p:nvPr/>
        </p:nvSpPr>
        <p:spPr bwMode="auto">
          <a:xfrm>
            <a:off x="2595563" y="38973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1 000</a:t>
            </a:r>
          </a:p>
        </p:txBody>
      </p:sp>
      <p:sp>
        <p:nvSpPr>
          <p:cNvPr id="17424" name="TextovéPole 15"/>
          <p:cNvSpPr txBox="1">
            <a:spLocks noChangeArrowheads="1"/>
          </p:cNvSpPr>
          <p:nvPr/>
        </p:nvSpPr>
        <p:spPr bwMode="auto">
          <a:xfrm>
            <a:off x="2595563" y="2411413"/>
            <a:ext cx="1171575" cy="461962"/>
          </a:xfrm>
          <a:prstGeom prst="rect">
            <a:avLst/>
          </a:prstGeom>
          <a:noFill/>
          <a:ln w="5715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239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0.47877 0.222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" y="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205163" y="12430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http://www.clker.com/clipart-14876.html</a:t>
            </a: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3205163" y="17700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http://www.clker.com/clipart-thumbs-up-smiley.html</a:t>
            </a:r>
          </a:p>
        </p:txBody>
      </p:sp>
      <p:sp>
        <p:nvSpPr>
          <p:cNvPr id="18436" name="TextovéPole 1"/>
          <p:cNvSpPr txBox="1">
            <a:spLocks noChangeArrowheads="1"/>
          </p:cNvSpPr>
          <p:nvPr/>
        </p:nvSpPr>
        <p:spPr bwMode="auto">
          <a:xfrm>
            <a:off x="3181350" y="438150"/>
            <a:ext cx="64643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[cit. 2021 – 08 – 16 ].Dostupné pod licencí Public domain na WWW:</a:t>
            </a:r>
          </a:p>
        </p:txBody>
      </p:sp>
      <p:sp>
        <p:nvSpPr>
          <p:cNvPr id="18437" name="TextovéPole 2"/>
          <p:cNvSpPr txBox="1">
            <a:spLocks noChangeArrowheads="1"/>
          </p:cNvSpPr>
          <p:nvPr/>
        </p:nvSpPr>
        <p:spPr bwMode="auto">
          <a:xfrm>
            <a:off x="3032125" y="17700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8438" name="TextovéPole 5"/>
          <p:cNvSpPr txBox="1">
            <a:spLocks noChangeArrowheads="1"/>
          </p:cNvSpPr>
          <p:nvPr/>
        </p:nvSpPr>
        <p:spPr bwMode="auto">
          <a:xfrm>
            <a:off x="3032125" y="12430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8439" name="TextovéPole 3"/>
          <p:cNvSpPr txBox="1">
            <a:spLocks noChangeArrowheads="1"/>
          </p:cNvSpPr>
          <p:nvPr/>
        </p:nvSpPr>
        <p:spPr bwMode="auto">
          <a:xfrm>
            <a:off x="8247063" y="17700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8440" name="TextovéPole 7"/>
          <p:cNvSpPr txBox="1">
            <a:spLocks noChangeArrowheads="1"/>
          </p:cNvSpPr>
          <p:nvPr/>
        </p:nvSpPr>
        <p:spPr bwMode="auto">
          <a:xfrm>
            <a:off x="7165975" y="12430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atematika pro 3. ročník I[Compatibility Mode]" id="{75CB692C-CDA9-446B-BF7A-BC9724F8825F}" vid="{9E59045F-3B42-4160-9C3D-EA92CBA9B9A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Matematika pro 3. třídu I</Template>
  <TotalTime>50</TotalTime>
  <Words>1185</Words>
  <Application>Microsoft Office PowerPoint</Application>
  <PresentationFormat>Vlastní</PresentationFormat>
  <Paragraphs>268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2</cp:revision>
  <dcterms:created xsi:type="dcterms:W3CDTF">2021-08-16T02:27:04Z</dcterms:created>
  <dcterms:modified xsi:type="dcterms:W3CDTF">2021-08-17T09:29:52Z</dcterms:modified>
</cp:coreProperties>
</file>