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64" r:id="rId5"/>
    <p:sldId id="265" r:id="rId6"/>
    <p:sldId id="266" r:id="rId7"/>
    <p:sldId id="267" r:id="rId8"/>
    <p:sldId id="268" r:id="rId9"/>
    <p:sldId id="269" r:id="rId10"/>
    <p:sldId id="259" r:id="rId11"/>
    <p:sldId id="271" r:id="rId12"/>
    <p:sldId id="272" r:id="rId13"/>
    <p:sldId id="260" r:id="rId14"/>
    <p:sldId id="261" r:id="rId15"/>
    <p:sldId id="262" r:id="rId16"/>
    <p:sldId id="273" r:id="rId17"/>
    <p:sldId id="277" r:id="rId18"/>
    <p:sldId id="278" r:id="rId19"/>
    <p:sldId id="274" r:id="rId20"/>
    <p:sldId id="279" r:id="rId21"/>
    <p:sldId id="280" r:id="rId22"/>
    <p:sldId id="275" r:id="rId23"/>
    <p:sldId id="276" r:id="rId24"/>
    <p:sldId id="281" r:id="rId25"/>
    <p:sldId id="282" r:id="rId26"/>
    <p:sldId id="288" r:id="rId27"/>
    <p:sldId id="283" r:id="rId28"/>
    <p:sldId id="289" r:id="rId29"/>
    <p:sldId id="285" r:id="rId30"/>
    <p:sldId id="290" r:id="rId31"/>
    <p:sldId id="291" r:id="rId32"/>
    <p:sldId id="286" r:id="rId33"/>
    <p:sldId id="287" r:id="rId34"/>
    <p:sldId id="292" r:id="rId35"/>
    <p:sldId id="293" r:id="rId36"/>
    <p:sldId id="298" r:id="rId37"/>
    <p:sldId id="299" r:id="rId38"/>
    <p:sldId id="300" r:id="rId39"/>
    <p:sldId id="294" r:id="rId40"/>
    <p:sldId id="301" r:id="rId41"/>
    <p:sldId id="302" r:id="rId42"/>
    <p:sldId id="295" r:id="rId43"/>
    <p:sldId id="303" r:id="rId44"/>
    <p:sldId id="296" r:id="rId45"/>
    <p:sldId id="304" r:id="rId46"/>
    <p:sldId id="305" r:id="rId47"/>
    <p:sldId id="263" r:id="rId48"/>
    <p:sldId id="284" r:id="rId49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00"/>
    <a:srgbClr val="99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větlý styl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řední styl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9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6AC49-E8A5-4E33-B9F8-F7DD33114546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7700AF-CF15-47AB-AA7D-AC156374D0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3B444-9CBA-49C6-92B7-57DFEEBADBC9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57121-BA7D-4C20-B32A-3C4F03D89F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CF394-9D9E-4E9E-8448-3A133ECB7B47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159093-D6A1-44F9-ADA0-78F7C1DC70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677B1-C01E-4484-8F90-C96E660A7392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ACFE84-A0C3-440D-975C-6A8A562260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26302-7B7E-4D8A-B50A-5C595B42262D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F5738B-65FB-41E6-8DF6-89752F1E77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C8DC1-E2C9-40F4-8171-D99DBDA98D88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3199D9-EF57-4082-9D3E-DB7CBAC8D8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07FAA-3629-4DCD-8456-53B83701F3BB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EB77DE-23B3-4940-AAD8-071A392C8C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D24A5-6F2E-458B-8D4C-467AD4C3DCC7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C7F2C9-2ECF-4F37-B95F-85C4A799CF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CCBAB-2093-4799-B537-8078B4D0770D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8F5AC0-595A-4D24-87DA-82601AB5F6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CC1C2-FAAB-4BB6-AFE4-98498CE42D64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0A8BB6-928A-4097-BDE8-071451EAA9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0E709-B7B6-4FE0-85B6-3B77375D4243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914AF-A057-497B-9B67-A2B58A0D47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DB1626-BEF9-4215-9334-EA5D6C7F8AA0}" type="datetimeFigureOut">
              <a:rPr lang="cs-CZ"/>
              <a:pPr>
                <a:defRPr/>
              </a:pPr>
              <a:t>12.10.2021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2F679D93-8FF6-4462-B4BF-2A0160EDD65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5000">
              <a:srgbClr val="F6F8FC"/>
            </a:gs>
            <a:gs pos="60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2894013" y="2797175"/>
            <a:ext cx="539591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Hravá fyzika pro 6. ročník</a:t>
            </a:r>
          </a:p>
        </p:txBody>
      </p:sp>
      <p:sp>
        <p:nvSpPr>
          <p:cNvPr id="3" name="Obdélník 2"/>
          <p:cNvSpPr/>
          <p:nvPr/>
        </p:nvSpPr>
        <p:spPr>
          <a:xfrm>
            <a:off x="941388" y="1427163"/>
            <a:ext cx="574675" cy="1646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036638" y="1098550"/>
            <a:ext cx="311150" cy="328613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79513" y="957263"/>
            <a:ext cx="50800" cy="246062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hnutý pruh 5"/>
          <p:cNvSpPr/>
          <p:nvPr/>
        </p:nvSpPr>
        <p:spPr>
          <a:xfrm rot="5400000">
            <a:off x="1009650" y="3248025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96950" y="3073400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056" name="Skupina 38"/>
          <p:cNvGrpSpPr>
            <a:grpSpLocks/>
          </p:cNvGrpSpPr>
          <p:nvPr/>
        </p:nvGrpSpPr>
        <p:grpSpPr bwMode="auto">
          <a:xfrm>
            <a:off x="882650" y="3571875"/>
            <a:ext cx="733425" cy="957263"/>
            <a:chOff x="2376677" y="4832030"/>
            <a:chExt cx="733619" cy="957076"/>
          </a:xfrm>
        </p:grpSpPr>
        <p:sp>
          <p:nvSpPr>
            <p:cNvPr id="9" name="Vývojový diagram: magnetický disk 8"/>
            <p:cNvSpPr/>
            <p:nvPr/>
          </p:nvSpPr>
          <p:spPr>
            <a:xfrm>
              <a:off x="2376677" y="5195497"/>
              <a:ext cx="705036" cy="593609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2592634" y="5020906"/>
              <a:ext cx="273122" cy="24601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hnutý pruh 10"/>
            <p:cNvSpPr/>
            <p:nvPr/>
          </p:nvSpPr>
          <p:spPr>
            <a:xfrm rot="16200000">
              <a:off x="2657017" y="4693015"/>
              <a:ext cx="314264" cy="592294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057" name="Picture 10" descr="Horseshoe Magne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6783349">
            <a:off x="9803606" y="4928394"/>
            <a:ext cx="1189038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69950" y="781050"/>
            <a:ext cx="717550" cy="1476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059" name="Picture 2" descr="Atom Symbo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89925" y="1081088"/>
            <a:ext cx="1817688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vál 12"/>
          <p:cNvSpPr/>
          <p:nvPr/>
        </p:nvSpPr>
        <p:spPr>
          <a:xfrm rot="17112814">
            <a:off x="3289300" y="4633913"/>
            <a:ext cx="914400" cy="914400"/>
          </a:xfrm>
          <a:prstGeom prst="ellipse">
            <a:avLst/>
          </a:prstGeom>
          <a:gradFill>
            <a:gsLst>
              <a:gs pos="23000">
                <a:srgbClr val="00B0F0"/>
              </a:gs>
              <a:gs pos="77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 rot="17112814">
            <a:off x="3851275" y="4633913"/>
            <a:ext cx="914400" cy="914400"/>
          </a:xfrm>
          <a:prstGeom prst="ellipse">
            <a:avLst/>
          </a:prstGeom>
          <a:gradFill>
            <a:gsLst>
              <a:gs pos="23000">
                <a:srgbClr val="00B0F0"/>
              </a:gs>
              <a:gs pos="77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 rot="17112814">
            <a:off x="3570288" y="5051425"/>
            <a:ext cx="914400" cy="914400"/>
          </a:xfrm>
          <a:prstGeom prst="ellipse">
            <a:avLst/>
          </a:prstGeom>
          <a:gradFill>
            <a:gsLst>
              <a:gs pos="23000">
                <a:srgbClr val="00B0F0"/>
              </a:gs>
              <a:gs pos="77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300038" y="0"/>
            <a:ext cx="7607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Klikni na políčka, která vyjadřují tělesa. Ta se zabarví zeleně.</a:t>
            </a:r>
          </a:p>
          <a:p>
            <a:pPr eaLnBrk="1" hangingPunct="1"/>
            <a:r>
              <a:rPr lang="cs-CZ" altLang="cs-CZ" sz="2400" dirty="0"/>
              <a:t>Nezabarvená políčka vyjadřují </a:t>
            </a:r>
            <a:r>
              <a:rPr lang="cs-CZ" altLang="cs-CZ" sz="2400" dirty="0" smtClean="0"/>
              <a:t>co?</a:t>
            </a:r>
            <a:endParaRPr lang="cs-CZ" altLang="cs-CZ" sz="2400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41388" y="1287463"/>
            <a:ext cx="80962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35725" y="2609850"/>
            <a:ext cx="1425575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list papíru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51013" y="3897313"/>
            <a:ext cx="219392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vzduch v balónu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64338" y="5681663"/>
            <a:ext cx="1682750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oxid uhličitý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993188" y="1749425"/>
            <a:ext cx="876300" cy="460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olovo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602663" y="4127500"/>
            <a:ext cx="855662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láhev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751013" y="5770563"/>
            <a:ext cx="1350962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limonáda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81338" y="2085975"/>
            <a:ext cx="831850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vejce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243388" y="5105400"/>
            <a:ext cx="946150" cy="460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mléko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712325" y="5335588"/>
            <a:ext cx="833438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602288" y="1366838"/>
            <a:ext cx="730250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váza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788025" y="3897313"/>
            <a:ext cx="862013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kyslík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9578975" y="2903538"/>
            <a:ext cx="952500" cy="460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železo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9366250" y="506413"/>
            <a:ext cx="101282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noviny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58800" y="2770188"/>
            <a:ext cx="901700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52438" y="4838700"/>
            <a:ext cx="1008062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bavlna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243388" y="2978150"/>
            <a:ext cx="784225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skříň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973763" y="4757738"/>
            <a:ext cx="197167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voda v bazénu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103688" y="6232525"/>
            <a:ext cx="1085850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počítač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972300" y="1287463"/>
            <a:ext cx="976313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člověk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847975" y="1136650"/>
            <a:ext cx="922338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0112375" y="3897313"/>
            <a:ext cx="865188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4" grpId="0"/>
      <p:bldP spid="15" grpId="0"/>
      <p:bldP spid="16" grpId="0"/>
      <p:bldP spid="17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5" grpId="0"/>
      <p:bldP spid="17" grpId="0"/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49300" y="2878138"/>
            <a:ext cx="922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6" grpId="0"/>
      <p:bldP spid="17" grpId="0"/>
      <p:bldP spid="18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749300" y="2878138"/>
            <a:ext cx="922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49300" y="3511550"/>
            <a:ext cx="754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dům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5" grpId="0"/>
      <p:bldP spid="16" grpId="0"/>
      <p:bldP spid="17" grpId="0"/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749300" y="2878138"/>
            <a:ext cx="922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svíčka</a:t>
            </a:r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749300" y="3511550"/>
            <a:ext cx="754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dům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47713" y="4103688"/>
            <a:ext cx="2251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televizní ovladač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749300" y="2878138"/>
            <a:ext cx="922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svíčka</a:t>
            </a: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749300" y="3511550"/>
            <a:ext cx="754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dům</a:t>
            </a:r>
          </a:p>
        </p:txBody>
      </p:sp>
      <p:sp>
        <p:nvSpPr>
          <p:cNvPr id="9223" name="TextovéPole 7"/>
          <p:cNvSpPr txBox="1">
            <a:spLocks noChangeArrowheads="1"/>
          </p:cNvSpPr>
          <p:nvPr/>
        </p:nvSpPr>
        <p:spPr bwMode="auto">
          <a:xfrm>
            <a:off x="747713" y="4103688"/>
            <a:ext cx="2251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televizní ovladač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1050" y="4737100"/>
            <a:ext cx="690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šaty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5" grpId="0"/>
      <p:bldP spid="16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749300" y="2878138"/>
            <a:ext cx="922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svíčka</a:t>
            </a:r>
          </a:p>
        </p:txBody>
      </p:sp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749300" y="3511550"/>
            <a:ext cx="754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dům</a:t>
            </a:r>
          </a:p>
        </p:txBody>
      </p:sp>
      <p:sp>
        <p:nvSpPr>
          <p:cNvPr id="10247" name="TextovéPole 7"/>
          <p:cNvSpPr txBox="1">
            <a:spLocks noChangeArrowheads="1"/>
          </p:cNvSpPr>
          <p:nvPr/>
        </p:nvSpPr>
        <p:spPr bwMode="auto">
          <a:xfrm>
            <a:off x="747713" y="4103688"/>
            <a:ext cx="2251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televizní ovladač</a:t>
            </a:r>
          </a:p>
        </p:txBody>
      </p:sp>
      <p:sp>
        <p:nvSpPr>
          <p:cNvPr id="10248" name="TextovéPole 8"/>
          <p:cNvSpPr txBox="1">
            <a:spLocks noChangeArrowheads="1"/>
          </p:cNvSpPr>
          <p:nvPr/>
        </p:nvSpPr>
        <p:spPr bwMode="auto">
          <a:xfrm>
            <a:off x="781050" y="4737100"/>
            <a:ext cx="690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šaty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77875" y="5372100"/>
            <a:ext cx="730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váza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6" grpId="0"/>
      <p:bldP spid="17" grpId="0"/>
      <p:bldP spid="18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736600" y="360363"/>
            <a:ext cx="451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látku s odpovídající vlastností.</a:t>
            </a:r>
          </a:p>
        </p:txBody>
      </p:sp>
      <p:grpSp>
        <p:nvGrpSpPr>
          <p:cNvPr id="11267" name="Skupina 28"/>
          <p:cNvGrpSpPr>
            <a:grpSpLocks/>
          </p:cNvGrpSpPr>
          <p:nvPr/>
        </p:nvGrpSpPr>
        <p:grpSpPr bwMode="auto">
          <a:xfrm>
            <a:off x="950913" y="5876925"/>
            <a:ext cx="3871912" cy="657225"/>
            <a:chOff x="951390" y="5877018"/>
            <a:chExt cx="3870664" cy="656947"/>
          </a:xfrm>
        </p:grpSpPr>
        <p:sp>
          <p:nvSpPr>
            <p:cNvPr id="9" name="Obdélník: se zakulacenými rohy 8"/>
            <p:cNvSpPr/>
            <p:nvPr/>
          </p:nvSpPr>
          <p:spPr>
            <a:xfrm>
              <a:off x="951390" y="5877018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96" name="TextovéPole 9"/>
            <p:cNvSpPr txBox="1">
              <a:spLocks noChangeArrowheads="1"/>
            </p:cNvSpPr>
            <p:nvPr/>
          </p:nvSpPr>
          <p:spPr bwMode="auto">
            <a:xfrm>
              <a:off x="1824826" y="5974658"/>
              <a:ext cx="212378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kytarová struna</a:t>
              </a:r>
            </a:p>
          </p:txBody>
        </p:sp>
      </p:grpSp>
      <p:grpSp>
        <p:nvGrpSpPr>
          <p:cNvPr id="11268" name="Skupina 27"/>
          <p:cNvGrpSpPr>
            <a:grpSpLocks/>
          </p:cNvGrpSpPr>
          <p:nvPr/>
        </p:nvGrpSpPr>
        <p:grpSpPr bwMode="auto">
          <a:xfrm>
            <a:off x="950913" y="5099050"/>
            <a:ext cx="3871912" cy="657225"/>
            <a:chOff x="951390" y="5098741"/>
            <a:chExt cx="3870664" cy="656947"/>
          </a:xfrm>
        </p:grpSpPr>
        <p:sp>
          <p:nvSpPr>
            <p:cNvPr id="8" name="Obdélník: se zakulacenými rohy 7"/>
            <p:cNvSpPr/>
            <p:nvPr/>
          </p:nvSpPr>
          <p:spPr>
            <a:xfrm>
              <a:off x="951390" y="509874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94" name="TextovéPole 10"/>
            <p:cNvSpPr txBox="1">
              <a:spLocks noChangeArrowheads="1"/>
            </p:cNvSpPr>
            <p:nvPr/>
          </p:nvSpPr>
          <p:spPr bwMode="auto">
            <a:xfrm>
              <a:off x="1542290" y="5196381"/>
              <a:ext cx="290124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upečené linecké těsto</a:t>
              </a:r>
            </a:p>
          </p:txBody>
        </p:sp>
      </p:grpSp>
      <p:grpSp>
        <p:nvGrpSpPr>
          <p:cNvPr id="11269" name="Skupina 26"/>
          <p:cNvGrpSpPr>
            <a:grpSpLocks/>
          </p:cNvGrpSpPr>
          <p:nvPr/>
        </p:nvGrpSpPr>
        <p:grpSpPr bwMode="auto">
          <a:xfrm>
            <a:off x="950913" y="4289425"/>
            <a:ext cx="3871912" cy="657225"/>
            <a:chOff x="951390" y="4289419"/>
            <a:chExt cx="3870664" cy="656947"/>
          </a:xfrm>
        </p:grpSpPr>
        <p:sp>
          <p:nvSpPr>
            <p:cNvPr id="7" name="Obdélník: se zakulacenými rohy 6"/>
            <p:cNvSpPr/>
            <p:nvPr/>
          </p:nvSpPr>
          <p:spPr>
            <a:xfrm>
              <a:off x="951390" y="4289419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92" name="TextovéPole 11"/>
            <p:cNvSpPr txBox="1">
              <a:spLocks noChangeArrowheads="1"/>
            </p:cNvSpPr>
            <p:nvPr/>
          </p:nvSpPr>
          <p:spPr bwMode="auto">
            <a:xfrm>
              <a:off x="2548326" y="4387059"/>
              <a:ext cx="10273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kámen</a:t>
              </a:r>
            </a:p>
          </p:txBody>
        </p:sp>
      </p:grpSp>
      <p:grpSp>
        <p:nvGrpSpPr>
          <p:cNvPr id="11270" name="Skupina 25"/>
          <p:cNvGrpSpPr>
            <a:grpSpLocks/>
          </p:cNvGrpSpPr>
          <p:nvPr/>
        </p:nvGrpSpPr>
        <p:grpSpPr bwMode="auto">
          <a:xfrm>
            <a:off x="950913" y="3482975"/>
            <a:ext cx="3871912" cy="657225"/>
            <a:chOff x="951390" y="3483083"/>
            <a:chExt cx="3870664" cy="656947"/>
          </a:xfrm>
        </p:grpSpPr>
        <p:sp>
          <p:nvSpPr>
            <p:cNvPr id="6" name="Obdélník: se zakulacenými rohy 5"/>
            <p:cNvSpPr/>
            <p:nvPr/>
          </p:nvSpPr>
          <p:spPr>
            <a:xfrm>
              <a:off x="951390" y="3483083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90" name="TextovéPole 12"/>
            <p:cNvSpPr txBox="1">
              <a:spLocks noChangeArrowheads="1"/>
            </p:cNvSpPr>
            <p:nvPr/>
          </p:nvSpPr>
          <p:spPr bwMode="auto">
            <a:xfrm>
              <a:off x="2158862" y="3580723"/>
              <a:ext cx="13849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plastelína</a:t>
              </a:r>
            </a:p>
          </p:txBody>
        </p:sp>
      </p:grpSp>
      <p:grpSp>
        <p:nvGrpSpPr>
          <p:cNvPr id="11271" name="Skupina 24"/>
          <p:cNvGrpSpPr>
            <a:grpSpLocks/>
          </p:cNvGrpSpPr>
          <p:nvPr/>
        </p:nvGrpSpPr>
        <p:grpSpPr bwMode="auto">
          <a:xfrm>
            <a:off x="950913" y="2673350"/>
            <a:ext cx="3871912" cy="657225"/>
            <a:chOff x="951390" y="2673736"/>
            <a:chExt cx="3870664" cy="656947"/>
          </a:xfrm>
        </p:grpSpPr>
        <p:sp>
          <p:nvSpPr>
            <p:cNvPr id="5" name="Obdélník: se zakulacenými rohy 4"/>
            <p:cNvSpPr/>
            <p:nvPr/>
          </p:nvSpPr>
          <p:spPr>
            <a:xfrm>
              <a:off x="951390" y="267373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88" name="TextovéPole 13"/>
            <p:cNvSpPr txBox="1">
              <a:spLocks noChangeArrowheads="1"/>
            </p:cNvSpPr>
            <p:nvPr/>
          </p:nvSpPr>
          <p:spPr bwMode="auto">
            <a:xfrm>
              <a:off x="2444933" y="2771376"/>
              <a:ext cx="88357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guma</a:t>
              </a:r>
            </a:p>
          </p:txBody>
        </p:sp>
      </p:grpSp>
      <p:grpSp>
        <p:nvGrpSpPr>
          <p:cNvPr id="11272" name="Skupina 23"/>
          <p:cNvGrpSpPr>
            <a:grpSpLocks/>
          </p:cNvGrpSpPr>
          <p:nvPr/>
        </p:nvGrpSpPr>
        <p:grpSpPr bwMode="auto">
          <a:xfrm>
            <a:off x="950913" y="1882775"/>
            <a:ext cx="3871912" cy="657225"/>
            <a:chOff x="951390" y="1883521"/>
            <a:chExt cx="3870664" cy="656947"/>
          </a:xfrm>
        </p:grpSpPr>
        <p:sp>
          <p:nvSpPr>
            <p:cNvPr id="4" name="Obdélník: se zakulacenými rohy 3"/>
            <p:cNvSpPr/>
            <p:nvPr/>
          </p:nvSpPr>
          <p:spPr>
            <a:xfrm>
              <a:off x="951390" y="188352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86" name="TextovéPole 14"/>
            <p:cNvSpPr txBox="1">
              <a:spLocks noChangeArrowheads="1"/>
            </p:cNvSpPr>
            <p:nvPr/>
          </p:nvSpPr>
          <p:spPr bwMode="auto">
            <a:xfrm>
              <a:off x="2327113" y="1981161"/>
              <a:ext cx="111921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vlhký jíl</a:t>
              </a:r>
            </a:p>
          </p:txBody>
        </p:sp>
      </p:grp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950913" y="1076325"/>
            <a:ext cx="3871912" cy="657225"/>
            <a:chOff x="951390" y="1077032"/>
            <a:chExt cx="3870664" cy="656947"/>
          </a:xfrm>
        </p:grpSpPr>
        <p:sp>
          <p:nvSpPr>
            <p:cNvPr id="3" name="Obdélník: se zakulacenými rohy 2"/>
            <p:cNvSpPr/>
            <p:nvPr/>
          </p:nvSpPr>
          <p:spPr>
            <a:xfrm>
              <a:off x="951390" y="1077032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84" name="TextovéPole 15"/>
            <p:cNvSpPr txBox="1">
              <a:spLocks noChangeArrowheads="1"/>
            </p:cNvSpPr>
            <p:nvPr/>
          </p:nvSpPr>
          <p:spPr bwMode="auto">
            <a:xfrm>
              <a:off x="2229651" y="1124390"/>
              <a:ext cx="131414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keramika</a:t>
              </a:r>
            </a:p>
          </p:txBody>
        </p:sp>
      </p:grpSp>
      <p:sp>
        <p:nvSpPr>
          <p:cNvPr id="17" name="Obdélník: se zakulacenými rohy 16"/>
          <p:cNvSpPr/>
          <p:nvPr/>
        </p:nvSpPr>
        <p:spPr>
          <a:xfrm>
            <a:off x="7007225" y="2232025"/>
            <a:ext cx="3870325" cy="657225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: se zakulacenými rohy 17"/>
          <p:cNvSpPr/>
          <p:nvPr/>
        </p:nvSpPr>
        <p:spPr>
          <a:xfrm>
            <a:off x="7007225" y="3181350"/>
            <a:ext cx="3870325" cy="657225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: se zakulacenými rohy 18"/>
          <p:cNvSpPr/>
          <p:nvPr/>
        </p:nvSpPr>
        <p:spPr>
          <a:xfrm>
            <a:off x="7007225" y="4140200"/>
            <a:ext cx="3870325" cy="657225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7" name="TextovéPole 19"/>
          <p:cNvSpPr txBox="1">
            <a:spLocks noChangeArrowheads="1"/>
          </p:cNvSpPr>
          <p:nvPr/>
        </p:nvSpPr>
        <p:spPr bwMode="auto">
          <a:xfrm>
            <a:off x="8450263" y="4237038"/>
            <a:ext cx="1023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křehká</a:t>
            </a:r>
          </a:p>
        </p:txBody>
      </p:sp>
      <p:sp>
        <p:nvSpPr>
          <p:cNvPr id="11278" name="TextovéPole 20"/>
          <p:cNvSpPr txBox="1">
            <a:spLocks noChangeArrowheads="1"/>
          </p:cNvSpPr>
          <p:nvPr/>
        </p:nvSpPr>
        <p:spPr bwMode="auto">
          <a:xfrm>
            <a:off x="8450263" y="3252788"/>
            <a:ext cx="10461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pružná</a:t>
            </a:r>
          </a:p>
        </p:txBody>
      </p:sp>
      <p:sp>
        <p:nvSpPr>
          <p:cNvPr id="11279" name="TextovéPole 21"/>
          <p:cNvSpPr txBox="1">
            <a:spLocks noChangeArrowheads="1"/>
          </p:cNvSpPr>
          <p:nvPr/>
        </p:nvSpPr>
        <p:spPr bwMode="auto">
          <a:xfrm>
            <a:off x="8450263" y="2309813"/>
            <a:ext cx="985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tvárná</a:t>
            </a:r>
          </a:p>
        </p:txBody>
      </p:sp>
      <p:cxnSp>
        <p:nvCxnSpPr>
          <p:cNvPr id="31" name="Přímá spojnice se šipkou 30"/>
          <p:cNvCxnSpPr>
            <a:stCxn id="3" idx="3"/>
            <a:endCxn id="19" idx="1"/>
          </p:cNvCxnSpPr>
          <p:nvPr/>
        </p:nvCxnSpPr>
        <p:spPr>
          <a:xfrm>
            <a:off x="4822825" y="1404938"/>
            <a:ext cx="2184400" cy="30638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4" idx="3"/>
            <a:endCxn id="17" idx="1"/>
          </p:cNvCxnSpPr>
          <p:nvPr/>
        </p:nvCxnSpPr>
        <p:spPr>
          <a:xfrm>
            <a:off x="4822825" y="2211388"/>
            <a:ext cx="2184400" cy="34925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5" idx="3"/>
            <a:endCxn id="18" idx="1"/>
          </p:cNvCxnSpPr>
          <p:nvPr/>
        </p:nvCxnSpPr>
        <p:spPr>
          <a:xfrm>
            <a:off x="4822825" y="3001963"/>
            <a:ext cx="2184400" cy="5080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736600" y="360363"/>
            <a:ext cx="451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látku s odpovídající vlastností.</a:t>
            </a:r>
          </a:p>
        </p:txBody>
      </p:sp>
      <p:grpSp>
        <p:nvGrpSpPr>
          <p:cNvPr id="12291" name="Skupina 28"/>
          <p:cNvGrpSpPr>
            <a:grpSpLocks/>
          </p:cNvGrpSpPr>
          <p:nvPr/>
        </p:nvGrpSpPr>
        <p:grpSpPr bwMode="auto">
          <a:xfrm>
            <a:off x="950913" y="5876925"/>
            <a:ext cx="3871912" cy="657225"/>
            <a:chOff x="951390" y="5877018"/>
            <a:chExt cx="3870664" cy="656947"/>
          </a:xfrm>
        </p:grpSpPr>
        <p:sp>
          <p:nvSpPr>
            <p:cNvPr id="9" name="Obdélník: se zakulacenými rohy 8"/>
            <p:cNvSpPr/>
            <p:nvPr/>
          </p:nvSpPr>
          <p:spPr>
            <a:xfrm>
              <a:off x="951390" y="5877018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36" name="TextovéPole 9"/>
            <p:cNvSpPr txBox="1">
              <a:spLocks noChangeArrowheads="1"/>
            </p:cNvSpPr>
            <p:nvPr/>
          </p:nvSpPr>
          <p:spPr bwMode="auto">
            <a:xfrm>
              <a:off x="1824826" y="5974658"/>
              <a:ext cx="212378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kytarová struna</a:t>
              </a:r>
            </a:p>
          </p:txBody>
        </p:sp>
      </p:grpSp>
      <p:grpSp>
        <p:nvGrpSpPr>
          <p:cNvPr id="12292" name="Skupina 27"/>
          <p:cNvGrpSpPr>
            <a:grpSpLocks/>
          </p:cNvGrpSpPr>
          <p:nvPr/>
        </p:nvGrpSpPr>
        <p:grpSpPr bwMode="auto">
          <a:xfrm>
            <a:off x="950913" y="5099050"/>
            <a:ext cx="3871912" cy="657225"/>
            <a:chOff x="951390" y="5098741"/>
            <a:chExt cx="3870664" cy="656947"/>
          </a:xfrm>
        </p:grpSpPr>
        <p:sp>
          <p:nvSpPr>
            <p:cNvPr id="8" name="Obdélník: se zakulacenými rohy 7"/>
            <p:cNvSpPr/>
            <p:nvPr/>
          </p:nvSpPr>
          <p:spPr>
            <a:xfrm>
              <a:off x="951390" y="509874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34" name="TextovéPole 10"/>
            <p:cNvSpPr txBox="1">
              <a:spLocks noChangeArrowheads="1"/>
            </p:cNvSpPr>
            <p:nvPr/>
          </p:nvSpPr>
          <p:spPr bwMode="auto">
            <a:xfrm>
              <a:off x="1542290" y="5196381"/>
              <a:ext cx="290124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upečené linecké těsto</a:t>
              </a:r>
            </a:p>
          </p:txBody>
        </p:sp>
      </p:grpSp>
      <p:grpSp>
        <p:nvGrpSpPr>
          <p:cNvPr id="12293" name="Skupina 26"/>
          <p:cNvGrpSpPr>
            <a:grpSpLocks/>
          </p:cNvGrpSpPr>
          <p:nvPr/>
        </p:nvGrpSpPr>
        <p:grpSpPr bwMode="auto">
          <a:xfrm>
            <a:off x="950913" y="4289425"/>
            <a:ext cx="3871912" cy="657225"/>
            <a:chOff x="951390" y="4289419"/>
            <a:chExt cx="3870664" cy="656947"/>
          </a:xfrm>
        </p:grpSpPr>
        <p:sp>
          <p:nvSpPr>
            <p:cNvPr id="7" name="Obdélník: se zakulacenými rohy 6"/>
            <p:cNvSpPr/>
            <p:nvPr/>
          </p:nvSpPr>
          <p:spPr>
            <a:xfrm>
              <a:off x="951390" y="4289419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32" name="TextovéPole 11"/>
            <p:cNvSpPr txBox="1">
              <a:spLocks noChangeArrowheads="1"/>
            </p:cNvSpPr>
            <p:nvPr/>
          </p:nvSpPr>
          <p:spPr bwMode="auto">
            <a:xfrm>
              <a:off x="2548326" y="4387059"/>
              <a:ext cx="10273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kámen</a:t>
              </a:r>
            </a:p>
          </p:txBody>
        </p:sp>
      </p:grpSp>
      <p:grpSp>
        <p:nvGrpSpPr>
          <p:cNvPr id="12294" name="Skupina 25"/>
          <p:cNvGrpSpPr>
            <a:grpSpLocks/>
          </p:cNvGrpSpPr>
          <p:nvPr/>
        </p:nvGrpSpPr>
        <p:grpSpPr bwMode="auto">
          <a:xfrm>
            <a:off x="950913" y="3482975"/>
            <a:ext cx="3871912" cy="657225"/>
            <a:chOff x="951390" y="3483083"/>
            <a:chExt cx="3870664" cy="656947"/>
          </a:xfrm>
        </p:grpSpPr>
        <p:sp>
          <p:nvSpPr>
            <p:cNvPr id="6" name="Obdélník: se zakulacenými rohy 5"/>
            <p:cNvSpPr/>
            <p:nvPr/>
          </p:nvSpPr>
          <p:spPr>
            <a:xfrm>
              <a:off x="951390" y="3483083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30" name="TextovéPole 12"/>
            <p:cNvSpPr txBox="1">
              <a:spLocks noChangeArrowheads="1"/>
            </p:cNvSpPr>
            <p:nvPr/>
          </p:nvSpPr>
          <p:spPr bwMode="auto">
            <a:xfrm>
              <a:off x="2158862" y="3580723"/>
              <a:ext cx="13849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plastelína</a:t>
              </a:r>
            </a:p>
          </p:txBody>
        </p:sp>
      </p:grpSp>
      <p:grpSp>
        <p:nvGrpSpPr>
          <p:cNvPr id="12295" name="Skupina 24"/>
          <p:cNvGrpSpPr>
            <a:grpSpLocks/>
          </p:cNvGrpSpPr>
          <p:nvPr/>
        </p:nvGrpSpPr>
        <p:grpSpPr bwMode="auto">
          <a:xfrm>
            <a:off x="950913" y="2673350"/>
            <a:ext cx="3871912" cy="657225"/>
            <a:chOff x="951390" y="2673736"/>
            <a:chExt cx="3870664" cy="656947"/>
          </a:xfrm>
        </p:grpSpPr>
        <p:sp>
          <p:nvSpPr>
            <p:cNvPr id="5" name="Obdélník: se zakulacenými rohy 4"/>
            <p:cNvSpPr/>
            <p:nvPr/>
          </p:nvSpPr>
          <p:spPr>
            <a:xfrm>
              <a:off x="951390" y="267373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28" name="TextovéPole 13"/>
            <p:cNvSpPr txBox="1">
              <a:spLocks noChangeArrowheads="1"/>
            </p:cNvSpPr>
            <p:nvPr/>
          </p:nvSpPr>
          <p:spPr bwMode="auto">
            <a:xfrm>
              <a:off x="2444933" y="2771376"/>
              <a:ext cx="88357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guma</a:t>
              </a:r>
            </a:p>
          </p:txBody>
        </p:sp>
      </p:grpSp>
      <p:grpSp>
        <p:nvGrpSpPr>
          <p:cNvPr id="12296" name="Skupina 23"/>
          <p:cNvGrpSpPr>
            <a:grpSpLocks/>
          </p:cNvGrpSpPr>
          <p:nvPr/>
        </p:nvGrpSpPr>
        <p:grpSpPr bwMode="auto">
          <a:xfrm>
            <a:off x="950913" y="1882775"/>
            <a:ext cx="3871912" cy="657225"/>
            <a:chOff x="951390" y="1883521"/>
            <a:chExt cx="3870664" cy="656947"/>
          </a:xfrm>
        </p:grpSpPr>
        <p:sp>
          <p:nvSpPr>
            <p:cNvPr id="4" name="Obdélník: se zakulacenými rohy 3"/>
            <p:cNvSpPr/>
            <p:nvPr/>
          </p:nvSpPr>
          <p:spPr>
            <a:xfrm>
              <a:off x="951390" y="188352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26" name="TextovéPole 14"/>
            <p:cNvSpPr txBox="1">
              <a:spLocks noChangeArrowheads="1"/>
            </p:cNvSpPr>
            <p:nvPr/>
          </p:nvSpPr>
          <p:spPr bwMode="auto">
            <a:xfrm>
              <a:off x="2327113" y="1981161"/>
              <a:ext cx="111921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vlhký jíl</a:t>
              </a:r>
            </a:p>
          </p:txBody>
        </p:sp>
      </p:grpSp>
      <p:grpSp>
        <p:nvGrpSpPr>
          <p:cNvPr id="12297" name="Skupina 22"/>
          <p:cNvGrpSpPr>
            <a:grpSpLocks/>
          </p:cNvGrpSpPr>
          <p:nvPr/>
        </p:nvGrpSpPr>
        <p:grpSpPr bwMode="auto">
          <a:xfrm>
            <a:off x="950913" y="1076325"/>
            <a:ext cx="3871912" cy="657225"/>
            <a:chOff x="951390" y="1077032"/>
            <a:chExt cx="3870664" cy="656947"/>
          </a:xfrm>
        </p:grpSpPr>
        <p:sp>
          <p:nvSpPr>
            <p:cNvPr id="3" name="Obdélník: se zakulacenými rohy 2"/>
            <p:cNvSpPr/>
            <p:nvPr/>
          </p:nvSpPr>
          <p:spPr>
            <a:xfrm>
              <a:off x="951390" y="1077032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24" name="TextovéPole 15"/>
            <p:cNvSpPr txBox="1">
              <a:spLocks noChangeArrowheads="1"/>
            </p:cNvSpPr>
            <p:nvPr/>
          </p:nvSpPr>
          <p:spPr bwMode="auto">
            <a:xfrm>
              <a:off x="2229651" y="1124390"/>
              <a:ext cx="131414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keramika</a:t>
              </a:r>
            </a:p>
          </p:txBody>
        </p:sp>
      </p:grpSp>
      <p:grpSp>
        <p:nvGrpSpPr>
          <p:cNvPr id="12298" name="Skupina 29"/>
          <p:cNvGrpSpPr>
            <a:grpSpLocks/>
          </p:cNvGrpSpPr>
          <p:nvPr/>
        </p:nvGrpSpPr>
        <p:grpSpPr bwMode="auto">
          <a:xfrm>
            <a:off x="4897438" y="1076325"/>
            <a:ext cx="3871912" cy="657225"/>
            <a:chOff x="7037737" y="4149991"/>
            <a:chExt cx="3870664" cy="656947"/>
          </a:xfrm>
        </p:grpSpPr>
        <p:sp>
          <p:nvSpPr>
            <p:cNvPr id="19" name="Obdélník: se zakulacenými rohy 18"/>
            <p:cNvSpPr/>
            <p:nvPr/>
          </p:nvSpPr>
          <p:spPr>
            <a:xfrm>
              <a:off x="7037737" y="414999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22" name="TextovéPole 19"/>
            <p:cNvSpPr txBox="1">
              <a:spLocks noChangeArrowheads="1"/>
            </p:cNvSpPr>
            <p:nvPr/>
          </p:nvSpPr>
          <p:spPr bwMode="auto">
            <a:xfrm>
              <a:off x="8449528" y="4237670"/>
              <a:ext cx="10249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křehká</a:t>
              </a:r>
            </a:p>
          </p:txBody>
        </p:sp>
      </p:grpSp>
      <p:grpSp>
        <p:nvGrpSpPr>
          <p:cNvPr id="12299" name="Skupina 40"/>
          <p:cNvGrpSpPr>
            <a:grpSpLocks/>
          </p:cNvGrpSpPr>
          <p:nvPr/>
        </p:nvGrpSpPr>
        <p:grpSpPr bwMode="auto">
          <a:xfrm>
            <a:off x="4897438" y="2709863"/>
            <a:ext cx="3871912" cy="657225"/>
            <a:chOff x="7007441" y="3181331"/>
            <a:chExt cx="3870664" cy="656947"/>
          </a:xfrm>
        </p:grpSpPr>
        <p:sp>
          <p:nvSpPr>
            <p:cNvPr id="18" name="Obdélník: se zakulacenými rohy 17"/>
            <p:cNvSpPr/>
            <p:nvPr/>
          </p:nvSpPr>
          <p:spPr>
            <a:xfrm>
              <a:off x="7007441" y="318133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20" name="TextovéPole 20"/>
            <p:cNvSpPr txBox="1">
              <a:spLocks noChangeArrowheads="1"/>
            </p:cNvSpPr>
            <p:nvPr/>
          </p:nvSpPr>
          <p:spPr bwMode="auto">
            <a:xfrm>
              <a:off x="8449528" y="3252250"/>
              <a:ext cx="104708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pružná</a:t>
              </a:r>
            </a:p>
          </p:txBody>
        </p:sp>
      </p:grpSp>
      <p:grpSp>
        <p:nvGrpSpPr>
          <p:cNvPr id="12300" name="Skupina 31"/>
          <p:cNvGrpSpPr>
            <a:grpSpLocks/>
          </p:cNvGrpSpPr>
          <p:nvPr/>
        </p:nvGrpSpPr>
        <p:grpSpPr bwMode="auto">
          <a:xfrm>
            <a:off x="4897438" y="1917700"/>
            <a:ext cx="3871912" cy="657225"/>
            <a:chOff x="7007441" y="2232581"/>
            <a:chExt cx="3870664" cy="656947"/>
          </a:xfrm>
        </p:grpSpPr>
        <p:sp>
          <p:nvSpPr>
            <p:cNvPr id="17" name="Obdélník: se zakulacenými rohy 16"/>
            <p:cNvSpPr/>
            <p:nvPr/>
          </p:nvSpPr>
          <p:spPr>
            <a:xfrm>
              <a:off x="7007441" y="223258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18" name="TextovéPole 21"/>
            <p:cNvSpPr txBox="1">
              <a:spLocks noChangeArrowheads="1"/>
            </p:cNvSpPr>
            <p:nvPr/>
          </p:nvSpPr>
          <p:spPr bwMode="auto">
            <a:xfrm>
              <a:off x="8449528" y="2309635"/>
              <a:ext cx="9864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tvárná</a:t>
              </a: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7369175" y="5138738"/>
            <a:ext cx="3871913" cy="657225"/>
            <a:chOff x="6617113" y="5649455"/>
            <a:chExt cx="3870664" cy="656947"/>
          </a:xfrm>
        </p:grpSpPr>
        <p:sp>
          <p:nvSpPr>
            <p:cNvPr id="37" name="Obdélník: se zakulacenými rohy 36"/>
            <p:cNvSpPr/>
            <p:nvPr/>
          </p:nvSpPr>
          <p:spPr>
            <a:xfrm>
              <a:off x="6617113" y="5649455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16" name="TextovéPole 37"/>
            <p:cNvSpPr txBox="1">
              <a:spLocks noChangeArrowheads="1"/>
            </p:cNvSpPr>
            <p:nvPr/>
          </p:nvSpPr>
          <p:spPr bwMode="auto">
            <a:xfrm>
              <a:off x="8039964" y="5743825"/>
              <a:ext cx="10249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křehká</a:t>
              </a:r>
            </a:p>
          </p:txBody>
        </p:sp>
      </p:grpSp>
      <p:grpSp>
        <p:nvGrpSpPr>
          <p:cNvPr id="43" name="Skupina 42"/>
          <p:cNvGrpSpPr>
            <a:grpSpLocks/>
          </p:cNvGrpSpPr>
          <p:nvPr/>
        </p:nvGrpSpPr>
        <p:grpSpPr bwMode="auto">
          <a:xfrm>
            <a:off x="7386638" y="4332288"/>
            <a:ext cx="3871912" cy="657225"/>
            <a:chOff x="6586817" y="4760306"/>
            <a:chExt cx="3870664" cy="656947"/>
          </a:xfrm>
        </p:grpSpPr>
        <p:sp>
          <p:nvSpPr>
            <p:cNvPr id="36" name="Obdélník: se zakulacenými rohy 35"/>
            <p:cNvSpPr/>
            <p:nvPr/>
          </p:nvSpPr>
          <p:spPr>
            <a:xfrm>
              <a:off x="6586817" y="476030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14" name="TextovéPole 38"/>
            <p:cNvSpPr txBox="1">
              <a:spLocks noChangeArrowheads="1"/>
            </p:cNvSpPr>
            <p:nvPr/>
          </p:nvSpPr>
          <p:spPr bwMode="auto">
            <a:xfrm>
              <a:off x="8028904" y="4831225"/>
              <a:ext cx="104708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pružná</a:t>
              </a:r>
            </a:p>
          </p:txBody>
        </p:sp>
      </p:grp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7386638" y="3502025"/>
            <a:ext cx="3871912" cy="655638"/>
            <a:chOff x="6586817" y="3747077"/>
            <a:chExt cx="3870664" cy="656947"/>
          </a:xfrm>
        </p:grpSpPr>
        <p:sp>
          <p:nvSpPr>
            <p:cNvPr id="34" name="Obdélník: se zakulacenými rohy 33"/>
            <p:cNvSpPr/>
            <p:nvPr/>
          </p:nvSpPr>
          <p:spPr>
            <a:xfrm>
              <a:off x="6586817" y="3747077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12" name="TextovéPole 39"/>
            <p:cNvSpPr txBox="1">
              <a:spLocks noChangeArrowheads="1"/>
            </p:cNvSpPr>
            <p:nvPr/>
          </p:nvSpPr>
          <p:spPr bwMode="auto">
            <a:xfrm>
              <a:off x="8028904" y="3888610"/>
              <a:ext cx="9864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tvárná</a:t>
              </a:r>
            </a:p>
          </p:txBody>
        </p:sp>
      </p:grpSp>
      <p:grpSp>
        <p:nvGrpSpPr>
          <p:cNvPr id="45" name="Skupina 44"/>
          <p:cNvGrpSpPr>
            <a:grpSpLocks/>
          </p:cNvGrpSpPr>
          <p:nvPr/>
        </p:nvGrpSpPr>
        <p:grpSpPr bwMode="auto">
          <a:xfrm>
            <a:off x="7386638" y="5943600"/>
            <a:ext cx="3871912" cy="1295400"/>
            <a:chOff x="6617113" y="5649455"/>
            <a:chExt cx="3870664" cy="1294699"/>
          </a:xfrm>
        </p:grpSpPr>
        <p:sp>
          <p:nvSpPr>
            <p:cNvPr id="46" name="Obdélník: se zakulacenými rohy 45"/>
            <p:cNvSpPr/>
            <p:nvPr/>
          </p:nvSpPr>
          <p:spPr>
            <a:xfrm>
              <a:off x="6617113" y="5649455"/>
              <a:ext cx="3870664" cy="656869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10" name="TextovéPole 46"/>
            <p:cNvSpPr txBox="1">
              <a:spLocks noChangeArrowheads="1"/>
            </p:cNvSpPr>
            <p:nvPr/>
          </p:nvSpPr>
          <p:spPr bwMode="auto">
            <a:xfrm>
              <a:off x="8039964" y="5743825"/>
              <a:ext cx="839269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tvrdá</a:t>
              </a:r>
            </a:p>
            <a:p>
              <a:endParaRPr lang="cs-CZ" altLang="cs-CZ" sz="2400"/>
            </a:p>
            <a:p>
              <a:endParaRPr lang="cs-CZ" altLang="cs-CZ" sz="2400"/>
            </a:p>
          </p:txBody>
        </p:sp>
      </p:grpSp>
      <p:cxnSp>
        <p:nvCxnSpPr>
          <p:cNvPr id="49" name="Přímá spojnice se šipkou 48"/>
          <p:cNvCxnSpPr>
            <a:stCxn id="6" idx="3"/>
            <a:endCxn id="34" idx="1"/>
          </p:cNvCxnSpPr>
          <p:nvPr/>
        </p:nvCxnSpPr>
        <p:spPr>
          <a:xfrm>
            <a:off x="4822825" y="3811588"/>
            <a:ext cx="2563813" cy="1746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7" idx="3"/>
            <a:endCxn id="46" idx="1"/>
          </p:cNvCxnSpPr>
          <p:nvPr/>
        </p:nvCxnSpPr>
        <p:spPr>
          <a:xfrm>
            <a:off x="4822825" y="4618038"/>
            <a:ext cx="2563813" cy="16541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8" idx="3"/>
            <a:endCxn id="37" idx="1"/>
          </p:cNvCxnSpPr>
          <p:nvPr/>
        </p:nvCxnSpPr>
        <p:spPr>
          <a:xfrm>
            <a:off x="4822825" y="5427663"/>
            <a:ext cx="2546350" cy="39687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9" idx="3"/>
            <a:endCxn id="36" idx="1"/>
          </p:cNvCxnSpPr>
          <p:nvPr/>
        </p:nvCxnSpPr>
        <p:spPr>
          <a:xfrm flipV="1">
            <a:off x="4822825" y="4660900"/>
            <a:ext cx="2563813" cy="154463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736600" y="360363"/>
            <a:ext cx="451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látku s odpovídající vlastností.</a:t>
            </a:r>
          </a:p>
        </p:txBody>
      </p:sp>
      <p:grpSp>
        <p:nvGrpSpPr>
          <p:cNvPr id="13315" name="Skupina 28"/>
          <p:cNvGrpSpPr>
            <a:grpSpLocks/>
          </p:cNvGrpSpPr>
          <p:nvPr/>
        </p:nvGrpSpPr>
        <p:grpSpPr bwMode="auto">
          <a:xfrm>
            <a:off x="950913" y="5876925"/>
            <a:ext cx="3871912" cy="657225"/>
            <a:chOff x="951390" y="5877018"/>
            <a:chExt cx="3870664" cy="656947"/>
          </a:xfrm>
        </p:grpSpPr>
        <p:sp>
          <p:nvSpPr>
            <p:cNvPr id="9" name="Obdélník: se zakulacenými rohy 8"/>
            <p:cNvSpPr/>
            <p:nvPr/>
          </p:nvSpPr>
          <p:spPr>
            <a:xfrm>
              <a:off x="951390" y="5877018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63" name="TextovéPole 9"/>
            <p:cNvSpPr txBox="1">
              <a:spLocks noChangeArrowheads="1"/>
            </p:cNvSpPr>
            <p:nvPr/>
          </p:nvSpPr>
          <p:spPr bwMode="auto">
            <a:xfrm>
              <a:off x="1824826" y="5974658"/>
              <a:ext cx="212378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kytarová struna</a:t>
              </a:r>
            </a:p>
          </p:txBody>
        </p:sp>
      </p:grpSp>
      <p:grpSp>
        <p:nvGrpSpPr>
          <p:cNvPr id="13316" name="Skupina 27"/>
          <p:cNvGrpSpPr>
            <a:grpSpLocks/>
          </p:cNvGrpSpPr>
          <p:nvPr/>
        </p:nvGrpSpPr>
        <p:grpSpPr bwMode="auto">
          <a:xfrm>
            <a:off x="950913" y="5099050"/>
            <a:ext cx="3871912" cy="657225"/>
            <a:chOff x="951390" y="5098741"/>
            <a:chExt cx="3870664" cy="656947"/>
          </a:xfrm>
        </p:grpSpPr>
        <p:sp>
          <p:nvSpPr>
            <p:cNvPr id="8" name="Obdélník: se zakulacenými rohy 7"/>
            <p:cNvSpPr/>
            <p:nvPr/>
          </p:nvSpPr>
          <p:spPr>
            <a:xfrm>
              <a:off x="951390" y="509874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61" name="TextovéPole 10"/>
            <p:cNvSpPr txBox="1">
              <a:spLocks noChangeArrowheads="1"/>
            </p:cNvSpPr>
            <p:nvPr/>
          </p:nvSpPr>
          <p:spPr bwMode="auto">
            <a:xfrm>
              <a:off x="1542290" y="5196381"/>
              <a:ext cx="290124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upečené linecké těsto</a:t>
              </a:r>
            </a:p>
          </p:txBody>
        </p:sp>
      </p:grpSp>
      <p:grpSp>
        <p:nvGrpSpPr>
          <p:cNvPr id="13317" name="Skupina 26"/>
          <p:cNvGrpSpPr>
            <a:grpSpLocks/>
          </p:cNvGrpSpPr>
          <p:nvPr/>
        </p:nvGrpSpPr>
        <p:grpSpPr bwMode="auto">
          <a:xfrm>
            <a:off x="950913" y="4289425"/>
            <a:ext cx="3871912" cy="657225"/>
            <a:chOff x="951390" y="4289419"/>
            <a:chExt cx="3870664" cy="656947"/>
          </a:xfrm>
        </p:grpSpPr>
        <p:sp>
          <p:nvSpPr>
            <p:cNvPr id="7" name="Obdélník: se zakulacenými rohy 6"/>
            <p:cNvSpPr/>
            <p:nvPr/>
          </p:nvSpPr>
          <p:spPr>
            <a:xfrm>
              <a:off x="951390" y="4289419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59" name="TextovéPole 11"/>
            <p:cNvSpPr txBox="1">
              <a:spLocks noChangeArrowheads="1"/>
            </p:cNvSpPr>
            <p:nvPr/>
          </p:nvSpPr>
          <p:spPr bwMode="auto">
            <a:xfrm>
              <a:off x="2548326" y="4387059"/>
              <a:ext cx="10273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kámen</a:t>
              </a:r>
            </a:p>
          </p:txBody>
        </p:sp>
      </p:grpSp>
      <p:grpSp>
        <p:nvGrpSpPr>
          <p:cNvPr id="13318" name="Skupina 25"/>
          <p:cNvGrpSpPr>
            <a:grpSpLocks/>
          </p:cNvGrpSpPr>
          <p:nvPr/>
        </p:nvGrpSpPr>
        <p:grpSpPr bwMode="auto">
          <a:xfrm>
            <a:off x="950913" y="3482975"/>
            <a:ext cx="3871912" cy="657225"/>
            <a:chOff x="951390" y="3483083"/>
            <a:chExt cx="3870664" cy="656947"/>
          </a:xfrm>
        </p:grpSpPr>
        <p:sp>
          <p:nvSpPr>
            <p:cNvPr id="6" name="Obdélník: se zakulacenými rohy 5"/>
            <p:cNvSpPr/>
            <p:nvPr/>
          </p:nvSpPr>
          <p:spPr>
            <a:xfrm>
              <a:off x="951390" y="3483083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57" name="TextovéPole 12"/>
            <p:cNvSpPr txBox="1">
              <a:spLocks noChangeArrowheads="1"/>
            </p:cNvSpPr>
            <p:nvPr/>
          </p:nvSpPr>
          <p:spPr bwMode="auto">
            <a:xfrm>
              <a:off x="2158862" y="3580723"/>
              <a:ext cx="13849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plastelína</a:t>
              </a:r>
            </a:p>
          </p:txBody>
        </p:sp>
      </p:grpSp>
      <p:grpSp>
        <p:nvGrpSpPr>
          <p:cNvPr id="13319" name="Skupina 24"/>
          <p:cNvGrpSpPr>
            <a:grpSpLocks/>
          </p:cNvGrpSpPr>
          <p:nvPr/>
        </p:nvGrpSpPr>
        <p:grpSpPr bwMode="auto">
          <a:xfrm>
            <a:off x="950913" y="2673350"/>
            <a:ext cx="3871912" cy="657225"/>
            <a:chOff x="951390" y="2673736"/>
            <a:chExt cx="3870664" cy="656947"/>
          </a:xfrm>
        </p:grpSpPr>
        <p:sp>
          <p:nvSpPr>
            <p:cNvPr id="5" name="Obdélník: se zakulacenými rohy 4"/>
            <p:cNvSpPr/>
            <p:nvPr/>
          </p:nvSpPr>
          <p:spPr>
            <a:xfrm>
              <a:off x="951390" y="267373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55" name="TextovéPole 13"/>
            <p:cNvSpPr txBox="1">
              <a:spLocks noChangeArrowheads="1"/>
            </p:cNvSpPr>
            <p:nvPr/>
          </p:nvSpPr>
          <p:spPr bwMode="auto">
            <a:xfrm>
              <a:off x="2444933" y="2771376"/>
              <a:ext cx="88357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guma</a:t>
              </a:r>
            </a:p>
          </p:txBody>
        </p:sp>
      </p:grpSp>
      <p:grpSp>
        <p:nvGrpSpPr>
          <p:cNvPr id="13320" name="Skupina 23"/>
          <p:cNvGrpSpPr>
            <a:grpSpLocks/>
          </p:cNvGrpSpPr>
          <p:nvPr/>
        </p:nvGrpSpPr>
        <p:grpSpPr bwMode="auto">
          <a:xfrm>
            <a:off x="950913" y="1882775"/>
            <a:ext cx="3871912" cy="657225"/>
            <a:chOff x="951390" y="1883521"/>
            <a:chExt cx="3870664" cy="656947"/>
          </a:xfrm>
        </p:grpSpPr>
        <p:sp>
          <p:nvSpPr>
            <p:cNvPr id="4" name="Obdélník: se zakulacenými rohy 3"/>
            <p:cNvSpPr/>
            <p:nvPr/>
          </p:nvSpPr>
          <p:spPr>
            <a:xfrm>
              <a:off x="951390" y="188352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53" name="TextovéPole 14"/>
            <p:cNvSpPr txBox="1">
              <a:spLocks noChangeArrowheads="1"/>
            </p:cNvSpPr>
            <p:nvPr/>
          </p:nvSpPr>
          <p:spPr bwMode="auto">
            <a:xfrm>
              <a:off x="2327113" y="1981161"/>
              <a:ext cx="111921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vlhký jíl</a:t>
              </a:r>
            </a:p>
          </p:txBody>
        </p:sp>
      </p:grpSp>
      <p:grpSp>
        <p:nvGrpSpPr>
          <p:cNvPr id="13321" name="Skupina 22"/>
          <p:cNvGrpSpPr>
            <a:grpSpLocks/>
          </p:cNvGrpSpPr>
          <p:nvPr/>
        </p:nvGrpSpPr>
        <p:grpSpPr bwMode="auto">
          <a:xfrm>
            <a:off x="950913" y="1076325"/>
            <a:ext cx="3871912" cy="657225"/>
            <a:chOff x="951390" y="1077032"/>
            <a:chExt cx="3870664" cy="656947"/>
          </a:xfrm>
        </p:grpSpPr>
        <p:sp>
          <p:nvSpPr>
            <p:cNvPr id="3" name="Obdélník: se zakulacenými rohy 2"/>
            <p:cNvSpPr/>
            <p:nvPr/>
          </p:nvSpPr>
          <p:spPr>
            <a:xfrm>
              <a:off x="951390" y="1077032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51" name="TextovéPole 15"/>
            <p:cNvSpPr txBox="1">
              <a:spLocks noChangeArrowheads="1"/>
            </p:cNvSpPr>
            <p:nvPr/>
          </p:nvSpPr>
          <p:spPr bwMode="auto">
            <a:xfrm>
              <a:off x="2229651" y="1124390"/>
              <a:ext cx="131414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keramika</a:t>
              </a:r>
            </a:p>
          </p:txBody>
        </p:sp>
      </p:grpSp>
      <p:grpSp>
        <p:nvGrpSpPr>
          <p:cNvPr id="13322" name="Skupina 29"/>
          <p:cNvGrpSpPr>
            <a:grpSpLocks/>
          </p:cNvGrpSpPr>
          <p:nvPr/>
        </p:nvGrpSpPr>
        <p:grpSpPr bwMode="auto">
          <a:xfrm>
            <a:off x="4897438" y="1076325"/>
            <a:ext cx="3871912" cy="657225"/>
            <a:chOff x="7037737" y="4149991"/>
            <a:chExt cx="3870664" cy="656947"/>
          </a:xfrm>
        </p:grpSpPr>
        <p:sp>
          <p:nvSpPr>
            <p:cNvPr id="19" name="Obdélník: se zakulacenými rohy 18"/>
            <p:cNvSpPr/>
            <p:nvPr/>
          </p:nvSpPr>
          <p:spPr>
            <a:xfrm>
              <a:off x="7037737" y="414999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49" name="TextovéPole 19"/>
            <p:cNvSpPr txBox="1">
              <a:spLocks noChangeArrowheads="1"/>
            </p:cNvSpPr>
            <p:nvPr/>
          </p:nvSpPr>
          <p:spPr bwMode="auto">
            <a:xfrm>
              <a:off x="8449528" y="4237670"/>
              <a:ext cx="10249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křehká</a:t>
              </a:r>
            </a:p>
          </p:txBody>
        </p:sp>
      </p:grpSp>
      <p:grpSp>
        <p:nvGrpSpPr>
          <p:cNvPr id="13323" name="Skupina 40"/>
          <p:cNvGrpSpPr>
            <a:grpSpLocks/>
          </p:cNvGrpSpPr>
          <p:nvPr/>
        </p:nvGrpSpPr>
        <p:grpSpPr bwMode="auto">
          <a:xfrm>
            <a:off x="4897438" y="2709863"/>
            <a:ext cx="3871912" cy="657225"/>
            <a:chOff x="7007441" y="3181331"/>
            <a:chExt cx="3870664" cy="656947"/>
          </a:xfrm>
        </p:grpSpPr>
        <p:sp>
          <p:nvSpPr>
            <p:cNvPr id="18" name="Obdélník: se zakulacenými rohy 17"/>
            <p:cNvSpPr/>
            <p:nvPr/>
          </p:nvSpPr>
          <p:spPr>
            <a:xfrm>
              <a:off x="7007441" y="318133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47" name="TextovéPole 20"/>
            <p:cNvSpPr txBox="1">
              <a:spLocks noChangeArrowheads="1"/>
            </p:cNvSpPr>
            <p:nvPr/>
          </p:nvSpPr>
          <p:spPr bwMode="auto">
            <a:xfrm>
              <a:off x="8449528" y="3252250"/>
              <a:ext cx="104708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pružná</a:t>
              </a:r>
            </a:p>
          </p:txBody>
        </p:sp>
      </p:grpSp>
      <p:grpSp>
        <p:nvGrpSpPr>
          <p:cNvPr id="13324" name="Skupina 31"/>
          <p:cNvGrpSpPr>
            <a:grpSpLocks/>
          </p:cNvGrpSpPr>
          <p:nvPr/>
        </p:nvGrpSpPr>
        <p:grpSpPr bwMode="auto">
          <a:xfrm>
            <a:off x="4897438" y="1917700"/>
            <a:ext cx="3871912" cy="657225"/>
            <a:chOff x="7007441" y="2232581"/>
            <a:chExt cx="3870664" cy="656947"/>
          </a:xfrm>
        </p:grpSpPr>
        <p:sp>
          <p:nvSpPr>
            <p:cNvPr id="17" name="Obdélník: se zakulacenými rohy 16"/>
            <p:cNvSpPr/>
            <p:nvPr/>
          </p:nvSpPr>
          <p:spPr>
            <a:xfrm>
              <a:off x="7007441" y="223258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45" name="TextovéPole 21"/>
            <p:cNvSpPr txBox="1">
              <a:spLocks noChangeArrowheads="1"/>
            </p:cNvSpPr>
            <p:nvPr/>
          </p:nvSpPr>
          <p:spPr bwMode="auto">
            <a:xfrm>
              <a:off x="8449528" y="2309635"/>
              <a:ext cx="97276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tvárný</a:t>
              </a:r>
            </a:p>
          </p:txBody>
        </p:sp>
      </p:grpSp>
      <p:grpSp>
        <p:nvGrpSpPr>
          <p:cNvPr id="13325" name="Skupina 43"/>
          <p:cNvGrpSpPr>
            <a:grpSpLocks/>
          </p:cNvGrpSpPr>
          <p:nvPr/>
        </p:nvGrpSpPr>
        <p:grpSpPr bwMode="auto">
          <a:xfrm>
            <a:off x="4916488" y="5099050"/>
            <a:ext cx="3871912" cy="657225"/>
            <a:chOff x="6617113" y="5649455"/>
            <a:chExt cx="3870664" cy="656947"/>
          </a:xfrm>
        </p:grpSpPr>
        <p:sp>
          <p:nvSpPr>
            <p:cNvPr id="37" name="Obdélník: se zakulacenými rohy 36"/>
            <p:cNvSpPr/>
            <p:nvPr/>
          </p:nvSpPr>
          <p:spPr>
            <a:xfrm>
              <a:off x="6617113" y="5649455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43" name="TextovéPole 37"/>
            <p:cNvSpPr txBox="1">
              <a:spLocks noChangeArrowheads="1"/>
            </p:cNvSpPr>
            <p:nvPr/>
          </p:nvSpPr>
          <p:spPr bwMode="auto">
            <a:xfrm>
              <a:off x="8039964" y="5743825"/>
              <a:ext cx="102669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křehké</a:t>
              </a:r>
            </a:p>
          </p:txBody>
        </p:sp>
      </p:grpSp>
      <p:grpSp>
        <p:nvGrpSpPr>
          <p:cNvPr id="13326" name="Skupina 42"/>
          <p:cNvGrpSpPr>
            <a:grpSpLocks/>
          </p:cNvGrpSpPr>
          <p:nvPr/>
        </p:nvGrpSpPr>
        <p:grpSpPr bwMode="auto">
          <a:xfrm>
            <a:off x="4916488" y="5878513"/>
            <a:ext cx="3871912" cy="657225"/>
            <a:chOff x="6586817" y="4760306"/>
            <a:chExt cx="3870664" cy="656947"/>
          </a:xfrm>
        </p:grpSpPr>
        <p:sp>
          <p:nvSpPr>
            <p:cNvPr id="36" name="Obdélník: se zakulacenými rohy 35"/>
            <p:cNvSpPr/>
            <p:nvPr/>
          </p:nvSpPr>
          <p:spPr>
            <a:xfrm>
              <a:off x="6586817" y="476030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41" name="TextovéPole 38"/>
            <p:cNvSpPr txBox="1">
              <a:spLocks noChangeArrowheads="1"/>
            </p:cNvSpPr>
            <p:nvPr/>
          </p:nvSpPr>
          <p:spPr bwMode="auto">
            <a:xfrm>
              <a:off x="8028904" y="4831225"/>
              <a:ext cx="104708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pružná</a:t>
              </a:r>
            </a:p>
          </p:txBody>
        </p:sp>
      </p:grpSp>
      <p:grpSp>
        <p:nvGrpSpPr>
          <p:cNvPr id="13327" name="Skupina 41"/>
          <p:cNvGrpSpPr>
            <a:grpSpLocks/>
          </p:cNvGrpSpPr>
          <p:nvPr/>
        </p:nvGrpSpPr>
        <p:grpSpPr bwMode="auto">
          <a:xfrm>
            <a:off x="4922838" y="3502025"/>
            <a:ext cx="3870325" cy="655638"/>
            <a:chOff x="6586817" y="3747077"/>
            <a:chExt cx="3870664" cy="656947"/>
          </a:xfrm>
        </p:grpSpPr>
        <p:sp>
          <p:nvSpPr>
            <p:cNvPr id="34" name="Obdélník: se zakulacenými rohy 33"/>
            <p:cNvSpPr/>
            <p:nvPr/>
          </p:nvSpPr>
          <p:spPr>
            <a:xfrm>
              <a:off x="6586817" y="3747077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39" name="TextovéPole 39"/>
            <p:cNvSpPr txBox="1">
              <a:spLocks noChangeArrowheads="1"/>
            </p:cNvSpPr>
            <p:nvPr/>
          </p:nvSpPr>
          <p:spPr bwMode="auto">
            <a:xfrm>
              <a:off x="8028904" y="3888610"/>
              <a:ext cx="9864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tvárná</a:t>
              </a:r>
            </a:p>
          </p:txBody>
        </p:sp>
      </p:grpSp>
      <p:grpSp>
        <p:nvGrpSpPr>
          <p:cNvPr id="13328" name="Skupina 44"/>
          <p:cNvGrpSpPr>
            <a:grpSpLocks/>
          </p:cNvGrpSpPr>
          <p:nvPr/>
        </p:nvGrpSpPr>
        <p:grpSpPr bwMode="auto">
          <a:xfrm>
            <a:off x="4916488" y="4300538"/>
            <a:ext cx="3871912" cy="1293812"/>
            <a:chOff x="6617113" y="5649455"/>
            <a:chExt cx="3870664" cy="1294699"/>
          </a:xfrm>
        </p:grpSpPr>
        <p:sp>
          <p:nvSpPr>
            <p:cNvPr id="46" name="Obdélník: se zakulacenými rohy 45"/>
            <p:cNvSpPr/>
            <p:nvPr/>
          </p:nvSpPr>
          <p:spPr>
            <a:xfrm>
              <a:off x="6617113" y="5649455"/>
              <a:ext cx="3870664" cy="657676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37" name="TextovéPole 46"/>
            <p:cNvSpPr txBox="1">
              <a:spLocks noChangeArrowheads="1"/>
            </p:cNvSpPr>
            <p:nvPr/>
          </p:nvSpPr>
          <p:spPr bwMode="auto">
            <a:xfrm>
              <a:off x="8039964" y="5743825"/>
              <a:ext cx="831253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tvrdý</a:t>
              </a:r>
            </a:p>
            <a:p>
              <a:endParaRPr lang="cs-CZ" altLang="cs-CZ" sz="2400"/>
            </a:p>
            <a:p>
              <a:endParaRPr lang="cs-CZ" altLang="cs-CZ" sz="2400"/>
            </a:p>
          </p:txBody>
        </p:sp>
      </p:grpSp>
      <p:sp>
        <p:nvSpPr>
          <p:cNvPr id="31" name="Rovná se 30"/>
          <p:cNvSpPr/>
          <p:nvPr/>
        </p:nvSpPr>
        <p:spPr>
          <a:xfrm>
            <a:off x="4529138" y="5907088"/>
            <a:ext cx="736600" cy="528637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Rovná se 49"/>
          <p:cNvSpPr/>
          <p:nvPr/>
        </p:nvSpPr>
        <p:spPr>
          <a:xfrm>
            <a:off x="4511675" y="5145088"/>
            <a:ext cx="736600" cy="53022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Rovná se 51"/>
          <p:cNvSpPr/>
          <p:nvPr/>
        </p:nvSpPr>
        <p:spPr>
          <a:xfrm>
            <a:off x="4511675" y="4329113"/>
            <a:ext cx="736600" cy="528637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4" name="Rovná se 53"/>
          <p:cNvSpPr/>
          <p:nvPr/>
        </p:nvSpPr>
        <p:spPr>
          <a:xfrm>
            <a:off x="4503738" y="3557588"/>
            <a:ext cx="736600" cy="53022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Rovná se 55"/>
          <p:cNvSpPr/>
          <p:nvPr/>
        </p:nvSpPr>
        <p:spPr>
          <a:xfrm>
            <a:off x="4470400" y="2751138"/>
            <a:ext cx="736600" cy="53022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Rovná se 56"/>
          <p:cNvSpPr/>
          <p:nvPr/>
        </p:nvSpPr>
        <p:spPr>
          <a:xfrm>
            <a:off x="4452938" y="1954213"/>
            <a:ext cx="738187" cy="53022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Rovná se 57"/>
          <p:cNvSpPr/>
          <p:nvPr/>
        </p:nvSpPr>
        <p:spPr>
          <a:xfrm>
            <a:off x="4470400" y="1123950"/>
            <a:ext cx="736600" cy="53022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4"/>
          <p:cNvSpPr txBox="1">
            <a:spLocks noChangeArrowheads="1"/>
          </p:cNvSpPr>
          <p:nvPr/>
        </p:nvSpPr>
        <p:spPr bwMode="auto">
          <a:xfrm>
            <a:off x="373063" y="88900"/>
            <a:ext cx="25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4339" name="TextovéPole 15"/>
          <p:cNvSpPr txBox="1">
            <a:spLocks noChangeArrowheads="1"/>
          </p:cNvSpPr>
          <p:nvPr/>
        </p:nvSpPr>
        <p:spPr bwMode="auto">
          <a:xfrm>
            <a:off x="3921125" y="728663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1</a:t>
            </a:r>
          </a:p>
        </p:txBody>
      </p:sp>
      <p:sp>
        <p:nvSpPr>
          <p:cNvPr id="14340" name="TextovéPole 16"/>
          <p:cNvSpPr txBox="1">
            <a:spLocks noChangeArrowheads="1"/>
          </p:cNvSpPr>
          <p:nvPr/>
        </p:nvSpPr>
        <p:spPr bwMode="auto">
          <a:xfrm>
            <a:off x="260350" y="7651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1</a:t>
            </a:r>
          </a:p>
        </p:txBody>
      </p:sp>
      <p:sp>
        <p:nvSpPr>
          <p:cNvPr id="14341" name="TextovéPole 17"/>
          <p:cNvSpPr txBox="1">
            <a:spLocks noChangeArrowheads="1"/>
          </p:cNvSpPr>
          <p:nvPr/>
        </p:nvSpPr>
        <p:spPr bwMode="auto">
          <a:xfrm>
            <a:off x="600075" y="811213"/>
            <a:ext cx="3387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Společná vlastnost kapalin a plynů</a:t>
            </a:r>
          </a:p>
        </p:txBody>
      </p:sp>
      <p:sp>
        <p:nvSpPr>
          <p:cNvPr id="2" name="Obdélník 1"/>
          <p:cNvSpPr/>
          <p:nvPr/>
        </p:nvSpPr>
        <p:spPr>
          <a:xfrm>
            <a:off x="4849813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3572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t</a:t>
            </a:r>
          </a:p>
        </p:txBody>
      </p:sp>
      <p:sp>
        <p:nvSpPr>
          <p:cNvPr id="6" name="Obdélník 5"/>
          <p:cNvSpPr/>
          <p:nvPr/>
        </p:nvSpPr>
        <p:spPr>
          <a:xfrm>
            <a:off x="695007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o</a:t>
            </a:r>
          </a:p>
        </p:txBody>
      </p:sp>
      <p:sp>
        <p:nvSpPr>
          <p:cNvPr id="7" name="Obdélník 6"/>
          <p:cNvSpPr/>
          <p:nvPr/>
        </p:nvSpPr>
        <p:spPr>
          <a:xfrm>
            <a:off x="5911850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u</a:t>
            </a:r>
          </a:p>
        </p:txBody>
      </p:sp>
      <p:sp>
        <p:nvSpPr>
          <p:cNvPr id="8" name="Obdélník 7"/>
          <p:cNvSpPr/>
          <p:nvPr/>
        </p:nvSpPr>
        <p:spPr>
          <a:xfrm>
            <a:off x="748347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988300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87975" y="731838"/>
            <a:ext cx="523875" cy="496887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2752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t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337050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49813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70513" y="739775"/>
            <a:ext cx="523875" cy="49688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07088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53188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994525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508875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032750" y="73025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58" name="TextovéPole 38"/>
          <p:cNvSpPr txBox="1">
            <a:spLocks noChangeArrowheads="1"/>
          </p:cNvSpPr>
          <p:nvPr/>
        </p:nvSpPr>
        <p:spPr bwMode="auto">
          <a:xfrm>
            <a:off x="2386013" y="1209675"/>
            <a:ext cx="341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14359" name="TextovéPole 39"/>
          <p:cNvSpPr txBox="1">
            <a:spLocks noChangeArrowheads="1"/>
          </p:cNvSpPr>
          <p:nvPr/>
        </p:nvSpPr>
        <p:spPr bwMode="auto">
          <a:xfrm>
            <a:off x="269875" y="1230313"/>
            <a:ext cx="138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14360" name="TextovéPole 41"/>
          <p:cNvSpPr txBox="1">
            <a:spLocks noChangeArrowheads="1"/>
          </p:cNvSpPr>
          <p:nvPr/>
        </p:nvSpPr>
        <p:spPr bwMode="auto">
          <a:xfrm>
            <a:off x="501650" y="1263650"/>
            <a:ext cx="202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Krystalická námraza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8024813" y="173355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500938" y="17224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977063" y="1743075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435725" y="17414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907088" y="172720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386388" y="17414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275013" y="12334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779838" y="123031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38638" y="1243013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872038" y="1223963"/>
            <a:ext cx="522287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372100" y="1236663"/>
            <a:ext cx="523875" cy="49688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897563" y="123031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426200" y="12271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959600" y="121126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4375" name="Skupina 53"/>
          <p:cNvGrpSpPr>
            <a:grpSpLocks/>
          </p:cNvGrpSpPr>
          <p:nvPr/>
        </p:nvGrpSpPr>
        <p:grpSpPr bwMode="auto">
          <a:xfrm>
            <a:off x="2735263" y="1217613"/>
            <a:ext cx="523875" cy="496887"/>
            <a:chOff x="1629233" y="2089696"/>
            <a:chExt cx="523783" cy="497150"/>
          </a:xfrm>
        </p:grpSpPr>
        <p:sp>
          <p:nvSpPr>
            <p:cNvPr id="52" name="Obdélník 51"/>
            <p:cNvSpPr/>
            <p:nvPr/>
          </p:nvSpPr>
          <p:spPr>
            <a:xfrm>
              <a:off x="1629233" y="2089696"/>
              <a:ext cx="523783" cy="49715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521" name="TextovéPole 52"/>
            <p:cNvSpPr txBox="1">
              <a:spLocks noChangeArrowheads="1"/>
            </p:cNvSpPr>
            <p:nvPr/>
          </p:nvSpPr>
          <p:spPr bwMode="auto">
            <a:xfrm>
              <a:off x="1761923" y="2089696"/>
              <a:ext cx="25840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j</a:t>
              </a:r>
            </a:p>
          </p:txBody>
        </p:sp>
      </p:grpSp>
      <p:sp>
        <p:nvSpPr>
          <p:cNvPr id="29" name="Obdélník 28"/>
          <p:cNvSpPr/>
          <p:nvPr/>
        </p:nvSpPr>
        <p:spPr>
          <a:xfrm>
            <a:off x="3271838" y="12144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75075" y="124460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3790950" y="1228725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744788" y="1212850"/>
            <a:ext cx="522287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65750" y="1787525"/>
            <a:ext cx="523875" cy="49688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81" name="TextovéPole 12"/>
          <p:cNvSpPr txBox="1">
            <a:spLocks noChangeArrowheads="1"/>
          </p:cNvSpPr>
          <p:nvPr/>
        </p:nvSpPr>
        <p:spPr bwMode="auto">
          <a:xfrm>
            <a:off x="5441950" y="1709738"/>
            <a:ext cx="3476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</a:t>
            </a:r>
          </a:p>
        </p:txBody>
      </p:sp>
      <p:sp>
        <p:nvSpPr>
          <p:cNvPr id="14382" name="TextovéPole 13"/>
          <p:cNvSpPr txBox="1">
            <a:spLocks noChangeArrowheads="1"/>
          </p:cNvSpPr>
          <p:nvPr/>
        </p:nvSpPr>
        <p:spPr bwMode="auto">
          <a:xfrm>
            <a:off x="6011863" y="1739900"/>
            <a:ext cx="292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14383" name="TextovéPole 14"/>
          <p:cNvSpPr txBox="1">
            <a:spLocks noChangeArrowheads="1"/>
          </p:cNvSpPr>
          <p:nvPr/>
        </p:nvSpPr>
        <p:spPr bwMode="auto">
          <a:xfrm>
            <a:off x="6524625" y="17208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</a:t>
            </a:r>
          </a:p>
        </p:txBody>
      </p:sp>
      <p:sp>
        <p:nvSpPr>
          <p:cNvPr id="14384" name="TextovéPole 16"/>
          <p:cNvSpPr txBox="1">
            <a:spLocks noChangeArrowheads="1"/>
          </p:cNvSpPr>
          <p:nvPr/>
        </p:nvSpPr>
        <p:spPr bwMode="auto">
          <a:xfrm>
            <a:off x="8112125" y="170973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é</a:t>
            </a:r>
          </a:p>
        </p:txBody>
      </p:sp>
      <p:sp>
        <p:nvSpPr>
          <p:cNvPr id="14385" name="TextovéPole 60"/>
          <p:cNvSpPr txBox="1">
            <a:spLocks noChangeArrowheads="1"/>
          </p:cNvSpPr>
          <p:nvPr/>
        </p:nvSpPr>
        <p:spPr bwMode="auto">
          <a:xfrm>
            <a:off x="7646988" y="17018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4386" name="TextovéPole 61"/>
          <p:cNvSpPr txBox="1">
            <a:spLocks noChangeArrowheads="1"/>
          </p:cNvSpPr>
          <p:nvPr/>
        </p:nvSpPr>
        <p:spPr bwMode="auto">
          <a:xfrm>
            <a:off x="7105650" y="1720850"/>
            <a:ext cx="306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</a:t>
            </a:r>
          </a:p>
        </p:txBody>
      </p:sp>
      <p:sp>
        <p:nvSpPr>
          <p:cNvPr id="14387" name="TextovéPole 39"/>
          <p:cNvSpPr txBox="1">
            <a:spLocks noChangeArrowheads="1"/>
          </p:cNvSpPr>
          <p:nvPr/>
        </p:nvSpPr>
        <p:spPr bwMode="auto">
          <a:xfrm>
            <a:off x="5091113" y="1781175"/>
            <a:ext cx="138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5900738" y="1736725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427788" y="173196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953250" y="172720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499350" y="17287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032750" y="17160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93" name="TextovéPole 39"/>
          <p:cNvSpPr txBox="1">
            <a:spLocks noChangeArrowheads="1"/>
          </p:cNvSpPr>
          <p:nvPr/>
        </p:nvSpPr>
        <p:spPr bwMode="auto">
          <a:xfrm>
            <a:off x="257175" y="1790700"/>
            <a:ext cx="138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14394" name="TextovéPole 17"/>
          <p:cNvSpPr txBox="1">
            <a:spLocks noChangeArrowheads="1"/>
          </p:cNvSpPr>
          <p:nvPr/>
        </p:nvSpPr>
        <p:spPr bwMode="auto">
          <a:xfrm>
            <a:off x="490538" y="1858963"/>
            <a:ext cx="4754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Pevné látky mohou být křehké, tvárné nebo ……..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8599488" y="22431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8061325" y="22479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551738" y="22383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013575" y="225901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475413" y="223678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937250" y="225583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368925" y="2276475"/>
            <a:ext cx="538163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02" name="TextovéPole 27"/>
          <p:cNvSpPr txBox="1">
            <a:spLocks noChangeArrowheads="1"/>
          </p:cNvSpPr>
          <p:nvPr/>
        </p:nvSpPr>
        <p:spPr bwMode="auto">
          <a:xfrm>
            <a:off x="8740775" y="2276475"/>
            <a:ext cx="25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14403" name="TextovéPole 75"/>
          <p:cNvSpPr txBox="1">
            <a:spLocks noChangeArrowheads="1"/>
          </p:cNvSpPr>
          <p:nvPr/>
        </p:nvSpPr>
        <p:spPr bwMode="auto">
          <a:xfrm>
            <a:off x="8166100" y="2276475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4404" name="TextovéPole 76"/>
          <p:cNvSpPr txBox="1">
            <a:spLocks noChangeArrowheads="1"/>
          </p:cNvSpPr>
          <p:nvPr/>
        </p:nvSpPr>
        <p:spPr bwMode="auto">
          <a:xfrm>
            <a:off x="7681913" y="2268538"/>
            <a:ext cx="279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f</a:t>
            </a:r>
          </a:p>
        </p:txBody>
      </p:sp>
      <p:sp>
        <p:nvSpPr>
          <p:cNvPr id="14405" name="TextovéPole 77"/>
          <p:cNvSpPr txBox="1">
            <a:spLocks noChangeArrowheads="1"/>
          </p:cNvSpPr>
          <p:nvPr/>
        </p:nvSpPr>
        <p:spPr bwMode="auto">
          <a:xfrm>
            <a:off x="7088188" y="2249488"/>
            <a:ext cx="292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14406" name="TextovéPole 78"/>
          <p:cNvSpPr txBox="1">
            <a:spLocks noChangeArrowheads="1"/>
          </p:cNvSpPr>
          <p:nvPr/>
        </p:nvSpPr>
        <p:spPr bwMode="auto">
          <a:xfrm>
            <a:off x="6584950" y="22590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sp>
        <p:nvSpPr>
          <p:cNvPr id="14407" name="TextovéPole 79"/>
          <p:cNvSpPr txBox="1">
            <a:spLocks noChangeArrowheads="1"/>
          </p:cNvSpPr>
          <p:nvPr/>
        </p:nvSpPr>
        <p:spPr bwMode="auto">
          <a:xfrm>
            <a:off x="5973763" y="2259013"/>
            <a:ext cx="428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</a:t>
            </a:r>
          </a:p>
        </p:txBody>
      </p:sp>
      <p:sp>
        <p:nvSpPr>
          <p:cNvPr id="14408" name="TextovéPole 80"/>
          <p:cNvSpPr txBox="1">
            <a:spLocks noChangeArrowheads="1"/>
          </p:cNvSpPr>
          <p:nvPr/>
        </p:nvSpPr>
        <p:spPr bwMode="auto">
          <a:xfrm>
            <a:off x="5499100" y="2259013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8077200" y="22320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9690100" y="280193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7542213" y="22558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8596313" y="225901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008813" y="225266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467475" y="224948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5907088" y="223678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380038" y="2241550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17" name="TextovéPole 14335"/>
          <p:cNvSpPr txBox="1">
            <a:spLocks noChangeArrowheads="1"/>
          </p:cNvSpPr>
          <p:nvPr/>
        </p:nvSpPr>
        <p:spPr bwMode="auto">
          <a:xfrm>
            <a:off x="6011863" y="4405313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8</a:t>
            </a:r>
          </a:p>
        </p:txBody>
      </p:sp>
      <p:sp>
        <p:nvSpPr>
          <p:cNvPr id="14418" name="TextovéPole 89"/>
          <p:cNvSpPr txBox="1">
            <a:spLocks noChangeArrowheads="1"/>
          </p:cNvSpPr>
          <p:nvPr/>
        </p:nvSpPr>
        <p:spPr bwMode="auto">
          <a:xfrm>
            <a:off x="225425" y="23304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4</a:t>
            </a:r>
          </a:p>
        </p:txBody>
      </p:sp>
      <p:sp>
        <p:nvSpPr>
          <p:cNvPr id="14419" name="TextovéPole 90"/>
          <p:cNvSpPr txBox="1">
            <a:spLocks noChangeArrowheads="1"/>
          </p:cNvSpPr>
          <p:nvPr/>
        </p:nvSpPr>
        <p:spPr bwMode="auto">
          <a:xfrm>
            <a:off x="5049838" y="23161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4</a:t>
            </a:r>
          </a:p>
        </p:txBody>
      </p:sp>
      <p:sp>
        <p:nvSpPr>
          <p:cNvPr id="14420" name="TextovéPole 14336"/>
          <p:cNvSpPr txBox="1">
            <a:spLocks noChangeArrowheads="1"/>
          </p:cNvSpPr>
          <p:nvPr/>
        </p:nvSpPr>
        <p:spPr bwMode="auto">
          <a:xfrm>
            <a:off x="530225" y="2330450"/>
            <a:ext cx="44100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Pevné látky jako vosk, asfalt nebo sklo nejsou</a:t>
            </a:r>
          </a:p>
          <a:p>
            <a:r>
              <a:rPr lang="cs-CZ" altLang="cs-CZ"/>
              <a:t>krystalické, ale………..</a:t>
            </a:r>
          </a:p>
        </p:txBody>
      </p:sp>
      <p:sp>
        <p:nvSpPr>
          <p:cNvPr id="93" name="Obdélník 92"/>
          <p:cNvSpPr/>
          <p:nvPr/>
        </p:nvSpPr>
        <p:spPr>
          <a:xfrm>
            <a:off x="9158288" y="279241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8616950" y="27844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8078788" y="27844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7543800" y="27781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7000875" y="27844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6445250" y="277495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5911850" y="27781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386388" y="2767013"/>
            <a:ext cx="538162" cy="51593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306888" y="276066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832350" y="27686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31" name="TextovéPole 102"/>
          <p:cNvSpPr txBox="1">
            <a:spLocks noChangeArrowheads="1"/>
          </p:cNvSpPr>
          <p:nvPr/>
        </p:nvSpPr>
        <p:spPr bwMode="auto">
          <a:xfrm>
            <a:off x="238125" y="28590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5</a:t>
            </a:r>
          </a:p>
        </p:txBody>
      </p:sp>
      <p:sp>
        <p:nvSpPr>
          <p:cNvPr id="14432" name="TextovéPole 103"/>
          <p:cNvSpPr txBox="1">
            <a:spLocks noChangeArrowheads="1"/>
          </p:cNvSpPr>
          <p:nvPr/>
        </p:nvSpPr>
        <p:spPr bwMode="auto">
          <a:xfrm>
            <a:off x="4025900" y="2828925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5</a:t>
            </a:r>
          </a:p>
        </p:txBody>
      </p:sp>
      <p:sp>
        <p:nvSpPr>
          <p:cNvPr id="14433" name="TextovéPole 14341"/>
          <p:cNvSpPr txBox="1">
            <a:spLocks noChangeArrowheads="1"/>
          </p:cNvSpPr>
          <p:nvPr/>
        </p:nvSpPr>
        <p:spPr bwMode="auto">
          <a:xfrm>
            <a:off x="9790113" y="2768600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é</a:t>
            </a:r>
          </a:p>
        </p:txBody>
      </p:sp>
      <p:sp>
        <p:nvSpPr>
          <p:cNvPr id="14434" name="TextovéPole 116"/>
          <p:cNvSpPr txBox="1">
            <a:spLocks noChangeArrowheads="1"/>
          </p:cNvSpPr>
          <p:nvPr/>
        </p:nvSpPr>
        <p:spPr bwMode="auto">
          <a:xfrm>
            <a:off x="8758238" y="2819400"/>
            <a:ext cx="255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4435" name="TextovéPole 117"/>
          <p:cNvSpPr txBox="1">
            <a:spLocks noChangeArrowheads="1"/>
          </p:cNvSpPr>
          <p:nvPr/>
        </p:nvSpPr>
        <p:spPr bwMode="auto">
          <a:xfrm>
            <a:off x="8183563" y="27717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</a:t>
            </a:r>
          </a:p>
        </p:txBody>
      </p:sp>
      <p:sp>
        <p:nvSpPr>
          <p:cNvPr id="14436" name="TextovéPole 118"/>
          <p:cNvSpPr txBox="1">
            <a:spLocks noChangeArrowheads="1"/>
          </p:cNvSpPr>
          <p:nvPr/>
        </p:nvSpPr>
        <p:spPr bwMode="auto">
          <a:xfrm>
            <a:off x="7669213" y="2795588"/>
            <a:ext cx="287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4437" name="TextovéPole 119"/>
          <p:cNvSpPr txBox="1">
            <a:spLocks noChangeArrowheads="1"/>
          </p:cNvSpPr>
          <p:nvPr/>
        </p:nvSpPr>
        <p:spPr bwMode="auto">
          <a:xfrm>
            <a:off x="7105650" y="2800350"/>
            <a:ext cx="255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14438" name="TextovéPole 121"/>
          <p:cNvSpPr txBox="1">
            <a:spLocks noChangeArrowheads="1"/>
          </p:cNvSpPr>
          <p:nvPr/>
        </p:nvSpPr>
        <p:spPr bwMode="auto">
          <a:xfrm>
            <a:off x="6538913" y="2795588"/>
            <a:ext cx="314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č</a:t>
            </a:r>
          </a:p>
        </p:txBody>
      </p:sp>
      <p:sp>
        <p:nvSpPr>
          <p:cNvPr id="14439" name="TextovéPole 122"/>
          <p:cNvSpPr txBox="1">
            <a:spLocks noChangeArrowheads="1"/>
          </p:cNvSpPr>
          <p:nvPr/>
        </p:nvSpPr>
        <p:spPr bwMode="auto">
          <a:xfrm>
            <a:off x="6003925" y="2795588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4440" name="TextovéPole 123"/>
          <p:cNvSpPr txBox="1">
            <a:spLocks noChangeArrowheads="1"/>
          </p:cNvSpPr>
          <p:nvPr/>
        </p:nvSpPr>
        <p:spPr bwMode="auto">
          <a:xfrm>
            <a:off x="5489575" y="2819400"/>
            <a:ext cx="255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4441" name="TextovéPole 124"/>
          <p:cNvSpPr txBox="1">
            <a:spLocks noChangeArrowheads="1"/>
          </p:cNvSpPr>
          <p:nvPr/>
        </p:nvSpPr>
        <p:spPr bwMode="auto">
          <a:xfrm>
            <a:off x="4956175" y="2805113"/>
            <a:ext cx="287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4442" name="TextovéPole 125"/>
          <p:cNvSpPr txBox="1">
            <a:spLocks noChangeArrowheads="1"/>
          </p:cNvSpPr>
          <p:nvPr/>
        </p:nvSpPr>
        <p:spPr bwMode="auto">
          <a:xfrm>
            <a:off x="4395788" y="2803525"/>
            <a:ext cx="304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4443" name="TextovéPole 126"/>
          <p:cNvSpPr txBox="1">
            <a:spLocks noChangeArrowheads="1"/>
          </p:cNvSpPr>
          <p:nvPr/>
        </p:nvSpPr>
        <p:spPr bwMode="auto">
          <a:xfrm>
            <a:off x="9248775" y="28194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08" name="Obdélník 107"/>
          <p:cNvSpPr/>
          <p:nvPr/>
        </p:nvSpPr>
        <p:spPr>
          <a:xfrm>
            <a:off x="4311650" y="27463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30763" y="276542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9155113" y="28098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6996113" y="2781300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5381625" y="2774950"/>
            <a:ext cx="538163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5930900" y="278288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6467475" y="27781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7546975" y="27971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8085138" y="27844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8618538" y="27844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9691688" y="279241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55" name="TextovéPole 14343"/>
          <p:cNvSpPr txBox="1">
            <a:spLocks noChangeArrowheads="1"/>
          </p:cNvSpPr>
          <p:nvPr/>
        </p:nvSpPr>
        <p:spPr bwMode="auto">
          <a:xfrm>
            <a:off x="509588" y="2833688"/>
            <a:ext cx="3667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Plyny snadno mění objem, říkáme, že</a:t>
            </a:r>
          </a:p>
          <a:p>
            <a:r>
              <a:rPr lang="cs-CZ" altLang="cs-CZ"/>
              <a:t>jsou……</a:t>
            </a:r>
          </a:p>
        </p:txBody>
      </p:sp>
      <p:sp>
        <p:nvSpPr>
          <p:cNvPr id="130" name="Obdélník 129"/>
          <p:cNvSpPr/>
          <p:nvPr/>
        </p:nvSpPr>
        <p:spPr>
          <a:xfrm>
            <a:off x="4856163" y="38306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5380038" y="3295650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58" name="TextovéPole 131"/>
          <p:cNvSpPr txBox="1">
            <a:spLocks noChangeArrowheads="1"/>
          </p:cNvSpPr>
          <p:nvPr/>
        </p:nvSpPr>
        <p:spPr bwMode="auto">
          <a:xfrm>
            <a:off x="5521325" y="3363913"/>
            <a:ext cx="254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14459" name="TextovéPole 132"/>
          <p:cNvSpPr txBox="1">
            <a:spLocks noChangeArrowheads="1"/>
          </p:cNvSpPr>
          <p:nvPr/>
        </p:nvSpPr>
        <p:spPr bwMode="auto">
          <a:xfrm>
            <a:off x="4962525" y="3362325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6</a:t>
            </a:r>
          </a:p>
        </p:txBody>
      </p:sp>
      <p:sp>
        <p:nvSpPr>
          <p:cNvPr id="14460" name="TextovéPole 133"/>
          <p:cNvSpPr txBox="1">
            <a:spLocks noChangeArrowheads="1"/>
          </p:cNvSpPr>
          <p:nvPr/>
        </p:nvSpPr>
        <p:spPr bwMode="auto">
          <a:xfrm>
            <a:off x="250825" y="38417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7</a:t>
            </a:r>
          </a:p>
        </p:txBody>
      </p:sp>
      <p:sp>
        <p:nvSpPr>
          <p:cNvPr id="135" name="Obdélník 134"/>
          <p:cNvSpPr/>
          <p:nvPr/>
        </p:nvSpPr>
        <p:spPr>
          <a:xfrm>
            <a:off x="2711450" y="38528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6" name="Obdélník 135"/>
          <p:cNvSpPr/>
          <p:nvPr/>
        </p:nvSpPr>
        <p:spPr>
          <a:xfrm>
            <a:off x="7002463" y="38258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3248025" y="38528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6470650" y="38354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3784600" y="38354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5937250" y="384333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4319588" y="38433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5373688" y="3838575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69" name="TextovéPole 142"/>
          <p:cNvSpPr txBox="1">
            <a:spLocks noChangeArrowheads="1"/>
          </p:cNvSpPr>
          <p:nvPr/>
        </p:nvSpPr>
        <p:spPr bwMode="auto">
          <a:xfrm>
            <a:off x="2414588" y="3846513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7</a:t>
            </a:r>
          </a:p>
        </p:txBody>
      </p:sp>
      <p:sp>
        <p:nvSpPr>
          <p:cNvPr id="14470" name="TextovéPole 156"/>
          <p:cNvSpPr txBox="1">
            <a:spLocks noChangeArrowheads="1"/>
          </p:cNvSpPr>
          <p:nvPr/>
        </p:nvSpPr>
        <p:spPr bwMode="auto">
          <a:xfrm>
            <a:off x="6051550" y="3856038"/>
            <a:ext cx="333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4471" name="TextovéPole 157"/>
          <p:cNvSpPr txBox="1">
            <a:spLocks noChangeArrowheads="1"/>
          </p:cNvSpPr>
          <p:nvPr/>
        </p:nvSpPr>
        <p:spPr bwMode="auto">
          <a:xfrm>
            <a:off x="5464175" y="38735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4472" name="TextovéPole 158"/>
          <p:cNvSpPr txBox="1">
            <a:spLocks noChangeArrowheads="1"/>
          </p:cNvSpPr>
          <p:nvPr/>
        </p:nvSpPr>
        <p:spPr bwMode="auto">
          <a:xfrm>
            <a:off x="4957763" y="3895725"/>
            <a:ext cx="2555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14473" name="TextovéPole 159"/>
          <p:cNvSpPr txBox="1">
            <a:spLocks noChangeArrowheads="1"/>
          </p:cNvSpPr>
          <p:nvPr/>
        </p:nvSpPr>
        <p:spPr bwMode="auto">
          <a:xfrm>
            <a:off x="4414838" y="38465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</a:t>
            </a:r>
          </a:p>
        </p:txBody>
      </p:sp>
      <p:sp>
        <p:nvSpPr>
          <p:cNvPr id="14474" name="TextovéPole 160"/>
          <p:cNvSpPr txBox="1">
            <a:spLocks noChangeArrowheads="1"/>
          </p:cNvSpPr>
          <p:nvPr/>
        </p:nvSpPr>
        <p:spPr bwMode="auto">
          <a:xfrm>
            <a:off x="3898900" y="3844925"/>
            <a:ext cx="307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</a:t>
            </a:r>
          </a:p>
        </p:txBody>
      </p:sp>
      <p:sp>
        <p:nvSpPr>
          <p:cNvPr id="14475" name="TextovéPole 161"/>
          <p:cNvSpPr txBox="1">
            <a:spLocks noChangeArrowheads="1"/>
          </p:cNvSpPr>
          <p:nvPr/>
        </p:nvSpPr>
        <p:spPr bwMode="auto">
          <a:xfrm>
            <a:off x="3338513" y="38608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sp>
        <p:nvSpPr>
          <p:cNvPr id="14476" name="TextovéPole 162"/>
          <p:cNvSpPr txBox="1">
            <a:spLocks noChangeArrowheads="1"/>
          </p:cNvSpPr>
          <p:nvPr/>
        </p:nvSpPr>
        <p:spPr bwMode="auto">
          <a:xfrm>
            <a:off x="2833688" y="3838575"/>
            <a:ext cx="292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14477" name="TextovéPole 163"/>
          <p:cNvSpPr txBox="1">
            <a:spLocks noChangeArrowheads="1"/>
          </p:cNvSpPr>
          <p:nvPr/>
        </p:nvSpPr>
        <p:spPr bwMode="auto">
          <a:xfrm>
            <a:off x="7069138" y="387985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é</a:t>
            </a:r>
          </a:p>
        </p:txBody>
      </p:sp>
      <p:sp>
        <p:nvSpPr>
          <p:cNvPr id="14478" name="TextovéPole 164"/>
          <p:cNvSpPr txBox="1">
            <a:spLocks noChangeArrowheads="1"/>
          </p:cNvSpPr>
          <p:nvPr/>
        </p:nvSpPr>
        <p:spPr bwMode="auto">
          <a:xfrm>
            <a:off x="6580188" y="3870325"/>
            <a:ext cx="323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</a:t>
            </a:r>
          </a:p>
        </p:txBody>
      </p:sp>
      <p:sp>
        <p:nvSpPr>
          <p:cNvPr id="144" name="Obdélník 143"/>
          <p:cNvSpPr/>
          <p:nvPr/>
        </p:nvSpPr>
        <p:spPr>
          <a:xfrm>
            <a:off x="2717800" y="384651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3255963" y="3841750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3773488" y="384016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4311650" y="384968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8" name="Obdélník 147"/>
          <p:cNvSpPr/>
          <p:nvPr/>
        </p:nvSpPr>
        <p:spPr>
          <a:xfrm>
            <a:off x="4816475" y="38401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0" name="Obdélník 149"/>
          <p:cNvSpPr/>
          <p:nvPr/>
        </p:nvSpPr>
        <p:spPr>
          <a:xfrm>
            <a:off x="6445250" y="38401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1" name="Obdélník 150"/>
          <p:cNvSpPr/>
          <p:nvPr/>
        </p:nvSpPr>
        <p:spPr>
          <a:xfrm>
            <a:off x="5929313" y="38433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5370513" y="3863975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87" name="TextovéPole 14345"/>
          <p:cNvSpPr txBox="1">
            <a:spLocks noChangeArrowheads="1"/>
          </p:cNvSpPr>
          <p:nvPr/>
        </p:nvSpPr>
        <p:spPr bwMode="auto">
          <a:xfrm>
            <a:off x="484188" y="3690938"/>
            <a:ext cx="20986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Na rozdíl od kapalin</a:t>
            </a:r>
          </a:p>
          <a:p>
            <a:r>
              <a:rPr lang="cs-CZ" altLang="cs-CZ"/>
              <a:t>a pevných látek jsou</a:t>
            </a:r>
          </a:p>
          <a:p>
            <a:r>
              <a:rPr lang="cs-CZ" altLang="cs-CZ"/>
              <a:t>plyny ……..</a:t>
            </a:r>
          </a:p>
        </p:txBody>
      </p:sp>
      <p:sp>
        <p:nvSpPr>
          <p:cNvPr id="167" name="Obdélník 166"/>
          <p:cNvSpPr/>
          <p:nvPr/>
        </p:nvSpPr>
        <p:spPr>
          <a:xfrm>
            <a:off x="3241675" y="4368800"/>
            <a:ext cx="538163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8" name="Obdélník 167"/>
          <p:cNvSpPr/>
          <p:nvPr/>
        </p:nvSpPr>
        <p:spPr>
          <a:xfrm>
            <a:off x="3794125" y="4368800"/>
            <a:ext cx="538163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9" name="Obdélník 168"/>
          <p:cNvSpPr/>
          <p:nvPr/>
        </p:nvSpPr>
        <p:spPr>
          <a:xfrm>
            <a:off x="4305300" y="4378325"/>
            <a:ext cx="538163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0" name="Obdélník 169"/>
          <p:cNvSpPr/>
          <p:nvPr/>
        </p:nvSpPr>
        <p:spPr>
          <a:xfrm>
            <a:off x="4829175" y="4354513"/>
            <a:ext cx="538163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1" name="Obdélník 170"/>
          <p:cNvSpPr/>
          <p:nvPr/>
        </p:nvSpPr>
        <p:spPr>
          <a:xfrm>
            <a:off x="5365750" y="4378325"/>
            <a:ext cx="538163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93" name="TextovéPole 127"/>
          <p:cNvSpPr txBox="1">
            <a:spLocks noChangeArrowheads="1"/>
          </p:cNvSpPr>
          <p:nvPr/>
        </p:nvSpPr>
        <p:spPr bwMode="auto">
          <a:xfrm>
            <a:off x="3362325" y="4381500"/>
            <a:ext cx="25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4494" name="TextovéPole 14344"/>
          <p:cNvSpPr txBox="1">
            <a:spLocks noChangeArrowheads="1"/>
          </p:cNvSpPr>
          <p:nvPr/>
        </p:nvSpPr>
        <p:spPr bwMode="auto">
          <a:xfrm>
            <a:off x="5464175" y="4356100"/>
            <a:ext cx="323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y</a:t>
            </a:r>
          </a:p>
        </p:txBody>
      </p:sp>
      <p:sp>
        <p:nvSpPr>
          <p:cNvPr id="14495" name="TextovéPole 155"/>
          <p:cNvSpPr txBox="1">
            <a:spLocks noChangeArrowheads="1"/>
          </p:cNvSpPr>
          <p:nvPr/>
        </p:nvSpPr>
        <p:spPr bwMode="auto">
          <a:xfrm>
            <a:off x="3851275" y="4375150"/>
            <a:ext cx="3317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á</a:t>
            </a:r>
          </a:p>
        </p:txBody>
      </p:sp>
      <p:sp>
        <p:nvSpPr>
          <p:cNvPr id="14496" name="TextovéPole 171"/>
          <p:cNvSpPr txBox="1">
            <a:spLocks noChangeArrowheads="1"/>
          </p:cNvSpPr>
          <p:nvPr/>
        </p:nvSpPr>
        <p:spPr bwMode="auto">
          <a:xfrm>
            <a:off x="4929188" y="4362450"/>
            <a:ext cx="325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14497" name="TextovéPole 172"/>
          <p:cNvSpPr txBox="1">
            <a:spLocks noChangeArrowheads="1"/>
          </p:cNvSpPr>
          <p:nvPr/>
        </p:nvSpPr>
        <p:spPr bwMode="auto">
          <a:xfrm>
            <a:off x="4406900" y="4381500"/>
            <a:ext cx="287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54" name="Obdélník 153"/>
          <p:cNvSpPr/>
          <p:nvPr/>
        </p:nvSpPr>
        <p:spPr>
          <a:xfrm>
            <a:off x="5383213" y="4392613"/>
            <a:ext cx="546100" cy="51593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6" name="Obdélník 175"/>
          <p:cNvSpPr/>
          <p:nvPr/>
        </p:nvSpPr>
        <p:spPr>
          <a:xfrm>
            <a:off x="4813300" y="4381500"/>
            <a:ext cx="546100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7" name="Obdélník 176"/>
          <p:cNvSpPr/>
          <p:nvPr/>
        </p:nvSpPr>
        <p:spPr>
          <a:xfrm>
            <a:off x="4306888" y="4354513"/>
            <a:ext cx="546100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8" name="Obdélník 177"/>
          <p:cNvSpPr/>
          <p:nvPr/>
        </p:nvSpPr>
        <p:spPr>
          <a:xfrm>
            <a:off x="3763963" y="4357688"/>
            <a:ext cx="547687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9" name="Obdélník 178"/>
          <p:cNvSpPr/>
          <p:nvPr/>
        </p:nvSpPr>
        <p:spPr>
          <a:xfrm>
            <a:off x="3259138" y="4370388"/>
            <a:ext cx="538162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03" name="TextovéPole 179"/>
          <p:cNvSpPr txBox="1">
            <a:spLocks noChangeArrowheads="1"/>
          </p:cNvSpPr>
          <p:nvPr/>
        </p:nvSpPr>
        <p:spPr bwMode="auto">
          <a:xfrm>
            <a:off x="2865438" y="43973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8</a:t>
            </a:r>
          </a:p>
        </p:txBody>
      </p:sp>
      <p:sp>
        <p:nvSpPr>
          <p:cNvPr id="14504" name="TextovéPole 14347"/>
          <p:cNvSpPr txBox="1">
            <a:spLocks noChangeArrowheads="1"/>
          </p:cNvSpPr>
          <p:nvPr/>
        </p:nvSpPr>
        <p:spPr bwMode="auto">
          <a:xfrm>
            <a:off x="6335713" y="4451350"/>
            <a:ext cx="4981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Vosk, dřevo, měď nebo kyslík jsou čtyři různé………..</a:t>
            </a:r>
          </a:p>
        </p:txBody>
      </p:sp>
      <p:sp>
        <p:nvSpPr>
          <p:cNvPr id="14350" name="Obdélník 14349"/>
          <p:cNvSpPr/>
          <p:nvPr/>
        </p:nvSpPr>
        <p:spPr>
          <a:xfrm>
            <a:off x="7000875" y="3838575"/>
            <a:ext cx="565150" cy="5127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06" name="TextovéPole 14350"/>
          <p:cNvSpPr txBox="1">
            <a:spLocks noChangeArrowheads="1"/>
          </p:cNvSpPr>
          <p:nvPr/>
        </p:nvSpPr>
        <p:spPr bwMode="auto">
          <a:xfrm>
            <a:off x="7051675" y="1225550"/>
            <a:ext cx="333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4507" name="TextovéPole 191"/>
          <p:cNvSpPr txBox="1">
            <a:spLocks noChangeArrowheads="1"/>
          </p:cNvSpPr>
          <p:nvPr/>
        </p:nvSpPr>
        <p:spPr bwMode="auto">
          <a:xfrm>
            <a:off x="6556375" y="1233488"/>
            <a:ext cx="325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14508" name="TextovéPole 192"/>
          <p:cNvSpPr txBox="1">
            <a:spLocks noChangeArrowheads="1"/>
          </p:cNvSpPr>
          <p:nvPr/>
        </p:nvSpPr>
        <p:spPr bwMode="auto">
          <a:xfrm>
            <a:off x="6049963" y="1266825"/>
            <a:ext cx="2873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4509" name="TextovéPole 193"/>
          <p:cNvSpPr txBox="1">
            <a:spLocks noChangeArrowheads="1"/>
          </p:cNvSpPr>
          <p:nvPr/>
        </p:nvSpPr>
        <p:spPr bwMode="auto">
          <a:xfrm>
            <a:off x="5472113" y="1208088"/>
            <a:ext cx="331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4510" name="TextovéPole 194"/>
          <p:cNvSpPr txBox="1">
            <a:spLocks noChangeArrowheads="1"/>
          </p:cNvSpPr>
          <p:nvPr/>
        </p:nvSpPr>
        <p:spPr bwMode="auto">
          <a:xfrm>
            <a:off x="4975225" y="1223963"/>
            <a:ext cx="323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</a:t>
            </a:r>
          </a:p>
        </p:txBody>
      </p:sp>
      <p:sp>
        <p:nvSpPr>
          <p:cNvPr id="14511" name="TextovéPole 195"/>
          <p:cNvSpPr txBox="1">
            <a:spLocks noChangeArrowheads="1"/>
          </p:cNvSpPr>
          <p:nvPr/>
        </p:nvSpPr>
        <p:spPr bwMode="auto">
          <a:xfrm>
            <a:off x="4422775" y="1230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sp>
        <p:nvSpPr>
          <p:cNvPr id="186" name="Obdélník 185"/>
          <p:cNvSpPr/>
          <p:nvPr/>
        </p:nvSpPr>
        <p:spPr>
          <a:xfrm>
            <a:off x="6969125" y="1217613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7" name="Obdélník 186"/>
          <p:cNvSpPr/>
          <p:nvPr/>
        </p:nvSpPr>
        <p:spPr>
          <a:xfrm>
            <a:off x="5916613" y="1252538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8" name="Obdélník 187"/>
          <p:cNvSpPr/>
          <p:nvPr/>
        </p:nvSpPr>
        <p:spPr>
          <a:xfrm>
            <a:off x="5389563" y="1247775"/>
            <a:ext cx="523875" cy="498475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9" name="Obdélník 188"/>
          <p:cNvSpPr/>
          <p:nvPr/>
        </p:nvSpPr>
        <p:spPr>
          <a:xfrm>
            <a:off x="4854575" y="1239838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0" name="Obdélník 189"/>
          <p:cNvSpPr/>
          <p:nvPr/>
        </p:nvSpPr>
        <p:spPr>
          <a:xfrm>
            <a:off x="4324350" y="1241425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6435725" y="1233488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80038" y="1771650"/>
            <a:ext cx="523875" cy="49688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19" name="TextovéPole 14351"/>
          <p:cNvSpPr txBox="1">
            <a:spLocks noChangeArrowheads="1"/>
          </p:cNvSpPr>
          <p:nvPr/>
        </p:nvSpPr>
        <p:spPr bwMode="auto">
          <a:xfrm>
            <a:off x="306388" y="160338"/>
            <a:ext cx="109966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tajenku. Odpověz si na otázky a pak postupně klikej na jednotlivá políčka tajenky.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 nodeType="clickPar">
                      <p:stCondLst>
                        <p:cond delay="0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 nodeType="clickPar">
                      <p:stCondLst>
                        <p:cond delay="0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 nodeType="clickPar">
                      <p:stCondLst>
                        <p:cond delay="0"/>
                      </p:stCondLst>
                      <p:childTnLst>
                        <p:par>
                          <p:cTn id="1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 nodeType="clickPar">
                      <p:stCondLst>
                        <p:cond delay="0"/>
                      </p:stCondLst>
                      <p:childTnLst>
                        <p:par>
                          <p:cTn id="1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 nodeType="clickPar">
                      <p:stCondLst>
                        <p:cond delay="0"/>
                      </p:stCondLst>
                      <p:childTnLst>
                        <p:par>
                          <p:cTn id="1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 nodeType="clickPar">
                      <p:stCondLst>
                        <p:cond delay="0"/>
                      </p:stCondLst>
                      <p:childTnLst>
                        <p:par>
                          <p:cTn id="1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 nodeType="clickPar">
                      <p:stCondLst>
                        <p:cond delay="0"/>
                      </p:stCondLst>
                      <p:childTnLst>
                        <p:par>
                          <p:cTn id="2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 nodeType="clickPar">
                      <p:stCondLst>
                        <p:cond delay="0"/>
                      </p:stCondLst>
                      <p:childTnLst>
                        <p:par>
                          <p:cTn id="2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 nodeType="clickPar">
                      <p:stCondLst>
                        <p:cond delay="0"/>
                      </p:stCondLst>
                      <p:childTnLst>
                        <p:par>
                          <p:cTn id="2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 nodeType="clickPar">
                      <p:stCondLst>
                        <p:cond delay="0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 nodeType="clickPar">
                      <p:stCondLst>
                        <p:cond delay="0"/>
                      </p:stCondLst>
                      <p:childTnLst>
                        <p:par>
                          <p:cTn id="2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 nodeType="clickPar">
                      <p:stCondLst>
                        <p:cond delay="0"/>
                      </p:stCondLst>
                      <p:childTnLst>
                        <p:par>
                          <p:cTn id="2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 nodeType="clickPar">
                      <p:stCondLst>
                        <p:cond delay="0"/>
                      </p:stCondLst>
                      <p:childTnLst>
                        <p:par>
                          <p:cTn id="2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 nodeType="clickPar">
                      <p:stCondLst>
                        <p:cond delay="0"/>
                      </p:stCondLst>
                      <p:childTnLst>
                        <p:par>
                          <p:cTn id="2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4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 nodeType="clickPar">
                      <p:stCondLst>
                        <p:cond delay="0"/>
                      </p:stCondLst>
                      <p:childTnLst>
                        <p:par>
                          <p:cTn id="2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50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 nodeType="clickPar">
                      <p:stCondLst>
                        <p:cond delay="0"/>
                      </p:stCondLst>
                      <p:childTnLst>
                        <p:par>
                          <p:cTn id="2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 nodeType="clickPar">
                      <p:stCondLst>
                        <p:cond delay="0"/>
                      </p:stCondLst>
                      <p:childTnLst>
                        <p:par>
                          <p:cTn id="2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 nodeType="clickPar">
                      <p:stCondLst>
                        <p:cond delay="0"/>
                      </p:stCondLst>
                      <p:childTnLst>
                        <p:par>
                          <p:cTn id="2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 nodeType="clickPar">
                      <p:stCondLst>
                        <p:cond delay="0"/>
                      </p:stCondLst>
                      <p:childTnLst>
                        <p:par>
                          <p:cTn id="2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51" grpId="0" animBg="1"/>
      <p:bldP spid="29" grpId="0" animBg="1"/>
      <p:bldP spid="30" grpId="0" animBg="1"/>
      <p:bldP spid="50" grpId="0" animBg="1"/>
      <p:bldP spid="49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7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108" grpId="0" animBg="1"/>
      <p:bldP spid="27" grpId="0" animBg="1"/>
      <p:bldP spid="105" grpId="0" animBg="1"/>
      <p:bldP spid="106" grpId="0" animBg="1"/>
      <p:bldP spid="107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0" grpId="0" animBg="1"/>
      <p:bldP spid="151" grpId="0" animBg="1"/>
      <p:bldP spid="115" grpId="0" animBg="1"/>
      <p:bldP spid="154" grpId="0" animBg="1"/>
      <p:bldP spid="176" grpId="0" animBg="1"/>
      <p:bldP spid="177" grpId="0" animBg="1"/>
      <p:bldP spid="178" grpId="0" animBg="1"/>
      <p:bldP spid="179" grpId="0" animBg="1"/>
      <p:bldP spid="14350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7" grpId="0" animBg="1"/>
      <p:bldP spid="3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Teapo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5113" y="2889250"/>
            <a:ext cx="3440112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2" descr="Teapo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850" y="2889250"/>
            <a:ext cx="3441700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Teapo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1788" y="2755900"/>
            <a:ext cx="3594100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133475" y="5376863"/>
            <a:ext cx="1500188" cy="292100"/>
          </a:xfrm>
          <a:custGeom>
            <a:avLst/>
            <a:gdLst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499616 w 1499616"/>
              <a:gd name="connsiteY2" fmla="*/ 292608 h 292608"/>
              <a:gd name="connsiteX3" fmla="*/ 0 w 1499616"/>
              <a:gd name="connsiteY3" fmla="*/ 292608 h 292608"/>
              <a:gd name="connsiteX4" fmla="*/ 0 w 1499616"/>
              <a:gd name="connsiteY4" fmla="*/ 0 h 292608"/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344168 w 1499616"/>
              <a:gd name="connsiteY2" fmla="*/ 256032 h 292608"/>
              <a:gd name="connsiteX3" fmla="*/ 0 w 1499616"/>
              <a:gd name="connsiteY3" fmla="*/ 292608 h 292608"/>
              <a:gd name="connsiteX4" fmla="*/ 0 w 1499616"/>
              <a:gd name="connsiteY4" fmla="*/ 0 h 292608"/>
              <a:gd name="connsiteX0" fmla="*/ 0 w 1499616"/>
              <a:gd name="connsiteY0" fmla="*/ 0 h 301752"/>
              <a:gd name="connsiteX1" fmla="*/ 1499616 w 1499616"/>
              <a:gd name="connsiteY1" fmla="*/ 0 h 301752"/>
              <a:gd name="connsiteX2" fmla="*/ 1344168 w 1499616"/>
              <a:gd name="connsiteY2" fmla="*/ 256032 h 301752"/>
              <a:gd name="connsiteX3" fmla="*/ 182880 w 1499616"/>
              <a:gd name="connsiteY3" fmla="*/ 301752 h 301752"/>
              <a:gd name="connsiteX4" fmla="*/ 0 w 1499616"/>
              <a:gd name="connsiteY4" fmla="*/ 0 h 301752"/>
              <a:gd name="connsiteX0" fmla="*/ 0 w 1499616"/>
              <a:gd name="connsiteY0" fmla="*/ 0 h 256032"/>
              <a:gd name="connsiteX1" fmla="*/ 1499616 w 1499616"/>
              <a:gd name="connsiteY1" fmla="*/ 0 h 256032"/>
              <a:gd name="connsiteX2" fmla="*/ 1344168 w 1499616"/>
              <a:gd name="connsiteY2" fmla="*/ 256032 h 256032"/>
              <a:gd name="connsiteX3" fmla="*/ 182880 w 1499616"/>
              <a:gd name="connsiteY3" fmla="*/ 228600 h 256032"/>
              <a:gd name="connsiteX4" fmla="*/ 0 w 1499616"/>
              <a:gd name="connsiteY4" fmla="*/ 0 h 256032"/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344168 w 1499616"/>
              <a:gd name="connsiteY2" fmla="*/ 256032 h 292608"/>
              <a:gd name="connsiteX3" fmla="*/ 182880 w 1499616"/>
              <a:gd name="connsiteY3" fmla="*/ 292608 h 292608"/>
              <a:gd name="connsiteX4" fmla="*/ 0 w 1499616"/>
              <a:gd name="connsiteY4" fmla="*/ 0 h 292608"/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307592 w 1499616"/>
              <a:gd name="connsiteY2" fmla="*/ 292608 h 292608"/>
              <a:gd name="connsiteX3" fmla="*/ 182880 w 1499616"/>
              <a:gd name="connsiteY3" fmla="*/ 292608 h 292608"/>
              <a:gd name="connsiteX4" fmla="*/ 0 w 1499616"/>
              <a:gd name="connsiteY4" fmla="*/ 0 h 292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9616" h="292608">
                <a:moveTo>
                  <a:pt x="0" y="0"/>
                </a:moveTo>
                <a:lnTo>
                  <a:pt x="1499616" y="0"/>
                </a:lnTo>
                <a:lnTo>
                  <a:pt x="1307592" y="292608"/>
                </a:lnTo>
                <a:lnTo>
                  <a:pt x="182880" y="29260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79913" y="4552950"/>
            <a:ext cx="2332037" cy="1116013"/>
          </a:xfrm>
          <a:custGeom>
            <a:avLst/>
            <a:gdLst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0 w 2331720"/>
              <a:gd name="connsiteY3" fmla="*/ 1124712 h 1124712"/>
              <a:gd name="connsiteX4" fmla="*/ 0 w 2331720"/>
              <a:gd name="connsiteY4" fmla="*/ 0 h 1124712"/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521208 w 2331720"/>
              <a:gd name="connsiteY3" fmla="*/ 1097280 h 1124712"/>
              <a:gd name="connsiteX4" fmla="*/ 0 w 2331720"/>
              <a:gd name="connsiteY4" fmla="*/ 0 h 1124712"/>
              <a:gd name="connsiteX0" fmla="*/ 0 w 2331720"/>
              <a:gd name="connsiteY0" fmla="*/ 0 h 1097280"/>
              <a:gd name="connsiteX1" fmla="*/ 2331720 w 2331720"/>
              <a:gd name="connsiteY1" fmla="*/ 0 h 1097280"/>
              <a:gd name="connsiteX2" fmla="*/ 2029968 w 2331720"/>
              <a:gd name="connsiteY2" fmla="*/ 1005840 h 1097280"/>
              <a:gd name="connsiteX3" fmla="*/ 521208 w 2331720"/>
              <a:gd name="connsiteY3" fmla="*/ 1097280 h 1097280"/>
              <a:gd name="connsiteX4" fmla="*/ 0 w 2331720"/>
              <a:gd name="connsiteY4" fmla="*/ 0 h 1097280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020824 w 2331720"/>
              <a:gd name="connsiteY2" fmla="*/ 1115568 h 1115568"/>
              <a:gd name="connsiteX3" fmla="*/ 521208 w 2331720"/>
              <a:gd name="connsiteY3" fmla="*/ 1097280 h 1115568"/>
              <a:gd name="connsiteX4" fmla="*/ 0 w 2331720"/>
              <a:gd name="connsiteY4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52120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1264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100306 w 2331720"/>
              <a:gd name="connsiteY5" fmla="*/ 429768 h 1115568"/>
              <a:gd name="connsiteX6" fmla="*/ 0 w 2331720"/>
              <a:gd name="connsiteY6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493498 w 2331720"/>
              <a:gd name="connsiteY5" fmla="*/ 768096 h 1115568"/>
              <a:gd name="connsiteX6" fmla="*/ 100306 w 2331720"/>
              <a:gd name="connsiteY6" fmla="*/ 429768 h 1115568"/>
              <a:gd name="connsiteX7" fmla="*/ 0 w 2331720"/>
              <a:gd name="connsiteY7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0 w 2331720"/>
              <a:gd name="connsiteY8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27154 w 2331720"/>
              <a:gd name="connsiteY8" fmla="*/ 201168 h 1115568"/>
              <a:gd name="connsiteX9" fmla="*/ 0 w 2331720"/>
              <a:gd name="connsiteY9" fmla="*/ 0 h 111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31720" h="1115568">
                <a:moveTo>
                  <a:pt x="0" y="0"/>
                </a:moveTo>
                <a:lnTo>
                  <a:pt x="2331720" y="0"/>
                </a:lnTo>
                <a:cubicBezTo>
                  <a:pt x="2276856" y="179832"/>
                  <a:pt x="2340864" y="423672"/>
                  <a:pt x="2286000" y="603504"/>
                </a:cubicBezTo>
                <a:lnTo>
                  <a:pt x="2020824" y="1115568"/>
                </a:lnTo>
                <a:lnTo>
                  <a:pt x="676656" y="1088136"/>
                </a:lnTo>
                <a:cubicBezTo>
                  <a:pt x="434294" y="1075944"/>
                  <a:pt x="734336" y="1123188"/>
                  <a:pt x="703810" y="1069848"/>
                </a:cubicBezTo>
                <a:cubicBezTo>
                  <a:pt x="673284" y="1016508"/>
                  <a:pt x="571222" y="870204"/>
                  <a:pt x="493498" y="768096"/>
                </a:cubicBezTo>
                <a:cubicBezTo>
                  <a:pt x="415774" y="665988"/>
                  <a:pt x="174982" y="527304"/>
                  <a:pt x="100306" y="429768"/>
                </a:cubicBezTo>
                <a:cubicBezTo>
                  <a:pt x="82018" y="347472"/>
                  <a:pt x="45442" y="283464"/>
                  <a:pt x="27154" y="201168"/>
                </a:cubicBez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5"/>
          <p:cNvSpPr/>
          <p:nvPr/>
        </p:nvSpPr>
        <p:spPr>
          <a:xfrm>
            <a:off x="8120063" y="4170363"/>
            <a:ext cx="2593975" cy="1498600"/>
          </a:xfrm>
          <a:custGeom>
            <a:avLst/>
            <a:gdLst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0 w 2331720"/>
              <a:gd name="connsiteY3" fmla="*/ 1124712 h 1124712"/>
              <a:gd name="connsiteX4" fmla="*/ 0 w 2331720"/>
              <a:gd name="connsiteY4" fmla="*/ 0 h 1124712"/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521208 w 2331720"/>
              <a:gd name="connsiteY3" fmla="*/ 1097280 h 1124712"/>
              <a:gd name="connsiteX4" fmla="*/ 0 w 2331720"/>
              <a:gd name="connsiteY4" fmla="*/ 0 h 1124712"/>
              <a:gd name="connsiteX0" fmla="*/ 0 w 2331720"/>
              <a:gd name="connsiteY0" fmla="*/ 0 h 1097280"/>
              <a:gd name="connsiteX1" fmla="*/ 2331720 w 2331720"/>
              <a:gd name="connsiteY1" fmla="*/ 0 h 1097280"/>
              <a:gd name="connsiteX2" fmla="*/ 2029968 w 2331720"/>
              <a:gd name="connsiteY2" fmla="*/ 1005840 h 1097280"/>
              <a:gd name="connsiteX3" fmla="*/ 521208 w 2331720"/>
              <a:gd name="connsiteY3" fmla="*/ 1097280 h 1097280"/>
              <a:gd name="connsiteX4" fmla="*/ 0 w 2331720"/>
              <a:gd name="connsiteY4" fmla="*/ 0 h 1097280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020824 w 2331720"/>
              <a:gd name="connsiteY2" fmla="*/ 1115568 h 1115568"/>
              <a:gd name="connsiteX3" fmla="*/ 521208 w 2331720"/>
              <a:gd name="connsiteY3" fmla="*/ 1097280 h 1115568"/>
              <a:gd name="connsiteX4" fmla="*/ 0 w 2331720"/>
              <a:gd name="connsiteY4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52120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1264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100306 w 2331720"/>
              <a:gd name="connsiteY5" fmla="*/ 429768 h 1115568"/>
              <a:gd name="connsiteX6" fmla="*/ 0 w 2331720"/>
              <a:gd name="connsiteY6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493498 w 2331720"/>
              <a:gd name="connsiteY5" fmla="*/ 768096 h 1115568"/>
              <a:gd name="connsiteX6" fmla="*/ 100306 w 2331720"/>
              <a:gd name="connsiteY6" fmla="*/ 429768 h 1115568"/>
              <a:gd name="connsiteX7" fmla="*/ 0 w 2331720"/>
              <a:gd name="connsiteY7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0 w 2331720"/>
              <a:gd name="connsiteY8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27154 w 2331720"/>
              <a:gd name="connsiteY8" fmla="*/ 201168 h 1115568"/>
              <a:gd name="connsiteX9" fmla="*/ 0 w 2331720"/>
              <a:gd name="connsiteY9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47524 w 2331720"/>
              <a:gd name="connsiteY7" fmla="*/ 659818 h 1115568"/>
              <a:gd name="connsiteX8" fmla="*/ 100306 w 2331720"/>
              <a:gd name="connsiteY8" fmla="*/ 429768 h 1115568"/>
              <a:gd name="connsiteX9" fmla="*/ 27154 w 2331720"/>
              <a:gd name="connsiteY9" fmla="*/ 201168 h 1115568"/>
              <a:gd name="connsiteX10" fmla="*/ 0 w 2331720"/>
              <a:gd name="connsiteY10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76142 w 2331720"/>
              <a:gd name="connsiteY6" fmla="*/ 829317 h 1115568"/>
              <a:gd name="connsiteX7" fmla="*/ 147524 w 2331720"/>
              <a:gd name="connsiteY7" fmla="*/ 659818 h 1115568"/>
              <a:gd name="connsiteX8" fmla="*/ 100306 w 2331720"/>
              <a:gd name="connsiteY8" fmla="*/ 429768 h 1115568"/>
              <a:gd name="connsiteX9" fmla="*/ 27154 w 2331720"/>
              <a:gd name="connsiteY9" fmla="*/ 201168 h 1115568"/>
              <a:gd name="connsiteX10" fmla="*/ 0 w 2331720"/>
              <a:gd name="connsiteY10" fmla="*/ 0 h 1115568"/>
              <a:gd name="connsiteX0" fmla="*/ 50946 w 2382666"/>
              <a:gd name="connsiteY0" fmla="*/ 0 h 1115568"/>
              <a:gd name="connsiteX1" fmla="*/ 2382666 w 2382666"/>
              <a:gd name="connsiteY1" fmla="*/ 0 h 1115568"/>
              <a:gd name="connsiteX2" fmla="*/ 2336946 w 2382666"/>
              <a:gd name="connsiteY2" fmla="*/ 603504 h 1115568"/>
              <a:gd name="connsiteX3" fmla="*/ 2071770 w 2382666"/>
              <a:gd name="connsiteY3" fmla="*/ 1115568 h 1115568"/>
              <a:gd name="connsiteX4" fmla="*/ 727602 w 2382666"/>
              <a:gd name="connsiteY4" fmla="*/ 1088136 h 1115568"/>
              <a:gd name="connsiteX5" fmla="*/ 754756 w 2382666"/>
              <a:gd name="connsiteY5" fmla="*/ 1069848 h 1115568"/>
              <a:gd name="connsiteX6" fmla="*/ 527088 w 2382666"/>
              <a:gd name="connsiteY6" fmla="*/ 829317 h 1115568"/>
              <a:gd name="connsiteX7" fmla="*/ 198470 w 2382666"/>
              <a:gd name="connsiteY7" fmla="*/ 659818 h 1115568"/>
              <a:gd name="connsiteX8" fmla="*/ 151252 w 2382666"/>
              <a:gd name="connsiteY8" fmla="*/ 429768 h 1115568"/>
              <a:gd name="connsiteX9" fmla="*/ 0 w 2382666"/>
              <a:gd name="connsiteY9" fmla="*/ 221575 h 1115568"/>
              <a:gd name="connsiteX10" fmla="*/ 50946 w 2382666"/>
              <a:gd name="connsiteY10" fmla="*/ 0 h 1115568"/>
              <a:gd name="connsiteX0" fmla="*/ 50946 w 2382666"/>
              <a:gd name="connsiteY0" fmla="*/ 0 h 1115568"/>
              <a:gd name="connsiteX1" fmla="*/ 2382666 w 2382666"/>
              <a:gd name="connsiteY1" fmla="*/ 0 h 1115568"/>
              <a:gd name="connsiteX2" fmla="*/ 2336946 w 2382666"/>
              <a:gd name="connsiteY2" fmla="*/ 603504 h 1115568"/>
              <a:gd name="connsiteX3" fmla="*/ 2071770 w 2382666"/>
              <a:gd name="connsiteY3" fmla="*/ 1115568 h 1115568"/>
              <a:gd name="connsiteX4" fmla="*/ 727602 w 2382666"/>
              <a:gd name="connsiteY4" fmla="*/ 1088136 h 1115568"/>
              <a:gd name="connsiteX5" fmla="*/ 754756 w 2382666"/>
              <a:gd name="connsiteY5" fmla="*/ 1069848 h 1115568"/>
              <a:gd name="connsiteX6" fmla="*/ 527088 w 2382666"/>
              <a:gd name="connsiteY6" fmla="*/ 829317 h 1115568"/>
              <a:gd name="connsiteX7" fmla="*/ 198470 w 2382666"/>
              <a:gd name="connsiteY7" fmla="*/ 659818 h 1115568"/>
              <a:gd name="connsiteX8" fmla="*/ 81829 w 2382666"/>
              <a:gd name="connsiteY8" fmla="*/ 463779 h 1115568"/>
              <a:gd name="connsiteX9" fmla="*/ 0 w 2382666"/>
              <a:gd name="connsiteY9" fmla="*/ 221575 h 1115568"/>
              <a:gd name="connsiteX10" fmla="*/ 50946 w 2382666"/>
              <a:gd name="connsiteY10" fmla="*/ 0 h 1115568"/>
              <a:gd name="connsiteX0" fmla="*/ 0 w 2461888"/>
              <a:gd name="connsiteY0" fmla="*/ 0 h 1115568"/>
              <a:gd name="connsiteX1" fmla="*/ 2461888 w 2461888"/>
              <a:gd name="connsiteY1" fmla="*/ 0 h 1115568"/>
              <a:gd name="connsiteX2" fmla="*/ 2416168 w 2461888"/>
              <a:gd name="connsiteY2" fmla="*/ 603504 h 1115568"/>
              <a:gd name="connsiteX3" fmla="*/ 2150992 w 2461888"/>
              <a:gd name="connsiteY3" fmla="*/ 1115568 h 1115568"/>
              <a:gd name="connsiteX4" fmla="*/ 806824 w 2461888"/>
              <a:gd name="connsiteY4" fmla="*/ 1088136 h 1115568"/>
              <a:gd name="connsiteX5" fmla="*/ 833978 w 2461888"/>
              <a:gd name="connsiteY5" fmla="*/ 1069848 h 1115568"/>
              <a:gd name="connsiteX6" fmla="*/ 606310 w 2461888"/>
              <a:gd name="connsiteY6" fmla="*/ 829317 h 1115568"/>
              <a:gd name="connsiteX7" fmla="*/ 277692 w 2461888"/>
              <a:gd name="connsiteY7" fmla="*/ 659818 h 1115568"/>
              <a:gd name="connsiteX8" fmla="*/ 161051 w 2461888"/>
              <a:gd name="connsiteY8" fmla="*/ 463779 h 1115568"/>
              <a:gd name="connsiteX9" fmla="*/ 79222 w 2461888"/>
              <a:gd name="connsiteY9" fmla="*/ 221575 h 1115568"/>
              <a:gd name="connsiteX10" fmla="*/ 0 w 2461888"/>
              <a:gd name="connsiteY10" fmla="*/ 0 h 111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61888" h="1115568">
                <a:moveTo>
                  <a:pt x="0" y="0"/>
                </a:moveTo>
                <a:lnTo>
                  <a:pt x="2461888" y="0"/>
                </a:lnTo>
                <a:cubicBezTo>
                  <a:pt x="2407024" y="179832"/>
                  <a:pt x="2471032" y="423672"/>
                  <a:pt x="2416168" y="603504"/>
                </a:cubicBezTo>
                <a:lnTo>
                  <a:pt x="2150992" y="1115568"/>
                </a:lnTo>
                <a:lnTo>
                  <a:pt x="806824" y="1088136"/>
                </a:lnTo>
                <a:cubicBezTo>
                  <a:pt x="564462" y="1075944"/>
                  <a:pt x="864504" y="1123188"/>
                  <a:pt x="833978" y="1069848"/>
                </a:cubicBezTo>
                <a:cubicBezTo>
                  <a:pt x="803452" y="1016508"/>
                  <a:pt x="675883" y="911260"/>
                  <a:pt x="606310" y="829317"/>
                </a:cubicBezTo>
                <a:cubicBezTo>
                  <a:pt x="536737" y="747374"/>
                  <a:pt x="343224" y="716206"/>
                  <a:pt x="277692" y="659818"/>
                </a:cubicBezTo>
                <a:cubicBezTo>
                  <a:pt x="212160" y="603430"/>
                  <a:pt x="204254" y="526616"/>
                  <a:pt x="161051" y="463779"/>
                </a:cubicBezTo>
                <a:cubicBezTo>
                  <a:pt x="142763" y="381483"/>
                  <a:pt x="97510" y="303871"/>
                  <a:pt x="79222" y="221575"/>
                </a:cubicBez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368" name="TextovéPole 6"/>
          <p:cNvSpPr txBox="1">
            <a:spLocks noChangeArrowheads="1"/>
          </p:cNvSpPr>
          <p:nvPr/>
        </p:nvSpPr>
        <p:spPr bwMode="auto">
          <a:xfrm>
            <a:off x="9390063" y="5754688"/>
            <a:ext cx="5953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C</a:t>
            </a:r>
          </a:p>
        </p:txBody>
      </p:sp>
      <p:sp>
        <p:nvSpPr>
          <p:cNvPr id="15369" name="TextovéPole 9"/>
          <p:cNvSpPr txBox="1">
            <a:spLocks noChangeArrowheads="1"/>
          </p:cNvSpPr>
          <p:nvPr/>
        </p:nvSpPr>
        <p:spPr bwMode="auto">
          <a:xfrm>
            <a:off x="5546725" y="5754688"/>
            <a:ext cx="6016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B</a:t>
            </a:r>
          </a:p>
        </p:txBody>
      </p:sp>
      <p:sp>
        <p:nvSpPr>
          <p:cNvPr id="15370" name="TextovéPole 10"/>
          <p:cNvSpPr txBox="1">
            <a:spLocks noChangeArrowheads="1"/>
          </p:cNvSpPr>
          <p:nvPr/>
        </p:nvSpPr>
        <p:spPr bwMode="auto">
          <a:xfrm>
            <a:off x="1568450" y="5754688"/>
            <a:ext cx="63023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A</a:t>
            </a:r>
          </a:p>
        </p:txBody>
      </p:sp>
      <p:sp>
        <p:nvSpPr>
          <p:cNvPr id="15371" name="TextovéPole 8"/>
          <p:cNvSpPr txBox="1">
            <a:spLocks noChangeArrowheads="1"/>
          </p:cNvSpPr>
          <p:nvPr/>
        </p:nvSpPr>
        <p:spPr bwMode="auto">
          <a:xfrm>
            <a:off x="914400" y="257175"/>
            <a:ext cx="1076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Která konvice je naplněna přibližně do čtyř pětin? Správná odpověď se zabarví zeleně.</a:t>
            </a:r>
          </a:p>
        </p:txBody>
      </p:sp>
      <p:sp>
        <p:nvSpPr>
          <p:cNvPr id="15372" name="TextovéPole 11"/>
          <p:cNvSpPr txBox="1">
            <a:spLocks noChangeArrowheads="1"/>
          </p:cNvSpPr>
          <p:nvPr/>
        </p:nvSpPr>
        <p:spPr bwMode="auto">
          <a:xfrm>
            <a:off x="930275" y="1603375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Konvice B</a:t>
            </a:r>
          </a:p>
        </p:txBody>
      </p:sp>
      <p:sp>
        <p:nvSpPr>
          <p:cNvPr id="15373" name="TextovéPole 13"/>
          <p:cNvSpPr txBox="1">
            <a:spLocks noChangeArrowheads="1"/>
          </p:cNvSpPr>
          <p:nvPr/>
        </p:nvSpPr>
        <p:spPr bwMode="auto">
          <a:xfrm>
            <a:off x="903288" y="933450"/>
            <a:ext cx="1398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Konvice A</a:t>
            </a:r>
          </a:p>
        </p:txBody>
      </p:sp>
      <p:sp>
        <p:nvSpPr>
          <p:cNvPr id="15374" name="TextovéPole 14"/>
          <p:cNvSpPr txBox="1">
            <a:spLocks noChangeArrowheads="1"/>
          </p:cNvSpPr>
          <p:nvPr/>
        </p:nvSpPr>
        <p:spPr bwMode="auto">
          <a:xfrm>
            <a:off x="958850" y="2178050"/>
            <a:ext cx="1384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Konvice C</a:t>
            </a:r>
          </a:p>
        </p:txBody>
      </p:sp>
      <p:sp>
        <p:nvSpPr>
          <p:cNvPr id="13" name="Ovál 12"/>
          <p:cNvSpPr/>
          <p:nvPr/>
        </p:nvSpPr>
        <p:spPr>
          <a:xfrm>
            <a:off x="2400300" y="957263"/>
            <a:ext cx="436563" cy="4619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414588" y="1603375"/>
            <a:ext cx="436562" cy="4619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400300" y="2162175"/>
            <a:ext cx="436563" cy="4619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595313" y="469900"/>
            <a:ext cx="9653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tabulku a odpověz na otázky správným kliknutím. To se zabarví zeleně.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684213" y="2493963"/>
            <a:ext cx="23780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Mění snadno tvar</a:t>
            </a:r>
          </a:p>
          <a:p>
            <a:endParaRPr lang="cs-CZ" altLang="cs-CZ" sz="2400"/>
          </a:p>
          <a:p>
            <a:r>
              <a:rPr lang="cs-CZ" altLang="cs-CZ" sz="2400"/>
              <a:t>Jsou tekuté</a:t>
            </a:r>
          </a:p>
          <a:p>
            <a:endParaRPr lang="cs-CZ" altLang="cs-CZ" sz="2400"/>
          </a:p>
          <a:p>
            <a:r>
              <a:rPr lang="cs-CZ" altLang="cs-CZ" sz="2400"/>
              <a:t>Jsou rozpínavé</a:t>
            </a:r>
          </a:p>
          <a:p>
            <a:endParaRPr lang="cs-CZ" altLang="cs-CZ" sz="2400"/>
          </a:p>
          <a:p>
            <a:r>
              <a:rPr lang="cs-CZ" altLang="cs-CZ" sz="2400"/>
              <a:t>Jsou stlačitelné</a:t>
            </a:r>
          </a:p>
        </p:txBody>
      </p:sp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3178175" y="1819275"/>
            <a:ext cx="4840288" cy="46196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Pevné látky          Kapaliny            Plyny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59125" y="2568575"/>
            <a:ext cx="1606550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21025" y="3227388"/>
            <a:ext cx="1606550" cy="4603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4725" y="2568575"/>
            <a:ext cx="1606550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91275" y="2568575"/>
            <a:ext cx="1608138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59125" y="3986213"/>
            <a:ext cx="1606550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60913" y="3227388"/>
            <a:ext cx="1606550" cy="4603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97625" y="3238500"/>
            <a:ext cx="1606550" cy="4603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03775" y="4002088"/>
            <a:ext cx="1608138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450013" y="4002088"/>
            <a:ext cx="1606550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24613" y="4768850"/>
            <a:ext cx="1606550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03775" y="4768850"/>
            <a:ext cx="1608138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78175" y="4770438"/>
            <a:ext cx="1606550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: se zakulacenými rohy 12"/>
          <p:cNvSpPr/>
          <p:nvPr/>
        </p:nvSpPr>
        <p:spPr>
          <a:xfrm>
            <a:off x="8242300" y="3462338"/>
            <a:ext cx="3400425" cy="320357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: se zakulacenými rohy 11"/>
          <p:cNvSpPr/>
          <p:nvPr/>
        </p:nvSpPr>
        <p:spPr>
          <a:xfrm>
            <a:off x="4260850" y="3462338"/>
            <a:ext cx="3402013" cy="320357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: se zakulacenými rohy 10"/>
          <p:cNvSpPr/>
          <p:nvPr/>
        </p:nvSpPr>
        <p:spPr>
          <a:xfrm>
            <a:off x="420688" y="3429000"/>
            <a:ext cx="3402012" cy="3203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13" name="TextovéPole 1"/>
          <p:cNvSpPr txBox="1">
            <a:spLocks noChangeArrowheads="1"/>
          </p:cNvSpPr>
          <p:nvPr/>
        </p:nvSpPr>
        <p:spPr bwMode="auto">
          <a:xfrm>
            <a:off x="639763" y="438150"/>
            <a:ext cx="905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vlastnost do tabulky. Jedna vlastnost může být i ve více políčkách.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3684588" y="1385888"/>
            <a:ext cx="2278062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822825" y="2278063"/>
            <a:ext cx="2278063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Rozpínavé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6621463" y="12112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1793875" y="22780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Stlačitelné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163050" y="1949450"/>
            <a:ext cx="2278063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17419" name="TextovéPole 9"/>
          <p:cNvSpPr txBox="1">
            <a:spLocks noChangeArrowheads="1"/>
          </p:cNvSpPr>
          <p:nvPr/>
        </p:nvSpPr>
        <p:spPr bwMode="auto">
          <a:xfrm>
            <a:off x="549275" y="3694113"/>
            <a:ext cx="9337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Krystalické pevné látky</a:t>
            </a:r>
            <a:r>
              <a:rPr lang="cs-CZ" altLang="cs-CZ" sz="2400"/>
              <a:t>                        Kapaliny                                            Plyny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1162050" y="1393825"/>
            <a:ext cx="2276475" cy="64135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Mohou vytvářet krystaly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0 L -0.0237 0.41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: se zakulacenými rohy 12"/>
          <p:cNvSpPr/>
          <p:nvPr/>
        </p:nvSpPr>
        <p:spPr>
          <a:xfrm>
            <a:off x="8242300" y="3462338"/>
            <a:ext cx="3400425" cy="320357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: se zakulacenými rohy 11"/>
          <p:cNvSpPr/>
          <p:nvPr/>
        </p:nvSpPr>
        <p:spPr>
          <a:xfrm>
            <a:off x="4260850" y="3462338"/>
            <a:ext cx="3402013" cy="320357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: se zakulacenými rohy 10"/>
          <p:cNvSpPr/>
          <p:nvPr/>
        </p:nvSpPr>
        <p:spPr>
          <a:xfrm>
            <a:off x="420688" y="3429000"/>
            <a:ext cx="3402012" cy="3203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437" name="TextovéPole 1"/>
          <p:cNvSpPr txBox="1">
            <a:spLocks noChangeArrowheads="1"/>
          </p:cNvSpPr>
          <p:nvPr/>
        </p:nvSpPr>
        <p:spPr bwMode="auto">
          <a:xfrm>
            <a:off x="639763" y="438150"/>
            <a:ext cx="905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vlastnost do tabulky. Jedna vlastnost může být i ve více políčkách.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3684588" y="1385888"/>
            <a:ext cx="2278062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822825" y="2278063"/>
            <a:ext cx="2278063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Rozpínavé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6621463" y="12112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1793875" y="22780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Stlačitelné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163050" y="1949450"/>
            <a:ext cx="2278063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18443" name="TextovéPole 9"/>
          <p:cNvSpPr txBox="1">
            <a:spLocks noChangeArrowheads="1"/>
          </p:cNvSpPr>
          <p:nvPr/>
        </p:nvSpPr>
        <p:spPr bwMode="auto">
          <a:xfrm>
            <a:off x="549275" y="3694113"/>
            <a:ext cx="9337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Krystalické pevné látky</a:t>
            </a:r>
            <a:r>
              <a:rPr lang="cs-CZ" altLang="cs-CZ" sz="2400"/>
              <a:t>                        Kapaliny                                            Plyny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887413" y="4267200"/>
            <a:ext cx="2276475" cy="63976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Mohou vytvářet krystaly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0 L 0.07539 0.4046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" y="2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L -0.1625 0.5354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" y="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4.07407E-6 L -0.36862 0.5490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" y="2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: se zakulacenými rohy 12"/>
          <p:cNvSpPr/>
          <p:nvPr/>
        </p:nvSpPr>
        <p:spPr>
          <a:xfrm>
            <a:off x="8186738" y="3462338"/>
            <a:ext cx="3400425" cy="320357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: se zakulacenými rohy 11"/>
          <p:cNvSpPr/>
          <p:nvPr/>
        </p:nvSpPr>
        <p:spPr>
          <a:xfrm>
            <a:off x="4260850" y="3462338"/>
            <a:ext cx="3402013" cy="320357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: se zakulacenými rohy 10"/>
          <p:cNvSpPr/>
          <p:nvPr/>
        </p:nvSpPr>
        <p:spPr>
          <a:xfrm>
            <a:off x="420688" y="3429000"/>
            <a:ext cx="3402012" cy="3203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639763" y="438150"/>
            <a:ext cx="905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vlastnost do tabulky. Jedna vlastnost může být i ve více políčkách.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3684588" y="1385888"/>
            <a:ext cx="2278062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822825" y="2278063"/>
            <a:ext cx="2278063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Rozpínavé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6621463" y="12112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1793875" y="22780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Stlačitelné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163050" y="1949450"/>
            <a:ext cx="2278063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19467" name="TextovéPole 9"/>
          <p:cNvSpPr txBox="1">
            <a:spLocks noChangeArrowheads="1"/>
          </p:cNvSpPr>
          <p:nvPr/>
        </p:nvSpPr>
        <p:spPr bwMode="auto">
          <a:xfrm>
            <a:off x="549275" y="3694113"/>
            <a:ext cx="9337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Krystalické pevné látky</a:t>
            </a:r>
            <a:r>
              <a:rPr lang="cs-CZ" altLang="cs-CZ" sz="2400"/>
              <a:t>                        Kapaliny                                            Plyny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887413" y="4267200"/>
            <a:ext cx="2276475" cy="63976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Mohou vytvářet krystaly</a:t>
            </a:r>
          </a:p>
        </p:txBody>
      </p:sp>
      <p:sp>
        <p:nvSpPr>
          <p:cNvPr id="14" name="Obdélník: se zakulacenými rohy 13"/>
          <p:cNvSpPr/>
          <p:nvPr/>
        </p:nvSpPr>
        <p:spPr>
          <a:xfrm>
            <a:off x="4822825" y="4200525"/>
            <a:ext cx="2278063" cy="6588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15" name="Obdélník: se zakulacenými rohy 14"/>
          <p:cNvSpPr/>
          <p:nvPr/>
        </p:nvSpPr>
        <p:spPr>
          <a:xfrm>
            <a:off x="4822825" y="4940300"/>
            <a:ext cx="2278063" cy="6588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16" name="Obdélník: se zakulacenými rohy 15"/>
          <p:cNvSpPr/>
          <p:nvPr/>
        </p:nvSpPr>
        <p:spPr>
          <a:xfrm>
            <a:off x="4822825" y="5730875"/>
            <a:ext cx="2278063" cy="6588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4.07407E-6 L -0.02344 0.33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0.58099 0.393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" y="1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26 0.02963 L 0.33255 0.507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1850" y="904875"/>
            <a:ext cx="10707688" cy="24606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44650" y="1398588"/>
            <a:ext cx="576263" cy="1646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27550" y="1498600"/>
            <a:ext cx="574675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45363" y="1498600"/>
            <a:ext cx="574675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667875" y="1498600"/>
            <a:ext cx="576263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68475" y="1111250"/>
            <a:ext cx="311150" cy="328613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622800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470775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799638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98650" y="94615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65675" y="102870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626350" y="1001713"/>
            <a:ext cx="50800" cy="246062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29813" y="102870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hnutý pruh 15"/>
          <p:cNvSpPr/>
          <p:nvPr/>
        </p:nvSpPr>
        <p:spPr>
          <a:xfrm rot="5400000">
            <a:off x="1712913" y="3016250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 rot="5400000">
            <a:off x="4595813" y="3319463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5400000">
            <a:off x="7412831" y="3929857"/>
            <a:ext cx="314325" cy="59213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5400000">
            <a:off x="9773444" y="3634582"/>
            <a:ext cx="314325" cy="59213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706563" y="3044825"/>
            <a:ext cx="450850" cy="10001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737725" y="3144838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747250" y="3459163"/>
            <a:ext cx="442913" cy="31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05688" y="3151188"/>
            <a:ext cx="442912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405688" y="3440113"/>
            <a:ext cx="442912" cy="31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83113" y="3144838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391400" y="3754438"/>
            <a:ext cx="442913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9" name="Skupina 38"/>
          <p:cNvGrpSpPr>
            <a:grpSpLocks/>
          </p:cNvGrpSpPr>
          <p:nvPr/>
        </p:nvGrpSpPr>
        <p:grpSpPr bwMode="auto">
          <a:xfrm>
            <a:off x="615950" y="5387975"/>
            <a:ext cx="733425" cy="957263"/>
            <a:chOff x="2376677" y="4832030"/>
            <a:chExt cx="733619" cy="957076"/>
          </a:xfrm>
        </p:grpSpPr>
        <p:sp>
          <p:nvSpPr>
            <p:cNvPr id="31" name="Vývojový diagram: magnetický disk 30"/>
            <p:cNvSpPr/>
            <p:nvPr/>
          </p:nvSpPr>
          <p:spPr>
            <a:xfrm>
              <a:off x="2376677" y="5195497"/>
              <a:ext cx="705036" cy="593609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2592634" y="5020906"/>
              <a:ext cx="273122" cy="24601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hnutý pruh 31"/>
            <p:cNvSpPr/>
            <p:nvPr/>
          </p:nvSpPr>
          <p:spPr>
            <a:xfrm rot="16200000">
              <a:off x="2657017" y="4693015"/>
              <a:ext cx="314264" cy="592294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619625" y="5334000"/>
            <a:ext cx="733425" cy="957263"/>
            <a:chOff x="2376677" y="4832030"/>
            <a:chExt cx="733619" cy="957076"/>
          </a:xfrm>
        </p:grpSpPr>
        <p:sp>
          <p:nvSpPr>
            <p:cNvPr id="49" name="Vývojový diagram: magnetický disk 48"/>
            <p:cNvSpPr/>
            <p:nvPr/>
          </p:nvSpPr>
          <p:spPr>
            <a:xfrm>
              <a:off x="2376677" y="5195497"/>
              <a:ext cx="705036" cy="593609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2592634" y="5020906"/>
              <a:ext cx="273122" cy="24601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Ohnutý pruh 50"/>
            <p:cNvSpPr/>
            <p:nvPr/>
          </p:nvSpPr>
          <p:spPr>
            <a:xfrm rot="16200000">
              <a:off x="2657017" y="4693015"/>
              <a:ext cx="314264" cy="592294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2" name="Skupina 51"/>
          <p:cNvGrpSpPr>
            <a:grpSpLocks/>
          </p:cNvGrpSpPr>
          <p:nvPr/>
        </p:nvGrpSpPr>
        <p:grpSpPr bwMode="auto">
          <a:xfrm>
            <a:off x="3640138" y="5345113"/>
            <a:ext cx="733425" cy="955675"/>
            <a:chOff x="2376677" y="4832030"/>
            <a:chExt cx="733619" cy="957076"/>
          </a:xfrm>
        </p:grpSpPr>
        <p:sp>
          <p:nvSpPr>
            <p:cNvPr id="53" name="Vývojový diagram: magnetický disk 52"/>
            <p:cNvSpPr/>
            <p:nvPr/>
          </p:nvSpPr>
          <p:spPr>
            <a:xfrm>
              <a:off x="2376677" y="5194511"/>
              <a:ext cx="705036" cy="594595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2592634" y="5019630"/>
              <a:ext cx="273122" cy="248013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5" name="Ohnutý pruh 54"/>
            <p:cNvSpPr/>
            <p:nvPr/>
          </p:nvSpPr>
          <p:spPr>
            <a:xfrm rot="16200000">
              <a:off x="2656755" y="4693276"/>
              <a:ext cx="314786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5599113" y="5300663"/>
            <a:ext cx="733425" cy="957262"/>
            <a:chOff x="2376677" y="4832030"/>
            <a:chExt cx="733619" cy="957076"/>
          </a:xfrm>
        </p:grpSpPr>
        <p:sp>
          <p:nvSpPr>
            <p:cNvPr id="45" name="Vývojový diagram: magnetický disk 44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Ohnutý pruh 46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2660650" y="5345113"/>
            <a:ext cx="735013" cy="955675"/>
            <a:chOff x="2376677" y="4832030"/>
            <a:chExt cx="733619" cy="957076"/>
          </a:xfrm>
        </p:grpSpPr>
        <p:sp>
          <p:nvSpPr>
            <p:cNvPr id="57" name="Vývojový diagram: magnetický disk 56"/>
            <p:cNvSpPr/>
            <p:nvPr/>
          </p:nvSpPr>
          <p:spPr>
            <a:xfrm>
              <a:off x="2376677" y="5194511"/>
              <a:ext cx="705098" cy="594595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592168" y="5019630"/>
              <a:ext cx="274117" cy="248013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9" name="Ohnutý pruh 58"/>
            <p:cNvSpPr/>
            <p:nvPr/>
          </p:nvSpPr>
          <p:spPr>
            <a:xfrm rot="16200000">
              <a:off x="2656604" y="4693123"/>
              <a:ext cx="314786" cy="592599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1652588" y="5376863"/>
            <a:ext cx="733425" cy="957262"/>
            <a:chOff x="2376677" y="4832030"/>
            <a:chExt cx="733619" cy="957076"/>
          </a:xfrm>
        </p:grpSpPr>
        <p:sp>
          <p:nvSpPr>
            <p:cNvPr id="41" name="Vývojový diagram: magnetický disk 40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Ohnutý pruh 42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0512" name="TextovéPole 59"/>
          <p:cNvSpPr txBox="1">
            <a:spLocks noChangeArrowheads="1"/>
          </p:cNvSpPr>
          <p:nvPr/>
        </p:nvSpPr>
        <p:spPr bwMode="auto">
          <a:xfrm>
            <a:off x="941388" y="265113"/>
            <a:ext cx="7624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Zavěs na siloměry závaží, aby odpovídalo výchylce siloměru.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4.07407E-6 L 0.32409 -0.259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" y="-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1850" y="904875"/>
            <a:ext cx="10707688" cy="24606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44650" y="1398588"/>
            <a:ext cx="576263" cy="1646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27550" y="1498600"/>
            <a:ext cx="574675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45363" y="1498600"/>
            <a:ext cx="574675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667875" y="1498600"/>
            <a:ext cx="576263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68475" y="1111250"/>
            <a:ext cx="311150" cy="328613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622800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470775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799638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98650" y="94615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65675" y="102870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626350" y="1001713"/>
            <a:ext cx="50800" cy="246062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29813" y="102870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hnutý pruh 15"/>
          <p:cNvSpPr/>
          <p:nvPr/>
        </p:nvSpPr>
        <p:spPr>
          <a:xfrm rot="5400000">
            <a:off x="1712913" y="3016250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 rot="5400000">
            <a:off x="4595813" y="3319463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5400000">
            <a:off x="7412831" y="3929857"/>
            <a:ext cx="314325" cy="59213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5400000">
            <a:off x="9773444" y="3634582"/>
            <a:ext cx="314325" cy="59213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706563" y="3044825"/>
            <a:ext cx="450850" cy="10001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737725" y="3144838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747250" y="3459163"/>
            <a:ext cx="442913" cy="31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05688" y="3151188"/>
            <a:ext cx="442912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405688" y="3440113"/>
            <a:ext cx="442912" cy="31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83113" y="3144838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391400" y="3754438"/>
            <a:ext cx="442913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1530" name="Skupina 38"/>
          <p:cNvGrpSpPr>
            <a:grpSpLocks/>
          </p:cNvGrpSpPr>
          <p:nvPr/>
        </p:nvGrpSpPr>
        <p:grpSpPr bwMode="auto">
          <a:xfrm>
            <a:off x="4468813" y="3643313"/>
            <a:ext cx="733425" cy="957262"/>
            <a:chOff x="2376677" y="4832030"/>
            <a:chExt cx="733619" cy="957076"/>
          </a:xfrm>
        </p:grpSpPr>
        <p:sp>
          <p:nvSpPr>
            <p:cNvPr id="31" name="Vývojový diagram: magnetický disk 30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hnutý pruh 31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619625" y="5334000"/>
            <a:ext cx="733425" cy="957263"/>
            <a:chOff x="2376677" y="4832030"/>
            <a:chExt cx="733619" cy="957076"/>
          </a:xfrm>
        </p:grpSpPr>
        <p:sp>
          <p:nvSpPr>
            <p:cNvPr id="49" name="Vývojový diagram: magnetický disk 48"/>
            <p:cNvSpPr/>
            <p:nvPr/>
          </p:nvSpPr>
          <p:spPr>
            <a:xfrm>
              <a:off x="2376677" y="5195497"/>
              <a:ext cx="705036" cy="593609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2592634" y="5020906"/>
              <a:ext cx="273122" cy="24601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Ohnutý pruh 50"/>
            <p:cNvSpPr/>
            <p:nvPr/>
          </p:nvSpPr>
          <p:spPr>
            <a:xfrm rot="16200000">
              <a:off x="2657017" y="4693015"/>
              <a:ext cx="314264" cy="592294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2" name="Skupina 51"/>
          <p:cNvGrpSpPr>
            <a:grpSpLocks/>
          </p:cNvGrpSpPr>
          <p:nvPr/>
        </p:nvGrpSpPr>
        <p:grpSpPr bwMode="auto">
          <a:xfrm>
            <a:off x="3640138" y="5345113"/>
            <a:ext cx="733425" cy="955675"/>
            <a:chOff x="2376677" y="4832030"/>
            <a:chExt cx="733619" cy="957076"/>
          </a:xfrm>
        </p:grpSpPr>
        <p:sp>
          <p:nvSpPr>
            <p:cNvPr id="53" name="Vývojový diagram: magnetický disk 52"/>
            <p:cNvSpPr/>
            <p:nvPr/>
          </p:nvSpPr>
          <p:spPr>
            <a:xfrm>
              <a:off x="2376677" y="5194511"/>
              <a:ext cx="705036" cy="594595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2592634" y="5019630"/>
              <a:ext cx="273122" cy="248013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5" name="Ohnutý pruh 54"/>
            <p:cNvSpPr/>
            <p:nvPr/>
          </p:nvSpPr>
          <p:spPr>
            <a:xfrm rot="16200000">
              <a:off x="2656755" y="4693276"/>
              <a:ext cx="314786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5599113" y="5300663"/>
            <a:ext cx="733425" cy="957262"/>
            <a:chOff x="2376677" y="4832030"/>
            <a:chExt cx="733619" cy="957076"/>
          </a:xfrm>
        </p:grpSpPr>
        <p:sp>
          <p:nvSpPr>
            <p:cNvPr id="45" name="Vývojový diagram: magnetický disk 44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Ohnutý pruh 46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2660650" y="5345113"/>
            <a:ext cx="735013" cy="955675"/>
            <a:chOff x="2376677" y="4832030"/>
            <a:chExt cx="733619" cy="957076"/>
          </a:xfrm>
        </p:grpSpPr>
        <p:sp>
          <p:nvSpPr>
            <p:cNvPr id="57" name="Vývojový diagram: magnetický disk 56"/>
            <p:cNvSpPr/>
            <p:nvPr/>
          </p:nvSpPr>
          <p:spPr>
            <a:xfrm>
              <a:off x="2376677" y="5194511"/>
              <a:ext cx="705098" cy="594595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592168" y="5019630"/>
              <a:ext cx="274117" cy="248013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9" name="Ohnutý pruh 58"/>
            <p:cNvSpPr/>
            <p:nvPr/>
          </p:nvSpPr>
          <p:spPr>
            <a:xfrm rot="16200000">
              <a:off x="2656604" y="4693123"/>
              <a:ext cx="314786" cy="592599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1652588" y="5376863"/>
            <a:ext cx="733425" cy="957262"/>
            <a:chOff x="2376677" y="4832030"/>
            <a:chExt cx="733619" cy="957076"/>
          </a:xfrm>
        </p:grpSpPr>
        <p:sp>
          <p:nvSpPr>
            <p:cNvPr id="41" name="Vývojový diagram: magnetický disk 40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Ohnutý pruh 42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1536" name="TextovéPole 59"/>
          <p:cNvSpPr txBox="1">
            <a:spLocks noChangeArrowheads="1"/>
          </p:cNvSpPr>
          <p:nvPr/>
        </p:nvSpPr>
        <p:spPr bwMode="auto">
          <a:xfrm>
            <a:off x="941388" y="265113"/>
            <a:ext cx="7624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Zavěs na siloměry závaží, aby odpovídalo výchylce siloměru.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4.07407E-6 L 0.38138 -0.03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6 L 0.46407 -0.171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" y="-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07407E-6 L 0.29687 0.076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" y="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1850" y="904875"/>
            <a:ext cx="10707688" cy="24606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44650" y="1398588"/>
            <a:ext cx="576263" cy="1646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27550" y="1498600"/>
            <a:ext cx="574675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45363" y="1498600"/>
            <a:ext cx="574675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667875" y="1498600"/>
            <a:ext cx="576263" cy="1646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68475" y="1111250"/>
            <a:ext cx="311150" cy="328613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622800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470775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799638" y="1169988"/>
            <a:ext cx="311150" cy="328612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98650" y="94615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65675" y="102870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626350" y="1001713"/>
            <a:ext cx="50800" cy="246062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29813" y="1028700"/>
            <a:ext cx="50800" cy="246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hnutý pruh 15"/>
          <p:cNvSpPr/>
          <p:nvPr/>
        </p:nvSpPr>
        <p:spPr>
          <a:xfrm rot="5400000">
            <a:off x="1712913" y="3016250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 rot="5400000">
            <a:off x="4595813" y="3319463"/>
            <a:ext cx="314325" cy="593725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5400000">
            <a:off x="7412831" y="3929857"/>
            <a:ext cx="314325" cy="59213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5400000">
            <a:off x="9773444" y="3634582"/>
            <a:ext cx="314325" cy="59213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706563" y="3044825"/>
            <a:ext cx="450850" cy="10001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737725" y="3144838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747250" y="3459163"/>
            <a:ext cx="442913" cy="31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05688" y="3151188"/>
            <a:ext cx="442912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405688" y="3440113"/>
            <a:ext cx="442912" cy="31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83113" y="3144838"/>
            <a:ext cx="444500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391400" y="3754438"/>
            <a:ext cx="442913" cy="31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2554" name="Skupina 38"/>
          <p:cNvGrpSpPr>
            <a:grpSpLocks/>
          </p:cNvGrpSpPr>
          <p:nvPr/>
        </p:nvGrpSpPr>
        <p:grpSpPr bwMode="auto">
          <a:xfrm>
            <a:off x="4468813" y="3643313"/>
            <a:ext cx="733425" cy="957262"/>
            <a:chOff x="2376677" y="4832030"/>
            <a:chExt cx="733619" cy="957076"/>
          </a:xfrm>
        </p:grpSpPr>
        <p:sp>
          <p:nvSpPr>
            <p:cNvPr id="31" name="Vývojový diagram: magnetický disk 30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hnutý pruh 31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2555" name="Skupina 51"/>
          <p:cNvGrpSpPr>
            <a:grpSpLocks/>
          </p:cNvGrpSpPr>
          <p:nvPr/>
        </p:nvGrpSpPr>
        <p:grpSpPr bwMode="auto">
          <a:xfrm>
            <a:off x="7405688" y="5780088"/>
            <a:ext cx="733425" cy="955675"/>
            <a:chOff x="2376677" y="4832030"/>
            <a:chExt cx="733619" cy="957076"/>
          </a:xfrm>
        </p:grpSpPr>
        <p:sp>
          <p:nvSpPr>
            <p:cNvPr id="53" name="Vývojový diagram: magnetický disk 52"/>
            <p:cNvSpPr/>
            <p:nvPr/>
          </p:nvSpPr>
          <p:spPr>
            <a:xfrm>
              <a:off x="2376677" y="5194511"/>
              <a:ext cx="705036" cy="594595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2592634" y="5019630"/>
              <a:ext cx="273122" cy="248013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5" name="Ohnutý pruh 54"/>
            <p:cNvSpPr/>
            <p:nvPr/>
          </p:nvSpPr>
          <p:spPr>
            <a:xfrm rot="16200000">
              <a:off x="2656755" y="4693276"/>
              <a:ext cx="314786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5599113" y="5300663"/>
            <a:ext cx="733425" cy="957262"/>
            <a:chOff x="2376677" y="4832030"/>
            <a:chExt cx="733619" cy="957076"/>
          </a:xfrm>
        </p:grpSpPr>
        <p:sp>
          <p:nvSpPr>
            <p:cNvPr id="45" name="Vývojový diagram: magnetický disk 44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Ohnutý pruh 46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2557" name="Skupina 55"/>
          <p:cNvGrpSpPr>
            <a:grpSpLocks/>
          </p:cNvGrpSpPr>
          <p:nvPr/>
        </p:nvGrpSpPr>
        <p:grpSpPr bwMode="auto">
          <a:xfrm>
            <a:off x="7415213" y="4979988"/>
            <a:ext cx="733425" cy="957262"/>
            <a:chOff x="2376677" y="4832030"/>
            <a:chExt cx="733619" cy="957076"/>
          </a:xfrm>
        </p:grpSpPr>
        <p:sp>
          <p:nvSpPr>
            <p:cNvPr id="57" name="Vývojový diagram: magnetický disk 56"/>
            <p:cNvSpPr/>
            <p:nvPr/>
          </p:nvSpPr>
          <p:spPr>
            <a:xfrm>
              <a:off x="2376677" y="5195496"/>
              <a:ext cx="705036" cy="593610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2592634" y="5020905"/>
              <a:ext cx="273122" cy="24601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9" name="Ohnutý pruh 58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2558" name="Skupina 39"/>
          <p:cNvGrpSpPr>
            <a:grpSpLocks/>
          </p:cNvGrpSpPr>
          <p:nvPr/>
        </p:nvGrpSpPr>
        <p:grpSpPr bwMode="auto">
          <a:xfrm>
            <a:off x="7345363" y="4194175"/>
            <a:ext cx="733425" cy="957263"/>
            <a:chOff x="2376677" y="4832030"/>
            <a:chExt cx="733619" cy="957076"/>
          </a:xfrm>
        </p:grpSpPr>
        <p:sp>
          <p:nvSpPr>
            <p:cNvPr id="41" name="Vývojový diagram: magnetický disk 40"/>
            <p:cNvSpPr/>
            <p:nvPr/>
          </p:nvSpPr>
          <p:spPr>
            <a:xfrm>
              <a:off x="2376677" y="5195497"/>
              <a:ext cx="705036" cy="593609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592634" y="5020906"/>
              <a:ext cx="273122" cy="24601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Ohnutý pruh 42"/>
            <p:cNvSpPr/>
            <p:nvPr/>
          </p:nvSpPr>
          <p:spPr>
            <a:xfrm rot="16200000">
              <a:off x="2657016" y="4693015"/>
              <a:ext cx="314264" cy="592295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619625" y="5334000"/>
            <a:ext cx="733425" cy="957263"/>
            <a:chOff x="2376677" y="4832030"/>
            <a:chExt cx="733619" cy="957076"/>
          </a:xfrm>
        </p:grpSpPr>
        <p:sp>
          <p:nvSpPr>
            <p:cNvPr id="49" name="Vývojový diagram: magnetický disk 48"/>
            <p:cNvSpPr/>
            <p:nvPr/>
          </p:nvSpPr>
          <p:spPr>
            <a:xfrm>
              <a:off x="2376677" y="5195497"/>
              <a:ext cx="705036" cy="593609"/>
            </a:xfrm>
            <a:prstGeom prst="flowChartMagneticDisk">
              <a:avLst/>
            </a:prstGeom>
            <a:gradFill>
              <a:gsLst>
                <a:gs pos="0">
                  <a:schemeClr val="bg1">
                    <a:lumMod val="7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2592634" y="5020906"/>
              <a:ext cx="273122" cy="246014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Ohnutý pruh 50"/>
            <p:cNvSpPr/>
            <p:nvPr/>
          </p:nvSpPr>
          <p:spPr>
            <a:xfrm rot="16200000">
              <a:off x="2657017" y="4693015"/>
              <a:ext cx="314264" cy="592294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2560" name="TextovéPole 59"/>
          <p:cNvSpPr txBox="1">
            <a:spLocks noChangeArrowheads="1"/>
          </p:cNvSpPr>
          <p:nvPr/>
        </p:nvSpPr>
        <p:spPr bwMode="auto">
          <a:xfrm>
            <a:off x="941388" y="265113"/>
            <a:ext cx="7624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Zavěs na siloměry závaží, aby odpovídalo výchylce siloměru.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3.7037E-6 L 0.42032 -0.207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" y="-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2.59259E-6 L 0.33998 -0.0842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90663" y="3779838"/>
            <a:ext cx="557212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66925" y="3779838"/>
            <a:ext cx="558800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25725" y="3767138"/>
            <a:ext cx="557213" cy="54927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82938" y="3779838"/>
            <a:ext cx="557212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40150" y="3773488"/>
            <a:ext cx="558800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30700" y="3767138"/>
            <a:ext cx="557213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14900" y="3779838"/>
            <a:ext cx="557213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472113" y="3779838"/>
            <a:ext cx="557212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56313" y="3779838"/>
            <a:ext cx="557212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051050" y="4340225"/>
            <a:ext cx="558800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609850" y="4352925"/>
            <a:ext cx="557213" cy="5476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186113" y="4352925"/>
            <a:ext cx="557212" cy="5476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43325" y="4340225"/>
            <a:ext cx="558800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02125" y="4352925"/>
            <a:ext cx="557213" cy="5476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59338" y="4346575"/>
            <a:ext cx="557212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48300" y="4340225"/>
            <a:ext cx="558800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32500" y="4352925"/>
            <a:ext cx="558800" cy="5476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591300" y="4352925"/>
            <a:ext cx="557213" cy="5476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73913" y="4352925"/>
            <a:ext cx="558800" cy="5476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076450" y="4913313"/>
            <a:ext cx="558800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635250" y="4926013"/>
            <a:ext cx="557213" cy="547687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211513" y="4926013"/>
            <a:ext cx="558800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770313" y="4913313"/>
            <a:ext cx="557212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327525" y="4926013"/>
            <a:ext cx="557213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84738" y="4919663"/>
            <a:ext cx="558800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475288" y="4913313"/>
            <a:ext cx="557212" cy="54927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057900" y="4926013"/>
            <a:ext cx="558800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616700" y="4926013"/>
            <a:ext cx="557213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00900" y="4926013"/>
            <a:ext cx="557213" cy="54768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3583" name="Skupina 29698"/>
          <p:cNvGrpSpPr>
            <a:grpSpLocks/>
          </p:cNvGrpSpPr>
          <p:nvPr/>
        </p:nvGrpSpPr>
        <p:grpSpPr bwMode="auto">
          <a:xfrm>
            <a:off x="8999538" y="3971925"/>
            <a:ext cx="2700337" cy="2857500"/>
            <a:chOff x="9076944" y="2484882"/>
            <a:chExt cx="2700344" cy="2857500"/>
          </a:xfrm>
        </p:grpSpPr>
        <p:grpSp>
          <p:nvGrpSpPr>
            <p:cNvPr id="23659" name="Skupina 29695"/>
            <p:cNvGrpSpPr>
              <a:grpSpLocks/>
            </p:cNvGrpSpPr>
            <p:nvPr/>
          </p:nvGrpSpPr>
          <p:grpSpPr bwMode="auto">
            <a:xfrm>
              <a:off x="9076944" y="2484882"/>
              <a:ext cx="1921002" cy="2857500"/>
              <a:chOff x="9076944" y="2484882"/>
              <a:chExt cx="1921002" cy="2857500"/>
            </a:xfrm>
          </p:grpSpPr>
          <p:pic>
            <p:nvPicPr>
              <p:cNvPr id="23662" name="Picture 4" descr="Blonde Haired Girl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076944" y="2484882"/>
                <a:ext cx="1714500" cy="28575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3663" name="Picture 2" descr="Red Comb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0045446" y="3808666"/>
                <a:ext cx="952500" cy="5048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29697" name="Blesk 29696"/>
            <p:cNvSpPr/>
            <p:nvPr/>
          </p:nvSpPr>
          <p:spPr>
            <a:xfrm rot="6251316">
              <a:off x="10862887" y="2972244"/>
              <a:ext cx="914400" cy="914402"/>
            </a:xfrm>
            <a:prstGeom prst="lightningBol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Blesk 35"/>
            <p:cNvSpPr/>
            <p:nvPr/>
          </p:nvSpPr>
          <p:spPr>
            <a:xfrm rot="4746153">
              <a:off x="10599361" y="2562669"/>
              <a:ext cx="914400" cy="914402"/>
            </a:xfrm>
            <a:prstGeom prst="lightningBol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3584" name="Skupina 29705"/>
          <p:cNvGrpSpPr>
            <a:grpSpLocks/>
          </p:cNvGrpSpPr>
          <p:nvPr/>
        </p:nvGrpSpPr>
        <p:grpSpPr bwMode="auto">
          <a:xfrm>
            <a:off x="8729663" y="1012825"/>
            <a:ext cx="1714500" cy="2297113"/>
            <a:chOff x="6587677" y="318135"/>
            <a:chExt cx="2219794" cy="2921201"/>
          </a:xfrm>
        </p:grpSpPr>
        <p:pic>
          <p:nvPicPr>
            <p:cNvPr id="23655" name="Picture 6" descr="Apple Tree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587677" y="318135"/>
              <a:ext cx="2143125" cy="2838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656" name="Picture 8" descr="Red Apple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275912" y="2411966"/>
              <a:ext cx="405109" cy="3929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701" name="Volný tvar: obrazec 29700"/>
            <p:cNvSpPr/>
            <p:nvPr/>
          </p:nvSpPr>
          <p:spPr>
            <a:xfrm>
              <a:off x="6893926" y="2851727"/>
              <a:ext cx="1913545" cy="387609"/>
            </a:xfrm>
            <a:custGeom>
              <a:avLst/>
              <a:gdLst>
                <a:gd name="connsiteX0" fmla="*/ 1225296 w 1912895"/>
                <a:gd name="connsiteY0" fmla="*/ 18574 h 386694"/>
                <a:gd name="connsiteX1" fmla="*/ 1060704 w 1912895"/>
                <a:gd name="connsiteY1" fmla="*/ 64294 h 386694"/>
                <a:gd name="connsiteX2" fmla="*/ 749808 w 1912895"/>
                <a:gd name="connsiteY2" fmla="*/ 110014 h 386694"/>
                <a:gd name="connsiteX3" fmla="*/ 493776 w 1912895"/>
                <a:gd name="connsiteY3" fmla="*/ 91726 h 386694"/>
                <a:gd name="connsiteX4" fmla="*/ 137160 w 1912895"/>
                <a:gd name="connsiteY4" fmla="*/ 128302 h 386694"/>
                <a:gd name="connsiteX5" fmla="*/ 82296 w 1912895"/>
                <a:gd name="connsiteY5" fmla="*/ 174022 h 386694"/>
                <a:gd name="connsiteX6" fmla="*/ 0 w 1912895"/>
                <a:gd name="connsiteY6" fmla="*/ 338614 h 386694"/>
                <a:gd name="connsiteX7" fmla="*/ 45720 w 1912895"/>
                <a:gd name="connsiteY7" fmla="*/ 347758 h 386694"/>
                <a:gd name="connsiteX8" fmla="*/ 429768 w 1912895"/>
                <a:gd name="connsiteY8" fmla="*/ 283750 h 386694"/>
                <a:gd name="connsiteX9" fmla="*/ 484632 w 1912895"/>
                <a:gd name="connsiteY9" fmla="*/ 329470 h 386694"/>
                <a:gd name="connsiteX10" fmla="*/ 859536 w 1912895"/>
                <a:gd name="connsiteY10" fmla="*/ 347758 h 386694"/>
                <a:gd name="connsiteX11" fmla="*/ 1060704 w 1912895"/>
                <a:gd name="connsiteY11" fmla="*/ 292894 h 386694"/>
                <a:gd name="connsiteX12" fmla="*/ 1143000 w 1912895"/>
                <a:gd name="connsiteY12" fmla="*/ 311182 h 386694"/>
                <a:gd name="connsiteX13" fmla="*/ 1636776 w 1912895"/>
                <a:gd name="connsiteY13" fmla="*/ 265462 h 386694"/>
                <a:gd name="connsiteX14" fmla="*/ 1828800 w 1912895"/>
                <a:gd name="connsiteY14" fmla="*/ 192310 h 386694"/>
                <a:gd name="connsiteX15" fmla="*/ 1865376 w 1912895"/>
                <a:gd name="connsiteY15" fmla="*/ 155734 h 386694"/>
                <a:gd name="connsiteX16" fmla="*/ 1874520 w 1912895"/>
                <a:gd name="connsiteY16" fmla="*/ 128302 h 386694"/>
                <a:gd name="connsiteX17" fmla="*/ 1911096 w 1912895"/>
                <a:gd name="connsiteY17" fmla="*/ 91726 h 386694"/>
                <a:gd name="connsiteX18" fmla="*/ 1901952 w 1912895"/>
                <a:gd name="connsiteY18" fmla="*/ 27718 h 386694"/>
                <a:gd name="connsiteX19" fmla="*/ 1362456 w 1912895"/>
                <a:gd name="connsiteY19" fmla="*/ 36862 h 386694"/>
                <a:gd name="connsiteX20" fmla="*/ 1261872 w 1912895"/>
                <a:gd name="connsiteY20" fmla="*/ 82582 h 386694"/>
                <a:gd name="connsiteX21" fmla="*/ 1207008 w 1912895"/>
                <a:gd name="connsiteY21" fmla="*/ 110014 h 386694"/>
                <a:gd name="connsiteX22" fmla="*/ 1161288 w 1912895"/>
                <a:gd name="connsiteY22" fmla="*/ 46006 h 386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12895" h="386694">
                  <a:moveTo>
                    <a:pt x="1225296" y="18574"/>
                  </a:moveTo>
                  <a:cubicBezTo>
                    <a:pt x="1145807" y="50370"/>
                    <a:pt x="1185689" y="37123"/>
                    <a:pt x="1060704" y="64294"/>
                  </a:cubicBezTo>
                  <a:cubicBezTo>
                    <a:pt x="927794" y="93187"/>
                    <a:pt x="927012" y="87863"/>
                    <a:pt x="749808" y="110014"/>
                  </a:cubicBezTo>
                  <a:cubicBezTo>
                    <a:pt x="664464" y="103918"/>
                    <a:pt x="579327" y="90368"/>
                    <a:pt x="493776" y="91726"/>
                  </a:cubicBezTo>
                  <a:cubicBezTo>
                    <a:pt x="260419" y="95430"/>
                    <a:pt x="265966" y="96100"/>
                    <a:pt x="137160" y="128302"/>
                  </a:cubicBezTo>
                  <a:cubicBezTo>
                    <a:pt x="118872" y="143542"/>
                    <a:pt x="96757" y="155112"/>
                    <a:pt x="82296" y="174022"/>
                  </a:cubicBezTo>
                  <a:cubicBezTo>
                    <a:pt x="26287" y="247265"/>
                    <a:pt x="23615" y="267769"/>
                    <a:pt x="0" y="338614"/>
                  </a:cubicBezTo>
                  <a:cubicBezTo>
                    <a:pt x="15240" y="341662"/>
                    <a:pt x="30303" y="349726"/>
                    <a:pt x="45720" y="347758"/>
                  </a:cubicBezTo>
                  <a:cubicBezTo>
                    <a:pt x="174457" y="331323"/>
                    <a:pt x="429768" y="283750"/>
                    <a:pt x="429768" y="283750"/>
                  </a:cubicBezTo>
                  <a:cubicBezTo>
                    <a:pt x="448056" y="298990"/>
                    <a:pt x="465261" y="315633"/>
                    <a:pt x="484632" y="329470"/>
                  </a:cubicBezTo>
                  <a:cubicBezTo>
                    <a:pt x="625822" y="430320"/>
                    <a:pt x="590997" y="372171"/>
                    <a:pt x="859536" y="347758"/>
                  </a:cubicBezTo>
                  <a:cubicBezTo>
                    <a:pt x="926592" y="329470"/>
                    <a:pt x="991770" y="301789"/>
                    <a:pt x="1060704" y="292894"/>
                  </a:cubicBezTo>
                  <a:cubicBezTo>
                    <a:pt x="1088574" y="289298"/>
                    <a:pt x="1114931" y="312519"/>
                    <a:pt x="1143000" y="311182"/>
                  </a:cubicBezTo>
                  <a:cubicBezTo>
                    <a:pt x="1308109" y="303320"/>
                    <a:pt x="1472184" y="280702"/>
                    <a:pt x="1636776" y="265462"/>
                  </a:cubicBezTo>
                  <a:cubicBezTo>
                    <a:pt x="1752266" y="236590"/>
                    <a:pt x="1687107" y="257707"/>
                    <a:pt x="1828800" y="192310"/>
                  </a:cubicBezTo>
                  <a:cubicBezTo>
                    <a:pt x="1840992" y="180118"/>
                    <a:pt x="1855354" y="169764"/>
                    <a:pt x="1865376" y="155734"/>
                  </a:cubicBezTo>
                  <a:cubicBezTo>
                    <a:pt x="1870978" y="147891"/>
                    <a:pt x="1868918" y="136145"/>
                    <a:pt x="1874520" y="128302"/>
                  </a:cubicBezTo>
                  <a:cubicBezTo>
                    <a:pt x="1884542" y="114272"/>
                    <a:pt x="1898904" y="103918"/>
                    <a:pt x="1911096" y="91726"/>
                  </a:cubicBezTo>
                  <a:cubicBezTo>
                    <a:pt x="1908048" y="70390"/>
                    <a:pt x="1921717" y="36312"/>
                    <a:pt x="1901952" y="27718"/>
                  </a:cubicBezTo>
                  <a:cubicBezTo>
                    <a:pt x="1760751" y="-33674"/>
                    <a:pt x="1479175" y="24244"/>
                    <a:pt x="1362456" y="36862"/>
                  </a:cubicBezTo>
                  <a:lnTo>
                    <a:pt x="1261872" y="82582"/>
                  </a:lnTo>
                  <a:cubicBezTo>
                    <a:pt x="1243372" y="91288"/>
                    <a:pt x="1227371" y="111865"/>
                    <a:pt x="1207008" y="110014"/>
                  </a:cubicBezTo>
                  <a:cubicBezTo>
                    <a:pt x="1154148" y="105209"/>
                    <a:pt x="1161288" y="75393"/>
                    <a:pt x="1161288" y="46006"/>
                  </a:cubicBezTo>
                </a:path>
              </a:pathLst>
            </a:cu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9705" name="Přímá spojnice se šipkou 29704"/>
            <p:cNvCxnSpPr/>
            <p:nvPr/>
          </p:nvCxnSpPr>
          <p:spPr>
            <a:xfrm>
              <a:off x="8439560" y="1874629"/>
              <a:ext cx="0" cy="53700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3585" name="Picture 10" descr="Horseshoe Magnet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6783349">
            <a:off x="286544" y="5372894"/>
            <a:ext cx="1189038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86" name="TextovéPole 29707"/>
          <p:cNvSpPr txBox="1">
            <a:spLocks noChangeArrowheads="1"/>
          </p:cNvSpPr>
          <p:nvPr/>
        </p:nvSpPr>
        <p:spPr bwMode="auto">
          <a:xfrm>
            <a:off x="9810750" y="5961063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</a:t>
            </a:r>
          </a:p>
        </p:txBody>
      </p:sp>
      <p:sp>
        <p:nvSpPr>
          <p:cNvPr id="23587" name="TextovéPole 45"/>
          <p:cNvSpPr txBox="1">
            <a:spLocks noChangeArrowheads="1"/>
          </p:cNvSpPr>
          <p:nvPr/>
        </p:nvSpPr>
        <p:spPr bwMode="auto">
          <a:xfrm>
            <a:off x="1873250" y="5961063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3</a:t>
            </a:r>
          </a:p>
        </p:txBody>
      </p:sp>
      <p:sp>
        <p:nvSpPr>
          <p:cNvPr id="23588" name="TextovéPole 46"/>
          <p:cNvSpPr txBox="1">
            <a:spLocks noChangeArrowheads="1"/>
          </p:cNvSpPr>
          <p:nvPr/>
        </p:nvSpPr>
        <p:spPr bwMode="auto">
          <a:xfrm>
            <a:off x="10682288" y="1774825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2</a:t>
            </a:r>
          </a:p>
        </p:txBody>
      </p:sp>
      <p:sp>
        <p:nvSpPr>
          <p:cNvPr id="23589" name="TextovéPole 47"/>
          <p:cNvSpPr txBox="1">
            <a:spLocks noChangeArrowheads="1"/>
          </p:cNvSpPr>
          <p:nvPr/>
        </p:nvSpPr>
        <p:spPr bwMode="auto">
          <a:xfrm>
            <a:off x="323850" y="36528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</a:t>
            </a:r>
          </a:p>
        </p:txBody>
      </p:sp>
      <p:sp>
        <p:nvSpPr>
          <p:cNvPr id="23590" name="TextovéPole 48"/>
          <p:cNvSpPr txBox="1">
            <a:spLocks noChangeArrowheads="1"/>
          </p:cNvSpPr>
          <p:nvPr/>
        </p:nvSpPr>
        <p:spPr bwMode="auto">
          <a:xfrm>
            <a:off x="1544638" y="4279900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2</a:t>
            </a:r>
          </a:p>
        </p:txBody>
      </p:sp>
      <p:sp>
        <p:nvSpPr>
          <p:cNvPr id="23591" name="TextovéPole 49"/>
          <p:cNvSpPr txBox="1">
            <a:spLocks noChangeArrowheads="1"/>
          </p:cNvSpPr>
          <p:nvPr/>
        </p:nvSpPr>
        <p:spPr bwMode="auto">
          <a:xfrm>
            <a:off x="1550988" y="4894263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3</a:t>
            </a:r>
          </a:p>
        </p:txBody>
      </p:sp>
      <p:grpSp>
        <p:nvGrpSpPr>
          <p:cNvPr id="23592" name="Skupina 29709"/>
          <p:cNvGrpSpPr>
            <a:grpSpLocks/>
          </p:cNvGrpSpPr>
          <p:nvPr/>
        </p:nvGrpSpPr>
        <p:grpSpPr bwMode="auto">
          <a:xfrm>
            <a:off x="925513" y="3779838"/>
            <a:ext cx="557212" cy="547687"/>
            <a:chOff x="1206955" y="2046851"/>
            <a:chExt cx="557784" cy="548640"/>
          </a:xfrm>
        </p:grpSpPr>
        <p:sp>
          <p:nvSpPr>
            <p:cNvPr id="23653" name="TextovéPole 29708"/>
            <p:cNvSpPr txBox="1">
              <a:spLocks noChangeArrowheads="1"/>
            </p:cNvSpPr>
            <p:nvPr/>
          </p:nvSpPr>
          <p:spPr bwMode="auto">
            <a:xfrm>
              <a:off x="1321195" y="2046851"/>
              <a:ext cx="3385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e</a:t>
              </a: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206955" y="2046851"/>
              <a:ext cx="557784" cy="548640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" name="Obdélník 1"/>
          <p:cNvSpPr/>
          <p:nvPr/>
        </p:nvSpPr>
        <p:spPr>
          <a:xfrm>
            <a:off x="930275" y="3786188"/>
            <a:ext cx="557213" cy="5365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94" name="TextovéPole 29710"/>
          <p:cNvSpPr txBox="1">
            <a:spLocks noChangeArrowheads="1"/>
          </p:cNvSpPr>
          <p:nvPr/>
        </p:nvSpPr>
        <p:spPr bwMode="auto">
          <a:xfrm>
            <a:off x="1644650" y="3798888"/>
            <a:ext cx="255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1498600" y="3783013"/>
            <a:ext cx="558800" cy="5476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96" name="TextovéPole 23551"/>
          <p:cNvSpPr txBox="1">
            <a:spLocks noChangeArrowheads="1"/>
          </p:cNvSpPr>
          <p:nvPr/>
        </p:nvSpPr>
        <p:spPr bwMode="auto">
          <a:xfrm>
            <a:off x="2197100" y="379888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2039938" y="3786188"/>
            <a:ext cx="558800" cy="5476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98" name="TextovéPole 23552"/>
          <p:cNvSpPr txBox="1">
            <a:spLocks noChangeArrowheads="1"/>
          </p:cNvSpPr>
          <p:nvPr/>
        </p:nvSpPr>
        <p:spPr bwMode="auto">
          <a:xfrm>
            <a:off x="2751138" y="3756025"/>
            <a:ext cx="323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2603500" y="3795713"/>
            <a:ext cx="557213" cy="54927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600" name="TextovéPole 23554"/>
          <p:cNvSpPr txBox="1">
            <a:spLocks noChangeArrowheads="1"/>
          </p:cNvSpPr>
          <p:nvPr/>
        </p:nvSpPr>
        <p:spPr bwMode="auto">
          <a:xfrm>
            <a:off x="3317875" y="3786188"/>
            <a:ext cx="287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3198813" y="3798888"/>
            <a:ext cx="557212" cy="5461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602" name="TextovéPole 23555"/>
          <p:cNvSpPr txBox="1">
            <a:spLocks noChangeArrowheads="1"/>
          </p:cNvSpPr>
          <p:nvPr/>
        </p:nvSpPr>
        <p:spPr bwMode="auto">
          <a:xfrm>
            <a:off x="3895725" y="3795713"/>
            <a:ext cx="292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3759200" y="3773488"/>
            <a:ext cx="558800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604" name="TextovéPole 23556"/>
          <p:cNvSpPr txBox="1">
            <a:spLocks noChangeArrowheads="1"/>
          </p:cNvSpPr>
          <p:nvPr/>
        </p:nvSpPr>
        <p:spPr bwMode="auto">
          <a:xfrm>
            <a:off x="4479925" y="3767138"/>
            <a:ext cx="254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23605" name="TextovéPole 23557"/>
          <p:cNvSpPr txBox="1">
            <a:spLocks noChangeArrowheads="1"/>
          </p:cNvSpPr>
          <p:nvPr/>
        </p:nvSpPr>
        <p:spPr bwMode="auto">
          <a:xfrm>
            <a:off x="5011738" y="3767138"/>
            <a:ext cx="314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</a:t>
            </a:r>
          </a:p>
        </p:txBody>
      </p:sp>
      <p:sp>
        <p:nvSpPr>
          <p:cNvPr id="23606" name="TextovéPole 23559"/>
          <p:cNvSpPr txBox="1">
            <a:spLocks noChangeArrowheads="1"/>
          </p:cNvSpPr>
          <p:nvPr/>
        </p:nvSpPr>
        <p:spPr bwMode="auto">
          <a:xfrm>
            <a:off x="5581650" y="3786188"/>
            <a:ext cx="323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23607" name="TextovéPole 23560"/>
          <p:cNvSpPr txBox="1">
            <a:spLocks noChangeArrowheads="1"/>
          </p:cNvSpPr>
          <p:nvPr/>
        </p:nvSpPr>
        <p:spPr bwMode="auto">
          <a:xfrm>
            <a:off x="6119813" y="3754438"/>
            <a:ext cx="331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á</a:t>
            </a:r>
          </a:p>
        </p:txBody>
      </p:sp>
      <p:sp>
        <p:nvSpPr>
          <p:cNvPr id="23608" name="TextovéPole 23561"/>
          <p:cNvSpPr txBox="1">
            <a:spLocks noChangeArrowheads="1"/>
          </p:cNvSpPr>
          <p:nvPr/>
        </p:nvSpPr>
        <p:spPr bwMode="auto">
          <a:xfrm>
            <a:off x="2162175" y="4322763"/>
            <a:ext cx="328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</a:t>
            </a:r>
          </a:p>
        </p:txBody>
      </p:sp>
      <p:sp>
        <p:nvSpPr>
          <p:cNvPr id="23609" name="TextovéPole 23562"/>
          <p:cNvSpPr txBox="1">
            <a:spLocks noChangeArrowheads="1"/>
          </p:cNvSpPr>
          <p:nvPr/>
        </p:nvSpPr>
        <p:spPr bwMode="auto">
          <a:xfrm>
            <a:off x="2698750" y="4329113"/>
            <a:ext cx="292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23610" name="TextovéPole 23564"/>
          <p:cNvSpPr txBox="1">
            <a:spLocks noChangeArrowheads="1"/>
          </p:cNvSpPr>
          <p:nvPr/>
        </p:nvSpPr>
        <p:spPr bwMode="auto">
          <a:xfrm>
            <a:off x="7223125" y="4956175"/>
            <a:ext cx="3317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á</a:t>
            </a:r>
          </a:p>
        </p:txBody>
      </p:sp>
      <p:sp>
        <p:nvSpPr>
          <p:cNvPr id="23611" name="TextovéPole 73"/>
          <p:cNvSpPr txBox="1">
            <a:spLocks noChangeArrowheads="1"/>
          </p:cNvSpPr>
          <p:nvPr/>
        </p:nvSpPr>
        <p:spPr bwMode="auto">
          <a:xfrm>
            <a:off x="6661150" y="4365625"/>
            <a:ext cx="347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23612" name="TextovéPole 74"/>
          <p:cNvSpPr txBox="1">
            <a:spLocks noChangeArrowheads="1"/>
          </p:cNvSpPr>
          <p:nvPr/>
        </p:nvSpPr>
        <p:spPr bwMode="auto">
          <a:xfrm>
            <a:off x="6191250" y="4356100"/>
            <a:ext cx="314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č</a:t>
            </a:r>
          </a:p>
        </p:txBody>
      </p:sp>
      <p:sp>
        <p:nvSpPr>
          <p:cNvPr id="23613" name="TextovéPole 75"/>
          <p:cNvSpPr txBox="1">
            <a:spLocks noChangeArrowheads="1"/>
          </p:cNvSpPr>
          <p:nvPr/>
        </p:nvSpPr>
        <p:spPr bwMode="auto">
          <a:xfrm>
            <a:off x="5557838" y="4371975"/>
            <a:ext cx="333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23614" name="TextovéPole 76"/>
          <p:cNvSpPr txBox="1">
            <a:spLocks noChangeArrowheads="1"/>
          </p:cNvSpPr>
          <p:nvPr/>
        </p:nvSpPr>
        <p:spPr bwMode="auto">
          <a:xfrm>
            <a:off x="4943475" y="4351338"/>
            <a:ext cx="287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23615" name="TextovéPole 77"/>
          <p:cNvSpPr txBox="1">
            <a:spLocks noChangeArrowheads="1"/>
          </p:cNvSpPr>
          <p:nvPr/>
        </p:nvSpPr>
        <p:spPr bwMode="auto">
          <a:xfrm>
            <a:off x="4418013" y="4340225"/>
            <a:ext cx="255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23616" name="TextovéPole 78"/>
          <p:cNvSpPr txBox="1">
            <a:spLocks noChangeArrowheads="1"/>
          </p:cNvSpPr>
          <p:nvPr/>
        </p:nvSpPr>
        <p:spPr bwMode="auto">
          <a:xfrm>
            <a:off x="3784600" y="4324350"/>
            <a:ext cx="325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</a:t>
            </a:r>
          </a:p>
        </p:txBody>
      </p:sp>
      <p:sp>
        <p:nvSpPr>
          <p:cNvPr id="23617" name="TextovéPole 79"/>
          <p:cNvSpPr txBox="1">
            <a:spLocks noChangeArrowheads="1"/>
          </p:cNvSpPr>
          <p:nvPr/>
        </p:nvSpPr>
        <p:spPr bwMode="auto">
          <a:xfrm>
            <a:off x="3278188" y="4351338"/>
            <a:ext cx="331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23618" name="TextovéPole 80"/>
          <p:cNvSpPr txBox="1">
            <a:spLocks noChangeArrowheads="1"/>
          </p:cNvSpPr>
          <p:nvPr/>
        </p:nvSpPr>
        <p:spPr bwMode="auto">
          <a:xfrm>
            <a:off x="6732588" y="4956175"/>
            <a:ext cx="3254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23619" name="TextovéPole 81"/>
          <p:cNvSpPr txBox="1">
            <a:spLocks noChangeArrowheads="1"/>
          </p:cNvSpPr>
          <p:nvPr/>
        </p:nvSpPr>
        <p:spPr bwMode="auto">
          <a:xfrm>
            <a:off x="5627688" y="4987925"/>
            <a:ext cx="255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23620" name="TextovéPole 82"/>
          <p:cNvSpPr txBox="1">
            <a:spLocks noChangeArrowheads="1"/>
          </p:cNvSpPr>
          <p:nvPr/>
        </p:nvSpPr>
        <p:spPr bwMode="auto">
          <a:xfrm>
            <a:off x="4981575" y="4957763"/>
            <a:ext cx="287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23621" name="TextovéPole 83"/>
          <p:cNvSpPr txBox="1">
            <a:spLocks noChangeArrowheads="1"/>
          </p:cNvSpPr>
          <p:nvPr/>
        </p:nvSpPr>
        <p:spPr bwMode="auto">
          <a:xfrm>
            <a:off x="4414838" y="49561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</a:t>
            </a:r>
          </a:p>
        </p:txBody>
      </p:sp>
      <p:sp>
        <p:nvSpPr>
          <p:cNvPr id="23622" name="TextovéPole 84"/>
          <p:cNvSpPr txBox="1">
            <a:spLocks noChangeArrowheads="1"/>
          </p:cNvSpPr>
          <p:nvPr/>
        </p:nvSpPr>
        <p:spPr bwMode="auto">
          <a:xfrm>
            <a:off x="3832225" y="4968875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23623" name="TextovéPole 85"/>
          <p:cNvSpPr txBox="1">
            <a:spLocks noChangeArrowheads="1"/>
          </p:cNvSpPr>
          <p:nvPr/>
        </p:nvSpPr>
        <p:spPr bwMode="auto">
          <a:xfrm>
            <a:off x="3246438" y="4968875"/>
            <a:ext cx="3286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</a:t>
            </a:r>
          </a:p>
        </p:txBody>
      </p:sp>
      <p:sp>
        <p:nvSpPr>
          <p:cNvPr id="23624" name="TextovéPole 86"/>
          <p:cNvSpPr txBox="1">
            <a:spLocks noChangeArrowheads="1"/>
          </p:cNvSpPr>
          <p:nvPr/>
        </p:nvSpPr>
        <p:spPr bwMode="auto">
          <a:xfrm>
            <a:off x="2670175" y="5000625"/>
            <a:ext cx="333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23625" name="TextovéPole 87"/>
          <p:cNvSpPr txBox="1">
            <a:spLocks noChangeArrowheads="1"/>
          </p:cNvSpPr>
          <p:nvPr/>
        </p:nvSpPr>
        <p:spPr bwMode="auto">
          <a:xfrm>
            <a:off x="2112963" y="4956175"/>
            <a:ext cx="43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</a:t>
            </a:r>
          </a:p>
        </p:txBody>
      </p:sp>
      <p:sp>
        <p:nvSpPr>
          <p:cNvPr id="23626" name="TextovéPole 88"/>
          <p:cNvSpPr txBox="1">
            <a:spLocks noChangeArrowheads="1"/>
          </p:cNvSpPr>
          <p:nvPr/>
        </p:nvSpPr>
        <p:spPr bwMode="auto">
          <a:xfrm>
            <a:off x="7259638" y="4371975"/>
            <a:ext cx="255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91" name="Obdélník 90"/>
          <p:cNvSpPr/>
          <p:nvPr/>
        </p:nvSpPr>
        <p:spPr>
          <a:xfrm>
            <a:off x="6040438" y="3767138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5441950" y="3802063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875213" y="3773488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325938" y="3760788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631" name="TextovéPole 94"/>
          <p:cNvSpPr txBox="1">
            <a:spLocks noChangeArrowheads="1"/>
          </p:cNvSpPr>
          <p:nvPr/>
        </p:nvSpPr>
        <p:spPr bwMode="auto">
          <a:xfrm>
            <a:off x="6203950" y="4908550"/>
            <a:ext cx="314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7210425" y="4916488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2049463" y="4340225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23566" name="Obrázek 2356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49675" y="4322763"/>
            <a:ext cx="5984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7" name="Obrázek 2356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54363" y="4316413"/>
            <a:ext cx="5969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8" name="Obrázek 23567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591740" y="4312108"/>
            <a:ext cx="591363" cy="585267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99" name="Obdélník 98"/>
          <p:cNvSpPr/>
          <p:nvPr/>
        </p:nvSpPr>
        <p:spPr>
          <a:xfrm>
            <a:off x="7200900" y="4359275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6640513" y="4357688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6042025" y="4343400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434013" y="4330700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4856163" y="4346575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4305300" y="4335463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6040438" y="4916488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5470525" y="4913313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908550" y="4902200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4329113" y="4899025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3759200" y="4913313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3179763" y="4911725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2630488" y="4916488"/>
            <a:ext cx="557212" cy="54927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2076450" y="4940300"/>
            <a:ext cx="557213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6643688" y="4908550"/>
            <a:ext cx="557212" cy="54927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652" name="TextovéPole 23568"/>
          <p:cNvSpPr txBox="1">
            <a:spLocks noChangeArrowheads="1"/>
          </p:cNvSpPr>
          <p:nvPr/>
        </p:nvSpPr>
        <p:spPr bwMode="auto">
          <a:xfrm>
            <a:off x="315913" y="1514475"/>
            <a:ext cx="82280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Přiřaď k obrázkům správný název síly, která je na něm zobrazena.</a:t>
            </a:r>
          </a:p>
          <a:p>
            <a:r>
              <a:rPr lang="cs-CZ" altLang="cs-CZ" sz="2400"/>
              <a:t>Postupně klikej na jednotlivá políčka tajenky.</a:t>
            </a:r>
          </a:p>
          <a:p>
            <a:r>
              <a:rPr lang="cs-CZ" altLang="cs-CZ" sz="2400"/>
              <a:t>Vyjde ti příklad pevného tělesa.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5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6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5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6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5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2" grpId="0" animBg="1"/>
      <p:bldP spid="54" grpId="0" animBg="1"/>
      <p:bldP spid="55" grpId="0" animBg="1"/>
      <p:bldP spid="57" grpId="0" animBg="1"/>
      <p:bldP spid="59" grpId="0" animBg="1"/>
      <p:bldP spid="62" grpId="0" animBg="1"/>
      <p:bldP spid="91" grpId="0" animBg="1"/>
      <p:bldP spid="92" grpId="0" animBg="1"/>
      <p:bldP spid="93" grpId="0" animBg="1"/>
      <p:bldP spid="94" grpId="0" animBg="1"/>
      <p:bldP spid="64" grpId="0" animBg="1"/>
      <p:bldP spid="90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Atom Symbo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0" y="850900"/>
            <a:ext cx="1817688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1"/>
          <p:cNvSpPr txBox="1">
            <a:spLocks noChangeArrowheads="1"/>
          </p:cNvSpPr>
          <p:nvPr/>
        </p:nvSpPr>
        <p:spPr bwMode="auto">
          <a:xfrm>
            <a:off x="2527300" y="128588"/>
            <a:ext cx="9029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přepiš text a doplň ho. 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2527300" y="958850"/>
            <a:ext cx="879475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Atomy se skládají z ……………….a ………………….</a:t>
            </a:r>
          </a:p>
          <a:p>
            <a:r>
              <a:rPr lang="cs-CZ" altLang="cs-CZ" sz="2400"/>
              <a:t>V jádře jsou obsaženy……………….a……………….v obalu jsou………………….</a:t>
            </a:r>
          </a:p>
          <a:p>
            <a:r>
              <a:rPr lang="cs-CZ" altLang="cs-CZ" sz="2400"/>
              <a:t>Částice atomu s kladným nábojem se nazývá …………………………</a:t>
            </a:r>
          </a:p>
          <a:p>
            <a:r>
              <a:rPr lang="cs-CZ" altLang="cs-CZ" sz="2400"/>
              <a:t>Částice se záporným nábojem se nazývá ………………………………..</a:t>
            </a:r>
          </a:p>
          <a:p>
            <a:r>
              <a:rPr lang="cs-CZ" altLang="cs-CZ" sz="2400"/>
              <a:t>Částice bez elektrického náboje se nazývá ……………………………..</a:t>
            </a:r>
          </a:p>
        </p:txBody>
      </p:sp>
      <p:sp>
        <p:nvSpPr>
          <p:cNvPr id="24581" name="TextovéPole 4"/>
          <p:cNvSpPr txBox="1">
            <a:spLocks noChangeArrowheads="1"/>
          </p:cNvSpPr>
          <p:nvPr/>
        </p:nvSpPr>
        <p:spPr bwMode="auto">
          <a:xfrm>
            <a:off x="635000" y="3244850"/>
            <a:ext cx="11028363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Atomy se skládají z  </a:t>
            </a:r>
            <a:r>
              <a:rPr lang="cs-CZ" altLang="cs-CZ" sz="2400">
                <a:solidFill>
                  <a:srgbClr val="FF0000"/>
                </a:solidFill>
              </a:rPr>
              <a:t>jádra</a:t>
            </a:r>
            <a:r>
              <a:rPr lang="cs-CZ" altLang="cs-CZ" sz="2400"/>
              <a:t>……………….a    </a:t>
            </a:r>
            <a:r>
              <a:rPr lang="cs-CZ" altLang="cs-CZ" sz="2400">
                <a:solidFill>
                  <a:srgbClr val="FF0000"/>
                </a:solidFill>
              </a:rPr>
              <a:t>obalu</a:t>
            </a:r>
            <a:r>
              <a:rPr lang="cs-CZ" altLang="cs-CZ" sz="2400"/>
              <a:t>………………….</a:t>
            </a:r>
          </a:p>
          <a:p>
            <a:r>
              <a:rPr lang="cs-CZ" altLang="cs-CZ" sz="2400"/>
              <a:t>V jádře jsou obsaženy </a:t>
            </a:r>
            <a:r>
              <a:rPr lang="cs-CZ" altLang="cs-CZ" sz="2400">
                <a:solidFill>
                  <a:srgbClr val="FF0000"/>
                </a:solidFill>
              </a:rPr>
              <a:t>protony</a:t>
            </a:r>
            <a:r>
              <a:rPr lang="cs-CZ" altLang="cs-CZ" sz="2400"/>
              <a:t>……………….a </a:t>
            </a:r>
            <a:r>
              <a:rPr lang="cs-CZ" altLang="cs-CZ" sz="2400">
                <a:solidFill>
                  <a:srgbClr val="FF0000"/>
                </a:solidFill>
              </a:rPr>
              <a:t>neutrony </a:t>
            </a:r>
            <a:r>
              <a:rPr lang="cs-CZ" altLang="cs-CZ" sz="2400"/>
              <a:t>v obalu jsou </a:t>
            </a:r>
            <a:r>
              <a:rPr lang="cs-CZ" altLang="cs-CZ" sz="2400">
                <a:solidFill>
                  <a:srgbClr val="FF0000"/>
                </a:solidFill>
              </a:rPr>
              <a:t>elektrony</a:t>
            </a:r>
            <a:r>
              <a:rPr lang="cs-CZ" altLang="cs-CZ" sz="2400"/>
              <a:t>………………….</a:t>
            </a:r>
          </a:p>
          <a:p>
            <a:r>
              <a:rPr lang="cs-CZ" altLang="cs-CZ" sz="2400"/>
              <a:t>Částice atomu s kladným nábojem se nazývá </a:t>
            </a:r>
            <a:r>
              <a:rPr lang="cs-CZ" altLang="cs-CZ" sz="2400">
                <a:solidFill>
                  <a:srgbClr val="FF0000"/>
                </a:solidFill>
              </a:rPr>
              <a:t>proton</a:t>
            </a:r>
            <a:r>
              <a:rPr lang="cs-CZ" altLang="cs-CZ" sz="2400"/>
              <a:t> …………………………</a:t>
            </a:r>
          </a:p>
          <a:p>
            <a:r>
              <a:rPr lang="cs-CZ" altLang="cs-CZ" sz="2400"/>
              <a:t>Částice se záporným nábojem se nazývá </a:t>
            </a:r>
            <a:r>
              <a:rPr lang="cs-CZ" altLang="cs-CZ" sz="2400">
                <a:solidFill>
                  <a:srgbClr val="FF0000"/>
                </a:solidFill>
              </a:rPr>
              <a:t> elektron</a:t>
            </a:r>
            <a:r>
              <a:rPr lang="cs-CZ" altLang="cs-CZ" sz="2400"/>
              <a:t>………………………………..</a:t>
            </a:r>
          </a:p>
          <a:p>
            <a:r>
              <a:rPr lang="cs-CZ" altLang="cs-CZ" sz="2400"/>
              <a:t>Částice bez elektrického náboje se nazývá </a:t>
            </a:r>
            <a:r>
              <a:rPr lang="cs-CZ" altLang="cs-CZ" sz="2400">
                <a:solidFill>
                  <a:srgbClr val="FF0000"/>
                </a:solidFill>
              </a:rPr>
              <a:t>neutron</a:t>
            </a:r>
            <a:r>
              <a:rPr lang="cs-CZ" altLang="cs-CZ" sz="2400"/>
              <a:t>……………………………..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5125" y="3044825"/>
            <a:ext cx="11466513" cy="23955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715963" y="161925"/>
            <a:ext cx="90312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přepiš text a doplň ho. 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715963" y="809625"/>
            <a:ext cx="103298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Látky, které jsou složeny jen z jednoho druhu atomu, se nazývají …………………….</a:t>
            </a:r>
          </a:p>
          <a:p>
            <a:r>
              <a:rPr lang="cs-CZ" altLang="cs-CZ" sz="2400"/>
              <a:t>Částice, které jsou tvořeny dvěma nebo více atomy, se nazývá……………………………..</a:t>
            </a:r>
          </a:p>
        </p:txBody>
      </p:sp>
      <p:sp>
        <p:nvSpPr>
          <p:cNvPr id="25604" name="TextovéPole 3"/>
          <p:cNvSpPr txBox="1">
            <a:spLocks noChangeArrowheads="1"/>
          </p:cNvSpPr>
          <p:nvPr/>
        </p:nvSpPr>
        <p:spPr bwMode="auto">
          <a:xfrm>
            <a:off x="708025" y="1562100"/>
            <a:ext cx="9039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Látky, které jsou složeny jen z jednoho druhu atomu, se nazývají </a:t>
            </a:r>
            <a:r>
              <a:rPr lang="cs-CZ" altLang="cs-CZ" sz="2400">
                <a:solidFill>
                  <a:srgbClr val="FF0000"/>
                </a:solidFill>
              </a:rPr>
              <a:t>prvky.</a:t>
            </a:r>
            <a:endParaRPr lang="cs-CZ" altLang="cs-CZ" sz="2400"/>
          </a:p>
          <a:p>
            <a:r>
              <a:rPr lang="cs-CZ" altLang="cs-CZ" sz="2400"/>
              <a:t>Částice, které jsou tvořeny dvěma nebo více atomy, se nazývá </a:t>
            </a:r>
            <a:r>
              <a:rPr lang="cs-CZ" altLang="cs-CZ" sz="2400">
                <a:solidFill>
                  <a:srgbClr val="FF0000"/>
                </a:solidFill>
              </a:rPr>
              <a:t>molekuly</a:t>
            </a:r>
            <a:r>
              <a:rPr lang="cs-CZ" altLang="cs-CZ" sz="240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7238" y="1617663"/>
            <a:ext cx="8940800" cy="83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Kontrola</a:t>
            </a:r>
          </a:p>
        </p:txBody>
      </p:sp>
      <p:pic>
        <p:nvPicPr>
          <p:cNvPr id="2560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673162">
            <a:off x="-131763" y="3262313"/>
            <a:ext cx="3419475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 rot="21005561">
            <a:off x="696913" y="5803900"/>
            <a:ext cx="2859087" cy="542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5608" name="Skupina 7"/>
          <p:cNvGrpSpPr>
            <a:grpSpLocks/>
          </p:cNvGrpSpPr>
          <p:nvPr/>
        </p:nvGrpSpPr>
        <p:grpSpPr bwMode="auto">
          <a:xfrm>
            <a:off x="273050" y="2517775"/>
            <a:ext cx="3014663" cy="3992563"/>
            <a:chOff x="1199960" y="2708866"/>
            <a:chExt cx="3008193" cy="3975872"/>
          </a:xfrm>
        </p:grpSpPr>
        <p:sp>
          <p:nvSpPr>
            <p:cNvPr id="4" name="Obdélník 3"/>
            <p:cNvSpPr/>
            <p:nvPr/>
          </p:nvSpPr>
          <p:spPr>
            <a:xfrm rot="20682790">
              <a:off x="3639463" y="2708866"/>
              <a:ext cx="568690" cy="34194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rot="20962752">
              <a:off x="1199960" y="3266911"/>
              <a:ext cx="388103" cy="34178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</p:grpSp>
      <p:sp>
        <p:nvSpPr>
          <p:cNvPr id="9" name="Volný tvar: obrazec 8"/>
          <p:cNvSpPr/>
          <p:nvPr/>
        </p:nvSpPr>
        <p:spPr>
          <a:xfrm>
            <a:off x="814388" y="6346825"/>
            <a:ext cx="668337" cy="515938"/>
          </a:xfrm>
          <a:custGeom>
            <a:avLst/>
            <a:gdLst>
              <a:gd name="connsiteX0" fmla="*/ 19497 w 667567"/>
              <a:gd name="connsiteY0" fmla="*/ 35526 h 514920"/>
              <a:gd name="connsiteX1" fmla="*/ 347971 w 667567"/>
              <a:gd name="connsiteY1" fmla="*/ 8893 h 514920"/>
              <a:gd name="connsiteX2" fmla="*/ 383481 w 667567"/>
              <a:gd name="connsiteY2" fmla="*/ 15 h 514920"/>
              <a:gd name="connsiteX3" fmla="*/ 605423 w 667567"/>
              <a:gd name="connsiteY3" fmla="*/ 17770 h 514920"/>
              <a:gd name="connsiteX4" fmla="*/ 623179 w 667567"/>
              <a:gd name="connsiteY4" fmla="*/ 35526 h 514920"/>
              <a:gd name="connsiteX5" fmla="*/ 667567 w 667567"/>
              <a:gd name="connsiteY5" fmla="*/ 186446 h 514920"/>
              <a:gd name="connsiteX6" fmla="*/ 605423 w 667567"/>
              <a:gd name="connsiteY6" fmla="*/ 390632 h 514920"/>
              <a:gd name="connsiteX7" fmla="*/ 587668 w 667567"/>
              <a:gd name="connsiteY7" fmla="*/ 426143 h 514920"/>
              <a:gd name="connsiteX8" fmla="*/ 463380 w 667567"/>
              <a:gd name="connsiteY8" fmla="*/ 479409 h 514920"/>
              <a:gd name="connsiteX9" fmla="*/ 330215 w 667567"/>
              <a:gd name="connsiteY9" fmla="*/ 514920 h 514920"/>
              <a:gd name="connsiteX10" fmla="*/ 117151 w 667567"/>
              <a:gd name="connsiteY10" fmla="*/ 479409 h 514920"/>
              <a:gd name="connsiteX11" fmla="*/ 108274 w 667567"/>
              <a:gd name="connsiteY11" fmla="*/ 443898 h 514920"/>
              <a:gd name="connsiteX12" fmla="*/ 81641 w 667567"/>
              <a:gd name="connsiteY12" fmla="*/ 372877 h 514920"/>
              <a:gd name="connsiteX13" fmla="*/ 72763 w 667567"/>
              <a:gd name="connsiteY13" fmla="*/ 337366 h 514920"/>
              <a:gd name="connsiteX14" fmla="*/ 55008 w 667567"/>
              <a:gd name="connsiteY14" fmla="*/ 275223 h 514920"/>
              <a:gd name="connsiteX15" fmla="*/ 46130 w 667567"/>
              <a:gd name="connsiteY15" fmla="*/ 168691 h 514920"/>
              <a:gd name="connsiteX16" fmla="*/ 37252 w 667567"/>
              <a:gd name="connsiteY16" fmla="*/ 26648 h 514920"/>
              <a:gd name="connsiteX17" fmla="*/ 19497 w 667567"/>
              <a:gd name="connsiteY17" fmla="*/ 35526 h 514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67567" h="514920">
                <a:moveTo>
                  <a:pt x="19497" y="35526"/>
                </a:moveTo>
                <a:cubicBezTo>
                  <a:pt x="71283" y="32567"/>
                  <a:pt x="238639" y="19560"/>
                  <a:pt x="347971" y="8893"/>
                </a:cubicBezTo>
                <a:cubicBezTo>
                  <a:pt x="360114" y="7708"/>
                  <a:pt x="371287" y="-405"/>
                  <a:pt x="383481" y="15"/>
                </a:cubicBezTo>
                <a:cubicBezTo>
                  <a:pt x="457654" y="2572"/>
                  <a:pt x="531442" y="11852"/>
                  <a:pt x="605423" y="17770"/>
                </a:cubicBezTo>
                <a:cubicBezTo>
                  <a:pt x="611342" y="23689"/>
                  <a:pt x="619436" y="28039"/>
                  <a:pt x="623179" y="35526"/>
                </a:cubicBezTo>
                <a:cubicBezTo>
                  <a:pt x="649735" y="88638"/>
                  <a:pt x="654747" y="128756"/>
                  <a:pt x="667567" y="186446"/>
                </a:cubicBezTo>
                <a:cubicBezTo>
                  <a:pt x="646852" y="254508"/>
                  <a:pt x="627921" y="323138"/>
                  <a:pt x="605423" y="390632"/>
                </a:cubicBezTo>
                <a:cubicBezTo>
                  <a:pt x="601238" y="403187"/>
                  <a:pt x="598255" y="418203"/>
                  <a:pt x="587668" y="426143"/>
                </a:cubicBezTo>
                <a:cubicBezTo>
                  <a:pt x="511131" y="483546"/>
                  <a:pt x="522450" y="459719"/>
                  <a:pt x="463380" y="479409"/>
                </a:cubicBezTo>
                <a:cubicBezTo>
                  <a:pt x="354769" y="515613"/>
                  <a:pt x="503179" y="480326"/>
                  <a:pt x="330215" y="514920"/>
                </a:cubicBezTo>
                <a:cubicBezTo>
                  <a:pt x="259194" y="503083"/>
                  <a:pt x="185726" y="501353"/>
                  <a:pt x="117151" y="479409"/>
                </a:cubicBezTo>
                <a:cubicBezTo>
                  <a:pt x="105530" y="475690"/>
                  <a:pt x="112132" y="455473"/>
                  <a:pt x="108274" y="443898"/>
                </a:cubicBezTo>
                <a:cubicBezTo>
                  <a:pt x="100279" y="419912"/>
                  <a:pt x="89636" y="396863"/>
                  <a:pt x="81641" y="372877"/>
                </a:cubicBezTo>
                <a:cubicBezTo>
                  <a:pt x="77783" y="361302"/>
                  <a:pt x="76115" y="349098"/>
                  <a:pt x="72763" y="337366"/>
                </a:cubicBezTo>
                <a:cubicBezTo>
                  <a:pt x="47299" y="248244"/>
                  <a:pt x="82749" y="386194"/>
                  <a:pt x="55008" y="275223"/>
                </a:cubicBezTo>
                <a:cubicBezTo>
                  <a:pt x="52049" y="239712"/>
                  <a:pt x="48669" y="204234"/>
                  <a:pt x="46130" y="168691"/>
                </a:cubicBezTo>
                <a:cubicBezTo>
                  <a:pt x="42750" y="121372"/>
                  <a:pt x="45051" y="73443"/>
                  <a:pt x="37252" y="26648"/>
                </a:cubicBezTo>
                <a:cubicBezTo>
                  <a:pt x="35246" y="14613"/>
                  <a:pt x="-32289" y="38485"/>
                  <a:pt x="19497" y="3552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76313" y="6278563"/>
            <a:ext cx="601662" cy="68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611" name="TextovéPole 11"/>
          <p:cNvSpPr txBox="1">
            <a:spLocks noChangeArrowheads="1"/>
          </p:cNvSpPr>
          <p:nvPr/>
        </p:nvSpPr>
        <p:spPr bwMode="auto">
          <a:xfrm>
            <a:off x="2803525" y="2473325"/>
            <a:ext cx="872966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tabulku a s použitím matematicko-fyzikálních</a:t>
            </a:r>
          </a:p>
          <a:p>
            <a:r>
              <a:rPr lang="cs-CZ" altLang="cs-CZ" sz="2400"/>
              <a:t> a chemických tabulek urči počet protonů a elektronů u následujících</a:t>
            </a:r>
          </a:p>
          <a:p>
            <a:r>
              <a:rPr lang="cs-CZ" altLang="cs-CZ" sz="2400"/>
              <a:t> prvků. Proveď kontrolu kliknutím na černý obdélník.</a:t>
            </a:r>
          </a:p>
          <a:p>
            <a:endParaRPr lang="cs-CZ" altLang="cs-CZ" sz="2400"/>
          </a:p>
        </p:txBody>
      </p:sp>
      <p:grpSp>
        <p:nvGrpSpPr>
          <p:cNvPr id="25612" name="Skupina 19"/>
          <p:cNvGrpSpPr>
            <a:grpSpLocks/>
          </p:cNvGrpSpPr>
          <p:nvPr/>
        </p:nvGrpSpPr>
        <p:grpSpPr bwMode="auto">
          <a:xfrm>
            <a:off x="3063875" y="3725863"/>
            <a:ext cx="4741863" cy="2620962"/>
            <a:chOff x="3064384" y="3726588"/>
            <a:chExt cx="4742039" cy="2620377"/>
          </a:xfrm>
        </p:grpSpPr>
        <p:grpSp>
          <p:nvGrpSpPr>
            <p:cNvPr id="25645" name="Skupina 14"/>
            <p:cNvGrpSpPr>
              <a:grpSpLocks/>
            </p:cNvGrpSpPr>
            <p:nvPr/>
          </p:nvGrpSpPr>
          <p:grpSpPr bwMode="auto">
            <a:xfrm>
              <a:off x="3064384" y="3726588"/>
              <a:ext cx="4742039" cy="2594571"/>
              <a:chOff x="3064384" y="3726588"/>
              <a:chExt cx="4742039" cy="2594571"/>
            </a:xfrm>
          </p:grpSpPr>
          <p:sp>
            <p:nvSpPr>
              <p:cNvPr id="25658" name="TextovéPole 12"/>
              <p:cNvSpPr txBox="1">
                <a:spLocks noChangeArrowheads="1"/>
              </p:cNvSpPr>
              <p:nvPr/>
            </p:nvSpPr>
            <p:spPr bwMode="auto">
              <a:xfrm>
                <a:off x="3064384" y="4382167"/>
                <a:ext cx="951864" cy="19389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vodík</a:t>
                </a:r>
              </a:p>
              <a:p>
                <a:r>
                  <a:rPr lang="cs-CZ" altLang="cs-CZ" sz="2400"/>
                  <a:t>kyslík</a:t>
                </a:r>
              </a:p>
              <a:p>
                <a:r>
                  <a:rPr lang="cs-CZ" altLang="cs-CZ" sz="2400"/>
                  <a:t>síra</a:t>
                </a:r>
              </a:p>
              <a:p>
                <a:r>
                  <a:rPr lang="cs-CZ" altLang="cs-CZ" sz="2400"/>
                  <a:t>železo</a:t>
                </a:r>
              </a:p>
              <a:p>
                <a:r>
                  <a:rPr lang="cs-CZ" altLang="cs-CZ" sz="2400"/>
                  <a:t>uran</a:t>
                </a:r>
              </a:p>
            </p:txBody>
          </p:sp>
          <p:sp>
            <p:nvSpPr>
              <p:cNvPr id="25659" name="TextovéPole 13"/>
              <p:cNvSpPr txBox="1">
                <a:spLocks noChangeArrowheads="1"/>
              </p:cNvSpPr>
              <p:nvPr/>
            </p:nvSpPr>
            <p:spPr bwMode="auto">
              <a:xfrm>
                <a:off x="3986531" y="3726588"/>
                <a:ext cx="3819892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Chemická Počet      Počet</a:t>
                </a:r>
              </a:p>
              <a:p>
                <a:r>
                  <a:rPr lang="cs-CZ" altLang="cs-CZ" sz="2400"/>
                  <a:t>značka      protonů elektronů</a:t>
                </a:r>
              </a:p>
            </p:txBody>
          </p:sp>
        </p:grpSp>
        <p:cxnSp>
          <p:nvCxnSpPr>
            <p:cNvPr id="17" name="Přímá spojnice 16"/>
            <p:cNvCxnSpPr/>
            <p:nvPr/>
          </p:nvCxnSpPr>
          <p:spPr>
            <a:xfrm>
              <a:off x="3064384" y="3726588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3064384" y="445667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3064384" y="4847113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3064384" y="5201046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3064384" y="5553392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3064384" y="5956527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064384" y="634696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306438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97246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527585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6360156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762067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613" name="Skupina 33"/>
          <p:cNvGrpSpPr>
            <a:grpSpLocks/>
          </p:cNvGrpSpPr>
          <p:nvPr/>
        </p:nvGrpSpPr>
        <p:grpSpPr bwMode="auto">
          <a:xfrm>
            <a:off x="7616825" y="3744913"/>
            <a:ext cx="4741863" cy="2620962"/>
            <a:chOff x="3064384" y="3726588"/>
            <a:chExt cx="4742039" cy="2620377"/>
          </a:xfrm>
        </p:grpSpPr>
        <p:grpSp>
          <p:nvGrpSpPr>
            <p:cNvPr id="25630" name="Skupina 34"/>
            <p:cNvGrpSpPr>
              <a:grpSpLocks/>
            </p:cNvGrpSpPr>
            <p:nvPr/>
          </p:nvGrpSpPr>
          <p:grpSpPr bwMode="auto">
            <a:xfrm>
              <a:off x="3064384" y="3726588"/>
              <a:ext cx="4742039" cy="2594571"/>
              <a:chOff x="3064384" y="3726588"/>
              <a:chExt cx="4742039" cy="2594571"/>
            </a:xfrm>
          </p:grpSpPr>
          <p:sp>
            <p:nvSpPr>
              <p:cNvPr id="25643" name="TextovéPole 47"/>
              <p:cNvSpPr txBox="1">
                <a:spLocks noChangeArrowheads="1"/>
              </p:cNvSpPr>
              <p:nvPr/>
            </p:nvSpPr>
            <p:spPr bwMode="auto">
              <a:xfrm>
                <a:off x="3064384" y="4382167"/>
                <a:ext cx="951864" cy="19389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vodík</a:t>
                </a:r>
              </a:p>
              <a:p>
                <a:r>
                  <a:rPr lang="cs-CZ" altLang="cs-CZ" sz="2400"/>
                  <a:t>kyslík</a:t>
                </a:r>
              </a:p>
              <a:p>
                <a:r>
                  <a:rPr lang="cs-CZ" altLang="cs-CZ" sz="2400"/>
                  <a:t>síra</a:t>
                </a:r>
              </a:p>
              <a:p>
                <a:r>
                  <a:rPr lang="cs-CZ" altLang="cs-CZ" sz="2400"/>
                  <a:t>železo</a:t>
                </a:r>
              </a:p>
              <a:p>
                <a:r>
                  <a:rPr lang="cs-CZ" altLang="cs-CZ" sz="2400"/>
                  <a:t>uran</a:t>
                </a:r>
              </a:p>
            </p:txBody>
          </p:sp>
          <p:sp>
            <p:nvSpPr>
              <p:cNvPr id="25644" name="TextovéPole 48"/>
              <p:cNvSpPr txBox="1">
                <a:spLocks noChangeArrowheads="1"/>
              </p:cNvSpPr>
              <p:nvPr/>
            </p:nvSpPr>
            <p:spPr bwMode="auto">
              <a:xfrm>
                <a:off x="3986531" y="3726588"/>
                <a:ext cx="3819892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Chemická Počet      Počet</a:t>
                </a:r>
              </a:p>
              <a:p>
                <a:r>
                  <a:rPr lang="cs-CZ" altLang="cs-CZ" sz="2400"/>
                  <a:t>značka      protonů elektronů</a:t>
                </a:r>
              </a:p>
            </p:txBody>
          </p:sp>
        </p:grpSp>
        <p:cxnSp>
          <p:nvCxnSpPr>
            <p:cNvPr id="36" name="Přímá spojnice 35"/>
            <p:cNvCxnSpPr/>
            <p:nvPr/>
          </p:nvCxnSpPr>
          <p:spPr>
            <a:xfrm>
              <a:off x="3064384" y="3726588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3064384" y="445667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3064384" y="4847113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064384" y="5201046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3064384" y="5553392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3064384" y="5956527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3064384" y="634696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306438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397246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527585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6360156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762067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614" name="TextovéPole 26"/>
          <p:cNvSpPr txBox="1">
            <a:spLocks noChangeArrowheads="1"/>
          </p:cNvSpPr>
          <p:nvPr/>
        </p:nvSpPr>
        <p:spPr bwMode="auto">
          <a:xfrm>
            <a:off x="8916988" y="4803775"/>
            <a:ext cx="387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pic>
        <p:nvPicPr>
          <p:cNvPr id="25615" name="Obrázek 2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31263" y="4381500"/>
            <a:ext cx="5603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16" name="TextovéPole 32"/>
          <p:cNvSpPr txBox="1">
            <a:spLocks noChangeArrowheads="1"/>
          </p:cNvSpPr>
          <p:nvPr/>
        </p:nvSpPr>
        <p:spPr bwMode="auto">
          <a:xfrm>
            <a:off x="8951913" y="5956300"/>
            <a:ext cx="381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</a:t>
            </a:r>
          </a:p>
        </p:txBody>
      </p:sp>
      <p:sp>
        <p:nvSpPr>
          <p:cNvPr id="25617" name="TextovéPole 52"/>
          <p:cNvSpPr txBox="1">
            <a:spLocks noChangeArrowheads="1"/>
          </p:cNvSpPr>
          <p:nvPr/>
        </p:nvSpPr>
        <p:spPr bwMode="auto">
          <a:xfrm>
            <a:off x="8915400" y="5508625"/>
            <a:ext cx="474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Fe</a:t>
            </a:r>
          </a:p>
        </p:txBody>
      </p:sp>
      <p:sp>
        <p:nvSpPr>
          <p:cNvPr id="25618" name="TextovéPole 53"/>
          <p:cNvSpPr txBox="1">
            <a:spLocks noChangeArrowheads="1"/>
          </p:cNvSpPr>
          <p:nvPr/>
        </p:nvSpPr>
        <p:spPr bwMode="auto">
          <a:xfrm>
            <a:off x="8964613" y="5153025"/>
            <a:ext cx="325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25619" name="TextovéPole 49"/>
          <p:cNvSpPr txBox="1">
            <a:spLocks noChangeArrowheads="1"/>
          </p:cNvSpPr>
          <p:nvPr/>
        </p:nvSpPr>
        <p:spPr bwMode="auto">
          <a:xfrm>
            <a:off x="10147300" y="44037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</a:t>
            </a:r>
          </a:p>
        </p:txBody>
      </p:sp>
      <p:sp>
        <p:nvSpPr>
          <p:cNvPr id="25620" name="TextovéPole 50"/>
          <p:cNvSpPr txBox="1">
            <a:spLocks noChangeArrowheads="1"/>
          </p:cNvSpPr>
          <p:nvPr/>
        </p:nvSpPr>
        <p:spPr bwMode="auto">
          <a:xfrm>
            <a:off x="10155238" y="479742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25621" name="TextovéPole 54"/>
          <p:cNvSpPr txBox="1">
            <a:spLocks noChangeArrowheads="1"/>
          </p:cNvSpPr>
          <p:nvPr/>
        </p:nvSpPr>
        <p:spPr bwMode="auto">
          <a:xfrm>
            <a:off x="10006013" y="51847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25622" name="TextovéPole 55"/>
          <p:cNvSpPr txBox="1">
            <a:spLocks noChangeArrowheads="1"/>
          </p:cNvSpPr>
          <p:nvPr/>
        </p:nvSpPr>
        <p:spPr bwMode="auto">
          <a:xfrm>
            <a:off x="9996488" y="55340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26</a:t>
            </a:r>
          </a:p>
        </p:txBody>
      </p:sp>
      <p:sp>
        <p:nvSpPr>
          <p:cNvPr id="25623" name="TextovéPole 56"/>
          <p:cNvSpPr txBox="1">
            <a:spLocks noChangeArrowheads="1"/>
          </p:cNvSpPr>
          <p:nvPr/>
        </p:nvSpPr>
        <p:spPr bwMode="auto">
          <a:xfrm>
            <a:off x="9991725" y="59039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92</a:t>
            </a:r>
          </a:p>
        </p:txBody>
      </p:sp>
      <p:sp>
        <p:nvSpPr>
          <p:cNvPr id="25624" name="TextovéPole 57"/>
          <p:cNvSpPr txBox="1">
            <a:spLocks noChangeArrowheads="1"/>
          </p:cNvSpPr>
          <p:nvPr/>
        </p:nvSpPr>
        <p:spPr bwMode="auto">
          <a:xfrm>
            <a:off x="11134725" y="592772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92</a:t>
            </a:r>
          </a:p>
        </p:txBody>
      </p:sp>
      <p:sp>
        <p:nvSpPr>
          <p:cNvPr id="25625" name="TextovéPole 61"/>
          <p:cNvSpPr txBox="1">
            <a:spLocks noChangeArrowheads="1"/>
          </p:cNvSpPr>
          <p:nvPr/>
        </p:nvSpPr>
        <p:spPr bwMode="auto">
          <a:xfrm>
            <a:off x="11134725" y="555942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26</a:t>
            </a:r>
          </a:p>
        </p:txBody>
      </p:sp>
      <p:sp>
        <p:nvSpPr>
          <p:cNvPr id="25626" name="TextovéPole 62"/>
          <p:cNvSpPr txBox="1">
            <a:spLocks noChangeArrowheads="1"/>
          </p:cNvSpPr>
          <p:nvPr/>
        </p:nvSpPr>
        <p:spPr bwMode="auto">
          <a:xfrm>
            <a:off x="11117263" y="5153025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25627" name="TextovéPole 63"/>
          <p:cNvSpPr txBox="1">
            <a:spLocks noChangeArrowheads="1"/>
          </p:cNvSpPr>
          <p:nvPr/>
        </p:nvSpPr>
        <p:spPr bwMode="auto">
          <a:xfrm>
            <a:off x="11293475" y="4803775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25628" name="TextovéPole 64"/>
          <p:cNvSpPr txBox="1">
            <a:spLocks noChangeArrowheads="1"/>
          </p:cNvSpPr>
          <p:nvPr/>
        </p:nvSpPr>
        <p:spPr bwMode="auto">
          <a:xfrm>
            <a:off x="11261725" y="4408488"/>
            <a:ext cx="341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7616825" y="3725863"/>
            <a:ext cx="4575175" cy="26400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" grpId="0" animBg="1"/>
      <p:bldP spid="5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ovéPole 1"/>
          <p:cNvSpPr txBox="1">
            <a:spLocks noChangeArrowheads="1"/>
          </p:cNvSpPr>
          <p:nvPr/>
        </p:nvSpPr>
        <p:spPr bwMode="auto">
          <a:xfrm>
            <a:off x="585788" y="514350"/>
            <a:ext cx="10715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naší planetě Zemi působí na těleso o hmotnosti 1 kg přitažlivá síla 10 N. Pokud víš</a:t>
            </a:r>
          </a:p>
          <a:p>
            <a:r>
              <a:rPr lang="cs-CZ" altLang="cs-CZ" sz="2400"/>
              <a:t>kolik vážíš, urči velikost přitažlivé síly.</a:t>
            </a:r>
          </a:p>
          <a:p>
            <a:r>
              <a:rPr lang="cs-CZ" altLang="cs-CZ" sz="2400"/>
              <a:t>Přitažlivé síly ve vesmírných tělesech </a:t>
            </a:r>
            <a:r>
              <a:rPr lang="cs-CZ" altLang="cs-CZ" sz="2400">
                <a:solidFill>
                  <a:srgbClr val="FF0000"/>
                </a:solidFill>
              </a:rPr>
              <a:t>g v N/kg </a:t>
            </a:r>
            <a:r>
              <a:rPr lang="cs-CZ" altLang="cs-CZ" sz="2400"/>
              <a:t>:</a:t>
            </a:r>
          </a:p>
        </p:txBody>
      </p:sp>
      <p:pic>
        <p:nvPicPr>
          <p:cNvPr id="26627" name="Picture 2" descr="Weather Sun Symbo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138" y="2122488"/>
            <a:ext cx="652462" cy="62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The Moo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62100" y="2063750"/>
            <a:ext cx="679450" cy="66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6" descr="Mercury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86050" y="2063750"/>
            <a:ext cx="666750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8" descr="Venus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30625" y="2062163"/>
            <a:ext cx="666750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10" descr="Planet Earth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26000" y="2055813"/>
            <a:ext cx="661988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2" name="Picture 12" descr="Mars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95975" y="2066925"/>
            <a:ext cx="677863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Picture 14" descr="Jupiter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81825" y="2055813"/>
            <a:ext cx="679450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4" name="Picture 16" descr="Saturn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-1753457">
            <a:off x="8027988" y="2073275"/>
            <a:ext cx="1106487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5" name="Picture 18" descr="Uranus Clip 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450388" y="2065338"/>
            <a:ext cx="620712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6" name="Picture 2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456863" y="2044700"/>
            <a:ext cx="620712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7" name="TextovéPole 2"/>
          <p:cNvSpPr txBox="1">
            <a:spLocks noChangeArrowheads="1"/>
          </p:cNvSpPr>
          <p:nvPr/>
        </p:nvSpPr>
        <p:spPr bwMode="auto">
          <a:xfrm>
            <a:off x="390525" y="2820988"/>
            <a:ext cx="11009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Slunce         Měsíc          Merkur       Venuše         Země            Mars          Jupiter           Saturn               Uran        Neptun </a:t>
            </a:r>
          </a:p>
        </p:txBody>
      </p:sp>
      <p:sp>
        <p:nvSpPr>
          <p:cNvPr id="26638" name="TextovéPole 3"/>
          <p:cNvSpPr txBox="1">
            <a:spLocks noChangeArrowheads="1"/>
          </p:cNvSpPr>
          <p:nvPr/>
        </p:nvSpPr>
        <p:spPr bwMode="auto">
          <a:xfrm>
            <a:off x="428625" y="3240088"/>
            <a:ext cx="10760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274,1      1,6           3,7          8,9           10            3,7        23,1              9              8,7          11</a:t>
            </a:r>
          </a:p>
        </p:txBody>
      </p:sp>
      <p:sp>
        <p:nvSpPr>
          <p:cNvPr id="26639" name="TextovéPole 4"/>
          <p:cNvSpPr txBox="1">
            <a:spLocks noChangeArrowheads="1"/>
          </p:cNvSpPr>
          <p:nvPr/>
        </p:nvSpPr>
        <p:spPr bwMode="auto">
          <a:xfrm>
            <a:off x="80963" y="3783013"/>
            <a:ext cx="11725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1. Najdi planety, kde na tělesa působí větší přitažlivá síla než na Zemi. Slunce, Jupiter, Neptun</a:t>
            </a:r>
          </a:p>
        </p:txBody>
      </p:sp>
      <p:sp>
        <p:nvSpPr>
          <p:cNvPr id="6" name="Obdélník 5"/>
          <p:cNvSpPr/>
          <p:nvPr/>
        </p:nvSpPr>
        <p:spPr>
          <a:xfrm>
            <a:off x="8726488" y="3783013"/>
            <a:ext cx="31432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26641" name="TextovéPole 6"/>
          <p:cNvSpPr txBox="1">
            <a:spLocks noChangeArrowheads="1"/>
          </p:cNvSpPr>
          <p:nvPr/>
        </p:nvSpPr>
        <p:spPr bwMode="auto">
          <a:xfrm>
            <a:off x="80963" y="4376738"/>
            <a:ext cx="77581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Najdi planety, kde působí menší přitažlivá síla než na Zemi.</a:t>
            </a:r>
          </a:p>
          <a:p>
            <a:r>
              <a:rPr lang="cs-CZ" altLang="cs-CZ" sz="2400"/>
              <a:t>    Měsíc, Merkur, Venuše, Mars, Saturn, Uran</a:t>
            </a:r>
          </a:p>
          <a:p>
            <a:r>
              <a:rPr lang="cs-CZ" altLang="cs-CZ" sz="2400"/>
              <a:t>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8625" y="4800600"/>
            <a:ext cx="7161213" cy="476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26643" name="TextovéPole 8"/>
          <p:cNvSpPr txBox="1">
            <a:spLocks noChangeArrowheads="1"/>
          </p:cNvSpPr>
          <p:nvPr/>
        </p:nvSpPr>
        <p:spPr bwMode="auto">
          <a:xfrm>
            <a:off x="80963" y="5276850"/>
            <a:ext cx="94027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Na které planetě by na tebe působila nejmenší gravitační síla? Na Měsíci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147050" y="5276850"/>
            <a:ext cx="3722688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26645" name="TextovéPole 10"/>
          <p:cNvSpPr txBox="1">
            <a:spLocks noChangeArrowheads="1"/>
          </p:cNvSpPr>
          <p:nvPr/>
        </p:nvSpPr>
        <p:spPr bwMode="auto">
          <a:xfrm>
            <a:off x="80963" y="5981700"/>
            <a:ext cx="9585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Na které planetě by na tebe působila největší gravitační síla?      Na Slunci.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147050" y="5981700"/>
            <a:ext cx="377190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3054350"/>
            <a:ext cx="2484438" cy="248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215900" y="128588"/>
            <a:ext cx="118332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O gravitační síle Měsíce se přesvědčili v roce 1969 američtí </a:t>
            </a:r>
            <a:r>
              <a:rPr lang="cs-CZ" altLang="cs-CZ" sz="2400" dirty="0" err="1"/>
              <a:t>kosmonauté</a:t>
            </a:r>
            <a:r>
              <a:rPr lang="cs-CZ" altLang="cs-CZ" sz="2400" dirty="0"/>
              <a:t>, když se procházeli </a:t>
            </a:r>
          </a:p>
          <a:p>
            <a:r>
              <a:rPr lang="cs-CZ" altLang="cs-CZ" sz="2400" dirty="0"/>
              <a:t>po Měsíci. </a:t>
            </a:r>
            <a:r>
              <a:rPr lang="cs-CZ" altLang="cs-CZ" sz="2400" dirty="0" smtClean="0"/>
              <a:t>Urči, </a:t>
            </a:r>
            <a:r>
              <a:rPr lang="cs-CZ" altLang="cs-CZ" sz="2400" dirty="0"/>
              <a:t>kolikrát jsou přitahovány předměty menší silou než na Zemi.   6 x menší silou</a:t>
            </a:r>
          </a:p>
        </p:txBody>
      </p:sp>
      <p:sp>
        <p:nvSpPr>
          <p:cNvPr id="5" name="Obdélník 4"/>
          <p:cNvSpPr/>
          <p:nvPr/>
        </p:nvSpPr>
        <p:spPr>
          <a:xfrm>
            <a:off x="9760680" y="508086"/>
            <a:ext cx="1965325" cy="4016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27653" name="TextovéPole 5"/>
          <p:cNvSpPr txBox="1">
            <a:spLocks noChangeArrowheads="1"/>
          </p:cNvSpPr>
          <p:nvPr/>
        </p:nvSpPr>
        <p:spPr bwMode="auto">
          <a:xfrm>
            <a:off x="192088" y="987425"/>
            <a:ext cx="11807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Byla jejich chůze na </a:t>
            </a:r>
            <a:r>
              <a:rPr lang="cs-CZ" altLang="cs-CZ" sz="2400"/>
              <a:t>Měsíci </a:t>
            </a:r>
            <a:r>
              <a:rPr lang="cs-CZ" altLang="cs-CZ" sz="2400" smtClean="0"/>
              <a:t>stejná </a:t>
            </a:r>
            <a:r>
              <a:rPr lang="cs-CZ" altLang="cs-CZ" sz="2400"/>
              <a:t>jako na Zemi?  </a:t>
            </a:r>
            <a:r>
              <a:rPr lang="cs-CZ" altLang="cs-CZ" sz="2400" dirty="0"/>
              <a:t>Jejich chůze  se podobala spíše poskakování.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81738" y="958850"/>
            <a:ext cx="5641975" cy="485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27655" name="TextovéPole 7"/>
          <p:cNvSpPr txBox="1">
            <a:spLocks noChangeArrowheads="1"/>
          </p:cNvSpPr>
          <p:nvPr/>
        </p:nvSpPr>
        <p:spPr bwMode="auto">
          <a:xfrm>
            <a:off x="215900" y="1557338"/>
            <a:ext cx="11058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tabulku a vypočítej gravitační síly na Zemi a na Měsíci. </a:t>
            </a:r>
            <a:r>
              <a:rPr lang="cs-CZ" altLang="cs-CZ" sz="2400">
                <a:solidFill>
                  <a:srgbClr val="FF0000"/>
                </a:solidFill>
              </a:rPr>
              <a:t>( g </a:t>
            </a:r>
            <a:r>
              <a:rPr lang="cs-CZ" altLang="cs-CZ" sz="2400"/>
              <a:t>v</a:t>
            </a:r>
            <a:r>
              <a:rPr lang="cs-CZ" altLang="cs-CZ" sz="2400">
                <a:solidFill>
                  <a:srgbClr val="FF0000"/>
                </a:solidFill>
              </a:rPr>
              <a:t> N/kg )</a:t>
            </a:r>
            <a:endParaRPr lang="cs-CZ" altLang="cs-CZ" sz="2400"/>
          </a:p>
        </p:txBody>
      </p:sp>
      <p:pic>
        <p:nvPicPr>
          <p:cNvPr id="27656" name="Picture 6" descr="Green Sitting Frog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2965450"/>
            <a:ext cx="54768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Picture 8" descr="Danko Friendly Rabbi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82938" y="3890963"/>
            <a:ext cx="596900" cy="53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Picture 10" descr="Elephant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00350" y="4778375"/>
            <a:ext cx="1052513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9" name="Picture 12" descr="Walking Chimp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1988" y="5784850"/>
            <a:ext cx="5905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0" name="TextovéPole 8"/>
          <p:cNvSpPr txBox="1">
            <a:spLocks noChangeArrowheads="1"/>
          </p:cNvSpPr>
          <p:nvPr/>
        </p:nvSpPr>
        <p:spPr bwMode="auto">
          <a:xfrm>
            <a:off x="3937000" y="2325688"/>
            <a:ext cx="41386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hmotnost </a:t>
            </a:r>
            <a:r>
              <a:rPr lang="cs-CZ" altLang="cs-CZ" sz="2400">
                <a:solidFill>
                  <a:srgbClr val="FF0000"/>
                </a:solidFill>
              </a:rPr>
              <a:t>g</a:t>
            </a:r>
            <a:r>
              <a:rPr lang="cs-CZ" altLang="cs-CZ" sz="2400"/>
              <a:t> na Zemi </a:t>
            </a:r>
            <a:r>
              <a:rPr lang="cs-CZ" altLang="cs-CZ" sz="2400">
                <a:solidFill>
                  <a:srgbClr val="FF0000"/>
                </a:solidFill>
              </a:rPr>
              <a:t>g</a:t>
            </a:r>
            <a:r>
              <a:rPr lang="cs-CZ" altLang="cs-CZ" sz="2400"/>
              <a:t> na Měsíci</a:t>
            </a:r>
          </a:p>
        </p:txBody>
      </p:sp>
      <p:sp>
        <p:nvSpPr>
          <p:cNvPr id="27661" name="TextovéPole 15"/>
          <p:cNvSpPr txBox="1">
            <a:spLocks noChangeArrowheads="1"/>
          </p:cNvSpPr>
          <p:nvPr/>
        </p:nvSpPr>
        <p:spPr bwMode="auto">
          <a:xfrm>
            <a:off x="8075613" y="2306638"/>
            <a:ext cx="4137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hmotnost</a:t>
            </a:r>
            <a:r>
              <a:rPr lang="cs-CZ" altLang="cs-CZ" sz="2400">
                <a:solidFill>
                  <a:srgbClr val="FF0000"/>
                </a:solidFill>
              </a:rPr>
              <a:t> g </a:t>
            </a:r>
            <a:r>
              <a:rPr lang="cs-CZ" altLang="cs-CZ" sz="2400"/>
              <a:t>na Zemi </a:t>
            </a:r>
            <a:r>
              <a:rPr lang="cs-CZ" altLang="cs-CZ" sz="2400">
                <a:solidFill>
                  <a:srgbClr val="FF0000"/>
                </a:solidFill>
              </a:rPr>
              <a:t>g</a:t>
            </a:r>
            <a:r>
              <a:rPr lang="cs-CZ" altLang="cs-CZ" sz="2400"/>
              <a:t> na Měsíci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3937000" y="2193925"/>
            <a:ext cx="0" cy="45545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60975" y="2193925"/>
            <a:ext cx="0" cy="45545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30975" y="2193925"/>
            <a:ext cx="0" cy="45545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042275" y="2193925"/>
            <a:ext cx="0" cy="45545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9393238" y="2209800"/>
            <a:ext cx="0" cy="45529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674350" y="2193925"/>
            <a:ext cx="0" cy="45545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158663" y="2193925"/>
            <a:ext cx="0" cy="45545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3937000" y="2209800"/>
            <a:ext cx="82216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 flipV="1">
            <a:off x="3937000" y="2805113"/>
            <a:ext cx="8221663" cy="396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</p:cNvCxnSpPr>
          <p:nvPr/>
        </p:nvCxnSpPr>
        <p:spPr>
          <a:xfrm flipV="1">
            <a:off x="3930650" y="3592513"/>
            <a:ext cx="8221663" cy="396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 flipV="1">
            <a:off x="3943350" y="4532313"/>
            <a:ext cx="8221663" cy="3968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 flipV="1">
            <a:off x="3902075" y="5603875"/>
            <a:ext cx="8221663" cy="396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 flipV="1">
            <a:off x="3943350" y="6708775"/>
            <a:ext cx="8221663" cy="381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75" name="TextovéPole 16"/>
          <p:cNvSpPr txBox="1">
            <a:spLocks noChangeArrowheads="1"/>
          </p:cNvSpPr>
          <p:nvPr/>
        </p:nvSpPr>
        <p:spPr bwMode="auto">
          <a:xfrm>
            <a:off x="4200525" y="2959100"/>
            <a:ext cx="708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10 g</a:t>
            </a:r>
          </a:p>
        </p:txBody>
      </p:sp>
      <p:sp>
        <p:nvSpPr>
          <p:cNvPr id="27676" name="TextovéPole 17"/>
          <p:cNvSpPr txBox="1">
            <a:spLocks noChangeArrowheads="1"/>
          </p:cNvSpPr>
          <p:nvPr/>
        </p:nvSpPr>
        <p:spPr bwMode="auto">
          <a:xfrm>
            <a:off x="4108450" y="3898900"/>
            <a:ext cx="9255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3,5 kg</a:t>
            </a:r>
          </a:p>
        </p:txBody>
      </p:sp>
      <p:sp>
        <p:nvSpPr>
          <p:cNvPr id="27677" name="TextovéPole 24"/>
          <p:cNvSpPr txBox="1">
            <a:spLocks noChangeArrowheads="1"/>
          </p:cNvSpPr>
          <p:nvPr/>
        </p:nvSpPr>
        <p:spPr bwMode="auto">
          <a:xfrm>
            <a:off x="4160838" y="4948238"/>
            <a:ext cx="744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4,2 t</a:t>
            </a:r>
          </a:p>
        </p:txBody>
      </p:sp>
      <p:sp>
        <p:nvSpPr>
          <p:cNvPr id="27678" name="TextovéPole 25"/>
          <p:cNvSpPr txBox="1">
            <a:spLocks noChangeArrowheads="1"/>
          </p:cNvSpPr>
          <p:nvPr/>
        </p:nvSpPr>
        <p:spPr bwMode="auto">
          <a:xfrm>
            <a:off x="4170363" y="5956300"/>
            <a:ext cx="847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68 kg</a:t>
            </a:r>
          </a:p>
        </p:txBody>
      </p:sp>
      <p:sp>
        <p:nvSpPr>
          <p:cNvPr id="27679" name="TextovéPole 28"/>
          <p:cNvSpPr txBox="1">
            <a:spLocks noChangeArrowheads="1"/>
          </p:cNvSpPr>
          <p:nvPr/>
        </p:nvSpPr>
        <p:spPr bwMode="auto">
          <a:xfrm>
            <a:off x="9634538" y="2952750"/>
            <a:ext cx="711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0, 1 </a:t>
            </a:r>
          </a:p>
        </p:txBody>
      </p:sp>
      <p:sp>
        <p:nvSpPr>
          <p:cNvPr id="27680" name="TextovéPole 39"/>
          <p:cNvSpPr txBox="1">
            <a:spLocks noChangeArrowheads="1"/>
          </p:cNvSpPr>
          <p:nvPr/>
        </p:nvSpPr>
        <p:spPr bwMode="auto">
          <a:xfrm>
            <a:off x="8107363" y="2959100"/>
            <a:ext cx="1149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0, 01 kg</a:t>
            </a:r>
          </a:p>
        </p:txBody>
      </p:sp>
      <p:sp>
        <p:nvSpPr>
          <p:cNvPr id="27681" name="TextovéPole 40"/>
          <p:cNvSpPr txBox="1">
            <a:spLocks noChangeArrowheads="1"/>
          </p:cNvSpPr>
          <p:nvPr/>
        </p:nvSpPr>
        <p:spPr bwMode="auto">
          <a:xfrm>
            <a:off x="10877550" y="2949575"/>
            <a:ext cx="952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0,016 </a:t>
            </a:r>
          </a:p>
        </p:txBody>
      </p:sp>
      <p:sp>
        <p:nvSpPr>
          <p:cNvPr id="27682" name="TextovéPole 33"/>
          <p:cNvSpPr txBox="1">
            <a:spLocks noChangeArrowheads="1"/>
          </p:cNvSpPr>
          <p:nvPr/>
        </p:nvSpPr>
        <p:spPr bwMode="auto">
          <a:xfrm>
            <a:off x="10934700" y="3868738"/>
            <a:ext cx="7286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5,83</a:t>
            </a:r>
          </a:p>
        </p:txBody>
      </p:sp>
      <p:pic>
        <p:nvPicPr>
          <p:cNvPr id="27683" name="Obrázek 3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96250" y="3792538"/>
            <a:ext cx="1109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84" name="TextovéPole 43"/>
          <p:cNvSpPr txBox="1">
            <a:spLocks noChangeArrowheads="1"/>
          </p:cNvSpPr>
          <p:nvPr/>
        </p:nvSpPr>
        <p:spPr bwMode="auto">
          <a:xfrm>
            <a:off x="9682163" y="3835400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27685" name="TextovéPole 35"/>
          <p:cNvSpPr txBox="1">
            <a:spLocks noChangeArrowheads="1"/>
          </p:cNvSpPr>
          <p:nvPr/>
        </p:nvSpPr>
        <p:spPr bwMode="auto">
          <a:xfrm>
            <a:off x="10839450" y="4894263"/>
            <a:ext cx="874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7 000</a:t>
            </a:r>
          </a:p>
        </p:txBody>
      </p:sp>
      <p:sp>
        <p:nvSpPr>
          <p:cNvPr id="27686" name="TextovéPole 45"/>
          <p:cNvSpPr txBox="1">
            <a:spLocks noChangeArrowheads="1"/>
          </p:cNvSpPr>
          <p:nvPr/>
        </p:nvSpPr>
        <p:spPr bwMode="auto">
          <a:xfrm>
            <a:off x="8067675" y="4922838"/>
            <a:ext cx="1228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4 200 kg</a:t>
            </a:r>
          </a:p>
        </p:txBody>
      </p:sp>
      <p:sp>
        <p:nvSpPr>
          <p:cNvPr id="27687" name="TextovéPole 46"/>
          <p:cNvSpPr txBox="1">
            <a:spLocks noChangeArrowheads="1"/>
          </p:cNvSpPr>
          <p:nvPr/>
        </p:nvSpPr>
        <p:spPr bwMode="auto">
          <a:xfrm>
            <a:off x="9526588" y="4900613"/>
            <a:ext cx="1031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42 000</a:t>
            </a:r>
          </a:p>
        </p:txBody>
      </p:sp>
      <p:sp>
        <p:nvSpPr>
          <p:cNvPr id="27688" name="TextovéPole 37"/>
          <p:cNvSpPr txBox="1">
            <a:spLocks noChangeArrowheads="1"/>
          </p:cNvSpPr>
          <p:nvPr/>
        </p:nvSpPr>
        <p:spPr bwMode="auto">
          <a:xfrm>
            <a:off x="9664700" y="5953125"/>
            <a:ext cx="650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680</a:t>
            </a:r>
          </a:p>
        </p:txBody>
      </p:sp>
      <p:sp>
        <p:nvSpPr>
          <p:cNvPr id="27689" name="TextovéPole 49"/>
          <p:cNvSpPr txBox="1">
            <a:spLocks noChangeArrowheads="1"/>
          </p:cNvSpPr>
          <p:nvPr/>
        </p:nvSpPr>
        <p:spPr bwMode="auto">
          <a:xfrm>
            <a:off x="10788650" y="5964238"/>
            <a:ext cx="10398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113,33</a:t>
            </a:r>
          </a:p>
        </p:txBody>
      </p:sp>
      <p:sp>
        <p:nvSpPr>
          <p:cNvPr id="27690" name="TextovéPole 50"/>
          <p:cNvSpPr txBox="1">
            <a:spLocks noChangeArrowheads="1"/>
          </p:cNvSpPr>
          <p:nvPr/>
        </p:nvSpPr>
        <p:spPr bwMode="auto">
          <a:xfrm>
            <a:off x="8174038" y="5930900"/>
            <a:ext cx="847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68 kg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8053388" y="2209800"/>
            <a:ext cx="4098925" cy="45196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3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4913" y="1998663"/>
            <a:ext cx="5735637" cy="451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319088" y="111125"/>
            <a:ext cx="6415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Vylušti osmisměrku. Překresli si tabulku do notesu</a:t>
            </a:r>
          </a:p>
        </p:txBody>
      </p:sp>
      <p:sp>
        <p:nvSpPr>
          <p:cNvPr id="28676" name="TextovéPole 3"/>
          <p:cNvSpPr txBox="1">
            <a:spLocks noChangeArrowheads="1"/>
          </p:cNvSpPr>
          <p:nvPr/>
        </p:nvSpPr>
        <p:spPr bwMode="auto">
          <a:xfrm>
            <a:off x="319088" y="111125"/>
            <a:ext cx="113172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Vylušti osmisměrku. Překresli si tabulku do notesu. Při luštění použij pastelky stejné barvy</a:t>
            </a:r>
          </a:p>
          <a:p>
            <a:r>
              <a:rPr lang="cs-CZ" altLang="cs-CZ" sz="2400"/>
              <a:t> jako je text. Proveď si kontrolu kliknutím na černý obdélník.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96863" y="1643063"/>
            <a:ext cx="42687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cs-CZ" altLang="cs-CZ" sz="2400" dirty="0"/>
              <a:t>Země přitahuje tělesa ………silou.</a:t>
            </a:r>
          </a:p>
          <a:p>
            <a:pPr>
              <a:defRPr/>
            </a:pPr>
            <a:r>
              <a:rPr lang="cs-CZ" altLang="cs-CZ" sz="2400" dirty="0">
                <a:solidFill>
                  <a:srgbClr val="FF0000"/>
                </a:solidFill>
              </a:rPr>
              <a:t>Název hlavní jednotky síly</a:t>
            </a:r>
            <a:r>
              <a:rPr lang="cs-CZ" altLang="cs-CZ" sz="2400" dirty="0"/>
              <a:t>.</a:t>
            </a:r>
          </a:p>
          <a:p>
            <a:pPr>
              <a:defRPr/>
            </a:pPr>
            <a:r>
              <a:rPr lang="cs-CZ" altLang="cs-CZ" sz="2400" dirty="0">
                <a:solidFill>
                  <a:schemeClr val="bg1">
                    <a:lumMod val="50000"/>
                  </a:schemeClr>
                </a:solidFill>
              </a:rPr>
              <a:t>Pevná látka</a:t>
            </a:r>
            <a:r>
              <a:rPr lang="cs-CZ" altLang="cs-CZ" sz="2400" dirty="0"/>
              <a:t>.</a:t>
            </a:r>
          </a:p>
          <a:p>
            <a:pPr>
              <a:defRPr/>
            </a:pPr>
            <a:r>
              <a:rPr lang="cs-CZ" altLang="cs-CZ" sz="2400" dirty="0">
                <a:solidFill>
                  <a:srgbClr val="FFC000"/>
                </a:solidFill>
              </a:rPr>
              <a:t>Plynná látka</a:t>
            </a:r>
            <a:r>
              <a:rPr lang="cs-CZ" altLang="cs-CZ" sz="2400" dirty="0"/>
              <a:t>.</a:t>
            </a:r>
          </a:p>
        </p:txBody>
      </p:sp>
      <p:sp>
        <p:nvSpPr>
          <p:cNvPr id="28678" name="TextovéPole 21"/>
          <p:cNvSpPr txBox="1">
            <a:spLocks noChangeArrowheads="1"/>
          </p:cNvSpPr>
          <p:nvPr/>
        </p:nvSpPr>
        <p:spPr bwMode="auto">
          <a:xfrm>
            <a:off x="296863" y="3148013"/>
            <a:ext cx="18462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92D050"/>
                </a:solidFill>
              </a:rPr>
              <a:t>Kapalná látka</a:t>
            </a:r>
          </a:p>
        </p:txBody>
      </p:sp>
      <p:sp>
        <p:nvSpPr>
          <p:cNvPr id="28679" name="TextovéPole 23"/>
          <p:cNvSpPr txBox="1">
            <a:spLocks noChangeArrowheads="1"/>
          </p:cNvSpPr>
          <p:nvPr/>
        </p:nvSpPr>
        <p:spPr bwMode="auto">
          <a:xfrm>
            <a:off x="439738" y="3559175"/>
            <a:ext cx="50006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50"/>
                </a:solidFill>
              </a:rPr>
              <a:t>……… jsou látky nestlačitelné</a:t>
            </a:r>
          </a:p>
          <a:p>
            <a:r>
              <a:rPr lang="cs-CZ" altLang="cs-CZ" sz="2400">
                <a:solidFill>
                  <a:srgbClr val="0070C0"/>
                </a:solidFill>
              </a:rPr>
              <a:t>……… látky nemění objem</a:t>
            </a:r>
          </a:p>
          <a:p>
            <a:r>
              <a:rPr lang="cs-CZ" altLang="cs-CZ" sz="2400">
                <a:solidFill>
                  <a:srgbClr val="7030A0"/>
                </a:solidFill>
              </a:rPr>
              <a:t> </a:t>
            </a:r>
            <a:r>
              <a:rPr lang="cs-CZ" altLang="cs-CZ" sz="2400">
                <a:solidFill>
                  <a:srgbClr val="996600"/>
                </a:solidFill>
              </a:rPr>
              <a:t>Vlastností plynů je ………….………</a:t>
            </a:r>
          </a:p>
          <a:p>
            <a:r>
              <a:rPr lang="cs-CZ" altLang="cs-CZ" sz="2400">
                <a:solidFill>
                  <a:srgbClr val="7030A0"/>
                </a:solidFill>
              </a:rPr>
              <a:t>Gravitační síla působí směrem……………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0256">
            <a:off x="5683250" y="1457325"/>
            <a:ext cx="5735638" cy="451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319088" y="111125"/>
            <a:ext cx="5935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Proveď si kontrolu kliknutím na čený obdélník.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96863" y="1643063"/>
            <a:ext cx="42687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defRPr/>
            </a:pPr>
            <a:r>
              <a:rPr lang="cs-CZ" altLang="cs-CZ" sz="2400" dirty="0"/>
              <a:t>Země přitahuje tělesa ………silou.</a:t>
            </a:r>
          </a:p>
          <a:p>
            <a:pPr>
              <a:defRPr/>
            </a:pPr>
            <a:r>
              <a:rPr lang="cs-CZ" altLang="cs-CZ" sz="2400" dirty="0">
                <a:solidFill>
                  <a:srgbClr val="FF0000"/>
                </a:solidFill>
              </a:rPr>
              <a:t>Název hlavní jednotky síly</a:t>
            </a:r>
            <a:r>
              <a:rPr lang="cs-CZ" altLang="cs-CZ" sz="2400" dirty="0"/>
              <a:t>.</a:t>
            </a:r>
          </a:p>
          <a:p>
            <a:pPr>
              <a:defRPr/>
            </a:pPr>
            <a:r>
              <a:rPr lang="cs-CZ" altLang="cs-CZ" sz="2400" dirty="0">
                <a:solidFill>
                  <a:schemeClr val="bg1">
                    <a:lumMod val="50000"/>
                  </a:schemeClr>
                </a:solidFill>
              </a:rPr>
              <a:t>Pevná látka</a:t>
            </a:r>
            <a:r>
              <a:rPr lang="cs-CZ" altLang="cs-CZ" sz="2400" dirty="0"/>
              <a:t>.</a:t>
            </a:r>
          </a:p>
          <a:p>
            <a:pPr>
              <a:defRPr/>
            </a:pPr>
            <a:r>
              <a:rPr lang="cs-CZ" altLang="cs-CZ" sz="2400" dirty="0">
                <a:solidFill>
                  <a:srgbClr val="FFC000"/>
                </a:solidFill>
              </a:rPr>
              <a:t>Plynná látka</a:t>
            </a:r>
            <a:r>
              <a:rPr lang="cs-CZ" altLang="cs-CZ" sz="2400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72163" y="2574925"/>
            <a:ext cx="4856162" cy="44291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69050" y="1527175"/>
            <a:ext cx="2841625" cy="5318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 rot="167559">
            <a:off x="7764463" y="4041775"/>
            <a:ext cx="2503487" cy="484188"/>
          </a:xfrm>
          <a:prstGeom prst="rect">
            <a:avLst/>
          </a:prstGeom>
          <a:noFill/>
          <a:ln w="571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167117">
            <a:off x="6846888" y="2574925"/>
            <a:ext cx="409575" cy="1855788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705" name="TextovéPole 7"/>
          <p:cNvSpPr txBox="1">
            <a:spLocks noChangeArrowheads="1"/>
          </p:cNvSpPr>
          <p:nvPr/>
        </p:nvSpPr>
        <p:spPr bwMode="auto">
          <a:xfrm>
            <a:off x="296863" y="3148013"/>
            <a:ext cx="18462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92D050"/>
                </a:solidFill>
              </a:rPr>
              <a:t>Kapalná látka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5872163" y="3503613"/>
            <a:ext cx="3843337" cy="477837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707" name="TextovéPole 9"/>
          <p:cNvSpPr txBox="1">
            <a:spLocks noChangeArrowheads="1"/>
          </p:cNvSpPr>
          <p:nvPr/>
        </p:nvSpPr>
        <p:spPr bwMode="auto">
          <a:xfrm>
            <a:off x="439738" y="3559175"/>
            <a:ext cx="50006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50"/>
                </a:solidFill>
              </a:rPr>
              <a:t>……… jsou látky nestlačitelné</a:t>
            </a:r>
          </a:p>
          <a:p>
            <a:r>
              <a:rPr lang="cs-CZ" altLang="cs-CZ" sz="2400">
                <a:solidFill>
                  <a:srgbClr val="0070C0"/>
                </a:solidFill>
              </a:rPr>
              <a:t>……… látky nemění objem</a:t>
            </a:r>
          </a:p>
          <a:p>
            <a:r>
              <a:rPr lang="cs-CZ" altLang="cs-CZ" sz="2400">
                <a:solidFill>
                  <a:srgbClr val="7030A0"/>
                </a:solidFill>
              </a:rPr>
              <a:t> </a:t>
            </a:r>
            <a:r>
              <a:rPr lang="cs-CZ" altLang="cs-CZ" sz="2400">
                <a:solidFill>
                  <a:srgbClr val="996600"/>
                </a:solidFill>
              </a:rPr>
              <a:t>Vlastností plynů je ………….………</a:t>
            </a:r>
          </a:p>
          <a:p>
            <a:r>
              <a:rPr lang="cs-CZ" altLang="cs-CZ" sz="2400">
                <a:solidFill>
                  <a:srgbClr val="7030A0"/>
                </a:solidFill>
              </a:rPr>
              <a:t>Gravitační síla působí směrem……………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943600" y="2058988"/>
            <a:ext cx="3771900" cy="50800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807700" y="2566988"/>
            <a:ext cx="500063" cy="2581275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5792788" y="5387975"/>
            <a:ext cx="5465762" cy="276225"/>
          </a:xfrm>
          <a:prstGeom prst="line">
            <a:avLst/>
          </a:prstGeom>
          <a:ln w="57150">
            <a:solidFill>
              <a:srgbClr val="99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818188" y="5834063"/>
            <a:ext cx="5465762" cy="276225"/>
          </a:xfrm>
          <a:prstGeom prst="line">
            <a:avLst/>
          </a:prstGeom>
          <a:ln w="57150">
            <a:solidFill>
              <a:srgbClr val="99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818188" y="5387975"/>
            <a:ext cx="0" cy="446088"/>
          </a:xfrm>
          <a:prstGeom prst="line">
            <a:avLst/>
          </a:prstGeom>
          <a:ln w="57150">
            <a:solidFill>
              <a:srgbClr val="99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1258550" y="5611813"/>
            <a:ext cx="0" cy="446087"/>
          </a:xfrm>
          <a:prstGeom prst="line">
            <a:avLst/>
          </a:prstGeom>
          <a:ln w="57150">
            <a:solidFill>
              <a:srgbClr val="99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8299450" y="3055938"/>
            <a:ext cx="2959100" cy="446087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300663" y="985838"/>
            <a:ext cx="6826250" cy="53435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287338" y="271463"/>
            <a:ext cx="3902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cs-CZ" altLang="cs-CZ" sz="2400"/>
              <a:t>Rozeznáváme několik druh sil.</a:t>
            </a:r>
          </a:p>
        </p:txBody>
      </p:sp>
      <p:sp>
        <p:nvSpPr>
          <p:cNvPr id="30723" name="TextovéPole 3"/>
          <p:cNvSpPr txBox="1">
            <a:spLocks noChangeArrowheads="1"/>
          </p:cNvSpPr>
          <p:nvPr/>
        </p:nvSpPr>
        <p:spPr bwMode="auto">
          <a:xfrm>
            <a:off x="457200" y="1116013"/>
            <a:ext cx="7351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věty správným kliknutím na nabízené možnosti:</a:t>
            </a:r>
          </a:p>
          <a:p>
            <a:endParaRPr lang="cs-CZ" altLang="cs-CZ" sz="2400"/>
          </a:p>
          <a:p>
            <a:r>
              <a:rPr lang="cs-CZ" altLang="cs-CZ" sz="2400"/>
              <a:t>Země přitahuje tělesa silou                                                      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032250" y="1646238"/>
            <a:ext cx="3411538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                                ,.</a:t>
            </a:r>
          </a:p>
        </p:txBody>
      </p:sp>
      <p:sp>
        <p:nvSpPr>
          <p:cNvPr id="30725" name="TextovéPole 6"/>
          <p:cNvSpPr txBox="1">
            <a:spLocks noChangeArrowheads="1"/>
          </p:cNvSpPr>
          <p:nvPr/>
        </p:nvSpPr>
        <p:spPr bwMode="auto">
          <a:xfrm>
            <a:off x="609600" y="3160713"/>
            <a:ext cx="6846888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Ručička kompasu ukazuje svůj směr</a:t>
            </a:r>
          </a:p>
          <a:p>
            <a:endParaRPr lang="cs-CZ" altLang="cs-CZ" sz="2400"/>
          </a:p>
          <a:p>
            <a:r>
              <a:rPr lang="cs-CZ" altLang="cs-CZ" sz="2400"/>
              <a:t>na základě působení                                                      síly.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3362325" y="3698875"/>
            <a:ext cx="34099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27" name="TextovéPole 9"/>
          <p:cNvSpPr txBox="1">
            <a:spLocks noChangeArrowheads="1"/>
          </p:cNvSpPr>
          <p:nvPr/>
        </p:nvSpPr>
        <p:spPr bwMode="auto">
          <a:xfrm>
            <a:off x="457200" y="4899025"/>
            <a:ext cx="59277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 tření pravítka o vlasy dovede pravítko</a:t>
            </a:r>
          </a:p>
          <a:p>
            <a:r>
              <a:rPr lang="cs-CZ" altLang="cs-CZ" sz="2400"/>
              <a:t>přitáhnout drobné papírové kousky.</a:t>
            </a:r>
          </a:p>
          <a:p>
            <a:r>
              <a:rPr lang="cs-CZ" altLang="cs-CZ" sz="2400"/>
              <a:t>Hovoříme o síle                                                      .</a:t>
            </a:r>
          </a:p>
        </p:txBody>
      </p:sp>
      <p:sp>
        <p:nvSpPr>
          <p:cNvPr id="11" name="Obdélník: se zakulacenými rohy 10"/>
          <p:cNvSpPr/>
          <p:nvPr/>
        </p:nvSpPr>
        <p:spPr>
          <a:xfrm>
            <a:off x="2614613" y="5741988"/>
            <a:ext cx="3411537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696325" y="1716088"/>
            <a:ext cx="1622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696325" y="3621088"/>
            <a:ext cx="1393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elektrické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696325" y="5184775"/>
            <a:ext cx="1390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gravitační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30156 -0.486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" y="-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287338" y="271463"/>
            <a:ext cx="3902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cs-CZ" altLang="cs-CZ" sz="2400"/>
              <a:t>Rozeznáváme několik druh sil.</a:t>
            </a:r>
          </a:p>
        </p:txBody>
      </p:sp>
      <p:sp>
        <p:nvSpPr>
          <p:cNvPr id="31747" name="TextovéPole 3"/>
          <p:cNvSpPr txBox="1">
            <a:spLocks noChangeArrowheads="1"/>
          </p:cNvSpPr>
          <p:nvPr/>
        </p:nvSpPr>
        <p:spPr bwMode="auto">
          <a:xfrm>
            <a:off x="457200" y="1116013"/>
            <a:ext cx="7351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věty správným kliknutím na nabízené možnosti:</a:t>
            </a:r>
          </a:p>
          <a:p>
            <a:endParaRPr lang="cs-CZ" altLang="cs-CZ" sz="2400"/>
          </a:p>
          <a:p>
            <a:r>
              <a:rPr lang="cs-CZ" altLang="cs-CZ" sz="2400"/>
              <a:t>Země přitahuje tělesa silou                                                      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032250" y="1646238"/>
            <a:ext cx="3411538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                                ,.</a:t>
            </a:r>
          </a:p>
        </p:txBody>
      </p:sp>
      <p:sp>
        <p:nvSpPr>
          <p:cNvPr id="31749" name="TextovéPole 6"/>
          <p:cNvSpPr txBox="1">
            <a:spLocks noChangeArrowheads="1"/>
          </p:cNvSpPr>
          <p:nvPr/>
        </p:nvSpPr>
        <p:spPr bwMode="auto">
          <a:xfrm>
            <a:off x="609600" y="3160713"/>
            <a:ext cx="6846888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Ručička kompasu ukazuje svůj směr</a:t>
            </a:r>
          </a:p>
          <a:p>
            <a:endParaRPr lang="cs-CZ" altLang="cs-CZ" sz="2400"/>
          </a:p>
          <a:p>
            <a:r>
              <a:rPr lang="cs-CZ" altLang="cs-CZ" sz="2400"/>
              <a:t>na základě působení                                                      síly.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3362325" y="3698875"/>
            <a:ext cx="34099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751" name="TextovéPole 9"/>
          <p:cNvSpPr txBox="1">
            <a:spLocks noChangeArrowheads="1"/>
          </p:cNvSpPr>
          <p:nvPr/>
        </p:nvSpPr>
        <p:spPr bwMode="auto">
          <a:xfrm>
            <a:off x="457200" y="4899025"/>
            <a:ext cx="59277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 tření pravítka o vlasy dovede pravítko</a:t>
            </a:r>
          </a:p>
          <a:p>
            <a:r>
              <a:rPr lang="cs-CZ" altLang="cs-CZ" sz="2400"/>
              <a:t>přitáhnout drobné papírové kousky.</a:t>
            </a:r>
          </a:p>
          <a:p>
            <a:r>
              <a:rPr lang="cs-CZ" altLang="cs-CZ" sz="2400"/>
              <a:t>Hovoříme o síle                                                      .</a:t>
            </a:r>
          </a:p>
        </p:txBody>
      </p:sp>
      <p:sp>
        <p:nvSpPr>
          <p:cNvPr id="11" name="Obdélník: se zakulacenými rohy 10"/>
          <p:cNvSpPr/>
          <p:nvPr/>
        </p:nvSpPr>
        <p:spPr>
          <a:xfrm>
            <a:off x="2614613" y="5741988"/>
            <a:ext cx="3411537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696325" y="1716088"/>
            <a:ext cx="1622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magnetické</a:t>
            </a:r>
          </a:p>
        </p:txBody>
      </p:sp>
      <p:sp>
        <p:nvSpPr>
          <p:cNvPr id="31754" name="TextovéPole 13"/>
          <p:cNvSpPr txBox="1">
            <a:spLocks noChangeArrowheads="1"/>
          </p:cNvSpPr>
          <p:nvPr/>
        </p:nvSpPr>
        <p:spPr bwMode="auto">
          <a:xfrm>
            <a:off x="8696325" y="3621088"/>
            <a:ext cx="1393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elektrické</a:t>
            </a:r>
          </a:p>
        </p:txBody>
      </p:sp>
      <p:sp>
        <p:nvSpPr>
          <p:cNvPr id="31755" name="TextovéPole 14"/>
          <p:cNvSpPr txBox="1">
            <a:spLocks noChangeArrowheads="1"/>
          </p:cNvSpPr>
          <p:nvPr/>
        </p:nvSpPr>
        <p:spPr bwMode="auto">
          <a:xfrm>
            <a:off x="4992688" y="1854200"/>
            <a:ext cx="1392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gravitační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7071E-17 2.22222E-6 L -0.33998 0.3175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" y="1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7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17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4"/>
                  </p:tgtEl>
                </p:cond>
              </p:nextCondLst>
            </p:seq>
          </p:childTnLst>
        </p:cTn>
      </p:par>
    </p:tnLst>
    <p:bldLst>
      <p:bldP spid="12" grpId="0"/>
      <p:bldP spid="3175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2"/>
          <p:cNvSpPr txBox="1">
            <a:spLocks noChangeArrowheads="1"/>
          </p:cNvSpPr>
          <p:nvPr/>
        </p:nvSpPr>
        <p:spPr bwMode="auto">
          <a:xfrm>
            <a:off x="287338" y="271463"/>
            <a:ext cx="3902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cs-CZ" altLang="cs-CZ" sz="2400"/>
              <a:t>Rozeznáváme několik druh sil.</a:t>
            </a:r>
          </a:p>
        </p:txBody>
      </p:sp>
      <p:sp>
        <p:nvSpPr>
          <p:cNvPr id="32771" name="TextovéPole 3"/>
          <p:cNvSpPr txBox="1">
            <a:spLocks noChangeArrowheads="1"/>
          </p:cNvSpPr>
          <p:nvPr/>
        </p:nvSpPr>
        <p:spPr bwMode="auto">
          <a:xfrm>
            <a:off x="457200" y="1116013"/>
            <a:ext cx="7351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věty správným kliknutím na nabízené možnosti:</a:t>
            </a:r>
          </a:p>
          <a:p>
            <a:endParaRPr lang="cs-CZ" altLang="cs-CZ" sz="2400"/>
          </a:p>
          <a:p>
            <a:r>
              <a:rPr lang="cs-CZ" altLang="cs-CZ" sz="2400"/>
              <a:t>Země přitahuje tělesa silou                                                      .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032250" y="1646238"/>
            <a:ext cx="3411538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                                ,.</a:t>
            </a:r>
          </a:p>
        </p:txBody>
      </p:sp>
      <p:sp>
        <p:nvSpPr>
          <p:cNvPr id="32773" name="TextovéPole 6"/>
          <p:cNvSpPr txBox="1">
            <a:spLocks noChangeArrowheads="1"/>
          </p:cNvSpPr>
          <p:nvPr/>
        </p:nvSpPr>
        <p:spPr bwMode="auto">
          <a:xfrm>
            <a:off x="609600" y="3160713"/>
            <a:ext cx="6846888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Ručička kompasu ukazuje svůj směr</a:t>
            </a:r>
          </a:p>
          <a:p>
            <a:endParaRPr lang="cs-CZ" altLang="cs-CZ" sz="2400"/>
          </a:p>
          <a:p>
            <a:r>
              <a:rPr lang="cs-CZ" altLang="cs-CZ" sz="2400"/>
              <a:t>na základě působení                                                      síly.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3362325" y="3698875"/>
            <a:ext cx="34099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775" name="TextovéPole 9"/>
          <p:cNvSpPr txBox="1">
            <a:spLocks noChangeArrowheads="1"/>
          </p:cNvSpPr>
          <p:nvPr/>
        </p:nvSpPr>
        <p:spPr bwMode="auto">
          <a:xfrm>
            <a:off x="457200" y="4899025"/>
            <a:ext cx="59277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 tření pravítka o vlasy dovede pravítko</a:t>
            </a:r>
          </a:p>
          <a:p>
            <a:r>
              <a:rPr lang="cs-CZ" altLang="cs-CZ" sz="2400"/>
              <a:t>přitáhnout drobné papírové kousky.</a:t>
            </a:r>
          </a:p>
          <a:p>
            <a:r>
              <a:rPr lang="cs-CZ" altLang="cs-CZ" sz="2400"/>
              <a:t>Hovoříme o síle                                                      .</a:t>
            </a:r>
          </a:p>
        </p:txBody>
      </p:sp>
      <p:sp>
        <p:nvSpPr>
          <p:cNvPr id="11" name="Obdélník: se zakulacenými rohy 10"/>
          <p:cNvSpPr/>
          <p:nvPr/>
        </p:nvSpPr>
        <p:spPr>
          <a:xfrm>
            <a:off x="2614613" y="5741988"/>
            <a:ext cx="3411537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777" name="TextovéPole 11"/>
          <p:cNvSpPr txBox="1">
            <a:spLocks noChangeArrowheads="1"/>
          </p:cNvSpPr>
          <p:nvPr/>
        </p:nvSpPr>
        <p:spPr bwMode="auto">
          <a:xfrm>
            <a:off x="4319588" y="3924300"/>
            <a:ext cx="1622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magnetické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696325" y="3621088"/>
            <a:ext cx="1393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elektrické</a:t>
            </a:r>
          </a:p>
        </p:txBody>
      </p:sp>
      <p:sp>
        <p:nvSpPr>
          <p:cNvPr id="32779" name="TextovéPole 14"/>
          <p:cNvSpPr txBox="1">
            <a:spLocks noChangeArrowheads="1"/>
          </p:cNvSpPr>
          <p:nvPr/>
        </p:nvSpPr>
        <p:spPr bwMode="auto">
          <a:xfrm>
            <a:off x="4992688" y="1854200"/>
            <a:ext cx="1392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gravitační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07407E-6 L -0.40963 0.3398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" y="1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2795588" y="2157413"/>
            <a:ext cx="603250" cy="1589087"/>
          </a:xfrm>
          <a:prstGeom prst="rect">
            <a:avLst/>
          </a:prstGeom>
          <a:gradFill>
            <a:gsLst>
              <a:gs pos="63000">
                <a:schemeClr val="accent2">
                  <a:lumMod val="40000"/>
                  <a:lumOff val="60000"/>
                </a:schemeClr>
              </a:gs>
              <a:gs pos="87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795" name="TextovéPole 1"/>
          <p:cNvSpPr txBox="1">
            <a:spLocks noChangeArrowheads="1"/>
          </p:cNvSpPr>
          <p:nvPr/>
        </p:nvSpPr>
        <p:spPr bwMode="auto">
          <a:xfrm>
            <a:off x="541338" y="390525"/>
            <a:ext cx="107140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to difuze? Odpověz na otázku zápisem do notesu. Proveď kontrolu kliknutím na</a:t>
            </a:r>
          </a:p>
          <a:p>
            <a:r>
              <a:rPr lang="cs-CZ" altLang="cs-CZ" sz="2400"/>
              <a:t>černý obdélník.</a:t>
            </a:r>
          </a:p>
          <a:p>
            <a:r>
              <a:rPr lang="cs-CZ" altLang="cs-CZ" sz="2400"/>
              <a:t>Je to samovolné pronikání částic jedné látky mezi částice druhé látky.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5788" y="1181100"/>
            <a:ext cx="10671175" cy="4349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grpSp>
        <p:nvGrpSpPr>
          <p:cNvPr id="33797" name="Skupina 5"/>
          <p:cNvGrpSpPr>
            <a:grpSpLocks/>
          </p:cNvGrpSpPr>
          <p:nvPr/>
        </p:nvGrpSpPr>
        <p:grpSpPr bwMode="auto">
          <a:xfrm>
            <a:off x="1077913" y="1927225"/>
            <a:ext cx="914400" cy="3057525"/>
            <a:chOff x="1078637" y="1926454"/>
            <a:chExt cx="914400" cy="3058357"/>
          </a:xfrm>
        </p:grpSpPr>
        <p:sp>
          <p:nvSpPr>
            <p:cNvPr id="4" name="Obdélník 3"/>
            <p:cNvSpPr/>
            <p:nvPr/>
          </p:nvSpPr>
          <p:spPr>
            <a:xfrm>
              <a:off x="1234212" y="1926454"/>
              <a:ext cx="603250" cy="228979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Šikmý pruh 4"/>
            <p:cNvSpPr/>
            <p:nvPr/>
          </p:nvSpPr>
          <p:spPr>
            <a:xfrm rot="2664633">
              <a:off x="1078637" y="4070162"/>
              <a:ext cx="914400" cy="914649"/>
            </a:xfrm>
            <a:prstGeom prst="diagStrip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3798" name="Skupina 6"/>
          <p:cNvGrpSpPr>
            <a:grpSpLocks/>
          </p:cNvGrpSpPr>
          <p:nvPr/>
        </p:nvGrpSpPr>
        <p:grpSpPr bwMode="auto">
          <a:xfrm>
            <a:off x="2651125" y="1927225"/>
            <a:ext cx="914400" cy="3057525"/>
            <a:chOff x="1078637" y="1926454"/>
            <a:chExt cx="914400" cy="3058357"/>
          </a:xfrm>
        </p:grpSpPr>
        <p:sp>
          <p:nvSpPr>
            <p:cNvPr id="8" name="Obdélník 7"/>
            <p:cNvSpPr/>
            <p:nvPr/>
          </p:nvSpPr>
          <p:spPr>
            <a:xfrm>
              <a:off x="1234212" y="1926454"/>
              <a:ext cx="603250" cy="228979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Šikmý pruh 8"/>
            <p:cNvSpPr/>
            <p:nvPr/>
          </p:nvSpPr>
          <p:spPr>
            <a:xfrm rot="2664633">
              <a:off x="1078637" y="4070162"/>
              <a:ext cx="914400" cy="914649"/>
            </a:xfrm>
            <a:prstGeom prst="diagStrip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3799" name="Skupina 9"/>
          <p:cNvGrpSpPr>
            <a:grpSpLocks/>
          </p:cNvGrpSpPr>
          <p:nvPr/>
        </p:nvGrpSpPr>
        <p:grpSpPr bwMode="auto">
          <a:xfrm>
            <a:off x="4267200" y="1927225"/>
            <a:ext cx="914400" cy="3057525"/>
            <a:chOff x="1078637" y="1926454"/>
            <a:chExt cx="914400" cy="3058357"/>
          </a:xfrm>
        </p:grpSpPr>
        <p:sp>
          <p:nvSpPr>
            <p:cNvPr id="11" name="Obdélník 10"/>
            <p:cNvSpPr/>
            <p:nvPr/>
          </p:nvSpPr>
          <p:spPr>
            <a:xfrm>
              <a:off x="1234212" y="1926454"/>
              <a:ext cx="603250" cy="228979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Šikmý pruh 11"/>
            <p:cNvSpPr/>
            <p:nvPr/>
          </p:nvSpPr>
          <p:spPr>
            <a:xfrm rot="2664633">
              <a:off x="1078637" y="4070162"/>
              <a:ext cx="914400" cy="914649"/>
            </a:xfrm>
            <a:prstGeom prst="diagStrip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3" name="Obdélník 12"/>
          <p:cNvSpPr/>
          <p:nvPr/>
        </p:nvSpPr>
        <p:spPr>
          <a:xfrm>
            <a:off x="719138" y="4527550"/>
            <a:ext cx="4732337" cy="160338"/>
          </a:xfrm>
          <a:prstGeom prst="rect">
            <a:avLst/>
          </a:prstGeom>
          <a:solidFill>
            <a:srgbClr val="99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233488" y="3746500"/>
            <a:ext cx="604837" cy="469900"/>
          </a:xfrm>
          <a:prstGeom prst="rect">
            <a:avLst/>
          </a:prstGeom>
          <a:gradFill>
            <a:gsLst>
              <a:gs pos="34000">
                <a:srgbClr val="9966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233488" y="2157413"/>
            <a:ext cx="604837" cy="1589087"/>
          </a:xfrm>
          <a:prstGeom prst="rect">
            <a:avLst/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77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06700" y="2170113"/>
            <a:ext cx="603250" cy="1589087"/>
          </a:xfrm>
          <a:prstGeom prst="rect">
            <a:avLst/>
          </a:prstGeom>
          <a:gradFill>
            <a:gsLst>
              <a:gs pos="63000">
                <a:schemeClr val="accent2">
                  <a:lumMod val="40000"/>
                  <a:lumOff val="60000"/>
                </a:schemeClr>
              </a:gs>
              <a:gs pos="78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11663" y="2201863"/>
            <a:ext cx="603250" cy="1589087"/>
          </a:xfrm>
          <a:prstGeom prst="rect">
            <a:avLst/>
          </a:prstGeom>
          <a:gradFill>
            <a:gsLst>
              <a:gs pos="76000">
                <a:schemeClr val="accent4">
                  <a:lumMod val="20000"/>
                  <a:lumOff val="8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06700" y="3429000"/>
            <a:ext cx="603250" cy="795338"/>
          </a:xfrm>
          <a:prstGeom prst="rect">
            <a:avLst/>
          </a:prstGeom>
          <a:gradFill>
            <a:gsLst>
              <a:gs pos="34000">
                <a:srgbClr val="9966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422775" y="2635250"/>
            <a:ext cx="603250" cy="1589088"/>
          </a:xfrm>
          <a:prstGeom prst="rect">
            <a:avLst/>
          </a:prstGeom>
          <a:gradFill>
            <a:gsLst>
              <a:gs pos="34000">
                <a:srgbClr val="996600"/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807" name="TextovéPole 22"/>
          <p:cNvSpPr txBox="1">
            <a:spLocks noChangeArrowheads="1"/>
          </p:cNvSpPr>
          <p:nvPr/>
        </p:nvSpPr>
        <p:spPr bwMode="auto">
          <a:xfrm>
            <a:off x="5683250" y="2065338"/>
            <a:ext cx="603885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Napiš do notesu způsoby, jak urychlíš difuzi.</a:t>
            </a:r>
          </a:p>
          <a:p>
            <a:r>
              <a:rPr lang="cs-CZ" altLang="cs-CZ" sz="2400"/>
              <a:t>Proveď 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Jev difuze probíhá rychleji při větší teplotě.</a:t>
            </a:r>
          </a:p>
          <a:p>
            <a:r>
              <a:rPr lang="cs-CZ" altLang="cs-CZ" sz="2400"/>
              <a:t>Jev difuze se urychlí, když kapalinu zamícháme.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692775" y="3186113"/>
            <a:ext cx="6065838" cy="8064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Kontrola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85813" y="5048250"/>
            <a:ext cx="4229100" cy="1609725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476750" y="5173663"/>
            <a:ext cx="355600" cy="3603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903538" y="5676900"/>
            <a:ext cx="355600" cy="3603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651250" y="6107113"/>
            <a:ext cx="355600" cy="3603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166938" y="5316538"/>
            <a:ext cx="355600" cy="3603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660525" y="6173788"/>
            <a:ext cx="355600" cy="3603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055688" y="5354638"/>
            <a:ext cx="355600" cy="3603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816" name="TextovéPole 32"/>
          <p:cNvSpPr txBox="1">
            <a:spLocks noChangeArrowheads="1"/>
          </p:cNvSpPr>
          <p:nvPr/>
        </p:nvSpPr>
        <p:spPr bwMode="auto">
          <a:xfrm>
            <a:off x="5834063" y="4435475"/>
            <a:ext cx="62325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Napiš, jak se chovají částice látek a proveď </a:t>
            </a:r>
          </a:p>
          <a:p>
            <a:r>
              <a:rPr lang="cs-CZ" altLang="cs-CZ" sz="2400"/>
              <a:t>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Částice látky se neustále neuspořádaně pohybují</a:t>
            </a:r>
          </a:p>
          <a:p>
            <a:r>
              <a:rPr lang="cs-CZ" altLang="cs-CZ" sz="2400"/>
              <a:t>( Brownův pohyb ).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768975" y="5354638"/>
            <a:ext cx="6356350" cy="11128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repeatCount="5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1 -0.00694 L -0.00221 -0.00694 C 0.01328 -0.03171 -0.00234 -0.00972 0.00899 -0.02037 C 0.01185 -0.02314 0.01419 -0.02731 0.01719 -0.02963 C 0.01927 -0.03125 0.02175 -0.03125 0.02396 -0.0324 C 0.02474 -0.03263 0.02552 -0.03333 0.02617 -0.03356 C 0.028 -0.03194 0.02982 -0.03032 0.03151 -0.02824 C 0.0362 -0.02245 0.04063 -0.01296 0.04427 -0.00555 C 0.04531 -0.00347 0.04636 -0.00138 0.04727 0.00093 C 0.04805 0.00301 0.0487 0.00556 0.04948 0.00764 C 0.05065 0.01088 0.05196 0.01389 0.05326 0.0169 C 0.05352 0.01875 0.05326 0.02107 0.05404 0.02246 C 0.05612 0.02616 0.05912 0.02825 0.06146 0.03172 C 0.06276 0.03357 0.06406 0.03519 0.06524 0.03704 C 0.06732 0.04051 0.0694 0.04375 0.07123 0.04769 C 0.07214 0.04977 0.07266 0.05209 0.07344 0.0544 C 0.07669 0.06297 0.07735 0.06389 0.08099 0.07176 C 0.0862 0.0713 0.09167 0.07315 0.09675 0.07037 C 0.10404 0.06644 0.1099 0.04931 0.1125 0.03843 C 0.11602 0.02362 0.11406 0.00209 0.12149 -0.00694 L 0.13347 -0.02175 C 0.13802 -0.0155 0.14232 -0.00879 0.14701 -0.003 C 0.18099 0.03912 0.16745 0.01829 0.23099 0.01968 C 0.23373 0.02987 0.23594 0.04075 0.23932 0.05047 C 0.24102 0.0551 0.24362 0.05857 0.2461 0.06227 C 0.2694 0.1 0.26003 0.09375 0.27227 0.10116 C 0.27696 0.09537 0.275 0.09561 0.27761 0.09561 L 0.2513 -0.00439 L 0.25052 -0.003 " pathEditMode="relative" ptsTypes="AAAAAAAAAAAAAAAAAAAAAAAAAAAAA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0" presetClass="path" presetSubtype="0" repeatCount="4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34 0.01366 L -0.00234 0.01366 C -0.00664 0.00509 -0.01081 -0.00347 -0.0151 -0.01181 C -0.01575 -0.01296 -0.01693 -0.01296 -0.01745 -0.01435 C -0.02161 -0.02708 -0.02213 -0.0331 -0.02409 -0.04653 C -0.0237 -0.05046 -0.02487 -0.05764 -0.02265 -0.05857 C -0.00508 -0.06505 0.01315 -0.05949 0.0306 -0.05579 C 0.03333 -0.05278 0.0362 -0.04977 0.0388 -0.04653 C 0.0405 -0.04445 0.0418 -0.0419 0.04336 -0.03982 C 0.05313 -0.02755 0.03399 -0.05972 0.05456 -0.02523 C 0.06081 -0.01482 0.06667 -0.0037 0.07266 0.00694 C 0.07826 0.00347 0.07318 0.0081 0.0711 -0.00903 C 0.06927 -0.025 0.06732 -0.05718 0.06732 -0.05718 C 0.06667 -0.08565 0.06498 -0.08287 0.06888 -0.10394 C 0.07018 -0.11111 0.07331 -0.12523 0.07331 -0.12523 C 0.07383 -0.13009 0.07396 -0.13519 0.07487 -0.13982 C 0.07526 -0.14167 0.07656 -0.14236 0.07708 -0.14398 C 0.07826 -0.14676 0.07917 -0.15 0.08008 -0.15324 C 0.08047 -0.15463 0.08008 -0.15671 0.08086 -0.15718 C 0.0832 -0.15926 0.08581 -0.15903 0.08841 -0.15995 C 0.09102 -0.15926 0.10404 -0.15533 0.10716 -0.15602 C 0.11172 -0.15695 0.11615 -0.16042 0.12057 -0.1625 C 0.12305 -0.16134 0.12604 -0.16134 0.12813 -0.15857 C 0.12943 -0.15695 0.12878 -0.15301 0.12956 -0.1507 C 0.13034 -0.14838 0.13177 -0.14722 0.13255 -0.14537 C 0.13425 -0.1419 0.1349 -0.13681 0.13711 -0.13449 C 0.14076 -0.13102 0.14505 -0.13102 0.14909 -0.12917 C 0.1513 -0.12963 0.15365 -0.13079 0.15586 -0.13056 C 0.16485 -0.1294 0.1668 -0.12732 0.17383 -0.12245 C 0.17409 -0.11713 0.17435 -0.11181 0.17461 -0.10648 C 0.17474 -0.10394 0.17461 -0.10093 0.17539 -0.09861 C 0.17643 -0.09537 0.17852 -0.09352 0.17982 -0.09051 C 0.18151 -0.08681 0.18307 -0.08287 0.18438 -0.07847 C 0.18568 -0.07431 0.18568 -0.06875 0.18737 -0.06528 C 0.18867 -0.0625 0.19011 -0.06019 0.19115 -0.05718 C 0.19206 -0.05417 0.19206 -0.05023 0.19336 -0.04792 C 0.19844 -0.03843 0.20612 -0.03357 0.2099 -0.02245 C 0.21068 -0.02014 0.21133 -0.01783 0.21211 -0.01574 C 0.22253 0.01134 0.21654 0.01088 0.22344 0.01088 L 0.2211 0.01505 L 0.21888 0.00694 " pathEditMode="relative" ptsTypes="AAAAAAAAAAAAAAAAAAAAAAAAAAAAAAAAAAAAAAAAA">
                                      <p:cBhvr>
                                        <p:cTn id="1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repeatCount="4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26 0.01042 L 0.00026 0.01042 C 0.00013 0.01944 -0.00065 0.02824 -0.00039 0.03704 C -0.00039 0.0412 0.00052 0.04514 0.00104 0.04907 C 0.0013 0.05092 0.00143 0.05278 0.00182 0.0544 C 0.0056 0.07176 0.0056 0.07083 0.01002 0.08518 C 0.01224 0.10417 0.00924 0.08055 0.01237 0.09699 C 0.01328 0.10185 0.01393 0.10694 0.01458 0.1118 C 0.01497 0.11435 0.01484 0.11713 0.01536 0.11967 C 0.01588 0.12292 0.01679 0.12592 0.01758 0.12917 C 0.0207 0.14074 0.01849 0.13866 0.02278 0.1412 C 0.02682 0.13171 0.02552 0.13611 0.02734 0.11852 C 0.02799 0.1118 0.02825 0.10509 0.02877 0.09838 C 0.02916 0.09398 0.02982 0.08958 0.03034 0.08518 C 0.0306 0.06782 0.02995 0.05023 0.03112 0.0331 C 0.03151 0.02569 0.03398 0.00717 0.03789 -0.00162 C 0.04323 -0.01366 0.05013 -0.02384 0.05429 -0.0375 L 0.05885 -0.05208 C 0.06054 -0.05 0.0625 -0.04815 0.06406 -0.0456 C 0.06614 -0.0419 0.07161 -0.02685 0.07304 -0.02292 C 0.07487 -0.00718 0.07252 -0.02431 0.07539 -0.01088 C 0.07591 -0.00787 0.07617 -0.00463 0.07682 -0.00162 C 0.07747 0.00162 0.07851 0.00463 0.07903 0.00787 C 0.08034 0.01481 0.08086 0.02222 0.08203 0.02917 C 0.08281 0.0338 0.08424 0.03796 0.08502 0.04236 C 0.08581 0.0463 0.08594 0.05046 0.08659 0.0544 C 0.08698 0.05717 0.08763 0.05972 0.08802 0.0625 C 0.08919 0.06898 0.08984 0.07592 0.09114 0.08241 C 0.09232 0.08935 0.09414 0.09583 0.09557 0.10255 C 0.09583 0.10509 0.09609 0.10787 0.09635 0.11042 C 0.09648 0.11227 0.09713 0.11389 0.09713 0.11574 C 0.09713 0.11713 0.09661 0.11852 0.09635 0.11967 C 0.09661 0.10694 0.09648 0.09398 0.09713 0.08102 C 0.09713 0.07917 0.09831 0.07778 0.09857 0.07569 C 0.09909 0.07176 0.09831 0.06736 0.09935 0.06389 C 0.1 0.06157 0.10182 0.06204 0.10312 0.06111 C 0.1164 0.05 0.1095 0.05417 0.11588 0.05046 C 0.12812 0.05486 0.14036 0.0588 0.1526 0.06389 C 0.15416 0.06435 0.15612 0.06898 0.15703 0.07037 C 0.16028 0.07523 0.1595 0.07407 0.16315 0.07569 C 0.1664 0.07523 0.16966 0.075 0.17278 0.07454 C 0.19349 0.07037 0.18333 0.07037 0.19166 0.07037 L 0.18554 0.07037 " pathEditMode="relative" ptsTypes="AAAAAAAAAAAAAAAAAAAAAAAAAAAAAAAAAAAAAAAAAAA">
                                      <p:cBhvr>
                                        <p:cTn id="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repeatCount="4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2 0.01666 L 0.0142 0.01666 L 0.00743 0.01782 C 0.00469 0.01828 0.00196 0.01851 -0.00078 0.01921 C -0.00403 0.0199 -0.00729 0.02152 -0.01054 0.02199 C -0.02005 0.02314 -0.02955 0.02361 -0.03906 0.02453 C -0.04049 0.025 -0.04205 0.02615 -0.04349 0.02592 C -0.04661 0.02523 -0.04974 0.0243 -0.0526 0.02199 C -0.05364 0.02106 -0.05416 0.01851 -0.05481 0.01666 C -0.0569 0.01041 -0.05846 0.0037 -0.0608 -0.00209 C -0.06471 -0.01158 -0.06914 -0.02014 -0.07356 -0.02871 C -0.07513 -0.03195 -0.07734 -0.0345 -0.07877 -0.0382 C -0.08033 -0.04167 -0.08112 -0.0463 -0.08255 -0.05 C -0.08385 -0.05348 -0.08567 -0.05625 -0.08697 -0.0595 C -0.08815 -0.06204 -0.08919 -0.06459 -0.08997 -0.06737 C -0.09036 -0.06875 -0.09049 -0.07014 -0.09075 -0.0713 C -0.09127 -0.07315 -0.09179 -0.075 -0.09231 -0.07663 C -0.09856 -0.07385 -0.09479 -0.07639 -0.10351 -0.06343 C -0.10559 -0.06042 -0.10794 -0.05788 -0.1095 -0.05417 C -0.11106 -0.05047 -0.1125 -0.047 -0.11406 -0.04352 C -0.11458 -0.04213 -0.11484 -0.04051 -0.11549 -0.03936 C -0.11744 -0.03635 -0.11979 -0.0345 -0.12148 -0.03149 C -0.12226 -0.0301 -0.12291 -0.02848 -0.12382 -0.02732 C -0.1621 0.01226 -0.13841 -0.01551 -0.15299 0.00185 C -0.15403 0.00509 -0.15585 0.00763 -0.15599 0.01134 C -0.15638 0.01898 -0.15442 0.02083 -0.15156 0.02199 C -0.14908 0.02291 -0.14648 0.02384 -0.14401 0.02453 C -0.12903 0.02916 -0.13528 0.02638 -0.11484 0.02986 C -0.11106 0.03055 -0.10729 0.03217 -0.10351 0.03263 C -0.08502 0.03472 -0.06653 0.03611 -0.04804 0.03796 C -0.047 0.04004 -0.0457 0.04189 -0.04505 0.04444 C -0.04401 0.04837 -0.04388 0.05277 -0.04283 0.05648 C -0.04231 0.05833 -0.04166 0.05995 -0.04127 0.0618 C -0.03997 0.06759 -0.03906 0.07361 -0.0375 0.07916 C -0.03632 0.08379 -0.03515 0.08912 -0.03307 0.09259 C -0.0319 0.09444 -0.03007 0.09351 -0.02851 0.09398 C -0.02656 0.09212 -0.02447 0.09074 -0.02252 0.08842 C -0.01966 0.08518 -0.01276 0.07291 -0.01132 0.0699 C -0.00833 0.06388 -0.00651 0.05625 -0.00299 0.05115 C 0.00209 0.04351 0.0086 0.03935 0.0142 0.03263 C 0.01836 0.02731 0.02149 0.01921 0.02618 0.01527 C 0.03842 0.00486 0.05157 -0.00186 0.06446 -0.01019 C 0.10573 -0.03635 0.09141 -0.02987 0.08464 -0.02084 C 0.08438 -0.02038 0.08412 -0.01991 0.08399 -0.01945 L 0.08021 -0.01551 " pathEditMode="relative" ptsTypes="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repeatCount="4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35 0.01527 L 0.00235 0.01527 C 0.00638 0.01389 0.01042 0.01296 0.01433 0.01134 C 0.01589 0.01064 0.01745 0.00995 0.01888 0.00856 C 0.02305 0.00416 0.02683 -0.00116 0.03086 -0.00602 C 0.03255 -0.00834 0.03425 -0.01088 0.03607 -0.01273 C 0.04141 -0.01806 0.04688 -0.02269 0.05183 -0.02871 C 0.05417 -0.03172 0.05586 -0.03588 0.05782 -0.03936 L 0.06016 -0.04352 C 0.05391 -0.04422 0.04753 -0.04422 0.04141 -0.04607 C 0.03841 -0.04699 0.03581 -0.04954 0.03308 -0.05139 C 0.02826 -0.05486 0.02331 -0.05764 0.01888 -0.06204 C 0.0155 -0.06528 0.01289 -0.07014 0.0099 -0.07408 C 0.00091 -0.08565 0.00951 -0.07199 -0.00221 -0.09283 C -0.00442 -0.10162 -0.00677 -0.11042 -0.00885 -0.11945 C -0.01028 -0.12523 -0.01015 -0.13241 -0.01263 -0.13681 C -0.01393 -0.13912 -0.01614 -0.13588 -0.01784 -0.13542 L -0.02396 -0.13426 C -0.02487 -0.13334 -0.02591 -0.13218 -0.02695 -0.13148 C -0.02982 -0.12917 -0.03593 -0.12477 -0.03593 -0.12477 C -0.0487 -0.12593 -0.06862 -0.12824 -0.08008 -0.12477 C -0.08359 -0.12385 -0.08919 -0.11551 -0.08919 -0.11551 C -0.09062 -0.11158 -0.09218 -0.10764 -0.09362 -0.10348 C -0.09466 -0.10047 -0.09648 -0.09769 -0.09661 -0.09422 C -0.09713 -0.08496 -0.09687 -0.07523 -0.09583 -0.06621 C -0.09531 -0.06135 -0.09323 -0.05741 -0.09218 -0.05278 C -0.09114 -0.04838 -0.0901 -0.04398 -0.08919 -0.03936 C -0.08776 -0.03287 -0.08541 -0.01945 -0.08541 -0.01945 C -0.08567 -0.01621 -0.08958 0.01111 -0.08463 0.0125 C -0.07799 0.01458 -0.07161 0.00555 -0.0651 0.00185 C -0.06445 0.00115 -0.06015 -0.00579 -0.06133 0.00463 C -0.06159 0.00602 -0.06289 0.00555 -0.06367 0.00602 C -0.06484 0.00648 -0.06614 0.00671 -0.06745 0.00717 C -0.06914 0.00856 -0.07083 0.01018 -0.07265 0.01134 C -0.08971 0.02245 -0.08255 0.01643 -0.11093 0.00995 C -0.11536 0.00648 -0.11992 0.00301 -0.12435 -0.0007 C -0.12565 -0.00186 -0.12708 -0.00301 -0.12812 -0.00486 C -0.12929 -0.00672 -0.13008 -0.00926 -0.13112 -0.01135 C -0.13359 -0.01644 -0.13646 -0.02061 -0.13867 -0.02616 C -0.14075 -0.03148 -0.14232 -0.0375 -0.14388 -0.04352 C -0.14466 -0.0463 -0.14479 -0.04977 -0.14544 -0.05278 C -0.14583 -0.05556 -0.14635 -0.05811 -0.14687 -0.06088 C -0.14817 -0.0882 -0.14635 -0.06574 -0.15065 -0.09283 C -0.15104 -0.09537 -0.15104 -0.09815 -0.15143 -0.1007 C -0.15208 -0.10741 -0.15325 -0.1176 -0.15508 -0.12338 C -0.15729 -0.1301 -0.1582 -0.13079 -0.16107 -0.13426 C -0.16575 -0.1301 -0.16549 -0.13102 -0.17018 -0.12084 C -0.17565 -0.1088 -0.17825 -0.09121 -0.18593 -0.08357 L -0.19114 -0.07824 C -0.19245 -0.06898 -0.19101 -0.07639 -0.19336 -0.06875 C -0.197 -0.05718 -0.19401 -0.06297 -0.20013 -0.05139 C -0.20208 -0.04769 -0.20429 -0.04468 -0.20612 -0.04074 C -0.20755 -0.0375 -0.20833 -0.03311 -0.20989 -0.0301 C -0.2108 -0.02824 -0.2125 -0.02755 -0.21367 -0.02616 C -0.21549 -0.02361 -0.21732 -0.0213 -0.21888 -0.01806 C -0.22044 -0.01482 -0.22161 -0.01111 -0.22265 -0.00741 C -0.22799 0.01157 -0.22122 -0.00718 -0.22565 0.00463 L -0.2263 0.01666 L -0.22487 0.01134 " pathEditMode="relative" ptsTypes="AAAAAAAAAAAAAAAAAAAAAAAAAAAAAAAAAAAAAAAAAAAAAAAAAAAAAAAAAAA">
                                      <p:cBhvr>
                                        <p:cTn id="2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repeatCount="4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0.00463 L 0.00521 0.00463 C 0.00261 0.00648 0.00013 0.0081 -0.00234 0.00995 C -0.00312 0.01064 -0.00378 0.01203 -0.00456 0.01273 C -0.00534 0.01342 -0.00612 0.01342 -0.0069 0.01412 C -0.00768 0.01481 -0.0082 0.0162 -0.00911 0.01666 C -0.01081 0.01782 -0.01263 0.01851 -0.01432 0.01944 C -0.01901 0.025 -0.01419 0.01967 -0.01888 0.02338 C -0.02578 0.02893 -0.02083 0.02615 -0.0263 0.0287 C -0.02708 0.02963 -0.02773 0.03078 -0.02864 0.03148 C -0.03268 0.03472 -0.04883 0.04606 -0.0556 0.05416 C -0.05716 0.05601 -0.05859 0.05833 -0.06016 0.06064 C -0.06237 0.06435 -0.06614 0.07245 -0.06758 0.07546 C -0.06914 0.075 -0.07083 0.07569 -0.07213 0.07407 C -0.07878 0.06527 -0.07799 0.06157 -0.0819 0.05138 C -0.0832 0.04768 -0.08411 0.04259 -0.08633 0.04074 C -0.08789 0.03935 -0.08945 0.03842 -0.09088 0.0368 C -0.10664 0.01574 -0.08164 0.04305 -0.10208 0.0206 C -0.10299 0.01967 -0.10404 0.01898 -0.10508 0.01805 C -0.10677 0.01666 -0.10872 0.01597 -0.11029 0.01412 C -0.13047 -0.00903 -0.11953 -0.00209 -0.12838 -0.00718 C -0.13711 -0.00047 -0.14635 0.00555 -0.15378 0.01666 C -0.15482 0.01828 -0.15495 0.02106 -0.15534 0.02338 C -0.15677 0.03148 -0.15807 0.04236 -0.15911 0.05 C -0.15963 0.06064 -0.15872 0.07199 -0.16055 0.08194 C -0.16224 0.09074 -0.16159 0.0868 -0.16354 0.10208 C -0.16406 0.10601 -0.16471 0.10995 -0.1651 0.11412 C -0.16575 0.12199 -0.16575 0.13009 -0.16654 0.13796 C -0.1668 0.13958 -0.16719 0.14166 -0.1681 0.14213 C -0.17122 0.14351 -0.17461 0.14305 -0.17786 0.14351 C -0.19479 0.12963 -0.19258 0.13379 -0.20404 0.11805 C -0.20586 0.1155 -0.20755 0.1125 -0.20937 0.10995 C -0.21094 0.10763 -0.21289 0.10578 -0.21458 0.10347 C -0.22044 0.09537 -0.2168 0.09768 -0.222 0.09537 C -0.22331 0.09351 -0.22435 0.09143 -0.22578 0.09004 C -0.22669 0.08912 -0.22773 0.08912 -0.22878 0.08865 C -0.23099 0.08819 -0.23333 0.08773 -0.23555 0.0875 C -0.24349 0.08379 -0.25078 0.07638 -0.25885 0.08078 C -0.26042 0.08171 -0.26185 0.08333 -0.26328 0.08472 C -0.26432 0.08865 -0.26523 0.09236 -0.26706 0.09537 C -0.27917 0.11574 -0.27422 0.10972 -0.2918 0.11134 L -0.2918 0.11134 L -0.28958 0.10995 L -0.2888 0.10879 L -0.2888 0.10879 L -0.29101 0.10879 L -0.29323 0.10879 L -0.29101 0.11134 " pathEditMode="relative" ptsTypes="AAAAAAAAAAAAAAAAAAAAAAAAAAAAAAAAAAAAAAAAAAAAAAAA">
                                      <p:cBhvr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buch: osmicípý 4"/>
          <p:cNvSpPr/>
          <p:nvPr/>
        </p:nvSpPr>
        <p:spPr>
          <a:xfrm>
            <a:off x="5086350" y="5761038"/>
            <a:ext cx="1554163" cy="914400"/>
          </a:xfrm>
          <a:prstGeom prst="irregularSeal1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4819" name="Picture 4" descr="Worn Out Sweat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3538" y="2579688"/>
            <a:ext cx="5313363" cy="420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6" descr="Fauce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9138" y="1287463"/>
            <a:ext cx="1152525" cy="77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6" name="Picture 2" descr="Blue Spoon Silhouett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800638" flipH="1">
            <a:off x="2874963" y="3648075"/>
            <a:ext cx="384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6970713" y="1325563"/>
            <a:ext cx="801687" cy="49387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5927725" y="2063750"/>
            <a:ext cx="0" cy="4154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897563" y="2063750"/>
            <a:ext cx="0" cy="4154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857875" y="2063750"/>
            <a:ext cx="0" cy="4154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870575" y="2063750"/>
            <a:ext cx="0" cy="4154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27" name="TextovéPole 5"/>
          <p:cNvSpPr txBox="1">
            <a:spLocks noChangeArrowheads="1"/>
          </p:cNvSpPr>
          <p:nvPr/>
        </p:nvSpPr>
        <p:spPr bwMode="auto">
          <a:xfrm>
            <a:off x="146050" y="90488"/>
            <a:ext cx="72580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Plastovou lžičku tři o fleesový svetr.</a:t>
            </a:r>
          </a:p>
          <a:p>
            <a:r>
              <a:rPr lang="cs-CZ" altLang="cs-CZ" sz="2400"/>
              <a:t>Co se stane, když přiblížíš lžičku k tenkému proudu vody?</a:t>
            </a:r>
          </a:p>
          <a:p>
            <a:r>
              <a:rPr lang="cs-CZ" altLang="cs-CZ" sz="2400"/>
              <a:t>Který obrázek je správný?</a:t>
            </a:r>
          </a:p>
          <a:p>
            <a:r>
              <a:rPr lang="cs-CZ" altLang="cs-CZ" sz="2400"/>
              <a:t>Ten se zabarví zeleně.</a:t>
            </a:r>
          </a:p>
        </p:txBody>
      </p:sp>
      <p:sp>
        <p:nvSpPr>
          <p:cNvPr id="13" name="Výbuch: osmicípý 12"/>
          <p:cNvSpPr/>
          <p:nvPr/>
        </p:nvSpPr>
        <p:spPr>
          <a:xfrm>
            <a:off x="9469438" y="5881688"/>
            <a:ext cx="1554162" cy="914400"/>
          </a:xfrm>
          <a:prstGeom prst="irregularSeal1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4829" name="Picture 6" descr="Faucet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182225" y="1408113"/>
            <a:ext cx="1152525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11353800" y="1400175"/>
            <a:ext cx="752475" cy="4938713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34831" name="Picture 2" descr="Blue Spoon Silhouett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5799362" flipH="1" flipV="1">
            <a:off x="4755357" y="3071019"/>
            <a:ext cx="385762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2" name="Picture 2" descr="Blue Spoon Silhouett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5799362" flipH="1" flipV="1">
            <a:off x="8500269" y="2890044"/>
            <a:ext cx="334962" cy="159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33" name="TextovéPole 6"/>
          <p:cNvSpPr txBox="1">
            <a:spLocks noChangeArrowheads="1"/>
          </p:cNvSpPr>
          <p:nvPr/>
        </p:nvSpPr>
        <p:spPr bwMode="auto">
          <a:xfrm>
            <a:off x="7056438" y="5070475"/>
            <a:ext cx="630237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A</a:t>
            </a:r>
          </a:p>
        </p:txBody>
      </p:sp>
      <p:sp>
        <p:nvSpPr>
          <p:cNvPr id="34834" name="TextovéPole 22"/>
          <p:cNvSpPr txBox="1">
            <a:spLocks noChangeArrowheads="1"/>
          </p:cNvSpPr>
          <p:nvPr/>
        </p:nvSpPr>
        <p:spPr bwMode="auto">
          <a:xfrm>
            <a:off x="11453813" y="5013325"/>
            <a:ext cx="6032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B</a:t>
            </a:r>
          </a:p>
        </p:txBody>
      </p:sp>
      <p:sp>
        <p:nvSpPr>
          <p:cNvPr id="12" name="Volný tvar: obrazec 11"/>
          <p:cNvSpPr/>
          <p:nvPr/>
        </p:nvSpPr>
        <p:spPr>
          <a:xfrm>
            <a:off x="9807575" y="2184400"/>
            <a:ext cx="452438" cy="4111625"/>
          </a:xfrm>
          <a:custGeom>
            <a:avLst/>
            <a:gdLst>
              <a:gd name="connsiteX0" fmla="*/ 451445 w 451445"/>
              <a:gd name="connsiteY0" fmla="*/ 0 h 4110666"/>
              <a:gd name="connsiteX1" fmla="*/ 30821 w 451445"/>
              <a:gd name="connsiteY1" fmla="*/ 1472184 h 4110666"/>
              <a:gd name="connsiteX2" fmla="*/ 30821 w 451445"/>
              <a:gd name="connsiteY2" fmla="*/ 1481328 h 4110666"/>
              <a:gd name="connsiteX3" fmla="*/ 21677 w 451445"/>
              <a:gd name="connsiteY3" fmla="*/ 1792224 h 4110666"/>
              <a:gd name="connsiteX4" fmla="*/ 58253 w 451445"/>
              <a:gd name="connsiteY4" fmla="*/ 2057400 h 4110666"/>
              <a:gd name="connsiteX5" fmla="*/ 85685 w 451445"/>
              <a:gd name="connsiteY5" fmla="*/ 2148840 h 4110666"/>
              <a:gd name="connsiteX6" fmla="*/ 158837 w 451445"/>
              <a:gd name="connsiteY6" fmla="*/ 2441448 h 4110666"/>
              <a:gd name="connsiteX7" fmla="*/ 177125 w 451445"/>
              <a:gd name="connsiteY7" fmla="*/ 2532888 h 4110666"/>
              <a:gd name="connsiteX8" fmla="*/ 195413 w 451445"/>
              <a:gd name="connsiteY8" fmla="*/ 2660904 h 4110666"/>
              <a:gd name="connsiteX9" fmla="*/ 222845 w 451445"/>
              <a:gd name="connsiteY9" fmla="*/ 2779776 h 4110666"/>
              <a:gd name="connsiteX10" fmla="*/ 231989 w 451445"/>
              <a:gd name="connsiteY10" fmla="*/ 2999232 h 4110666"/>
              <a:gd name="connsiteX11" fmla="*/ 250277 w 451445"/>
              <a:gd name="connsiteY11" fmla="*/ 3246120 h 4110666"/>
              <a:gd name="connsiteX12" fmla="*/ 305141 w 451445"/>
              <a:gd name="connsiteY12" fmla="*/ 3438144 h 4110666"/>
              <a:gd name="connsiteX13" fmla="*/ 396581 w 451445"/>
              <a:gd name="connsiteY13" fmla="*/ 3666744 h 4110666"/>
              <a:gd name="connsiteX14" fmla="*/ 396581 w 451445"/>
              <a:gd name="connsiteY14" fmla="*/ 4005072 h 4110666"/>
              <a:gd name="connsiteX15" fmla="*/ 414869 w 451445"/>
              <a:gd name="connsiteY15" fmla="*/ 4105656 h 4110666"/>
              <a:gd name="connsiteX16" fmla="*/ 387437 w 451445"/>
              <a:gd name="connsiteY16" fmla="*/ 4096512 h 4110666"/>
              <a:gd name="connsiteX17" fmla="*/ 387437 w 451445"/>
              <a:gd name="connsiteY17" fmla="*/ 4087368 h 4110666"/>
              <a:gd name="connsiteX18" fmla="*/ 378293 w 451445"/>
              <a:gd name="connsiteY18" fmla="*/ 4096512 h 4110666"/>
              <a:gd name="connsiteX19" fmla="*/ 424013 w 451445"/>
              <a:gd name="connsiteY19" fmla="*/ 4041648 h 4110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51445" h="4110666">
                <a:moveTo>
                  <a:pt x="451445" y="0"/>
                </a:moveTo>
                <a:lnTo>
                  <a:pt x="30821" y="1472184"/>
                </a:lnTo>
                <a:cubicBezTo>
                  <a:pt x="-39283" y="1719072"/>
                  <a:pt x="32345" y="1427988"/>
                  <a:pt x="30821" y="1481328"/>
                </a:cubicBezTo>
                <a:cubicBezTo>
                  <a:pt x="29297" y="1534668"/>
                  <a:pt x="17105" y="1696212"/>
                  <a:pt x="21677" y="1792224"/>
                </a:cubicBezTo>
                <a:cubicBezTo>
                  <a:pt x="26249" y="1888236"/>
                  <a:pt x="47585" y="1997964"/>
                  <a:pt x="58253" y="2057400"/>
                </a:cubicBezTo>
                <a:cubicBezTo>
                  <a:pt x="68921" y="2116836"/>
                  <a:pt x="68921" y="2084832"/>
                  <a:pt x="85685" y="2148840"/>
                </a:cubicBezTo>
                <a:cubicBezTo>
                  <a:pt x="102449" y="2212848"/>
                  <a:pt x="158837" y="2441448"/>
                  <a:pt x="158837" y="2441448"/>
                </a:cubicBezTo>
                <a:cubicBezTo>
                  <a:pt x="174077" y="2505456"/>
                  <a:pt x="171029" y="2496312"/>
                  <a:pt x="177125" y="2532888"/>
                </a:cubicBezTo>
                <a:cubicBezTo>
                  <a:pt x="183221" y="2569464"/>
                  <a:pt x="187793" y="2619756"/>
                  <a:pt x="195413" y="2660904"/>
                </a:cubicBezTo>
                <a:cubicBezTo>
                  <a:pt x="203033" y="2702052"/>
                  <a:pt x="216749" y="2723388"/>
                  <a:pt x="222845" y="2779776"/>
                </a:cubicBezTo>
                <a:cubicBezTo>
                  <a:pt x="228941" y="2836164"/>
                  <a:pt x="227417" y="2921508"/>
                  <a:pt x="231989" y="2999232"/>
                </a:cubicBezTo>
                <a:cubicBezTo>
                  <a:pt x="236561" y="3076956"/>
                  <a:pt x="238085" y="3172968"/>
                  <a:pt x="250277" y="3246120"/>
                </a:cubicBezTo>
                <a:cubicBezTo>
                  <a:pt x="262469" y="3319272"/>
                  <a:pt x="280757" y="3368040"/>
                  <a:pt x="305141" y="3438144"/>
                </a:cubicBezTo>
                <a:cubicBezTo>
                  <a:pt x="329525" y="3508248"/>
                  <a:pt x="381341" y="3572256"/>
                  <a:pt x="396581" y="3666744"/>
                </a:cubicBezTo>
                <a:cubicBezTo>
                  <a:pt x="411821" y="3761232"/>
                  <a:pt x="393533" y="3931920"/>
                  <a:pt x="396581" y="4005072"/>
                </a:cubicBezTo>
                <a:cubicBezTo>
                  <a:pt x="399629" y="4078224"/>
                  <a:pt x="416393" y="4090416"/>
                  <a:pt x="414869" y="4105656"/>
                </a:cubicBezTo>
                <a:cubicBezTo>
                  <a:pt x="413345" y="4120896"/>
                  <a:pt x="387437" y="4096512"/>
                  <a:pt x="387437" y="4096512"/>
                </a:cubicBezTo>
                <a:cubicBezTo>
                  <a:pt x="382865" y="4093464"/>
                  <a:pt x="388961" y="4087368"/>
                  <a:pt x="387437" y="4087368"/>
                </a:cubicBezTo>
                <a:cubicBezTo>
                  <a:pt x="385913" y="4087368"/>
                  <a:pt x="372197" y="4104132"/>
                  <a:pt x="378293" y="4096512"/>
                </a:cubicBezTo>
                <a:cubicBezTo>
                  <a:pt x="384389" y="4088892"/>
                  <a:pt x="404201" y="4065270"/>
                  <a:pt x="424013" y="40416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Volný tvar: obrazec 25"/>
          <p:cNvSpPr/>
          <p:nvPr/>
        </p:nvSpPr>
        <p:spPr>
          <a:xfrm>
            <a:off x="9831388" y="2174875"/>
            <a:ext cx="452437" cy="4111625"/>
          </a:xfrm>
          <a:custGeom>
            <a:avLst/>
            <a:gdLst>
              <a:gd name="connsiteX0" fmla="*/ 451445 w 451445"/>
              <a:gd name="connsiteY0" fmla="*/ 0 h 4110666"/>
              <a:gd name="connsiteX1" fmla="*/ 30821 w 451445"/>
              <a:gd name="connsiteY1" fmla="*/ 1472184 h 4110666"/>
              <a:gd name="connsiteX2" fmla="*/ 30821 w 451445"/>
              <a:gd name="connsiteY2" fmla="*/ 1481328 h 4110666"/>
              <a:gd name="connsiteX3" fmla="*/ 21677 w 451445"/>
              <a:gd name="connsiteY3" fmla="*/ 1792224 h 4110666"/>
              <a:gd name="connsiteX4" fmla="*/ 58253 w 451445"/>
              <a:gd name="connsiteY4" fmla="*/ 2057400 h 4110666"/>
              <a:gd name="connsiteX5" fmla="*/ 85685 w 451445"/>
              <a:gd name="connsiteY5" fmla="*/ 2148840 h 4110666"/>
              <a:gd name="connsiteX6" fmla="*/ 158837 w 451445"/>
              <a:gd name="connsiteY6" fmla="*/ 2441448 h 4110666"/>
              <a:gd name="connsiteX7" fmla="*/ 177125 w 451445"/>
              <a:gd name="connsiteY7" fmla="*/ 2532888 h 4110666"/>
              <a:gd name="connsiteX8" fmla="*/ 195413 w 451445"/>
              <a:gd name="connsiteY8" fmla="*/ 2660904 h 4110666"/>
              <a:gd name="connsiteX9" fmla="*/ 222845 w 451445"/>
              <a:gd name="connsiteY9" fmla="*/ 2779776 h 4110666"/>
              <a:gd name="connsiteX10" fmla="*/ 231989 w 451445"/>
              <a:gd name="connsiteY10" fmla="*/ 2999232 h 4110666"/>
              <a:gd name="connsiteX11" fmla="*/ 250277 w 451445"/>
              <a:gd name="connsiteY11" fmla="*/ 3246120 h 4110666"/>
              <a:gd name="connsiteX12" fmla="*/ 305141 w 451445"/>
              <a:gd name="connsiteY12" fmla="*/ 3438144 h 4110666"/>
              <a:gd name="connsiteX13" fmla="*/ 396581 w 451445"/>
              <a:gd name="connsiteY13" fmla="*/ 3666744 h 4110666"/>
              <a:gd name="connsiteX14" fmla="*/ 396581 w 451445"/>
              <a:gd name="connsiteY14" fmla="*/ 4005072 h 4110666"/>
              <a:gd name="connsiteX15" fmla="*/ 414869 w 451445"/>
              <a:gd name="connsiteY15" fmla="*/ 4105656 h 4110666"/>
              <a:gd name="connsiteX16" fmla="*/ 387437 w 451445"/>
              <a:gd name="connsiteY16" fmla="*/ 4096512 h 4110666"/>
              <a:gd name="connsiteX17" fmla="*/ 387437 w 451445"/>
              <a:gd name="connsiteY17" fmla="*/ 4087368 h 4110666"/>
              <a:gd name="connsiteX18" fmla="*/ 378293 w 451445"/>
              <a:gd name="connsiteY18" fmla="*/ 4096512 h 4110666"/>
              <a:gd name="connsiteX19" fmla="*/ 424013 w 451445"/>
              <a:gd name="connsiteY19" fmla="*/ 4041648 h 4110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51445" h="4110666">
                <a:moveTo>
                  <a:pt x="451445" y="0"/>
                </a:moveTo>
                <a:lnTo>
                  <a:pt x="30821" y="1472184"/>
                </a:lnTo>
                <a:cubicBezTo>
                  <a:pt x="-39283" y="1719072"/>
                  <a:pt x="32345" y="1427988"/>
                  <a:pt x="30821" y="1481328"/>
                </a:cubicBezTo>
                <a:cubicBezTo>
                  <a:pt x="29297" y="1534668"/>
                  <a:pt x="17105" y="1696212"/>
                  <a:pt x="21677" y="1792224"/>
                </a:cubicBezTo>
                <a:cubicBezTo>
                  <a:pt x="26249" y="1888236"/>
                  <a:pt x="47585" y="1997964"/>
                  <a:pt x="58253" y="2057400"/>
                </a:cubicBezTo>
                <a:cubicBezTo>
                  <a:pt x="68921" y="2116836"/>
                  <a:pt x="68921" y="2084832"/>
                  <a:pt x="85685" y="2148840"/>
                </a:cubicBezTo>
                <a:cubicBezTo>
                  <a:pt x="102449" y="2212848"/>
                  <a:pt x="158837" y="2441448"/>
                  <a:pt x="158837" y="2441448"/>
                </a:cubicBezTo>
                <a:cubicBezTo>
                  <a:pt x="174077" y="2505456"/>
                  <a:pt x="171029" y="2496312"/>
                  <a:pt x="177125" y="2532888"/>
                </a:cubicBezTo>
                <a:cubicBezTo>
                  <a:pt x="183221" y="2569464"/>
                  <a:pt x="187793" y="2619756"/>
                  <a:pt x="195413" y="2660904"/>
                </a:cubicBezTo>
                <a:cubicBezTo>
                  <a:pt x="203033" y="2702052"/>
                  <a:pt x="216749" y="2723388"/>
                  <a:pt x="222845" y="2779776"/>
                </a:cubicBezTo>
                <a:cubicBezTo>
                  <a:pt x="228941" y="2836164"/>
                  <a:pt x="227417" y="2921508"/>
                  <a:pt x="231989" y="2999232"/>
                </a:cubicBezTo>
                <a:cubicBezTo>
                  <a:pt x="236561" y="3076956"/>
                  <a:pt x="238085" y="3172968"/>
                  <a:pt x="250277" y="3246120"/>
                </a:cubicBezTo>
                <a:cubicBezTo>
                  <a:pt x="262469" y="3319272"/>
                  <a:pt x="280757" y="3368040"/>
                  <a:pt x="305141" y="3438144"/>
                </a:cubicBezTo>
                <a:cubicBezTo>
                  <a:pt x="329525" y="3508248"/>
                  <a:pt x="381341" y="3572256"/>
                  <a:pt x="396581" y="3666744"/>
                </a:cubicBezTo>
                <a:cubicBezTo>
                  <a:pt x="411821" y="3761232"/>
                  <a:pt x="393533" y="3931920"/>
                  <a:pt x="396581" y="4005072"/>
                </a:cubicBezTo>
                <a:cubicBezTo>
                  <a:pt x="399629" y="4078224"/>
                  <a:pt x="416393" y="4090416"/>
                  <a:pt x="414869" y="4105656"/>
                </a:cubicBezTo>
                <a:cubicBezTo>
                  <a:pt x="413345" y="4120896"/>
                  <a:pt x="387437" y="4096512"/>
                  <a:pt x="387437" y="4096512"/>
                </a:cubicBezTo>
                <a:cubicBezTo>
                  <a:pt x="382865" y="4093464"/>
                  <a:pt x="388961" y="4087368"/>
                  <a:pt x="387437" y="4087368"/>
                </a:cubicBezTo>
                <a:cubicBezTo>
                  <a:pt x="385913" y="4087368"/>
                  <a:pt x="372197" y="4104132"/>
                  <a:pt x="378293" y="4096512"/>
                </a:cubicBezTo>
                <a:cubicBezTo>
                  <a:pt x="384389" y="4088892"/>
                  <a:pt x="404201" y="4065270"/>
                  <a:pt x="424013" y="40416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Volný tvar: obrazec 26"/>
          <p:cNvSpPr/>
          <p:nvPr/>
        </p:nvSpPr>
        <p:spPr>
          <a:xfrm>
            <a:off x="9858375" y="2182813"/>
            <a:ext cx="452438" cy="4111625"/>
          </a:xfrm>
          <a:custGeom>
            <a:avLst/>
            <a:gdLst>
              <a:gd name="connsiteX0" fmla="*/ 451445 w 451445"/>
              <a:gd name="connsiteY0" fmla="*/ 0 h 4110666"/>
              <a:gd name="connsiteX1" fmla="*/ 30821 w 451445"/>
              <a:gd name="connsiteY1" fmla="*/ 1472184 h 4110666"/>
              <a:gd name="connsiteX2" fmla="*/ 30821 w 451445"/>
              <a:gd name="connsiteY2" fmla="*/ 1481328 h 4110666"/>
              <a:gd name="connsiteX3" fmla="*/ 21677 w 451445"/>
              <a:gd name="connsiteY3" fmla="*/ 1792224 h 4110666"/>
              <a:gd name="connsiteX4" fmla="*/ 58253 w 451445"/>
              <a:gd name="connsiteY4" fmla="*/ 2057400 h 4110666"/>
              <a:gd name="connsiteX5" fmla="*/ 85685 w 451445"/>
              <a:gd name="connsiteY5" fmla="*/ 2148840 h 4110666"/>
              <a:gd name="connsiteX6" fmla="*/ 158837 w 451445"/>
              <a:gd name="connsiteY6" fmla="*/ 2441448 h 4110666"/>
              <a:gd name="connsiteX7" fmla="*/ 177125 w 451445"/>
              <a:gd name="connsiteY7" fmla="*/ 2532888 h 4110666"/>
              <a:gd name="connsiteX8" fmla="*/ 195413 w 451445"/>
              <a:gd name="connsiteY8" fmla="*/ 2660904 h 4110666"/>
              <a:gd name="connsiteX9" fmla="*/ 222845 w 451445"/>
              <a:gd name="connsiteY9" fmla="*/ 2779776 h 4110666"/>
              <a:gd name="connsiteX10" fmla="*/ 231989 w 451445"/>
              <a:gd name="connsiteY10" fmla="*/ 2999232 h 4110666"/>
              <a:gd name="connsiteX11" fmla="*/ 250277 w 451445"/>
              <a:gd name="connsiteY11" fmla="*/ 3246120 h 4110666"/>
              <a:gd name="connsiteX12" fmla="*/ 305141 w 451445"/>
              <a:gd name="connsiteY12" fmla="*/ 3438144 h 4110666"/>
              <a:gd name="connsiteX13" fmla="*/ 396581 w 451445"/>
              <a:gd name="connsiteY13" fmla="*/ 3666744 h 4110666"/>
              <a:gd name="connsiteX14" fmla="*/ 396581 w 451445"/>
              <a:gd name="connsiteY14" fmla="*/ 4005072 h 4110666"/>
              <a:gd name="connsiteX15" fmla="*/ 414869 w 451445"/>
              <a:gd name="connsiteY15" fmla="*/ 4105656 h 4110666"/>
              <a:gd name="connsiteX16" fmla="*/ 387437 w 451445"/>
              <a:gd name="connsiteY16" fmla="*/ 4096512 h 4110666"/>
              <a:gd name="connsiteX17" fmla="*/ 387437 w 451445"/>
              <a:gd name="connsiteY17" fmla="*/ 4087368 h 4110666"/>
              <a:gd name="connsiteX18" fmla="*/ 378293 w 451445"/>
              <a:gd name="connsiteY18" fmla="*/ 4096512 h 4110666"/>
              <a:gd name="connsiteX19" fmla="*/ 424013 w 451445"/>
              <a:gd name="connsiteY19" fmla="*/ 4041648 h 4110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51445" h="4110666">
                <a:moveTo>
                  <a:pt x="451445" y="0"/>
                </a:moveTo>
                <a:lnTo>
                  <a:pt x="30821" y="1472184"/>
                </a:lnTo>
                <a:cubicBezTo>
                  <a:pt x="-39283" y="1719072"/>
                  <a:pt x="32345" y="1427988"/>
                  <a:pt x="30821" y="1481328"/>
                </a:cubicBezTo>
                <a:cubicBezTo>
                  <a:pt x="29297" y="1534668"/>
                  <a:pt x="17105" y="1696212"/>
                  <a:pt x="21677" y="1792224"/>
                </a:cubicBezTo>
                <a:cubicBezTo>
                  <a:pt x="26249" y="1888236"/>
                  <a:pt x="47585" y="1997964"/>
                  <a:pt x="58253" y="2057400"/>
                </a:cubicBezTo>
                <a:cubicBezTo>
                  <a:pt x="68921" y="2116836"/>
                  <a:pt x="68921" y="2084832"/>
                  <a:pt x="85685" y="2148840"/>
                </a:cubicBezTo>
                <a:cubicBezTo>
                  <a:pt x="102449" y="2212848"/>
                  <a:pt x="158837" y="2441448"/>
                  <a:pt x="158837" y="2441448"/>
                </a:cubicBezTo>
                <a:cubicBezTo>
                  <a:pt x="174077" y="2505456"/>
                  <a:pt x="171029" y="2496312"/>
                  <a:pt x="177125" y="2532888"/>
                </a:cubicBezTo>
                <a:cubicBezTo>
                  <a:pt x="183221" y="2569464"/>
                  <a:pt x="187793" y="2619756"/>
                  <a:pt x="195413" y="2660904"/>
                </a:cubicBezTo>
                <a:cubicBezTo>
                  <a:pt x="203033" y="2702052"/>
                  <a:pt x="216749" y="2723388"/>
                  <a:pt x="222845" y="2779776"/>
                </a:cubicBezTo>
                <a:cubicBezTo>
                  <a:pt x="228941" y="2836164"/>
                  <a:pt x="227417" y="2921508"/>
                  <a:pt x="231989" y="2999232"/>
                </a:cubicBezTo>
                <a:cubicBezTo>
                  <a:pt x="236561" y="3076956"/>
                  <a:pt x="238085" y="3172968"/>
                  <a:pt x="250277" y="3246120"/>
                </a:cubicBezTo>
                <a:cubicBezTo>
                  <a:pt x="262469" y="3319272"/>
                  <a:pt x="280757" y="3368040"/>
                  <a:pt x="305141" y="3438144"/>
                </a:cubicBezTo>
                <a:cubicBezTo>
                  <a:pt x="329525" y="3508248"/>
                  <a:pt x="381341" y="3572256"/>
                  <a:pt x="396581" y="3666744"/>
                </a:cubicBezTo>
                <a:cubicBezTo>
                  <a:pt x="411821" y="3761232"/>
                  <a:pt x="393533" y="3931920"/>
                  <a:pt x="396581" y="4005072"/>
                </a:cubicBezTo>
                <a:cubicBezTo>
                  <a:pt x="399629" y="4078224"/>
                  <a:pt x="416393" y="4090416"/>
                  <a:pt x="414869" y="4105656"/>
                </a:cubicBezTo>
                <a:cubicBezTo>
                  <a:pt x="413345" y="4120896"/>
                  <a:pt x="387437" y="4096512"/>
                  <a:pt x="387437" y="4096512"/>
                </a:cubicBezTo>
                <a:cubicBezTo>
                  <a:pt x="382865" y="4093464"/>
                  <a:pt x="388961" y="4087368"/>
                  <a:pt x="387437" y="4087368"/>
                </a:cubicBezTo>
                <a:cubicBezTo>
                  <a:pt x="385913" y="4087368"/>
                  <a:pt x="372197" y="4104132"/>
                  <a:pt x="378293" y="4096512"/>
                </a:cubicBezTo>
                <a:cubicBezTo>
                  <a:pt x="384389" y="4088892"/>
                  <a:pt x="404201" y="4065270"/>
                  <a:pt x="424013" y="40416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Volný tvar: obrazec 27"/>
          <p:cNvSpPr/>
          <p:nvPr/>
        </p:nvSpPr>
        <p:spPr>
          <a:xfrm>
            <a:off x="9907588" y="2182813"/>
            <a:ext cx="452437" cy="4111625"/>
          </a:xfrm>
          <a:custGeom>
            <a:avLst/>
            <a:gdLst>
              <a:gd name="connsiteX0" fmla="*/ 451445 w 451445"/>
              <a:gd name="connsiteY0" fmla="*/ 0 h 4110666"/>
              <a:gd name="connsiteX1" fmla="*/ 30821 w 451445"/>
              <a:gd name="connsiteY1" fmla="*/ 1472184 h 4110666"/>
              <a:gd name="connsiteX2" fmla="*/ 30821 w 451445"/>
              <a:gd name="connsiteY2" fmla="*/ 1481328 h 4110666"/>
              <a:gd name="connsiteX3" fmla="*/ 21677 w 451445"/>
              <a:gd name="connsiteY3" fmla="*/ 1792224 h 4110666"/>
              <a:gd name="connsiteX4" fmla="*/ 58253 w 451445"/>
              <a:gd name="connsiteY4" fmla="*/ 2057400 h 4110666"/>
              <a:gd name="connsiteX5" fmla="*/ 85685 w 451445"/>
              <a:gd name="connsiteY5" fmla="*/ 2148840 h 4110666"/>
              <a:gd name="connsiteX6" fmla="*/ 158837 w 451445"/>
              <a:gd name="connsiteY6" fmla="*/ 2441448 h 4110666"/>
              <a:gd name="connsiteX7" fmla="*/ 177125 w 451445"/>
              <a:gd name="connsiteY7" fmla="*/ 2532888 h 4110666"/>
              <a:gd name="connsiteX8" fmla="*/ 195413 w 451445"/>
              <a:gd name="connsiteY8" fmla="*/ 2660904 h 4110666"/>
              <a:gd name="connsiteX9" fmla="*/ 222845 w 451445"/>
              <a:gd name="connsiteY9" fmla="*/ 2779776 h 4110666"/>
              <a:gd name="connsiteX10" fmla="*/ 231989 w 451445"/>
              <a:gd name="connsiteY10" fmla="*/ 2999232 h 4110666"/>
              <a:gd name="connsiteX11" fmla="*/ 250277 w 451445"/>
              <a:gd name="connsiteY11" fmla="*/ 3246120 h 4110666"/>
              <a:gd name="connsiteX12" fmla="*/ 305141 w 451445"/>
              <a:gd name="connsiteY12" fmla="*/ 3438144 h 4110666"/>
              <a:gd name="connsiteX13" fmla="*/ 396581 w 451445"/>
              <a:gd name="connsiteY13" fmla="*/ 3666744 h 4110666"/>
              <a:gd name="connsiteX14" fmla="*/ 396581 w 451445"/>
              <a:gd name="connsiteY14" fmla="*/ 4005072 h 4110666"/>
              <a:gd name="connsiteX15" fmla="*/ 414869 w 451445"/>
              <a:gd name="connsiteY15" fmla="*/ 4105656 h 4110666"/>
              <a:gd name="connsiteX16" fmla="*/ 387437 w 451445"/>
              <a:gd name="connsiteY16" fmla="*/ 4096512 h 4110666"/>
              <a:gd name="connsiteX17" fmla="*/ 387437 w 451445"/>
              <a:gd name="connsiteY17" fmla="*/ 4087368 h 4110666"/>
              <a:gd name="connsiteX18" fmla="*/ 378293 w 451445"/>
              <a:gd name="connsiteY18" fmla="*/ 4096512 h 4110666"/>
              <a:gd name="connsiteX19" fmla="*/ 424013 w 451445"/>
              <a:gd name="connsiteY19" fmla="*/ 4041648 h 4110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51445" h="4110666">
                <a:moveTo>
                  <a:pt x="451445" y="0"/>
                </a:moveTo>
                <a:lnTo>
                  <a:pt x="30821" y="1472184"/>
                </a:lnTo>
                <a:cubicBezTo>
                  <a:pt x="-39283" y="1719072"/>
                  <a:pt x="32345" y="1427988"/>
                  <a:pt x="30821" y="1481328"/>
                </a:cubicBezTo>
                <a:cubicBezTo>
                  <a:pt x="29297" y="1534668"/>
                  <a:pt x="17105" y="1696212"/>
                  <a:pt x="21677" y="1792224"/>
                </a:cubicBezTo>
                <a:cubicBezTo>
                  <a:pt x="26249" y="1888236"/>
                  <a:pt x="47585" y="1997964"/>
                  <a:pt x="58253" y="2057400"/>
                </a:cubicBezTo>
                <a:cubicBezTo>
                  <a:pt x="68921" y="2116836"/>
                  <a:pt x="68921" y="2084832"/>
                  <a:pt x="85685" y="2148840"/>
                </a:cubicBezTo>
                <a:cubicBezTo>
                  <a:pt x="102449" y="2212848"/>
                  <a:pt x="158837" y="2441448"/>
                  <a:pt x="158837" y="2441448"/>
                </a:cubicBezTo>
                <a:cubicBezTo>
                  <a:pt x="174077" y="2505456"/>
                  <a:pt x="171029" y="2496312"/>
                  <a:pt x="177125" y="2532888"/>
                </a:cubicBezTo>
                <a:cubicBezTo>
                  <a:pt x="183221" y="2569464"/>
                  <a:pt x="187793" y="2619756"/>
                  <a:pt x="195413" y="2660904"/>
                </a:cubicBezTo>
                <a:cubicBezTo>
                  <a:pt x="203033" y="2702052"/>
                  <a:pt x="216749" y="2723388"/>
                  <a:pt x="222845" y="2779776"/>
                </a:cubicBezTo>
                <a:cubicBezTo>
                  <a:pt x="228941" y="2836164"/>
                  <a:pt x="227417" y="2921508"/>
                  <a:pt x="231989" y="2999232"/>
                </a:cubicBezTo>
                <a:cubicBezTo>
                  <a:pt x="236561" y="3076956"/>
                  <a:pt x="238085" y="3172968"/>
                  <a:pt x="250277" y="3246120"/>
                </a:cubicBezTo>
                <a:cubicBezTo>
                  <a:pt x="262469" y="3319272"/>
                  <a:pt x="280757" y="3368040"/>
                  <a:pt x="305141" y="3438144"/>
                </a:cubicBezTo>
                <a:cubicBezTo>
                  <a:pt x="329525" y="3508248"/>
                  <a:pt x="381341" y="3572256"/>
                  <a:pt x="396581" y="3666744"/>
                </a:cubicBezTo>
                <a:cubicBezTo>
                  <a:pt x="411821" y="3761232"/>
                  <a:pt x="393533" y="3931920"/>
                  <a:pt x="396581" y="4005072"/>
                </a:cubicBezTo>
                <a:cubicBezTo>
                  <a:pt x="399629" y="4078224"/>
                  <a:pt x="416393" y="4090416"/>
                  <a:pt x="414869" y="4105656"/>
                </a:cubicBezTo>
                <a:cubicBezTo>
                  <a:pt x="413345" y="4120896"/>
                  <a:pt x="387437" y="4096512"/>
                  <a:pt x="387437" y="4096512"/>
                </a:cubicBezTo>
                <a:cubicBezTo>
                  <a:pt x="382865" y="4093464"/>
                  <a:pt x="388961" y="4087368"/>
                  <a:pt x="387437" y="4087368"/>
                </a:cubicBezTo>
                <a:cubicBezTo>
                  <a:pt x="385913" y="4087368"/>
                  <a:pt x="372197" y="4104132"/>
                  <a:pt x="378293" y="4096512"/>
                </a:cubicBezTo>
                <a:cubicBezTo>
                  <a:pt x="384389" y="4088892"/>
                  <a:pt x="404201" y="4065270"/>
                  <a:pt x="424013" y="40416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path" presetSubtype="0" repeatCount="10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38 0 0.069 0.031 0.069 0.069 C 0.069 0.094 0.056 0.116 0.037 0.129 C 0.037 0.129 0.036 0.129 0.036 0.129 C 0.029 0.134 0.025 0.142 0.025 0.151 C 0.025 0.159 0.029 0.166 0.034 0.171 C 0.042 0.179 0.047 0.191 0.047 0.203 C 0.047 0.229 0.026 0.25 0 0.25 C -0.026 0.25 -0.047 0.229 -0.047 0.203 C -0.047 0.191 -0.042 0.179 -0.034 0.171 C -0.029 0.166 -0.026 0.159 -0.026 0.151 C -0.026 0.142 -0.03 0.134 -0.036 0.129 C -0.036 0.129 -0.037 0.129 -0.037 0.129 C -0.057 0.116 -0.07 0.094 -0.07 0.069 C -0.07 0.031 -0.039 0 0 0 C 0 0 0 0 0 0 Z" pathEditMode="relative" ptsTypes="">
                                      <p:cBhvr>
                                        <p:cTn id="6" dur="3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ovéPole 1"/>
          <p:cNvSpPr txBox="1">
            <a:spLocks noChangeArrowheads="1"/>
          </p:cNvSpPr>
          <p:nvPr/>
        </p:nvSpPr>
        <p:spPr bwMode="auto">
          <a:xfrm>
            <a:off x="320675" y="447675"/>
            <a:ext cx="7497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na sebe vzájemně působí : klikni na správnou odpověď.</a:t>
            </a:r>
          </a:p>
        </p:txBody>
      </p:sp>
      <p:grpSp>
        <p:nvGrpSpPr>
          <p:cNvPr id="35843" name="Skupina 22"/>
          <p:cNvGrpSpPr>
            <a:grpSpLocks/>
          </p:cNvGrpSpPr>
          <p:nvPr/>
        </p:nvGrpSpPr>
        <p:grpSpPr bwMode="auto">
          <a:xfrm>
            <a:off x="2901950" y="1327150"/>
            <a:ext cx="968375" cy="1412875"/>
            <a:chOff x="2902093" y="1326588"/>
            <a:chExt cx="968470" cy="1414088"/>
          </a:xfrm>
        </p:grpSpPr>
        <p:sp>
          <p:nvSpPr>
            <p:cNvPr id="4" name="Ovál 3"/>
            <p:cNvSpPr/>
            <p:nvPr/>
          </p:nvSpPr>
          <p:spPr>
            <a:xfrm>
              <a:off x="2929084" y="1326588"/>
              <a:ext cx="914490" cy="915185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6000" dirty="0">
                  <a:solidFill>
                    <a:schemeClr val="tx1"/>
                  </a:solidFill>
                </a:rPr>
                <a:t>-</a:t>
              </a:r>
            </a:p>
          </p:txBody>
        </p:sp>
        <p:sp>
          <p:nvSpPr>
            <p:cNvPr id="35866" name="TextovéPole 8"/>
            <p:cNvSpPr txBox="1">
              <a:spLocks noChangeArrowheads="1"/>
            </p:cNvSpPr>
            <p:nvPr/>
          </p:nvSpPr>
          <p:spPr bwMode="auto">
            <a:xfrm>
              <a:off x="2902093" y="2371344"/>
              <a:ext cx="96847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elektron</a:t>
              </a:r>
            </a:p>
          </p:txBody>
        </p:sp>
      </p:grpSp>
      <p:grpSp>
        <p:nvGrpSpPr>
          <p:cNvPr id="35844" name="Skupina 11"/>
          <p:cNvGrpSpPr>
            <a:grpSpLocks/>
          </p:cNvGrpSpPr>
          <p:nvPr/>
        </p:nvGrpSpPr>
        <p:grpSpPr bwMode="auto">
          <a:xfrm>
            <a:off x="649288" y="1335088"/>
            <a:ext cx="914400" cy="1404937"/>
            <a:chOff x="649224" y="1335732"/>
            <a:chExt cx="914400" cy="1404944"/>
          </a:xfrm>
        </p:grpSpPr>
        <p:sp>
          <p:nvSpPr>
            <p:cNvPr id="3" name="Ovál 2"/>
            <p:cNvSpPr/>
            <p:nvPr/>
          </p:nvSpPr>
          <p:spPr>
            <a:xfrm>
              <a:off x="649224" y="1335732"/>
              <a:ext cx="914400" cy="914405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6000" dirty="0">
                  <a:solidFill>
                    <a:schemeClr val="tx1"/>
                  </a:solidFill>
                </a:rPr>
                <a:t>+</a:t>
              </a:r>
            </a:p>
          </p:txBody>
        </p:sp>
        <p:sp>
          <p:nvSpPr>
            <p:cNvPr id="35864" name="TextovéPole 9"/>
            <p:cNvSpPr txBox="1">
              <a:spLocks noChangeArrowheads="1"/>
            </p:cNvSpPr>
            <p:nvPr/>
          </p:nvSpPr>
          <p:spPr bwMode="auto">
            <a:xfrm>
              <a:off x="694869" y="2371344"/>
              <a:ext cx="82311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proton</a:t>
              </a:r>
            </a:p>
          </p:txBody>
        </p:sp>
      </p:grpSp>
      <p:grpSp>
        <p:nvGrpSpPr>
          <p:cNvPr id="35845" name="Skupina 12"/>
          <p:cNvGrpSpPr>
            <a:grpSpLocks/>
          </p:cNvGrpSpPr>
          <p:nvPr/>
        </p:nvGrpSpPr>
        <p:grpSpPr bwMode="auto">
          <a:xfrm>
            <a:off x="646113" y="2962275"/>
            <a:ext cx="914400" cy="1404938"/>
            <a:chOff x="649224" y="1335732"/>
            <a:chExt cx="914400" cy="1404944"/>
          </a:xfrm>
        </p:grpSpPr>
        <p:sp>
          <p:nvSpPr>
            <p:cNvPr id="14" name="Ovál 13"/>
            <p:cNvSpPr/>
            <p:nvPr/>
          </p:nvSpPr>
          <p:spPr>
            <a:xfrm>
              <a:off x="649224" y="1335732"/>
              <a:ext cx="914400" cy="914404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6000" dirty="0">
                  <a:solidFill>
                    <a:schemeClr val="tx1"/>
                  </a:solidFill>
                </a:rPr>
                <a:t>+</a:t>
              </a:r>
            </a:p>
          </p:txBody>
        </p:sp>
        <p:sp>
          <p:nvSpPr>
            <p:cNvPr id="35862" name="TextovéPole 14"/>
            <p:cNvSpPr txBox="1">
              <a:spLocks noChangeArrowheads="1"/>
            </p:cNvSpPr>
            <p:nvPr/>
          </p:nvSpPr>
          <p:spPr bwMode="auto">
            <a:xfrm>
              <a:off x="694869" y="2371344"/>
              <a:ext cx="82311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proton</a:t>
              </a:r>
            </a:p>
          </p:txBody>
        </p:sp>
      </p:grpSp>
      <p:grpSp>
        <p:nvGrpSpPr>
          <p:cNvPr id="35846" name="Skupina 15"/>
          <p:cNvGrpSpPr>
            <a:grpSpLocks/>
          </p:cNvGrpSpPr>
          <p:nvPr/>
        </p:nvGrpSpPr>
        <p:grpSpPr bwMode="auto">
          <a:xfrm>
            <a:off x="2955925" y="2962275"/>
            <a:ext cx="914400" cy="1404938"/>
            <a:chOff x="649224" y="1335732"/>
            <a:chExt cx="914400" cy="1404944"/>
          </a:xfrm>
        </p:grpSpPr>
        <p:sp>
          <p:nvSpPr>
            <p:cNvPr id="17" name="Ovál 16"/>
            <p:cNvSpPr/>
            <p:nvPr/>
          </p:nvSpPr>
          <p:spPr>
            <a:xfrm>
              <a:off x="649224" y="1335732"/>
              <a:ext cx="914400" cy="914404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6000" dirty="0">
                  <a:solidFill>
                    <a:schemeClr val="tx1"/>
                  </a:solidFill>
                </a:rPr>
                <a:t>+</a:t>
              </a:r>
            </a:p>
          </p:txBody>
        </p:sp>
        <p:sp>
          <p:nvSpPr>
            <p:cNvPr id="35860" name="TextovéPole 17"/>
            <p:cNvSpPr txBox="1">
              <a:spLocks noChangeArrowheads="1"/>
            </p:cNvSpPr>
            <p:nvPr/>
          </p:nvSpPr>
          <p:spPr bwMode="auto">
            <a:xfrm>
              <a:off x="694869" y="2371344"/>
              <a:ext cx="82311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proton</a:t>
              </a:r>
            </a:p>
          </p:txBody>
        </p:sp>
      </p:grpSp>
      <p:grpSp>
        <p:nvGrpSpPr>
          <p:cNvPr id="35847" name="Skupina 23"/>
          <p:cNvGrpSpPr>
            <a:grpSpLocks/>
          </p:cNvGrpSpPr>
          <p:nvPr/>
        </p:nvGrpSpPr>
        <p:grpSpPr bwMode="auto">
          <a:xfrm>
            <a:off x="3001963" y="4824413"/>
            <a:ext cx="968375" cy="1414462"/>
            <a:chOff x="2902093" y="1326588"/>
            <a:chExt cx="968470" cy="1414088"/>
          </a:xfrm>
        </p:grpSpPr>
        <p:sp>
          <p:nvSpPr>
            <p:cNvPr id="25" name="Ovál 24"/>
            <p:cNvSpPr/>
            <p:nvPr/>
          </p:nvSpPr>
          <p:spPr>
            <a:xfrm>
              <a:off x="2929083" y="1326588"/>
              <a:ext cx="914490" cy="914158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6000" dirty="0">
                  <a:solidFill>
                    <a:schemeClr val="tx1"/>
                  </a:solidFill>
                </a:rPr>
                <a:t>-</a:t>
              </a:r>
            </a:p>
          </p:txBody>
        </p:sp>
        <p:sp>
          <p:nvSpPr>
            <p:cNvPr id="35858" name="TextovéPole 25"/>
            <p:cNvSpPr txBox="1">
              <a:spLocks noChangeArrowheads="1"/>
            </p:cNvSpPr>
            <p:nvPr/>
          </p:nvSpPr>
          <p:spPr bwMode="auto">
            <a:xfrm>
              <a:off x="2902093" y="2371344"/>
              <a:ext cx="96847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elektron</a:t>
              </a:r>
            </a:p>
          </p:txBody>
        </p:sp>
      </p:grpSp>
      <p:grpSp>
        <p:nvGrpSpPr>
          <p:cNvPr id="35848" name="Skupina 26"/>
          <p:cNvGrpSpPr>
            <a:grpSpLocks/>
          </p:cNvGrpSpPr>
          <p:nvPr/>
        </p:nvGrpSpPr>
        <p:grpSpPr bwMode="auto">
          <a:xfrm>
            <a:off x="636588" y="4814888"/>
            <a:ext cx="968375" cy="1414462"/>
            <a:chOff x="2902093" y="1326588"/>
            <a:chExt cx="968470" cy="1414088"/>
          </a:xfrm>
        </p:grpSpPr>
        <p:sp>
          <p:nvSpPr>
            <p:cNvPr id="28" name="Ovál 27"/>
            <p:cNvSpPr/>
            <p:nvPr/>
          </p:nvSpPr>
          <p:spPr>
            <a:xfrm>
              <a:off x="2929083" y="1326588"/>
              <a:ext cx="914490" cy="914158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6000" dirty="0">
                  <a:solidFill>
                    <a:schemeClr val="tx1"/>
                  </a:solidFill>
                </a:rPr>
                <a:t>-</a:t>
              </a:r>
            </a:p>
          </p:txBody>
        </p:sp>
        <p:sp>
          <p:nvSpPr>
            <p:cNvPr id="35856" name="TextovéPole 28"/>
            <p:cNvSpPr txBox="1">
              <a:spLocks noChangeArrowheads="1"/>
            </p:cNvSpPr>
            <p:nvPr/>
          </p:nvSpPr>
          <p:spPr bwMode="auto">
            <a:xfrm>
              <a:off x="2902093" y="2371344"/>
              <a:ext cx="96847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elektron</a:t>
              </a:r>
            </a:p>
          </p:txBody>
        </p:sp>
      </p:grp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5495925" y="1590675"/>
            <a:ext cx="15319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Odpuzovat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8507413" y="3148013"/>
            <a:ext cx="15319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Odpuzovat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556250" y="4962525"/>
            <a:ext cx="15319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Odpuzovat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8507413" y="1552575"/>
            <a:ext cx="14732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Přitahovat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8567738" y="4962525"/>
            <a:ext cx="14716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Přitahovat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614988" y="3154363"/>
            <a:ext cx="14732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Přitahovat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0" grpId="0" animBg="1"/>
      <p:bldP spid="34" grpId="0" animBg="1"/>
      <p:bldP spid="3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ovéPole 1"/>
          <p:cNvSpPr txBox="1">
            <a:spLocks noChangeArrowheads="1"/>
          </p:cNvSpPr>
          <p:nvPr/>
        </p:nvSpPr>
        <p:spPr bwMode="auto">
          <a:xfrm>
            <a:off x="466725" y="420688"/>
            <a:ext cx="7586663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text správným kliknutím na nabízené možnosti.</a:t>
            </a:r>
          </a:p>
          <a:p>
            <a:endParaRPr lang="cs-CZ" altLang="cs-CZ" sz="2400"/>
          </a:p>
          <a:p>
            <a:r>
              <a:rPr lang="cs-CZ" altLang="cs-CZ" sz="2400"/>
              <a:t>Elektrické pole vzniká okolo                                                těles,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kde působí                                                 síla.</a:t>
            </a:r>
          </a:p>
          <a:p>
            <a:endParaRPr lang="cs-CZ" altLang="cs-CZ" sz="2400"/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Sílu rozlišujeme na                                                  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nebo                                                  .</a:t>
            </a:r>
          </a:p>
          <a:p>
            <a:endParaRPr lang="cs-CZ" altLang="cs-CZ" sz="2400"/>
          </a:p>
        </p:txBody>
      </p:sp>
      <p:sp>
        <p:nvSpPr>
          <p:cNvPr id="3" name="Obdélník: se zakulacenými rohy 2"/>
          <p:cNvSpPr/>
          <p:nvPr/>
        </p:nvSpPr>
        <p:spPr>
          <a:xfrm>
            <a:off x="4051300" y="9413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: se zakulacenými rohy 3"/>
          <p:cNvSpPr/>
          <p:nvPr/>
        </p:nvSpPr>
        <p:spPr>
          <a:xfrm>
            <a:off x="2073275" y="2027238"/>
            <a:ext cx="3052763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: se zakulacenými rohy 4"/>
          <p:cNvSpPr/>
          <p:nvPr/>
        </p:nvSpPr>
        <p:spPr>
          <a:xfrm>
            <a:off x="1438275" y="45481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: se zakulacenými rohy 5"/>
          <p:cNvSpPr/>
          <p:nvPr/>
        </p:nvSpPr>
        <p:spPr>
          <a:xfrm>
            <a:off x="3041650" y="346233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835900" y="5276850"/>
            <a:ext cx="20478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zelektrovaných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153525" y="1069975"/>
            <a:ext cx="1392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59838" y="28527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přitažlivou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756650" y="4175125"/>
            <a:ext cx="152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odpudivou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7.40741E-7 L -0.27838 -0.604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ovéPole 1"/>
          <p:cNvSpPr txBox="1">
            <a:spLocks noChangeArrowheads="1"/>
          </p:cNvSpPr>
          <p:nvPr/>
        </p:nvSpPr>
        <p:spPr bwMode="auto">
          <a:xfrm>
            <a:off x="466725" y="420688"/>
            <a:ext cx="7586663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text správným kliknutím na nabízené možnosti.</a:t>
            </a:r>
          </a:p>
          <a:p>
            <a:endParaRPr lang="cs-CZ" altLang="cs-CZ" sz="2400"/>
          </a:p>
          <a:p>
            <a:r>
              <a:rPr lang="cs-CZ" altLang="cs-CZ" sz="2400"/>
              <a:t>Elektrické pole vzniká okolo                                                těles,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kde působí                                                 síla.</a:t>
            </a:r>
          </a:p>
          <a:p>
            <a:endParaRPr lang="cs-CZ" altLang="cs-CZ" sz="2400"/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Sílu rozlišujeme na                                                  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nebo                                                  .</a:t>
            </a:r>
          </a:p>
          <a:p>
            <a:endParaRPr lang="cs-CZ" altLang="cs-CZ" sz="2400"/>
          </a:p>
        </p:txBody>
      </p:sp>
      <p:sp>
        <p:nvSpPr>
          <p:cNvPr id="3" name="Obdélník: se zakulacenými rohy 2"/>
          <p:cNvSpPr/>
          <p:nvPr/>
        </p:nvSpPr>
        <p:spPr>
          <a:xfrm>
            <a:off x="4051300" y="9413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: se zakulacenými rohy 3"/>
          <p:cNvSpPr/>
          <p:nvPr/>
        </p:nvSpPr>
        <p:spPr>
          <a:xfrm>
            <a:off x="2073275" y="2027238"/>
            <a:ext cx="3052763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: se zakulacenými rohy 4"/>
          <p:cNvSpPr/>
          <p:nvPr/>
        </p:nvSpPr>
        <p:spPr>
          <a:xfrm>
            <a:off x="1438275" y="45481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: se zakulacenými rohy 5"/>
          <p:cNvSpPr/>
          <p:nvPr/>
        </p:nvSpPr>
        <p:spPr>
          <a:xfrm>
            <a:off x="3041650" y="346233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895" name="TextovéPole 6"/>
          <p:cNvSpPr txBox="1">
            <a:spLocks noChangeArrowheads="1"/>
          </p:cNvSpPr>
          <p:nvPr/>
        </p:nvSpPr>
        <p:spPr bwMode="auto">
          <a:xfrm>
            <a:off x="4508500" y="1168400"/>
            <a:ext cx="2046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zelektrovaných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153525" y="1069975"/>
            <a:ext cx="1392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59838" y="28527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přitažlivou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756650" y="4175125"/>
            <a:ext cx="152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odpudivou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5026 0.1733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" y="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ovéPole 1"/>
          <p:cNvSpPr txBox="1">
            <a:spLocks noChangeArrowheads="1"/>
          </p:cNvSpPr>
          <p:nvPr/>
        </p:nvSpPr>
        <p:spPr bwMode="auto">
          <a:xfrm>
            <a:off x="466725" y="420688"/>
            <a:ext cx="7586663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text správným kliknutím na nabízené možnosti.</a:t>
            </a:r>
          </a:p>
          <a:p>
            <a:endParaRPr lang="cs-CZ" altLang="cs-CZ" sz="2400"/>
          </a:p>
          <a:p>
            <a:r>
              <a:rPr lang="cs-CZ" altLang="cs-CZ" sz="2400"/>
              <a:t>Elektrické pole vzniká okolo                                                těles,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kde působí                                                 síla.</a:t>
            </a:r>
          </a:p>
          <a:p>
            <a:endParaRPr lang="cs-CZ" altLang="cs-CZ" sz="2400"/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Sílu rozlišujeme na                                                  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nebo                                                  .</a:t>
            </a:r>
          </a:p>
          <a:p>
            <a:endParaRPr lang="cs-CZ" altLang="cs-CZ" sz="2400"/>
          </a:p>
        </p:txBody>
      </p:sp>
      <p:sp>
        <p:nvSpPr>
          <p:cNvPr id="3" name="Obdélník: se zakulacenými rohy 2"/>
          <p:cNvSpPr/>
          <p:nvPr/>
        </p:nvSpPr>
        <p:spPr>
          <a:xfrm>
            <a:off x="4051300" y="9413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: se zakulacenými rohy 3"/>
          <p:cNvSpPr/>
          <p:nvPr/>
        </p:nvSpPr>
        <p:spPr>
          <a:xfrm>
            <a:off x="2073275" y="2027238"/>
            <a:ext cx="3052763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: se zakulacenými rohy 4"/>
          <p:cNvSpPr/>
          <p:nvPr/>
        </p:nvSpPr>
        <p:spPr>
          <a:xfrm>
            <a:off x="1438275" y="45481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: se zakulacenými rohy 5"/>
          <p:cNvSpPr/>
          <p:nvPr/>
        </p:nvSpPr>
        <p:spPr>
          <a:xfrm>
            <a:off x="3041650" y="346233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919" name="TextovéPole 6"/>
          <p:cNvSpPr txBox="1">
            <a:spLocks noChangeArrowheads="1"/>
          </p:cNvSpPr>
          <p:nvPr/>
        </p:nvSpPr>
        <p:spPr bwMode="auto">
          <a:xfrm>
            <a:off x="4508500" y="1168400"/>
            <a:ext cx="2046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zelektrovaných</a:t>
            </a:r>
          </a:p>
        </p:txBody>
      </p:sp>
      <p:sp>
        <p:nvSpPr>
          <p:cNvPr id="38920" name="TextovéPole 7"/>
          <p:cNvSpPr txBox="1">
            <a:spLocks noChangeArrowheads="1"/>
          </p:cNvSpPr>
          <p:nvPr/>
        </p:nvSpPr>
        <p:spPr bwMode="auto">
          <a:xfrm>
            <a:off x="2867025" y="2252663"/>
            <a:ext cx="1392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59838" y="28527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přitažlivou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756650" y="4175125"/>
            <a:ext cx="152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odpudivou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2.96296E-6 L -0.40911 0.1215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" y="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ovéPole 1"/>
          <p:cNvSpPr txBox="1">
            <a:spLocks noChangeArrowheads="1"/>
          </p:cNvSpPr>
          <p:nvPr/>
        </p:nvSpPr>
        <p:spPr bwMode="auto">
          <a:xfrm>
            <a:off x="466725" y="420688"/>
            <a:ext cx="7586663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text správným kliknutím na nabízené možnosti.</a:t>
            </a:r>
          </a:p>
          <a:p>
            <a:endParaRPr lang="cs-CZ" altLang="cs-CZ" sz="2400"/>
          </a:p>
          <a:p>
            <a:r>
              <a:rPr lang="cs-CZ" altLang="cs-CZ" sz="2400"/>
              <a:t>Elektrické pole vzniká okolo                                                těles,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kde působí                                                 síla.</a:t>
            </a:r>
          </a:p>
          <a:p>
            <a:endParaRPr lang="cs-CZ" altLang="cs-CZ" sz="2400"/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Sílu rozlišujeme na                                                  </a:t>
            </a:r>
          </a:p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nebo                                                  .</a:t>
            </a:r>
          </a:p>
          <a:p>
            <a:endParaRPr lang="cs-CZ" altLang="cs-CZ" sz="2400"/>
          </a:p>
        </p:txBody>
      </p:sp>
      <p:sp>
        <p:nvSpPr>
          <p:cNvPr id="3" name="Obdélník: se zakulacenými rohy 2"/>
          <p:cNvSpPr/>
          <p:nvPr/>
        </p:nvSpPr>
        <p:spPr>
          <a:xfrm>
            <a:off x="4051300" y="9413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: se zakulacenými rohy 3"/>
          <p:cNvSpPr/>
          <p:nvPr/>
        </p:nvSpPr>
        <p:spPr>
          <a:xfrm>
            <a:off x="2073275" y="2027238"/>
            <a:ext cx="3052763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: se zakulacenými rohy 4"/>
          <p:cNvSpPr/>
          <p:nvPr/>
        </p:nvSpPr>
        <p:spPr>
          <a:xfrm>
            <a:off x="1438275" y="454818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: se zakulacenými rohy 5"/>
          <p:cNvSpPr/>
          <p:nvPr/>
        </p:nvSpPr>
        <p:spPr>
          <a:xfrm>
            <a:off x="3041650" y="3462338"/>
            <a:ext cx="3054350" cy="914400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943" name="TextovéPole 6"/>
          <p:cNvSpPr txBox="1">
            <a:spLocks noChangeArrowheads="1"/>
          </p:cNvSpPr>
          <p:nvPr/>
        </p:nvSpPr>
        <p:spPr bwMode="auto">
          <a:xfrm>
            <a:off x="4508500" y="1168400"/>
            <a:ext cx="2046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zelektrovaných</a:t>
            </a:r>
          </a:p>
        </p:txBody>
      </p:sp>
      <p:sp>
        <p:nvSpPr>
          <p:cNvPr id="39944" name="TextovéPole 7"/>
          <p:cNvSpPr txBox="1">
            <a:spLocks noChangeArrowheads="1"/>
          </p:cNvSpPr>
          <p:nvPr/>
        </p:nvSpPr>
        <p:spPr bwMode="auto">
          <a:xfrm>
            <a:off x="2867025" y="2252663"/>
            <a:ext cx="1392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elektrická</a:t>
            </a:r>
          </a:p>
        </p:txBody>
      </p:sp>
      <p:sp>
        <p:nvSpPr>
          <p:cNvPr id="39945" name="TextovéPole 8"/>
          <p:cNvSpPr txBox="1">
            <a:spLocks noChangeArrowheads="1"/>
          </p:cNvSpPr>
          <p:nvPr/>
        </p:nvSpPr>
        <p:spPr bwMode="auto">
          <a:xfrm>
            <a:off x="3760788" y="3689350"/>
            <a:ext cx="1493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přitažlivou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756650" y="4175125"/>
            <a:ext cx="152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odpudivou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-0.53125 0.0990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" y="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1298575" y="1225550"/>
            <a:ext cx="831850" cy="296227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298575" y="1225550"/>
            <a:ext cx="831850" cy="1609725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964" name="TextovéPole 3"/>
          <p:cNvSpPr txBox="1">
            <a:spLocks noChangeArrowheads="1"/>
          </p:cNvSpPr>
          <p:nvPr/>
        </p:nvSpPr>
        <p:spPr bwMode="auto">
          <a:xfrm>
            <a:off x="768350" y="4516438"/>
            <a:ext cx="204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Tyčový magnet</a:t>
            </a:r>
          </a:p>
        </p:txBody>
      </p:sp>
      <p:sp>
        <p:nvSpPr>
          <p:cNvPr id="40965" name="TextovéPole 4"/>
          <p:cNvSpPr txBox="1">
            <a:spLocks noChangeArrowheads="1"/>
          </p:cNvSpPr>
          <p:nvPr/>
        </p:nvSpPr>
        <p:spPr bwMode="auto">
          <a:xfrm>
            <a:off x="695325" y="401638"/>
            <a:ext cx="8140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části tyčového magnetu, kliknutím na nabízené mpžnosti.</a:t>
            </a:r>
          </a:p>
        </p:txBody>
      </p:sp>
      <p:grpSp>
        <p:nvGrpSpPr>
          <p:cNvPr id="40966" name="Skupina 7"/>
          <p:cNvGrpSpPr>
            <a:grpSpLocks/>
          </p:cNvGrpSpPr>
          <p:nvPr/>
        </p:nvGrpSpPr>
        <p:grpSpPr bwMode="auto">
          <a:xfrm>
            <a:off x="2130425" y="2284413"/>
            <a:ext cx="4187825" cy="758825"/>
            <a:chOff x="2130552" y="1362456"/>
            <a:chExt cx="4187952" cy="758952"/>
          </a:xfrm>
        </p:grpSpPr>
        <p:sp>
          <p:nvSpPr>
            <p:cNvPr id="6" name="Obdélník 5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Šipka: doleva 6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2130425" y="1209675"/>
            <a:ext cx="4187825" cy="758825"/>
            <a:chOff x="2130552" y="1362456"/>
            <a:chExt cx="4187952" cy="758952"/>
          </a:xfrm>
        </p:grpSpPr>
        <p:sp>
          <p:nvSpPr>
            <p:cNvPr id="10" name="Obdélník 9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Šipka: doleva 10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0968" name="Skupina 11"/>
          <p:cNvGrpSpPr>
            <a:grpSpLocks/>
          </p:cNvGrpSpPr>
          <p:nvPr/>
        </p:nvGrpSpPr>
        <p:grpSpPr bwMode="auto">
          <a:xfrm>
            <a:off x="2130425" y="3349625"/>
            <a:ext cx="4187825" cy="758825"/>
            <a:chOff x="2130552" y="1362456"/>
            <a:chExt cx="4187952" cy="758952"/>
          </a:xfrm>
        </p:grpSpPr>
        <p:sp>
          <p:nvSpPr>
            <p:cNvPr id="13" name="Obdélník 12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Šipka: doleva 13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934325" y="4516438"/>
            <a:ext cx="2862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severní pól značí se N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934325" y="1112838"/>
            <a:ext cx="2400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jižní pól značí se S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945438" y="2697163"/>
            <a:ext cx="2222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neutrální pásmo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7037E-7 L -0.39089 -0.46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1298575" y="1225550"/>
            <a:ext cx="831850" cy="296227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298575" y="1225550"/>
            <a:ext cx="831850" cy="1609725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988" name="TextovéPole 3"/>
          <p:cNvSpPr txBox="1">
            <a:spLocks noChangeArrowheads="1"/>
          </p:cNvSpPr>
          <p:nvPr/>
        </p:nvSpPr>
        <p:spPr bwMode="auto">
          <a:xfrm>
            <a:off x="768350" y="4516438"/>
            <a:ext cx="204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Tyčový magnet</a:t>
            </a:r>
          </a:p>
        </p:txBody>
      </p:sp>
      <p:sp>
        <p:nvSpPr>
          <p:cNvPr id="41989" name="TextovéPole 4"/>
          <p:cNvSpPr txBox="1">
            <a:spLocks noChangeArrowheads="1"/>
          </p:cNvSpPr>
          <p:nvPr/>
        </p:nvSpPr>
        <p:spPr bwMode="auto">
          <a:xfrm>
            <a:off x="695325" y="401638"/>
            <a:ext cx="8140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Označ části tyčového magnetu, kliknutím na nabízené </a:t>
            </a:r>
            <a:r>
              <a:rPr lang="cs-CZ" altLang="cs-CZ" sz="2400" dirty="0" smtClean="0"/>
              <a:t>možnosti</a:t>
            </a:r>
            <a:r>
              <a:rPr lang="cs-CZ" altLang="cs-CZ" sz="2400" dirty="0"/>
              <a:t>.</a:t>
            </a: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2130425" y="2284413"/>
            <a:ext cx="4187825" cy="758825"/>
            <a:chOff x="2130552" y="1362456"/>
            <a:chExt cx="4187952" cy="758952"/>
          </a:xfrm>
        </p:grpSpPr>
        <p:sp>
          <p:nvSpPr>
            <p:cNvPr id="6" name="Obdélník 5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Šipka: doleva 6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1991" name="Skupina 8"/>
          <p:cNvGrpSpPr>
            <a:grpSpLocks/>
          </p:cNvGrpSpPr>
          <p:nvPr/>
        </p:nvGrpSpPr>
        <p:grpSpPr bwMode="auto">
          <a:xfrm>
            <a:off x="2130425" y="1209675"/>
            <a:ext cx="4187825" cy="758825"/>
            <a:chOff x="2130552" y="1362456"/>
            <a:chExt cx="4187952" cy="758952"/>
          </a:xfrm>
        </p:grpSpPr>
        <p:sp>
          <p:nvSpPr>
            <p:cNvPr id="10" name="Obdélník 9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Šipka: doleva 10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1992" name="Skupina 11"/>
          <p:cNvGrpSpPr>
            <a:grpSpLocks/>
          </p:cNvGrpSpPr>
          <p:nvPr/>
        </p:nvGrpSpPr>
        <p:grpSpPr bwMode="auto">
          <a:xfrm>
            <a:off x="2130425" y="3349625"/>
            <a:ext cx="4187825" cy="758825"/>
            <a:chOff x="2130552" y="1362456"/>
            <a:chExt cx="4187952" cy="758952"/>
          </a:xfrm>
        </p:grpSpPr>
        <p:sp>
          <p:nvSpPr>
            <p:cNvPr id="13" name="Obdélník 12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Šipka: doleva 13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1993" name="TextovéPole 14"/>
          <p:cNvSpPr txBox="1">
            <a:spLocks noChangeArrowheads="1"/>
          </p:cNvSpPr>
          <p:nvPr/>
        </p:nvSpPr>
        <p:spPr bwMode="auto">
          <a:xfrm>
            <a:off x="3233738" y="1335088"/>
            <a:ext cx="28622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severní pól značí se N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934325" y="1112838"/>
            <a:ext cx="2400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jižní pól značí se S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945438" y="2697163"/>
            <a:ext cx="2222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neutrální pásmo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1.85185E-6 L -0.37604 -0.0335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" y="-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1298575" y="1225550"/>
            <a:ext cx="831850" cy="296227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298575" y="1225550"/>
            <a:ext cx="831850" cy="1609725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012" name="TextovéPole 3"/>
          <p:cNvSpPr txBox="1">
            <a:spLocks noChangeArrowheads="1"/>
          </p:cNvSpPr>
          <p:nvPr/>
        </p:nvSpPr>
        <p:spPr bwMode="auto">
          <a:xfrm>
            <a:off x="768350" y="4516438"/>
            <a:ext cx="204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Tyčový magnet</a:t>
            </a:r>
          </a:p>
        </p:txBody>
      </p:sp>
      <p:sp>
        <p:nvSpPr>
          <p:cNvPr id="43013" name="TextovéPole 4"/>
          <p:cNvSpPr txBox="1">
            <a:spLocks noChangeArrowheads="1"/>
          </p:cNvSpPr>
          <p:nvPr/>
        </p:nvSpPr>
        <p:spPr bwMode="auto">
          <a:xfrm>
            <a:off x="695325" y="401638"/>
            <a:ext cx="8140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části tyčového magnetu, kliknutím na nabízené možnosti.</a:t>
            </a:r>
          </a:p>
        </p:txBody>
      </p:sp>
      <p:grpSp>
        <p:nvGrpSpPr>
          <p:cNvPr id="43014" name="Skupina 7"/>
          <p:cNvGrpSpPr>
            <a:grpSpLocks/>
          </p:cNvGrpSpPr>
          <p:nvPr/>
        </p:nvGrpSpPr>
        <p:grpSpPr bwMode="auto">
          <a:xfrm>
            <a:off x="2130425" y="2284413"/>
            <a:ext cx="4187825" cy="758825"/>
            <a:chOff x="2130552" y="1362456"/>
            <a:chExt cx="4187952" cy="758952"/>
          </a:xfrm>
        </p:grpSpPr>
        <p:sp>
          <p:nvSpPr>
            <p:cNvPr id="6" name="Obdélník 5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Šipka: doleva 6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3015" name="Skupina 8"/>
          <p:cNvGrpSpPr>
            <a:grpSpLocks/>
          </p:cNvGrpSpPr>
          <p:nvPr/>
        </p:nvGrpSpPr>
        <p:grpSpPr bwMode="auto">
          <a:xfrm>
            <a:off x="2130425" y="1209675"/>
            <a:ext cx="4187825" cy="758825"/>
            <a:chOff x="2130552" y="1362456"/>
            <a:chExt cx="4187952" cy="758952"/>
          </a:xfrm>
        </p:grpSpPr>
        <p:sp>
          <p:nvSpPr>
            <p:cNvPr id="10" name="Obdélník 9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Šipka: doleva 10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2130425" y="3348038"/>
            <a:ext cx="4187825" cy="758825"/>
            <a:chOff x="2130552" y="1362456"/>
            <a:chExt cx="4187952" cy="758952"/>
          </a:xfrm>
        </p:grpSpPr>
        <p:sp>
          <p:nvSpPr>
            <p:cNvPr id="13" name="Obdélník 12"/>
            <p:cNvSpPr/>
            <p:nvPr/>
          </p:nvSpPr>
          <p:spPr>
            <a:xfrm>
              <a:off x="2743346" y="1362456"/>
              <a:ext cx="3575158" cy="758952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Šipka: doleva 13"/>
            <p:cNvSpPr/>
            <p:nvPr/>
          </p:nvSpPr>
          <p:spPr>
            <a:xfrm>
              <a:off x="2130552" y="1511706"/>
              <a:ext cx="712810" cy="460452"/>
            </a:xfrm>
            <a:prstGeom prst="left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3017" name="TextovéPole 14"/>
          <p:cNvSpPr txBox="1">
            <a:spLocks noChangeArrowheads="1"/>
          </p:cNvSpPr>
          <p:nvPr/>
        </p:nvSpPr>
        <p:spPr bwMode="auto">
          <a:xfrm>
            <a:off x="3233738" y="1335088"/>
            <a:ext cx="28622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severní pól značí se N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934325" y="1112838"/>
            <a:ext cx="2400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jižní pól značí se S</a:t>
            </a:r>
          </a:p>
        </p:txBody>
      </p:sp>
      <p:sp>
        <p:nvSpPr>
          <p:cNvPr id="43019" name="TextovéPole 16"/>
          <p:cNvSpPr txBox="1">
            <a:spLocks noChangeArrowheads="1"/>
          </p:cNvSpPr>
          <p:nvPr/>
        </p:nvSpPr>
        <p:spPr bwMode="auto">
          <a:xfrm>
            <a:off x="3554413" y="2459038"/>
            <a:ext cx="2220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neutrální pásmo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33333E-6 L -0.37344 0.3495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" y="1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ovéPole 2"/>
          <p:cNvSpPr txBox="1">
            <a:spLocks noChangeArrowheads="1"/>
          </p:cNvSpPr>
          <p:nvPr/>
        </p:nvSpPr>
        <p:spPr bwMode="auto">
          <a:xfrm>
            <a:off x="420688" y="119063"/>
            <a:ext cx="10755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tajenku a doplň ji. Proveď kontrolu kliknutím na černý obdélník.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6096000" y="1120775"/>
          <a:ext cx="5992813" cy="46164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5868"/>
                <a:gridCol w="665868"/>
                <a:gridCol w="665868"/>
                <a:gridCol w="665868"/>
                <a:gridCol w="600824"/>
                <a:gridCol w="730913"/>
                <a:gridCol w="665868"/>
                <a:gridCol w="665868"/>
                <a:gridCol w="665868"/>
              </a:tblGrid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 marT="45726" marB="45726"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6989763" y="1096963"/>
            <a:ext cx="5338762" cy="646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766175" y="1743075"/>
            <a:ext cx="3322638" cy="68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66175" y="2363788"/>
            <a:ext cx="3322638" cy="690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531600" y="2989263"/>
            <a:ext cx="677863" cy="137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488738" y="5278438"/>
            <a:ext cx="660400" cy="6588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77038" y="958850"/>
            <a:ext cx="212725" cy="2841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450638" y="1665288"/>
            <a:ext cx="758825" cy="2717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811000" y="5114925"/>
            <a:ext cx="660400" cy="3095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125" name="TextovéPole 12"/>
          <p:cNvSpPr txBox="1">
            <a:spLocks noChangeArrowheads="1"/>
          </p:cNvSpPr>
          <p:nvPr/>
        </p:nvSpPr>
        <p:spPr bwMode="auto">
          <a:xfrm>
            <a:off x="5702300" y="52244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7</a:t>
            </a:r>
          </a:p>
        </p:txBody>
      </p:sp>
      <p:sp>
        <p:nvSpPr>
          <p:cNvPr id="44126" name="TextovéPole 14"/>
          <p:cNvSpPr txBox="1">
            <a:spLocks noChangeArrowheads="1"/>
          </p:cNvSpPr>
          <p:nvPr/>
        </p:nvSpPr>
        <p:spPr bwMode="auto">
          <a:xfrm>
            <a:off x="5721350" y="45910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6</a:t>
            </a:r>
          </a:p>
        </p:txBody>
      </p:sp>
      <p:sp>
        <p:nvSpPr>
          <p:cNvPr id="44127" name="TextovéPole 15"/>
          <p:cNvSpPr txBox="1">
            <a:spLocks noChangeArrowheads="1"/>
          </p:cNvSpPr>
          <p:nvPr/>
        </p:nvSpPr>
        <p:spPr bwMode="auto">
          <a:xfrm>
            <a:off x="5702300" y="38862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5</a:t>
            </a:r>
          </a:p>
        </p:txBody>
      </p:sp>
      <p:sp>
        <p:nvSpPr>
          <p:cNvPr id="44128" name="TextovéPole 16"/>
          <p:cNvSpPr txBox="1">
            <a:spLocks noChangeArrowheads="1"/>
          </p:cNvSpPr>
          <p:nvPr/>
        </p:nvSpPr>
        <p:spPr bwMode="auto">
          <a:xfrm>
            <a:off x="5676900" y="31813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44129" name="TextovéPole 17"/>
          <p:cNvSpPr txBox="1">
            <a:spLocks noChangeArrowheads="1"/>
          </p:cNvSpPr>
          <p:nvPr/>
        </p:nvSpPr>
        <p:spPr bwMode="auto">
          <a:xfrm>
            <a:off x="5686425" y="25273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3</a:t>
            </a:r>
          </a:p>
        </p:txBody>
      </p:sp>
      <p:sp>
        <p:nvSpPr>
          <p:cNvPr id="44130" name="TextovéPole 18"/>
          <p:cNvSpPr txBox="1">
            <a:spLocks noChangeArrowheads="1"/>
          </p:cNvSpPr>
          <p:nvPr/>
        </p:nvSpPr>
        <p:spPr bwMode="auto">
          <a:xfrm>
            <a:off x="5672138" y="189071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2</a:t>
            </a:r>
          </a:p>
        </p:txBody>
      </p:sp>
      <p:sp>
        <p:nvSpPr>
          <p:cNvPr id="44131" name="TextovéPole 19"/>
          <p:cNvSpPr txBox="1">
            <a:spLocks noChangeArrowheads="1"/>
          </p:cNvSpPr>
          <p:nvPr/>
        </p:nvSpPr>
        <p:spPr bwMode="auto">
          <a:xfrm>
            <a:off x="5649913" y="11890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1</a:t>
            </a:r>
          </a:p>
        </p:txBody>
      </p:sp>
      <p:sp>
        <p:nvSpPr>
          <p:cNvPr id="44132" name="TextovéPole 13"/>
          <p:cNvSpPr txBox="1">
            <a:spLocks noChangeArrowheads="1"/>
          </p:cNvSpPr>
          <p:nvPr/>
        </p:nvSpPr>
        <p:spPr bwMode="auto">
          <a:xfrm>
            <a:off x="1588" y="1096963"/>
            <a:ext cx="5667375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značka veličiny elektrického proudu</a:t>
            </a:r>
          </a:p>
          <a:p>
            <a:endParaRPr lang="cs-CZ" altLang="cs-CZ" sz="2400"/>
          </a:p>
          <a:p>
            <a:r>
              <a:rPr lang="cs-CZ" altLang="cs-CZ" sz="2400"/>
              <a:t>2 číslo, kterým nelze dělit</a:t>
            </a:r>
          </a:p>
          <a:p>
            <a:endParaRPr lang="cs-CZ" altLang="cs-CZ" sz="2400"/>
          </a:p>
          <a:p>
            <a:r>
              <a:rPr lang="cs-CZ" altLang="cs-CZ" sz="2400"/>
              <a:t>3 tenký kovový vodič</a:t>
            </a:r>
          </a:p>
          <a:p>
            <a:endParaRPr lang="cs-CZ" altLang="cs-CZ" sz="2400"/>
          </a:p>
          <a:p>
            <a:r>
              <a:rPr lang="cs-CZ" altLang="cs-CZ" sz="2400"/>
              <a:t>4 ze střídavého proudu udělat stejnosměrný</a:t>
            </a:r>
          </a:p>
          <a:p>
            <a:endParaRPr lang="cs-CZ" altLang="cs-CZ" sz="2400"/>
          </a:p>
          <a:p>
            <a:r>
              <a:rPr lang="cs-CZ" altLang="cs-CZ" sz="2400"/>
              <a:t>5 základní jednotka hmotnosti</a:t>
            </a:r>
          </a:p>
          <a:p>
            <a:endParaRPr lang="cs-CZ" altLang="cs-CZ" sz="2400"/>
          </a:p>
          <a:p>
            <a:r>
              <a:rPr lang="cs-CZ" altLang="cs-CZ" sz="2400"/>
              <a:t>6 setina metru</a:t>
            </a:r>
          </a:p>
          <a:p>
            <a:endParaRPr lang="cs-CZ" altLang="cs-CZ" sz="2400"/>
          </a:p>
          <a:p>
            <a:r>
              <a:rPr lang="cs-CZ" altLang="cs-CZ" sz="2400"/>
              <a:t>7 záporně nabitá částice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Obdélník 44034"/>
          <p:cNvSpPr/>
          <p:nvPr/>
        </p:nvSpPr>
        <p:spPr>
          <a:xfrm>
            <a:off x="6096000" y="1120775"/>
            <a:ext cx="654050" cy="46164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059" name="TextovéPole 2"/>
          <p:cNvSpPr txBox="1">
            <a:spLocks noChangeArrowheads="1"/>
          </p:cNvSpPr>
          <p:nvPr/>
        </p:nvSpPr>
        <p:spPr bwMode="auto">
          <a:xfrm>
            <a:off x="420688" y="119063"/>
            <a:ext cx="6040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Proveď kontrolu kliknutím na černý obdélník.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6096000" y="1120775"/>
          <a:ext cx="5992813" cy="46164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5868"/>
                <a:gridCol w="665868"/>
                <a:gridCol w="665868"/>
                <a:gridCol w="665868"/>
                <a:gridCol w="600824"/>
                <a:gridCol w="730913"/>
                <a:gridCol w="665868"/>
                <a:gridCol w="665868"/>
                <a:gridCol w="665868"/>
              </a:tblGrid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</a:tr>
              <a:tr h="659493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 marT="45726" marB="45726"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6989763" y="1096963"/>
            <a:ext cx="5338762" cy="646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766175" y="1743075"/>
            <a:ext cx="3322638" cy="68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66175" y="2363788"/>
            <a:ext cx="3322638" cy="690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531600" y="2989263"/>
            <a:ext cx="677863" cy="137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488738" y="5278438"/>
            <a:ext cx="660400" cy="6588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77038" y="958850"/>
            <a:ext cx="212725" cy="2841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450638" y="1665288"/>
            <a:ext cx="758825" cy="2717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811000" y="5114925"/>
            <a:ext cx="660400" cy="3095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150" name="TextovéPole 12"/>
          <p:cNvSpPr txBox="1">
            <a:spLocks noChangeArrowheads="1"/>
          </p:cNvSpPr>
          <p:nvPr/>
        </p:nvSpPr>
        <p:spPr bwMode="auto">
          <a:xfrm>
            <a:off x="5702300" y="52244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7</a:t>
            </a:r>
          </a:p>
        </p:txBody>
      </p:sp>
      <p:sp>
        <p:nvSpPr>
          <p:cNvPr id="45151" name="TextovéPole 14"/>
          <p:cNvSpPr txBox="1">
            <a:spLocks noChangeArrowheads="1"/>
          </p:cNvSpPr>
          <p:nvPr/>
        </p:nvSpPr>
        <p:spPr bwMode="auto">
          <a:xfrm>
            <a:off x="5721350" y="45910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6</a:t>
            </a:r>
          </a:p>
        </p:txBody>
      </p:sp>
      <p:sp>
        <p:nvSpPr>
          <p:cNvPr id="45152" name="TextovéPole 15"/>
          <p:cNvSpPr txBox="1">
            <a:spLocks noChangeArrowheads="1"/>
          </p:cNvSpPr>
          <p:nvPr/>
        </p:nvSpPr>
        <p:spPr bwMode="auto">
          <a:xfrm>
            <a:off x="5702300" y="38862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5</a:t>
            </a:r>
          </a:p>
        </p:txBody>
      </p:sp>
      <p:sp>
        <p:nvSpPr>
          <p:cNvPr id="45153" name="TextovéPole 16"/>
          <p:cNvSpPr txBox="1">
            <a:spLocks noChangeArrowheads="1"/>
          </p:cNvSpPr>
          <p:nvPr/>
        </p:nvSpPr>
        <p:spPr bwMode="auto">
          <a:xfrm>
            <a:off x="5676900" y="31813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45154" name="TextovéPole 17"/>
          <p:cNvSpPr txBox="1">
            <a:spLocks noChangeArrowheads="1"/>
          </p:cNvSpPr>
          <p:nvPr/>
        </p:nvSpPr>
        <p:spPr bwMode="auto">
          <a:xfrm>
            <a:off x="5686425" y="25273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3</a:t>
            </a:r>
          </a:p>
        </p:txBody>
      </p:sp>
      <p:sp>
        <p:nvSpPr>
          <p:cNvPr id="45155" name="TextovéPole 18"/>
          <p:cNvSpPr txBox="1">
            <a:spLocks noChangeArrowheads="1"/>
          </p:cNvSpPr>
          <p:nvPr/>
        </p:nvSpPr>
        <p:spPr bwMode="auto">
          <a:xfrm>
            <a:off x="5672138" y="189071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2</a:t>
            </a:r>
          </a:p>
        </p:txBody>
      </p:sp>
      <p:sp>
        <p:nvSpPr>
          <p:cNvPr id="45156" name="TextovéPole 19"/>
          <p:cNvSpPr txBox="1">
            <a:spLocks noChangeArrowheads="1"/>
          </p:cNvSpPr>
          <p:nvPr/>
        </p:nvSpPr>
        <p:spPr bwMode="auto">
          <a:xfrm>
            <a:off x="5649913" y="11890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7030A0"/>
                </a:solidFill>
              </a:rPr>
              <a:t>1</a:t>
            </a:r>
          </a:p>
        </p:txBody>
      </p:sp>
      <p:sp>
        <p:nvSpPr>
          <p:cNvPr id="45157" name="TextovéPole 13"/>
          <p:cNvSpPr txBox="1">
            <a:spLocks noChangeArrowheads="1"/>
          </p:cNvSpPr>
          <p:nvPr/>
        </p:nvSpPr>
        <p:spPr bwMode="auto">
          <a:xfrm>
            <a:off x="1588" y="1096963"/>
            <a:ext cx="5667375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značka veličiny elektrického proudu</a:t>
            </a:r>
          </a:p>
          <a:p>
            <a:endParaRPr lang="cs-CZ" altLang="cs-CZ" sz="2400"/>
          </a:p>
          <a:p>
            <a:r>
              <a:rPr lang="cs-CZ" altLang="cs-CZ" sz="2400"/>
              <a:t>2 číslo, kterým nelze dělit</a:t>
            </a:r>
          </a:p>
          <a:p>
            <a:endParaRPr lang="cs-CZ" altLang="cs-CZ" sz="2400"/>
          </a:p>
          <a:p>
            <a:r>
              <a:rPr lang="cs-CZ" altLang="cs-CZ" sz="2400"/>
              <a:t>3 tenký kovový vodič</a:t>
            </a:r>
          </a:p>
          <a:p>
            <a:endParaRPr lang="cs-CZ" altLang="cs-CZ" sz="2400"/>
          </a:p>
          <a:p>
            <a:r>
              <a:rPr lang="cs-CZ" altLang="cs-CZ" sz="2400"/>
              <a:t>4 ze střídavého proudu udělat stejnosměrný</a:t>
            </a:r>
          </a:p>
          <a:p>
            <a:endParaRPr lang="cs-CZ" altLang="cs-CZ" sz="2400"/>
          </a:p>
          <a:p>
            <a:r>
              <a:rPr lang="cs-CZ" altLang="cs-CZ" sz="2400"/>
              <a:t>5 základní jednotka hmotnosti</a:t>
            </a:r>
          </a:p>
          <a:p>
            <a:endParaRPr lang="cs-CZ" altLang="cs-CZ" sz="2400"/>
          </a:p>
          <a:p>
            <a:r>
              <a:rPr lang="cs-CZ" altLang="cs-CZ" sz="2400"/>
              <a:t>6 setina metru</a:t>
            </a:r>
          </a:p>
          <a:p>
            <a:endParaRPr lang="cs-CZ" altLang="cs-CZ" sz="2400"/>
          </a:p>
          <a:p>
            <a:r>
              <a:rPr lang="cs-CZ" altLang="cs-CZ" sz="2400"/>
              <a:t>7 záporně nabitá částice</a:t>
            </a:r>
          </a:p>
        </p:txBody>
      </p:sp>
      <p:sp>
        <p:nvSpPr>
          <p:cNvPr id="45158" name="TextovéPole 1"/>
          <p:cNvSpPr txBox="1">
            <a:spLocks noChangeArrowheads="1"/>
          </p:cNvSpPr>
          <p:nvPr/>
        </p:nvSpPr>
        <p:spPr bwMode="auto">
          <a:xfrm>
            <a:off x="6275388" y="1243013"/>
            <a:ext cx="261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5159" name="TextovéPole 11"/>
          <p:cNvSpPr txBox="1">
            <a:spLocks noChangeArrowheads="1"/>
          </p:cNvSpPr>
          <p:nvPr/>
        </p:nvSpPr>
        <p:spPr bwMode="auto">
          <a:xfrm>
            <a:off x="6248400" y="1881188"/>
            <a:ext cx="382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45160" name="TextovéPole 20"/>
          <p:cNvSpPr txBox="1">
            <a:spLocks noChangeArrowheads="1"/>
          </p:cNvSpPr>
          <p:nvPr/>
        </p:nvSpPr>
        <p:spPr bwMode="auto">
          <a:xfrm>
            <a:off x="6883400" y="1876425"/>
            <a:ext cx="382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45161" name="TextovéPole 21"/>
          <p:cNvSpPr txBox="1">
            <a:spLocks noChangeArrowheads="1"/>
          </p:cNvSpPr>
          <p:nvPr/>
        </p:nvSpPr>
        <p:spPr bwMode="auto">
          <a:xfrm>
            <a:off x="7535863" y="1900238"/>
            <a:ext cx="3143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45162" name="TextovéPole 22"/>
          <p:cNvSpPr txBox="1">
            <a:spLocks noChangeArrowheads="1"/>
          </p:cNvSpPr>
          <p:nvPr/>
        </p:nvSpPr>
        <p:spPr bwMode="auto">
          <a:xfrm>
            <a:off x="8229600" y="1900238"/>
            <a:ext cx="361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45163" name="TextovéPole 23"/>
          <p:cNvSpPr txBox="1">
            <a:spLocks noChangeArrowheads="1"/>
          </p:cNvSpPr>
          <p:nvPr/>
        </p:nvSpPr>
        <p:spPr bwMode="auto">
          <a:xfrm>
            <a:off x="6275388" y="2532063"/>
            <a:ext cx="374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45164" name="TextovéPole 24"/>
          <p:cNvSpPr txBox="1">
            <a:spLocks noChangeArrowheads="1"/>
          </p:cNvSpPr>
          <p:nvPr/>
        </p:nvSpPr>
        <p:spPr bwMode="auto">
          <a:xfrm>
            <a:off x="6883400" y="2525713"/>
            <a:ext cx="352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45165" name="TextovéPole 25"/>
          <p:cNvSpPr txBox="1">
            <a:spLocks noChangeArrowheads="1"/>
          </p:cNvSpPr>
          <p:nvPr/>
        </p:nvSpPr>
        <p:spPr bwMode="auto">
          <a:xfrm>
            <a:off x="7526338" y="2525713"/>
            <a:ext cx="361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Á</a:t>
            </a:r>
          </a:p>
        </p:txBody>
      </p:sp>
      <p:sp>
        <p:nvSpPr>
          <p:cNvPr id="45166" name="TextovéPole 26"/>
          <p:cNvSpPr txBox="1">
            <a:spLocks noChangeArrowheads="1"/>
          </p:cNvSpPr>
          <p:nvPr/>
        </p:nvSpPr>
        <p:spPr bwMode="auto">
          <a:xfrm>
            <a:off x="8205788" y="2511425"/>
            <a:ext cx="336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45167" name="TextovéPole 27"/>
          <p:cNvSpPr txBox="1">
            <a:spLocks noChangeArrowheads="1"/>
          </p:cNvSpPr>
          <p:nvPr/>
        </p:nvSpPr>
        <p:spPr bwMode="auto">
          <a:xfrm>
            <a:off x="6275388" y="3187700"/>
            <a:ext cx="4976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U      S       M     Ě        R       N        I         T</a:t>
            </a:r>
          </a:p>
        </p:txBody>
      </p:sp>
      <p:sp>
        <p:nvSpPr>
          <p:cNvPr id="45168" name="TextovéPole 30"/>
          <p:cNvSpPr txBox="1">
            <a:spLocks noChangeArrowheads="1"/>
          </p:cNvSpPr>
          <p:nvPr/>
        </p:nvSpPr>
        <p:spPr bwMode="auto">
          <a:xfrm>
            <a:off x="6267450" y="3825875"/>
            <a:ext cx="5072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K       I        L        O       G      R        A       M</a:t>
            </a:r>
          </a:p>
        </p:txBody>
      </p:sp>
      <p:sp>
        <p:nvSpPr>
          <p:cNvPr id="45169" name="TextovéPole 44031"/>
          <p:cNvSpPr txBox="1">
            <a:spLocks noChangeArrowheads="1"/>
          </p:cNvSpPr>
          <p:nvPr/>
        </p:nvSpPr>
        <p:spPr bwMode="auto">
          <a:xfrm>
            <a:off x="6275388" y="4546600"/>
            <a:ext cx="5654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C      E       N        T        I       M       E       T        R</a:t>
            </a:r>
          </a:p>
        </p:txBody>
      </p:sp>
      <p:sp>
        <p:nvSpPr>
          <p:cNvPr id="45170" name="TextovéPole 44032"/>
          <p:cNvSpPr txBox="1">
            <a:spLocks noChangeArrowheads="1"/>
          </p:cNvSpPr>
          <p:nvPr/>
        </p:nvSpPr>
        <p:spPr bwMode="auto">
          <a:xfrm>
            <a:off x="6265863" y="5173663"/>
            <a:ext cx="50117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E      L        E        K       T       R        O       N</a:t>
            </a:r>
          </a:p>
        </p:txBody>
      </p:sp>
      <p:sp>
        <p:nvSpPr>
          <p:cNvPr id="44036" name="Obdélník 44035"/>
          <p:cNvSpPr/>
          <p:nvPr/>
        </p:nvSpPr>
        <p:spPr>
          <a:xfrm>
            <a:off x="5557838" y="773113"/>
            <a:ext cx="6651625" cy="5556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36"/>
                  </p:tgtEl>
                </p:cond>
              </p:nextCondLst>
            </p:seq>
          </p:childTnLst>
        </p:cTn>
      </p:par>
    </p:tnLst>
    <p:bldLst>
      <p:bldP spid="44036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82" name="Skupina 3"/>
          <p:cNvGrpSpPr>
            <a:grpSpLocks/>
          </p:cNvGrpSpPr>
          <p:nvPr/>
        </p:nvGrpSpPr>
        <p:grpSpPr bwMode="auto">
          <a:xfrm>
            <a:off x="687388" y="1411288"/>
            <a:ext cx="4044950" cy="5024437"/>
            <a:chOff x="3723722" y="736848"/>
            <a:chExt cx="4044239" cy="5024760"/>
          </a:xfrm>
        </p:grpSpPr>
        <p:pic>
          <p:nvPicPr>
            <p:cNvPr id="46098" name="Picture 2" descr="Magnetic Field Due To Current Loop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3722" y="736848"/>
              <a:ext cx="4044239" cy="502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6099" name="Picture 10" descr="Planet Earth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69774" y="2490819"/>
              <a:ext cx="1556902" cy="1530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782296" y="852742"/>
              <a:ext cx="461882" cy="6477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403350" y="4119563"/>
            <a:ext cx="415925" cy="576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288" y="3622675"/>
            <a:ext cx="903287" cy="49688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1774825" y="3589338"/>
            <a:ext cx="44450" cy="682625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 rot="21094259">
            <a:off x="1204913" y="3578225"/>
            <a:ext cx="82550" cy="593725"/>
          </a:xfrm>
          <a:custGeom>
            <a:avLst/>
            <a:gdLst>
              <a:gd name="connsiteX0" fmla="*/ 55474 w 55474"/>
              <a:gd name="connsiteY0" fmla="*/ 0 h 598910"/>
              <a:gd name="connsiteX1" fmla="*/ 2208 w 55474"/>
              <a:gd name="connsiteY1" fmla="*/ 568171 h 598910"/>
              <a:gd name="connsiteX2" fmla="*/ 11086 w 55474"/>
              <a:gd name="connsiteY2" fmla="*/ 523782 h 598910"/>
              <a:gd name="connsiteX3" fmla="*/ 19963 w 55474"/>
              <a:gd name="connsiteY3" fmla="*/ 532660 h 598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74" h="598910">
                <a:moveTo>
                  <a:pt x="55474" y="0"/>
                </a:moveTo>
                <a:cubicBezTo>
                  <a:pt x="32540" y="240437"/>
                  <a:pt x="9606" y="480874"/>
                  <a:pt x="2208" y="568171"/>
                </a:cubicBezTo>
                <a:cubicBezTo>
                  <a:pt x="-5190" y="655468"/>
                  <a:pt x="8127" y="529700"/>
                  <a:pt x="11086" y="523782"/>
                </a:cubicBezTo>
                <a:cubicBezTo>
                  <a:pt x="14045" y="517864"/>
                  <a:pt x="17004" y="525262"/>
                  <a:pt x="19963" y="532660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087" name="TextovéPole 8"/>
          <p:cNvSpPr txBox="1">
            <a:spLocks noChangeArrowheads="1"/>
          </p:cNvSpPr>
          <p:nvPr/>
        </p:nvSpPr>
        <p:spPr bwMode="auto">
          <a:xfrm>
            <a:off x="381000" y="190500"/>
            <a:ext cx="9112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Správným kliknutím na magnetku stanov její polohu v daných bodech.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10056813" y="3468688"/>
            <a:ext cx="207962" cy="1190625"/>
            <a:chOff x="7790111" y="2384491"/>
            <a:chExt cx="208670" cy="1190404"/>
          </a:xfrm>
        </p:grpSpPr>
        <p:sp>
          <p:nvSpPr>
            <p:cNvPr id="10" name="Vývojový diagram: rozhodnutí 9"/>
            <p:cNvSpPr/>
            <p:nvPr/>
          </p:nvSpPr>
          <p:spPr>
            <a:xfrm rot="5400000">
              <a:off x="7342891" y="2919006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790111" y="2384491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 rot="10800000">
            <a:off x="9105900" y="4945063"/>
            <a:ext cx="207963" cy="1190625"/>
            <a:chOff x="7790111" y="2384491"/>
            <a:chExt cx="208670" cy="1190404"/>
          </a:xfrm>
        </p:grpSpPr>
        <p:sp>
          <p:nvSpPr>
            <p:cNvPr id="15" name="Vývojový diagram: rozhodnutí 14"/>
            <p:cNvSpPr/>
            <p:nvPr/>
          </p:nvSpPr>
          <p:spPr>
            <a:xfrm rot="5400000">
              <a:off x="7342892" y="2922181"/>
              <a:ext cx="1103107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7790111" y="2387665"/>
              <a:ext cx="208670" cy="63964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 rot="5400000">
            <a:off x="9460707" y="1423194"/>
            <a:ext cx="209550" cy="1189037"/>
            <a:chOff x="7790111" y="2384491"/>
            <a:chExt cx="208670" cy="1190404"/>
          </a:xfrm>
        </p:grpSpPr>
        <p:sp>
          <p:nvSpPr>
            <p:cNvPr id="18" name="Vývojový diagram: rozhodnutí 17"/>
            <p:cNvSpPr/>
            <p:nvPr/>
          </p:nvSpPr>
          <p:spPr>
            <a:xfrm rot="5400000">
              <a:off x="7342951" y="2915886"/>
              <a:ext cx="1102992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7790111" y="2381312"/>
              <a:ext cx="208670" cy="638909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3" name="Ovál 12"/>
          <p:cNvSpPr/>
          <p:nvPr/>
        </p:nvSpPr>
        <p:spPr>
          <a:xfrm>
            <a:off x="2378075" y="2609850"/>
            <a:ext cx="663575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3.7037E-7 L -0.53815 -0.514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" y="-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6" name="Skupina 3"/>
          <p:cNvGrpSpPr>
            <a:grpSpLocks/>
          </p:cNvGrpSpPr>
          <p:nvPr/>
        </p:nvGrpSpPr>
        <p:grpSpPr bwMode="auto">
          <a:xfrm>
            <a:off x="687388" y="1411288"/>
            <a:ext cx="4044950" cy="5024437"/>
            <a:chOff x="3723722" y="736848"/>
            <a:chExt cx="4044239" cy="5024760"/>
          </a:xfrm>
        </p:grpSpPr>
        <p:pic>
          <p:nvPicPr>
            <p:cNvPr id="47122" name="Picture 2" descr="Magnetic Field Due To Current Loop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3722" y="736848"/>
              <a:ext cx="4044239" cy="502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7123" name="Picture 10" descr="Planet Earth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69774" y="2490819"/>
              <a:ext cx="1556902" cy="1530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782296" y="852742"/>
              <a:ext cx="461882" cy="6477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403350" y="4119563"/>
            <a:ext cx="415925" cy="576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288" y="3622675"/>
            <a:ext cx="903287" cy="49688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1774825" y="3589338"/>
            <a:ext cx="44450" cy="682625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 rot="21094259">
            <a:off x="1204913" y="3578225"/>
            <a:ext cx="82550" cy="593725"/>
          </a:xfrm>
          <a:custGeom>
            <a:avLst/>
            <a:gdLst>
              <a:gd name="connsiteX0" fmla="*/ 55474 w 55474"/>
              <a:gd name="connsiteY0" fmla="*/ 0 h 598910"/>
              <a:gd name="connsiteX1" fmla="*/ 2208 w 55474"/>
              <a:gd name="connsiteY1" fmla="*/ 568171 h 598910"/>
              <a:gd name="connsiteX2" fmla="*/ 11086 w 55474"/>
              <a:gd name="connsiteY2" fmla="*/ 523782 h 598910"/>
              <a:gd name="connsiteX3" fmla="*/ 19963 w 55474"/>
              <a:gd name="connsiteY3" fmla="*/ 532660 h 598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74" h="598910">
                <a:moveTo>
                  <a:pt x="55474" y="0"/>
                </a:moveTo>
                <a:cubicBezTo>
                  <a:pt x="32540" y="240437"/>
                  <a:pt x="9606" y="480874"/>
                  <a:pt x="2208" y="568171"/>
                </a:cubicBezTo>
                <a:cubicBezTo>
                  <a:pt x="-5190" y="655468"/>
                  <a:pt x="8127" y="529700"/>
                  <a:pt x="11086" y="523782"/>
                </a:cubicBezTo>
                <a:cubicBezTo>
                  <a:pt x="14045" y="517864"/>
                  <a:pt x="17004" y="525262"/>
                  <a:pt x="19963" y="532660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111" name="TextovéPole 8"/>
          <p:cNvSpPr txBox="1">
            <a:spLocks noChangeArrowheads="1"/>
          </p:cNvSpPr>
          <p:nvPr/>
        </p:nvSpPr>
        <p:spPr bwMode="auto">
          <a:xfrm>
            <a:off x="381000" y="190500"/>
            <a:ext cx="9112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Správným kliknutím na magnetku stanov její polohu v daných bodech.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10056813" y="3468688"/>
            <a:ext cx="207962" cy="1190625"/>
            <a:chOff x="7790111" y="2384491"/>
            <a:chExt cx="208670" cy="1190404"/>
          </a:xfrm>
        </p:grpSpPr>
        <p:sp>
          <p:nvSpPr>
            <p:cNvPr id="10" name="Vývojový diagram: rozhodnutí 9"/>
            <p:cNvSpPr/>
            <p:nvPr/>
          </p:nvSpPr>
          <p:spPr>
            <a:xfrm rot="5400000">
              <a:off x="7342891" y="2919006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790111" y="2384491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7113" name="Skupina 13"/>
          <p:cNvGrpSpPr>
            <a:grpSpLocks/>
          </p:cNvGrpSpPr>
          <p:nvPr/>
        </p:nvGrpSpPr>
        <p:grpSpPr bwMode="auto">
          <a:xfrm rot="10800000">
            <a:off x="2589213" y="1851025"/>
            <a:ext cx="207962" cy="1190625"/>
            <a:chOff x="7790111" y="2384491"/>
            <a:chExt cx="208670" cy="1190404"/>
          </a:xfrm>
        </p:grpSpPr>
        <p:sp>
          <p:nvSpPr>
            <p:cNvPr id="15" name="Vývojový diagram: rozhodnutí 14"/>
            <p:cNvSpPr/>
            <p:nvPr/>
          </p:nvSpPr>
          <p:spPr>
            <a:xfrm rot="5400000">
              <a:off x="7346078" y="2922180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7793297" y="2387665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 rot="5400000">
            <a:off x="9460707" y="1423194"/>
            <a:ext cx="209550" cy="1189037"/>
            <a:chOff x="7790111" y="2384491"/>
            <a:chExt cx="208670" cy="1190404"/>
          </a:xfrm>
        </p:grpSpPr>
        <p:sp>
          <p:nvSpPr>
            <p:cNvPr id="18" name="Vývojový diagram: rozhodnutí 17"/>
            <p:cNvSpPr/>
            <p:nvPr/>
          </p:nvSpPr>
          <p:spPr>
            <a:xfrm rot="5400000">
              <a:off x="7342951" y="2915886"/>
              <a:ext cx="1102992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7790111" y="2381312"/>
              <a:ext cx="208670" cy="638909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1" name="Ovál 20"/>
          <p:cNvSpPr/>
          <p:nvPr/>
        </p:nvSpPr>
        <p:spPr>
          <a:xfrm>
            <a:off x="3790950" y="3575050"/>
            <a:ext cx="663575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45455 -0.0303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" y="-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30" name="Skupina 3"/>
          <p:cNvGrpSpPr>
            <a:grpSpLocks/>
          </p:cNvGrpSpPr>
          <p:nvPr/>
        </p:nvGrpSpPr>
        <p:grpSpPr bwMode="auto">
          <a:xfrm>
            <a:off x="687388" y="1411288"/>
            <a:ext cx="4044950" cy="5024437"/>
            <a:chOff x="3723722" y="736848"/>
            <a:chExt cx="4044239" cy="5024760"/>
          </a:xfrm>
        </p:grpSpPr>
        <p:pic>
          <p:nvPicPr>
            <p:cNvPr id="48149" name="Picture 2" descr="Magnetic Field Due To Current Loop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3722" y="736848"/>
              <a:ext cx="4044239" cy="502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8150" name="Picture 10" descr="Planet Earth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69774" y="2490819"/>
              <a:ext cx="1556902" cy="1530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782296" y="852742"/>
              <a:ext cx="461882" cy="6477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403350" y="4119563"/>
            <a:ext cx="415925" cy="576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288" y="3622675"/>
            <a:ext cx="903287" cy="49688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1774825" y="3589338"/>
            <a:ext cx="44450" cy="682625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 rot="21094259">
            <a:off x="1204913" y="3578225"/>
            <a:ext cx="82550" cy="593725"/>
          </a:xfrm>
          <a:custGeom>
            <a:avLst/>
            <a:gdLst>
              <a:gd name="connsiteX0" fmla="*/ 55474 w 55474"/>
              <a:gd name="connsiteY0" fmla="*/ 0 h 598910"/>
              <a:gd name="connsiteX1" fmla="*/ 2208 w 55474"/>
              <a:gd name="connsiteY1" fmla="*/ 568171 h 598910"/>
              <a:gd name="connsiteX2" fmla="*/ 11086 w 55474"/>
              <a:gd name="connsiteY2" fmla="*/ 523782 h 598910"/>
              <a:gd name="connsiteX3" fmla="*/ 19963 w 55474"/>
              <a:gd name="connsiteY3" fmla="*/ 532660 h 598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74" h="598910">
                <a:moveTo>
                  <a:pt x="55474" y="0"/>
                </a:moveTo>
                <a:cubicBezTo>
                  <a:pt x="32540" y="240437"/>
                  <a:pt x="9606" y="480874"/>
                  <a:pt x="2208" y="568171"/>
                </a:cubicBezTo>
                <a:cubicBezTo>
                  <a:pt x="-5190" y="655468"/>
                  <a:pt x="8127" y="529700"/>
                  <a:pt x="11086" y="523782"/>
                </a:cubicBezTo>
                <a:cubicBezTo>
                  <a:pt x="14045" y="517864"/>
                  <a:pt x="17004" y="525262"/>
                  <a:pt x="19963" y="532660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135" name="TextovéPole 8"/>
          <p:cNvSpPr txBox="1">
            <a:spLocks noChangeArrowheads="1"/>
          </p:cNvSpPr>
          <p:nvPr/>
        </p:nvSpPr>
        <p:spPr bwMode="auto">
          <a:xfrm>
            <a:off x="381000" y="190500"/>
            <a:ext cx="9112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Správným kliknutím na magnetku stanov její polohu v daných bodech.</a:t>
            </a:r>
          </a:p>
        </p:txBody>
      </p:sp>
      <p:grpSp>
        <p:nvGrpSpPr>
          <p:cNvPr id="48136" name="Skupina 11"/>
          <p:cNvGrpSpPr>
            <a:grpSpLocks/>
          </p:cNvGrpSpPr>
          <p:nvPr/>
        </p:nvGrpSpPr>
        <p:grpSpPr bwMode="auto">
          <a:xfrm rot="-307021">
            <a:off x="4579938" y="3275013"/>
            <a:ext cx="207962" cy="1190625"/>
            <a:chOff x="7790111" y="2384491"/>
            <a:chExt cx="208670" cy="1190404"/>
          </a:xfrm>
        </p:grpSpPr>
        <p:sp>
          <p:nvSpPr>
            <p:cNvPr id="10" name="Vývojový diagram: rozhodnutí 9"/>
            <p:cNvSpPr/>
            <p:nvPr/>
          </p:nvSpPr>
          <p:spPr>
            <a:xfrm rot="5400000">
              <a:off x="7342442" y="2915954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789518" y="2381742"/>
              <a:ext cx="208670" cy="63964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8137" name="Skupina 13"/>
          <p:cNvGrpSpPr>
            <a:grpSpLocks/>
          </p:cNvGrpSpPr>
          <p:nvPr/>
        </p:nvGrpSpPr>
        <p:grpSpPr bwMode="auto">
          <a:xfrm rot="10800000">
            <a:off x="2589213" y="1851025"/>
            <a:ext cx="207962" cy="1190625"/>
            <a:chOff x="7790111" y="2384491"/>
            <a:chExt cx="208670" cy="1190404"/>
          </a:xfrm>
        </p:grpSpPr>
        <p:sp>
          <p:nvSpPr>
            <p:cNvPr id="15" name="Vývojový diagram: rozhodnutí 14"/>
            <p:cNvSpPr/>
            <p:nvPr/>
          </p:nvSpPr>
          <p:spPr>
            <a:xfrm rot="5400000">
              <a:off x="7346078" y="2922180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7793297" y="2387665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 rot="5400000">
            <a:off x="9460707" y="1423194"/>
            <a:ext cx="209550" cy="1189037"/>
            <a:chOff x="7790111" y="2384491"/>
            <a:chExt cx="208670" cy="1190404"/>
          </a:xfrm>
        </p:grpSpPr>
        <p:sp>
          <p:nvSpPr>
            <p:cNvPr id="18" name="Vývojový diagram: rozhodnutí 17"/>
            <p:cNvSpPr/>
            <p:nvPr/>
          </p:nvSpPr>
          <p:spPr>
            <a:xfrm rot="5400000">
              <a:off x="7342951" y="2915886"/>
              <a:ext cx="1102992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7790111" y="2381312"/>
              <a:ext cx="208670" cy="638909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2" name="Ovál 21"/>
          <p:cNvSpPr/>
          <p:nvPr/>
        </p:nvSpPr>
        <p:spPr>
          <a:xfrm>
            <a:off x="2316163" y="4119563"/>
            <a:ext cx="661987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grpSp>
        <p:nvGrpSpPr>
          <p:cNvPr id="23" name="Skupina 22"/>
          <p:cNvGrpSpPr>
            <a:grpSpLocks/>
          </p:cNvGrpSpPr>
          <p:nvPr/>
        </p:nvGrpSpPr>
        <p:grpSpPr bwMode="auto">
          <a:xfrm rot="10800000">
            <a:off x="9461500" y="2833688"/>
            <a:ext cx="207963" cy="1190625"/>
            <a:chOff x="7790111" y="2384491"/>
            <a:chExt cx="208670" cy="1190404"/>
          </a:xfrm>
        </p:grpSpPr>
        <p:sp>
          <p:nvSpPr>
            <p:cNvPr id="24" name="Vývojový diagram: rozhodnutí 23"/>
            <p:cNvSpPr/>
            <p:nvPr/>
          </p:nvSpPr>
          <p:spPr>
            <a:xfrm rot="5400000">
              <a:off x="7342892" y="2922181"/>
              <a:ext cx="1103107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Rovnoramenný trojúhelník 24"/>
            <p:cNvSpPr/>
            <p:nvPr/>
          </p:nvSpPr>
          <p:spPr>
            <a:xfrm>
              <a:off x="7790111" y="2387665"/>
              <a:ext cx="208670" cy="63964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0 L -0.56732 0.2942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ovéPole 2"/>
          <p:cNvSpPr txBox="1">
            <a:spLocks noChangeArrowheads="1"/>
          </p:cNvSpPr>
          <p:nvPr/>
        </p:nvSpPr>
        <p:spPr bwMode="auto">
          <a:xfrm>
            <a:off x="3605213" y="12319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http://www.clker.com/clipart-teapot-14.html</a:t>
            </a:r>
          </a:p>
        </p:txBody>
      </p:sp>
      <p:sp>
        <p:nvSpPr>
          <p:cNvPr id="49155" name="TextovéPole 3"/>
          <p:cNvSpPr txBox="1">
            <a:spLocks noChangeArrowheads="1"/>
          </p:cNvSpPr>
          <p:nvPr/>
        </p:nvSpPr>
        <p:spPr bwMode="auto">
          <a:xfrm>
            <a:off x="3605213" y="16017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http://www.clker.com/clipart-red-comb.html</a:t>
            </a:r>
          </a:p>
        </p:txBody>
      </p:sp>
      <p:sp>
        <p:nvSpPr>
          <p:cNvPr id="49156" name="TextovéPole 5"/>
          <p:cNvSpPr txBox="1">
            <a:spLocks noChangeArrowheads="1"/>
          </p:cNvSpPr>
          <p:nvPr/>
        </p:nvSpPr>
        <p:spPr bwMode="auto">
          <a:xfrm>
            <a:off x="3605213" y="197167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http://www.clker.com/clipart-blonde-haired-girl-1.html</a:t>
            </a:r>
          </a:p>
        </p:txBody>
      </p:sp>
      <p:sp>
        <p:nvSpPr>
          <p:cNvPr id="49157" name="TextovéPole 7"/>
          <p:cNvSpPr txBox="1">
            <a:spLocks noChangeArrowheads="1"/>
          </p:cNvSpPr>
          <p:nvPr/>
        </p:nvSpPr>
        <p:spPr bwMode="auto">
          <a:xfrm>
            <a:off x="3605213" y="23399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http://www.clker.com/clipart-apple-tree-11.html</a:t>
            </a:r>
          </a:p>
        </p:txBody>
      </p:sp>
      <p:sp>
        <p:nvSpPr>
          <p:cNvPr id="49158" name="TextovéPole 9"/>
          <p:cNvSpPr txBox="1">
            <a:spLocks noChangeArrowheads="1"/>
          </p:cNvSpPr>
          <p:nvPr/>
        </p:nvSpPr>
        <p:spPr bwMode="auto">
          <a:xfrm>
            <a:off x="3605213" y="27098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http://www.clker.com/clipart-10509.html</a:t>
            </a:r>
          </a:p>
        </p:txBody>
      </p:sp>
      <p:sp>
        <p:nvSpPr>
          <p:cNvPr id="49159" name="TextovéPole 11"/>
          <p:cNvSpPr txBox="1">
            <a:spLocks noChangeArrowheads="1"/>
          </p:cNvSpPr>
          <p:nvPr/>
        </p:nvSpPr>
        <p:spPr bwMode="auto">
          <a:xfrm>
            <a:off x="3605213" y="60674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http://www.clker.com/clipart-41524.html</a:t>
            </a:r>
          </a:p>
        </p:txBody>
      </p:sp>
      <p:sp>
        <p:nvSpPr>
          <p:cNvPr id="49160" name="TextovéPole 8"/>
          <p:cNvSpPr txBox="1">
            <a:spLocks noChangeArrowheads="1"/>
          </p:cNvSpPr>
          <p:nvPr/>
        </p:nvSpPr>
        <p:spPr bwMode="auto">
          <a:xfrm>
            <a:off x="3605213" y="41783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http://www.clker.com/clipart-11312.html</a:t>
            </a:r>
          </a:p>
        </p:txBody>
      </p:sp>
      <p:sp>
        <p:nvSpPr>
          <p:cNvPr id="49161" name="TextovéPole 9"/>
          <p:cNvSpPr txBox="1">
            <a:spLocks noChangeArrowheads="1"/>
          </p:cNvSpPr>
          <p:nvPr/>
        </p:nvSpPr>
        <p:spPr bwMode="auto">
          <a:xfrm>
            <a:off x="3605213" y="37973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http://www.clker.com/clipart-6493.html</a:t>
            </a:r>
          </a:p>
        </p:txBody>
      </p:sp>
      <p:sp>
        <p:nvSpPr>
          <p:cNvPr id="49162" name="TextovéPole 11"/>
          <p:cNvSpPr txBox="1">
            <a:spLocks noChangeArrowheads="1"/>
          </p:cNvSpPr>
          <p:nvPr/>
        </p:nvSpPr>
        <p:spPr bwMode="auto">
          <a:xfrm>
            <a:off x="3605213" y="344011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http://www.clker.com/clipart-6959.html</a:t>
            </a:r>
          </a:p>
        </p:txBody>
      </p:sp>
      <p:sp>
        <p:nvSpPr>
          <p:cNvPr id="49163" name="TextovéPole 13"/>
          <p:cNvSpPr txBox="1">
            <a:spLocks noChangeArrowheads="1"/>
          </p:cNvSpPr>
          <p:nvPr/>
        </p:nvSpPr>
        <p:spPr bwMode="auto">
          <a:xfrm>
            <a:off x="3605213" y="455930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http://www.clker.com/clipart-mercury.html</a:t>
            </a:r>
          </a:p>
        </p:txBody>
      </p:sp>
      <p:sp>
        <p:nvSpPr>
          <p:cNvPr id="49164" name="TextovéPole 15"/>
          <p:cNvSpPr txBox="1">
            <a:spLocks noChangeArrowheads="1"/>
          </p:cNvSpPr>
          <p:nvPr/>
        </p:nvSpPr>
        <p:spPr bwMode="auto">
          <a:xfrm>
            <a:off x="3605213" y="49164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http://www.clker.com/clipart-6960.html</a:t>
            </a:r>
          </a:p>
        </p:txBody>
      </p:sp>
      <p:sp>
        <p:nvSpPr>
          <p:cNvPr id="49165" name="TextovéPole 17"/>
          <p:cNvSpPr txBox="1">
            <a:spLocks noChangeArrowheads="1"/>
          </p:cNvSpPr>
          <p:nvPr/>
        </p:nvSpPr>
        <p:spPr bwMode="auto">
          <a:xfrm>
            <a:off x="3605213" y="52879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http://www.clker.com/clipart-planet-earth-1.html</a:t>
            </a:r>
          </a:p>
        </p:txBody>
      </p:sp>
      <p:sp>
        <p:nvSpPr>
          <p:cNvPr id="49166" name="TextovéPole 19"/>
          <p:cNvSpPr txBox="1">
            <a:spLocks noChangeArrowheads="1"/>
          </p:cNvSpPr>
          <p:nvPr/>
        </p:nvSpPr>
        <p:spPr bwMode="auto">
          <a:xfrm>
            <a:off x="3605213" y="56784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http://www.clker.com/clipart-4186.html</a:t>
            </a:r>
          </a:p>
        </p:txBody>
      </p:sp>
      <p:sp>
        <p:nvSpPr>
          <p:cNvPr id="49167" name="TextovéPole 21"/>
          <p:cNvSpPr txBox="1">
            <a:spLocks noChangeArrowheads="1"/>
          </p:cNvSpPr>
          <p:nvPr/>
        </p:nvSpPr>
        <p:spPr bwMode="auto">
          <a:xfrm>
            <a:off x="3605213" y="31067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http://www.clker.com/clipart-jupiter.html</a:t>
            </a:r>
          </a:p>
        </p:txBody>
      </p:sp>
      <p:sp>
        <p:nvSpPr>
          <p:cNvPr id="49168" name="TextovéPole 1"/>
          <p:cNvSpPr txBox="1">
            <a:spLocks noChangeArrowheads="1"/>
          </p:cNvSpPr>
          <p:nvPr/>
        </p:nvSpPr>
        <p:spPr bwMode="auto">
          <a:xfrm>
            <a:off x="3387725" y="488950"/>
            <a:ext cx="6542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Zdroje obrázků:</a:t>
            </a:r>
          </a:p>
          <a:p>
            <a:r>
              <a:rPr lang="cs-CZ" altLang="cs-CZ"/>
              <a:t>[ cit. 2021 – 10 – 11 ].Dostupné pod licencí Public domain na WWW:</a:t>
            </a:r>
          </a:p>
        </p:txBody>
      </p:sp>
      <p:sp>
        <p:nvSpPr>
          <p:cNvPr id="49169" name="TextovéPole 2"/>
          <p:cNvSpPr txBox="1">
            <a:spLocks noChangeArrowheads="1"/>
          </p:cNvSpPr>
          <p:nvPr/>
        </p:nvSpPr>
        <p:spPr bwMode="auto">
          <a:xfrm>
            <a:off x="3367088" y="2727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0" name="TextovéPole 17"/>
          <p:cNvSpPr txBox="1">
            <a:spLocks noChangeArrowheads="1"/>
          </p:cNvSpPr>
          <p:nvPr/>
        </p:nvSpPr>
        <p:spPr bwMode="auto">
          <a:xfrm>
            <a:off x="3373438" y="30432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1" name="TextovéPole 18"/>
          <p:cNvSpPr txBox="1">
            <a:spLocks noChangeArrowheads="1"/>
          </p:cNvSpPr>
          <p:nvPr/>
        </p:nvSpPr>
        <p:spPr bwMode="auto">
          <a:xfrm>
            <a:off x="3390900" y="34258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2" name="TextovéPole 19"/>
          <p:cNvSpPr txBox="1">
            <a:spLocks noChangeArrowheads="1"/>
          </p:cNvSpPr>
          <p:nvPr/>
        </p:nvSpPr>
        <p:spPr bwMode="auto">
          <a:xfrm>
            <a:off x="3367088" y="37973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3" name="TextovéPole 20"/>
          <p:cNvSpPr txBox="1">
            <a:spLocks noChangeArrowheads="1"/>
          </p:cNvSpPr>
          <p:nvPr/>
        </p:nvSpPr>
        <p:spPr bwMode="auto">
          <a:xfrm>
            <a:off x="3394075" y="41846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4" name="TextovéPole 21"/>
          <p:cNvSpPr txBox="1">
            <a:spLocks noChangeArrowheads="1"/>
          </p:cNvSpPr>
          <p:nvPr/>
        </p:nvSpPr>
        <p:spPr bwMode="auto">
          <a:xfrm>
            <a:off x="3394075" y="45989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5" name="TextovéPole 22"/>
          <p:cNvSpPr txBox="1">
            <a:spLocks noChangeArrowheads="1"/>
          </p:cNvSpPr>
          <p:nvPr/>
        </p:nvSpPr>
        <p:spPr bwMode="auto">
          <a:xfrm>
            <a:off x="3394075" y="48958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6" name="TextovéPole 23"/>
          <p:cNvSpPr txBox="1">
            <a:spLocks noChangeArrowheads="1"/>
          </p:cNvSpPr>
          <p:nvPr/>
        </p:nvSpPr>
        <p:spPr bwMode="auto">
          <a:xfrm>
            <a:off x="3394075" y="52959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7" name="TextovéPole 24"/>
          <p:cNvSpPr txBox="1">
            <a:spLocks noChangeArrowheads="1"/>
          </p:cNvSpPr>
          <p:nvPr/>
        </p:nvSpPr>
        <p:spPr bwMode="auto">
          <a:xfrm>
            <a:off x="3406775" y="56499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8" name="TextovéPole 25"/>
          <p:cNvSpPr txBox="1">
            <a:spLocks noChangeArrowheads="1"/>
          </p:cNvSpPr>
          <p:nvPr/>
        </p:nvSpPr>
        <p:spPr bwMode="auto">
          <a:xfrm>
            <a:off x="3406775" y="60467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79" name="TextovéPole 26"/>
          <p:cNvSpPr txBox="1">
            <a:spLocks noChangeArrowheads="1"/>
          </p:cNvSpPr>
          <p:nvPr/>
        </p:nvSpPr>
        <p:spPr bwMode="auto">
          <a:xfrm>
            <a:off x="3336925" y="23780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80" name="TextovéPole 27"/>
          <p:cNvSpPr txBox="1">
            <a:spLocks noChangeArrowheads="1"/>
          </p:cNvSpPr>
          <p:nvPr/>
        </p:nvSpPr>
        <p:spPr bwMode="auto">
          <a:xfrm>
            <a:off x="3336925" y="19732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81" name="TextovéPole 28"/>
          <p:cNvSpPr txBox="1">
            <a:spLocks noChangeArrowheads="1"/>
          </p:cNvSpPr>
          <p:nvPr/>
        </p:nvSpPr>
        <p:spPr bwMode="auto">
          <a:xfrm>
            <a:off x="3352800" y="15922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82" name="TextovéPole 29"/>
          <p:cNvSpPr txBox="1">
            <a:spLocks noChangeArrowheads="1"/>
          </p:cNvSpPr>
          <p:nvPr/>
        </p:nvSpPr>
        <p:spPr bwMode="auto">
          <a:xfrm>
            <a:off x="3387725" y="12065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49183" name="TextovéPole 3"/>
          <p:cNvSpPr txBox="1">
            <a:spLocks noChangeArrowheads="1"/>
          </p:cNvSpPr>
          <p:nvPr/>
        </p:nvSpPr>
        <p:spPr bwMode="auto">
          <a:xfrm>
            <a:off x="7423150" y="49196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84" name="TextovéPole 31"/>
          <p:cNvSpPr txBox="1">
            <a:spLocks noChangeArrowheads="1"/>
          </p:cNvSpPr>
          <p:nvPr/>
        </p:nvSpPr>
        <p:spPr bwMode="auto">
          <a:xfrm>
            <a:off x="8274050" y="52832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85" name="TextovéPole 32"/>
          <p:cNvSpPr txBox="1">
            <a:spLocks noChangeArrowheads="1"/>
          </p:cNvSpPr>
          <p:nvPr/>
        </p:nvSpPr>
        <p:spPr bwMode="auto">
          <a:xfrm>
            <a:off x="7412038" y="56975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86" name="TextovéPole 33"/>
          <p:cNvSpPr txBox="1">
            <a:spLocks noChangeArrowheads="1"/>
          </p:cNvSpPr>
          <p:nvPr/>
        </p:nvSpPr>
        <p:spPr bwMode="auto">
          <a:xfrm>
            <a:off x="7494588" y="60579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87" name="TextovéPole 34"/>
          <p:cNvSpPr txBox="1">
            <a:spLocks noChangeArrowheads="1"/>
          </p:cNvSpPr>
          <p:nvPr/>
        </p:nvSpPr>
        <p:spPr bwMode="auto">
          <a:xfrm>
            <a:off x="7723188" y="45688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88" name="TextovéPole 35"/>
          <p:cNvSpPr txBox="1">
            <a:spLocks noChangeArrowheads="1"/>
          </p:cNvSpPr>
          <p:nvPr/>
        </p:nvSpPr>
        <p:spPr bwMode="auto">
          <a:xfrm>
            <a:off x="7573963" y="41925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89" name="TextovéPole 36"/>
          <p:cNvSpPr txBox="1">
            <a:spLocks noChangeArrowheads="1"/>
          </p:cNvSpPr>
          <p:nvPr/>
        </p:nvSpPr>
        <p:spPr bwMode="auto">
          <a:xfrm>
            <a:off x="7491413" y="37576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0" name="TextovéPole 37"/>
          <p:cNvSpPr txBox="1">
            <a:spLocks noChangeArrowheads="1"/>
          </p:cNvSpPr>
          <p:nvPr/>
        </p:nvSpPr>
        <p:spPr bwMode="auto">
          <a:xfrm>
            <a:off x="7467600" y="34258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1" name="TextovéPole 38"/>
          <p:cNvSpPr txBox="1">
            <a:spLocks noChangeArrowheads="1"/>
          </p:cNvSpPr>
          <p:nvPr/>
        </p:nvSpPr>
        <p:spPr bwMode="auto">
          <a:xfrm>
            <a:off x="7573963" y="31273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2" name="TextovéPole 39"/>
          <p:cNvSpPr txBox="1">
            <a:spLocks noChangeArrowheads="1"/>
          </p:cNvSpPr>
          <p:nvPr/>
        </p:nvSpPr>
        <p:spPr bwMode="auto">
          <a:xfrm>
            <a:off x="7529513" y="27082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3" name="TextovéPole 40"/>
          <p:cNvSpPr txBox="1">
            <a:spLocks noChangeArrowheads="1"/>
          </p:cNvSpPr>
          <p:nvPr/>
        </p:nvSpPr>
        <p:spPr bwMode="auto">
          <a:xfrm>
            <a:off x="8266113" y="2319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4" name="TextovéPole 41"/>
          <p:cNvSpPr txBox="1">
            <a:spLocks noChangeArrowheads="1"/>
          </p:cNvSpPr>
          <p:nvPr/>
        </p:nvSpPr>
        <p:spPr bwMode="auto">
          <a:xfrm>
            <a:off x="8828088" y="19669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5" name="TextovéPole 42"/>
          <p:cNvSpPr txBox="1">
            <a:spLocks noChangeArrowheads="1"/>
          </p:cNvSpPr>
          <p:nvPr/>
        </p:nvSpPr>
        <p:spPr bwMode="auto">
          <a:xfrm>
            <a:off x="7874000" y="16192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49196" name="TextovéPole 43"/>
          <p:cNvSpPr txBox="1">
            <a:spLocks noChangeArrowheads="1"/>
          </p:cNvSpPr>
          <p:nvPr/>
        </p:nvSpPr>
        <p:spPr bwMode="auto">
          <a:xfrm>
            <a:off x="7888288" y="12414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ovéPole 2"/>
          <p:cNvSpPr txBox="1">
            <a:spLocks noChangeArrowheads="1"/>
          </p:cNvSpPr>
          <p:nvPr/>
        </p:nvSpPr>
        <p:spPr bwMode="auto">
          <a:xfrm>
            <a:off x="2976563" y="1666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http://www.clker.com/clipart-4183.html</a:t>
            </a:r>
          </a:p>
        </p:txBody>
      </p:sp>
      <p:sp>
        <p:nvSpPr>
          <p:cNvPr id="50179" name="TextovéPole 4"/>
          <p:cNvSpPr txBox="1">
            <a:spLocks noChangeArrowheads="1"/>
          </p:cNvSpPr>
          <p:nvPr/>
        </p:nvSpPr>
        <p:spPr bwMode="auto">
          <a:xfrm>
            <a:off x="2976563" y="5349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http://www.clker.com/clipart-uranus.html</a:t>
            </a:r>
          </a:p>
        </p:txBody>
      </p:sp>
      <p:sp>
        <p:nvSpPr>
          <p:cNvPr id="50180" name="TextovéPole 6"/>
          <p:cNvSpPr txBox="1">
            <a:spLocks noChangeArrowheads="1"/>
          </p:cNvSpPr>
          <p:nvPr/>
        </p:nvSpPr>
        <p:spPr bwMode="auto">
          <a:xfrm>
            <a:off x="2976563" y="904875"/>
            <a:ext cx="85296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2021-10-09]. Dostupný pod licencí Public Domain na WWW: &lt;https://pixabay.com/vectors/neptune-solar-system-planet-153571/&gt;.</a:t>
            </a:r>
            <a:endParaRPr lang="cs-CZ" altLang="cs-CZ"/>
          </a:p>
        </p:txBody>
      </p:sp>
      <p:sp>
        <p:nvSpPr>
          <p:cNvPr id="50181" name="TextovéPole 10"/>
          <p:cNvSpPr txBox="1">
            <a:spLocks noChangeArrowheads="1"/>
          </p:cNvSpPr>
          <p:nvPr/>
        </p:nvSpPr>
        <p:spPr bwMode="auto">
          <a:xfrm>
            <a:off x="2976563" y="1550988"/>
            <a:ext cx="8745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WikiImages. Pixabay.com: [online]. [cit. 2021-10-09]. Dostupný pod licencí Public Domain na WWW: &lt;https://pixabay.com/photos/space-station-moon-landing-apollo-15-60615/&gt;.</a:t>
            </a:r>
            <a:endParaRPr lang="cs-CZ" altLang="cs-CZ"/>
          </a:p>
        </p:txBody>
      </p:sp>
      <p:sp>
        <p:nvSpPr>
          <p:cNvPr id="50182" name="TextovéPole 12"/>
          <p:cNvSpPr txBox="1">
            <a:spLocks noChangeArrowheads="1"/>
          </p:cNvSpPr>
          <p:nvPr/>
        </p:nvSpPr>
        <p:spPr bwMode="auto">
          <a:xfrm>
            <a:off x="2976563" y="21971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http://www.clker.com/clipart-162834.html</a:t>
            </a:r>
          </a:p>
        </p:txBody>
      </p:sp>
      <p:sp>
        <p:nvSpPr>
          <p:cNvPr id="50183" name="TextovéPole 14"/>
          <p:cNvSpPr txBox="1">
            <a:spLocks noChangeArrowheads="1"/>
          </p:cNvSpPr>
          <p:nvPr/>
        </p:nvSpPr>
        <p:spPr bwMode="auto">
          <a:xfrm>
            <a:off x="2976563" y="25669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http://www.clker.com/clipart-15288.html</a:t>
            </a:r>
          </a:p>
        </p:txBody>
      </p:sp>
      <p:sp>
        <p:nvSpPr>
          <p:cNvPr id="50184" name="TextovéPole 16"/>
          <p:cNvSpPr txBox="1">
            <a:spLocks noChangeArrowheads="1"/>
          </p:cNvSpPr>
          <p:nvPr/>
        </p:nvSpPr>
        <p:spPr bwMode="auto">
          <a:xfrm>
            <a:off x="2976563" y="28622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http://www.clker.com/clipart-colored-elephant.html</a:t>
            </a:r>
          </a:p>
        </p:txBody>
      </p:sp>
      <p:sp>
        <p:nvSpPr>
          <p:cNvPr id="50185" name="TextovéPole 18"/>
          <p:cNvSpPr txBox="1">
            <a:spLocks noChangeArrowheads="1"/>
          </p:cNvSpPr>
          <p:nvPr/>
        </p:nvSpPr>
        <p:spPr bwMode="auto">
          <a:xfrm>
            <a:off x="2976563" y="31924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http://www.clker.com/clipart-152069.html</a:t>
            </a:r>
          </a:p>
        </p:txBody>
      </p:sp>
      <p:sp>
        <p:nvSpPr>
          <p:cNvPr id="50186" name="TextovéPole 10"/>
          <p:cNvSpPr txBox="1">
            <a:spLocks noChangeArrowheads="1"/>
          </p:cNvSpPr>
          <p:nvPr/>
        </p:nvSpPr>
        <p:spPr bwMode="auto">
          <a:xfrm>
            <a:off x="2976563" y="36083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http://www.clker.com/clipart-blue-spoon-silhouette-2.html</a:t>
            </a:r>
          </a:p>
        </p:txBody>
      </p:sp>
      <p:sp>
        <p:nvSpPr>
          <p:cNvPr id="50187" name="TextovéPole 12"/>
          <p:cNvSpPr txBox="1">
            <a:spLocks noChangeArrowheads="1"/>
          </p:cNvSpPr>
          <p:nvPr/>
        </p:nvSpPr>
        <p:spPr bwMode="auto">
          <a:xfrm>
            <a:off x="2976563" y="399573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http://www.clker.com/clipart-worn-out-sweater.html</a:t>
            </a:r>
          </a:p>
        </p:txBody>
      </p:sp>
      <p:sp>
        <p:nvSpPr>
          <p:cNvPr id="50188" name="TextovéPole 14"/>
          <p:cNvSpPr txBox="1">
            <a:spLocks noChangeArrowheads="1"/>
          </p:cNvSpPr>
          <p:nvPr/>
        </p:nvSpPr>
        <p:spPr bwMode="auto">
          <a:xfrm>
            <a:off x="2976563" y="438308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http://www.clker.com/clipart-10139.html</a:t>
            </a:r>
          </a:p>
        </p:txBody>
      </p:sp>
      <p:sp>
        <p:nvSpPr>
          <p:cNvPr id="50189" name="TextovéPole 13"/>
          <p:cNvSpPr txBox="1">
            <a:spLocks noChangeArrowheads="1"/>
          </p:cNvSpPr>
          <p:nvPr/>
        </p:nvSpPr>
        <p:spPr bwMode="auto">
          <a:xfrm>
            <a:off x="2947988" y="4772025"/>
            <a:ext cx="8421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http://www.clker.com/clipart-magnetic-field-due-to-current-loop.html</a:t>
            </a:r>
          </a:p>
        </p:txBody>
      </p:sp>
      <p:sp>
        <p:nvSpPr>
          <p:cNvPr id="50190" name="TextovéPole 14"/>
          <p:cNvSpPr txBox="1">
            <a:spLocks noChangeArrowheads="1"/>
          </p:cNvSpPr>
          <p:nvPr/>
        </p:nvSpPr>
        <p:spPr bwMode="auto">
          <a:xfrm>
            <a:off x="2797175" y="1778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1" name="TextovéPole 15"/>
          <p:cNvSpPr txBox="1">
            <a:spLocks noChangeArrowheads="1"/>
          </p:cNvSpPr>
          <p:nvPr/>
        </p:nvSpPr>
        <p:spPr bwMode="auto">
          <a:xfrm>
            <a:off x="2797175" y="5381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2" name="TextovéPole 16"/>
          <p:cNvSpPr txBox="1">
            <a:spLocks noChangeArrowheads="1"/>
          </p:cNvSpPr>
          <p:nvPr/>
        </p:nvSpPr>
        <p:spPr bwMode="auto">
          <a:xfrm>
            <a:off x="2686050" y="22113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3" name="TextovéPole 17"/>
          <p:cNvSpPr txBox="1">
            <a:spLocks noChangeArrowheads="1"/>
          </p:cNvSpPr>
          <p:nvPr/>
        </p:nvSpPr>
        <p:spPr bwMode="auto">
          <a:xfrm>
            <a:off x="2673350" y="25558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4" name="TextovéPole 18"/>
          <p:cNvSpPr txBox="1">
            <a:spLocks noChangeArrowheads="1"/>
          </p:cNvSpPr>
          <p:nvPr/>
        </p:nvSpPr>
        <p:spPr bwMode="auto">
          <a:xfrm>
            <a:off x="2673350" y="28432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5" name="TextovéPole 19"/>
          <p:cNvSpPr txBox="1">
            <a:spLocks noChangeArrowheads="1"/>
          </p:cNvSpPr>
          <p:nvPr/>
        </p:nvSpPr>
        <p:spPr bwMode="auto">
          <a:xfrm>
            <a:off x="2676525" y="31591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6" name="TextovéPole 20"/>
          <p:cNvSpPr txBox="1">
            <a:spLocks noChangeArrowheads="1"/>
          </p:cNvSpPr>
          <p:nvPr/>
        </p:nvSpPr>
        <p:spPr bwMode="auto">
          <a:xfrm>
            <a:off x="2693988" y="35814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7" name="TextovéPole 21"/>
          <p:cNvSpPr txBox="1">
            <a:spLocks noChangeArrowheads="1"/>
          </p:cNvSpPr>
          <p:nvPr/>
        </p:nvSpPr>
        <p:spPr bwMode="auto">
          <a:xfrm>
            <a:off x="2697163" y="3987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8" name="TextovéPole 22"/>
          <p:cNvSpPr txBox="1">
            <a:spLocks noChangeArrowheads="1"/>
          </p:cNvSpPr>
          <p:nvPr/>
        </p:nvSpPr>
        <p:spPr bwMode="auto">
          <a:xfrm>
            <a:off x="2716213" y="43640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199" name="TextovéPole 23"/>
          <p:cNvSpPr txBox="1">
            <a:spLocks noChangeArrowheads="1"/>
          </p:cNvSpPr>
          <p:nvPr/>
        </p:nvSpPr>
        <p:spPr bwMode="auto">
          <a:xfrm>
            <a:off x="2700338" y="47529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50200" name="TextovéPole 3"/>
          <p:cNvSpPr txBox="1">
            <a:spLocks noChangeArrowheads="1"/>
          </p:cNvSpPr>
          <p:nvPr/>
        </p:nvSpPr>
        <p:spPr bwMode="auto">
          <a:xfrm>
            <a:off x="6815138" y="1460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1" name="TextovéPole 26"/>
          <p:cNvSpPr txBox="1">
            <a:spLocks noChangeArrowheads="1"/>
          </p:cNvSpPr>
          <p:nvPr/>
        </p:nvSpPr>
        <p:spPr bwMode="auto">
          <a:xfrm>
            <a:off x="6970713" y="5270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2" name="TextovéPole 27"/>
          <p:cNvSpPr txBox="1">
            <a:spLocks noChangeArrowheads="1"/>
          </p:cNvSpPr>
          <p:nvPr/>
        </p:nvSpPr>
        <p:spPr bwMode="auto">
          <a:xfrm>
            <a:off x="7035800" y="21955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3" name="TextovéPole 28"/>
          <p:cNvSpPr txBox="1">
            <a:spLocks noChangeArrowheads="1"/>
          </p:cNvSpPr>
          <p:nvPr/>
        </p:nvSpPr>
        <p:spPr bwMode="auto">
          <a:xfrm>
            <a:off x="6970713" y="25527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4" name="TextovéPole 29"/>
          <p:cNvSpPr txBox="1">
            <a:spLocks noChangeArrowheads="1"/>
          </p:cNvSpPr>
          <p:nvPr/>
        </p:nvSpPr>
        <p:spPr bwMode="auto">
          <a:xfrm>
            <a:off x="7961313" y="28670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5" name="TextovéPole 30"/>
          <p:cNvSpPr txBox="1">
            <a:spLocks noChangeArrowheads="1"/>
          </p:cNvSpPr>
          <p:nvPr/>
        </p:nvSpPr>
        <p:spPr bwMode="auto">
          <a:xfrm>
            <a:off x="7032625" y="32035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6" name="TextovéPole 31"/>
          <p:cNvSpPr txBox="1">
            <a:spLocks noChangeArrowheads="1"/>
          </p:cNvSpPr>
          <p:nvPr/>
        </p:nvSpPr>
        <p:spPr bwMode="auto">
          <a:xfrm>
            <a:off x="8513763" y="35782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7" name="TextovéPole 32"/>
          <p:cNvSpPr txBox="1">
            <a:spLocks noChangeArrowheads="1"/>
          </p:cNvSpPr>
          <p:nvPr/>
        </p:nvSpPr>
        <p:spPr bwMode="auto">
          <a:xfrm>
            <a:off x="7961313" y="39925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8" name="TextovéPole 33"/>
          <p:cNvSpPr txBox="1">
            <a:spLocks noChangeArrowheads="1"/>
          </p:cNvSpPr>
          <p:nvPr/>
        </p:nvSpPr>
        <p:spPr bwMode="auto">
          <a:xfrm>
            <a:off x="6940550" y="43830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50209" name="TextovéPole 34"/>
          <p:cNvSpPr txBox="1">
            <a:spLocks noChangeArrowheads="1"/>
          </p:cNvSpPr>
          <p:nvPr/>
        </p:nvSpPr>
        <p:spPr bwMode="auto">
          <a:xfrm>
            <a:off x="9537700" y="47561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1463</TotalTime>
  <Words>2165</Words>
  <Application>Microsoft Office PowerPoint</Application>
  <PresentationFormat>Vlastní</PresentationFormat>
  <Paragraphs>745</Paragraphs>
  <Slides>48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53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131</cp:revision>
  <dcterms:created xsi:type="dcterms:W3CDTF">2021-10-05T00:17:13Z</dcterms:created>
  <dcterms:modified xsi:type="dcterms:W3CDTF">2021-10-12T13:23:12Z</dcterms:modified>
</cp:coreProperties>
</file>