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62" r:id="rId5"/>
    <p:sldId id="259" r:id="rId6"/>
    <p:sldId id="263" r:id="rId7"/>
    <p:sldId id="260" r:id="rId8"/>
    <p:sldId id="264" r:id="rId9"/>
    <p:sldId id="261" r:id="rId10"/>
    <p:sldId id="265" r:id="rId11"/>
    <p:sldId id="266" r:id="rId12"/>
    <p:sldId id="268" r:id="rId13"/>
    <p:sldId id="267" r:id="rId14"/>
  </p:sldIdLst>
  <p:sldSz cx="12192000" cy="8280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08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60" y="66"/>
      </p:cViewPr>
      <p:guideLst>
        <p:guide orient="horz" pos="2608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82804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530666"/>
            <a:ext cx="9576262" cy="5201451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704395"/>
            <a:ext cx="9296400" cy="4871611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530666"/>
            <a:ext cx="1920240" cy="88324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530667"/>
            <a:ext cx="1691640" cy="779134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525006"/>
            <a:ext cx="9068586" cy="3128151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5653157"/>
            <a:ext cx="9070848" cy="552028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619442"/>
            <a:ext cx="1554480" cy="636561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6293104"/>
            <a:ext cx="5905500" cy="276013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6293104"/>
            <a:ext cx="2111881" cy="276013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82804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530666"/>
            <a:ext cx="9576262" cy="5201451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704395"/>
            <a:ext cx="9296400" cy="4871611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530666"/>
            <a:ext cx="1920240" cy="8832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530667"/>
            <a:ext cx="1691640" cy="779134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528684"/>
            <a:ext cx="9070848" cy="3124471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5653156"/>
            <a:ext cx="9070848" cy="552027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623362"/>
            <a:ext cx="1554480" cy="64035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6293104"/>
            <a:ext cx="5907024" cy="276013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6293104"/>
            <a:ext cx="2112264" cy="276013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539323"/>
            <a:ext cx="4754880" cy="452661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539323"/>
            <a:ext cx="4754880" cy="452661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504566"/>
            <a:ext cx="4754880" cy="772837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3327491"/>
            <a:ext cx="4754880" cy="386418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504566"/>
            <a:ext cx="4754880" cy="772837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3328316"/>
            <a:ext cx="4754880" cy="386418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87054"/>
            <a:ext cx="2926080" cy="770629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733370"/>
            <a:ext cx="2430780" cy="1987296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736036"/>
            <a:ext cx="7772400" cy="6440311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760134"/>
            <a:ext cx="2430780" cy="423220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7518603"/>
            <a:ext cx="1463040" cy="309135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452662"/>
            <a:ext cx="2651760" cy="7375076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87054"/>
            <a:ext cx="2926080" cy="770629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728675"/>
            <a:ext cx="2432304" cy="1987296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87054"/>
            <a:ext cx="8531352" cy="770629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760133"/>
            <a:ext cx="2432304" cy="4228524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7518603"/>
            <a:ext cx="1463040" cy="309135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452662"/>
            <a:ext cx="2651760" cy="7375076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920044"/>
            <a:ext cx="2362200" cy="6348307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920044"/>
            <a:ext cx="8077200" cy="634830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87054"/>
            <a:ext cx="11722608" cy="770629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1656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539323"/>
            <a:ext cx="10058400" cy="47474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7503476"/>
            <a:ext cx="2743200" cy="309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pPr/>
              <a:t>11/16/2021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7503476"/>
            <a:ext cx="5212080" cy="309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7503476"/>
            <a:ext cx="1463040" cy="3091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452662"/>
            <a:ext cx="11448288" cy="7375076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4.0/deed.cs" TargetMode="External"/><Relationship Id="rId2" Type="http://schemas.openxmlformats.org/officeDocument/2006/relationships/hyperlink" Target="https://creativecommons.org/licenses/by-sa/3.0/de/deed.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cz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Barevná typologie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>
                <a:latin typeface="Cambria" pitchFamily="18" charset="0"/>
                <a:cs typeface="Times New Roman" panose="02020603050405020304" pitchFamily="18" charset="0"/>
              </a:rPr>
              <a:t>Autor:  PhDr. Hana Sladká</a:t>
            </a:r>
          </a:p>
        </p:txBody>
      </p:sp>
      <p:sp>
        <p:nvSpPr>
          <p:cNvPr id="4" name="Zástupný symbol pro zápatí 5">
            <a:extLst>
              <a:ext uri="{FF2B5EF4-FFF2-40B4-BE49-F238E27FC236}">
                <a16:creationId xmlns:a16="http://schemas.microsoft.com/office/drawing/2014/main" id="{C21EEAB4-70F5-4E62-9A0D-E45477ADA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1774" y="6991333"/>
            <a:ext cx="11726334" cy="782282"/>
          </a:xfrm>
        </p:spPr>
        <p:txBody>
          <a:bodyPr/>
          <a:lstStyle/>
          <a:p>
            <a:r>
              <a:rPr lang="cs-CZ" sz="2000" b="1" dirty="0">
                <a:solidFill>
                  <a:schemeClr val="tx1"/>
                </a:solidFill>
              </a:rPr>
              <a:t>Autorem materiálu a všech jeho částí, není-li uvedeno jinak, je Hana Sladká. Dostupné z Metodického portálu www.rvp.cz; ISSN 1802-4785. Provozuje Národní pedagogický institut České republiky (NPI ČR).</a:t>
            </a:r>
          </a:p>
        </p:txBody>
      </p:sp>
    </p:spTree>
    <p:extLst>
      <p:ext uri="{BB962C8B-B14F-4D97-AF65-F5344CB8AC3E}">
        <p14:creationId xmlns:p14="http://schemas.microsoft.com/office/powerpoint/2010/main" val="1474545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1041204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</a:rPr>
              <a:t>Základní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97877" y="2145323"/>
            <a:ext cx="10527323" cy="5141429"/>
          </a:xfrm>
        </p:spPr>
        <p:txBody>
          <a:bodyPr/>
          <a:lstStyle/>
          <a:p>
            <a:pPr algn="just"/>
            <a:r>
              <a:rPr lang="cs-CZ" sz="2400" b="1" dirty="0">
                <a:latin typeface="Cambria" pitchFamily="18" charset="0"/>
                <a:cs typeface="Times New Roman" panose="02020603050405020304" pitchFamily="18" charset="0"/>
              </a:rPr>
              <a:t>SPEKTRUM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–soubor barevných tónů, které jsou obsaženy v bílém slunečním světle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obsahuje – červenou, oranžovou, žlutou, žlutozelenou, zelenou, modrozelenou, modrou a fialovou barvu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rozlišujeme teplé a studené odstíny, které nadále rozdělujeme do čtyř ročních období – jaro, léto, podzim, zima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barevnou typologii provádíme vždy před bílým pozadím </a:t>
            </a:r>
          </a:p>
          <a:p>
            <a:pPr marL="0" indent="0">
              <a:buNone/>
            </a:pPr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7E48EE3C-F496-4BB7-90C3-37708E4C22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332" y="5073825"/>
            <a:ext cx="3589868" cy="2512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BA5BAB3B-851C-491B-A7F8-2C3E5FDC0EF8}"/>
              </a:ext>
            </a:extLst>
          </p:cNvPr>
          <p:cNvSpPr txBox="1"/>
          <p:nvPr/>
        </p:nvSpPr>
        <p:spPr>
          <a:xfrm>
            <a:off x="6460066" y="5223749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1</a:t>
            </a:r>
          </a:p>
        </p:txBody>
      </p:sp>
    </p:spTree>
    <p:extLst>
      <p:ext uri="{BB962C8B-B14F-4D97-AF65-F5344CB8AC3E}">
        <p14:creationId xmlns:p14="http://schemas.microsoft.com/office/powerpoint/2010/main" val="379333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0247" y="459350"/>
            <a:ext cx="10058400" cy="1123265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Jaro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1323" y="1688123"/>
            <a:ext cx="10503877" cy="584981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lidé jarního typu působí jemně, vyzařují teplo a světlo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typickými představitelkami jsou Marilyn </a:t>
            </a:r>
            <a:r>
              <a:rPr lang="cs-CZ" sz="2600" dirty="0" err="1">
                <a:latin typeface="Cambria" pitchFamily="18" charset="0"/>
                <a:cs typeface="Times New Roman" panose="02020603050405020304" pitchFamily="18" charset="0"/>
              </a:rPr>
              <a:t>Monroe</a:t>
            </a: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, </a:t>
            </a:r>
          </a:p>
          <a:p>
            <a:pPr algn="just">
              <a:lnSpc>
                <a:spcPct val="110000"/>
              </a:lnSpc>
              <a:buNone/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   </a:t>
            </a:r>
            <a:r>
              <a:rPr lang="cs-CZ" sz="2600" dirty="0" err="1">
                <a:latin typeface="Cambria" pitchFamily="18" charset="0"/>
                <a:cs typeface="Times New Roman" panose="02020603050405020304" pitchFamily="18" charset="0"/>
              </a:rPr>
              <a:t>Mia</a:t>
            </a: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 </a:t>
            </a:r>
            <a:r>
              <a:rPr lang="cs-CZ" sz="2600" dirty="0" err="1">
                <a:latin typeface="Cambria" pitchFamily="18" charset="0"/>
                <a:cs typeface="Times New Roman" panose="02020603050405020304" pitchFamily="18" charset="0"/>
              </a:rPr>
              <a:t>Farrow</a:t>
            </a: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, Julie </a:t>
            </a:r>
            <a:r>
              <a:rPr lang="cs-CZ" sz="2600" dirty="0" err="1">
                <a:latin typeface="Cambria" pitchFamily="18" charset="0"/>
                <a:cs typeface="Times New Roman" panose="02020603050405020304" pitchFamily="18" charset="0"/>
              </a:rPr>
              <a:t>Andrews</a:t>
            </a:r>
            <a:endParaRPr lang="cs-CZ" sz="2600" dirty="0">
              <a:latin typeface="Cambria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pleť je světlá, zlatavá, často s růžovým podtónem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zdá se citlivá a často zčervená, na slunci se dobře opálí do syté hnědi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někdy má pokožka zlatý nebo lehce červený nádech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pokud má jarní typ pihy jsou zlatohnědé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oči bývají modré, modrozelené, šedozelené, zlatohnědé, zřídka </a:t>
            </a:r>
          </a:p>
          <a:p>
            <a:pPr algn="just">
              <a:lnSpc>
                <a:spcPct val="110000"/>
              </a:lnSpc>
              <a:buNone/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   mohou být výrazně zelené nebo tmavo-hnědé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vlasy jsou plavé v barvě lnu, medu či slámy</a:t>
            </a:r>
          </a:p>
          <a:p>
            <a:pPr algn="just">
              <a:lnSpc>
                <a:spcPct val="110000"/>
              </a:lnSpc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mohou být i rusé, jahodově červené i hnědé, ale vždy se zlatavými </a:t>
            </a:r>
          </a:p>
          <a:p>
            <a:pPr algn="just">
              <a:lnSpc>
                <a:spcPct val="110000"/>
              </a:lnSpc>
              <a:buNone/>
            </a:pPr>
            <a:r>
              <a:rPr lang="cs-CZ" sz="2600" dirty="0">
                <a:latin typeface="Cambria" pitchFamily="18" charset="0"/>
                <a:cs typeface="Times New Roman" panose="02020603050405020304" pitchFamily="18" charset="0"/>
              </a:rPr>
              <a:t>   odstíny</a:t>
            </a:r>
          </a:p>
          <a:p>
            <a:endParaRPr lang="cs-CZ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5A96588-5FAD-4E7C-8160-CF77AB7AC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7991" y="817177"/>
            <a:ext cx="19050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A9D9E8F-12A2-4FAC-8C60-A66D64240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834" y="2495076"/>
            <a:ext cx="1905000" cy="256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4C3936AC-5A58-4789-AC90-53B5CD390E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5677" y="5287400"/>
            <a:ext cx="1905000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9DB6C915-392B-4CF9-B1B5-9B297CC27A0F}"/>
              </a:ext>
            </a:extLst>
          </p:cNvPr>
          <p:cNvSpPr txBox="1"/>
          <p:nvPr/>
        </p:nvSpPr>
        <p:spPr>
          <a:xfrm>
            <a:off x="8170333" y="1140265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2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7DAA556B-B728-4404-AFD9-1F799D78D237}"/>
              </a:ext>
            </a:extLst>
          </p:cNvPr>
          <p:cNvSpPr txBox="1"/>
          <p:nvPr/>
        </p:nvSpPr>
        <p:spPr>
          <a:xfrm>
            <a:off x="9082782" y="3030199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3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EC18052C-9211-460C-93AC-3188579D7081}"/>
              </a:ext>
            </a:extLst>
          </p:cNvPr>
          <p:cNvSpPr txBox="1"/>
          <p:nvPr/>
        </p:nvSpPr>
        <p:spPr>
          <a:xfrm>
            <a:off x="8929078" y="5830758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4</a:t>
            </a:r>
          </a:p>
        </p:txBody>
      </p:sp>
    </p:spTree>
    <p:extLst>
      <p:ext uri="{BB962C8B-B14F-4D97-AF65-F5344CB8AC3E}">
        <p14:creationId xmlns:p14="http://schemas.microsoft.com/office/powerpoint/2010/main" val="327309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550986"/>
            <a:ext cx="10058400" cy="973014"/>
          </a:xfrm>
        </p:spPr>
        <p:txBody>
          <a:bodyPr/>
          <a:lstStyle/>
          <a:p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Jaro – jaké barvy?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4092" y="1863969"/>
            <a:ext cx="10621108" cy="5422783"/>
          </a:xfrm>
        </p:spPr>
        <p:txBody>
          <a:bodyPr>
            <a:normAutofit/>
          </a:bodyPr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vyhýbat se studeným odstínům, tvrdým kontrastům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a ostré bílé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sluší teplé a jemné barvy (chceme podtrhnout jemnost)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šperky jsou v jarních barvách – slonovina, modrý safír, narůžovělý korál, krémové perly, žluté zlato s matným povrchem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make-up jen jemný a průsvitný, vyhnout se kontrastním až příliš výrazným barvám, nic nepřekrývat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oči i rty líčit stejně intenzivně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meruňkové barvy, broskvovou, korálovou nebo humrovou červeň, </a:t>
            </a:r>
          </a:p>
          <a:p>
            <a:pPr marL="0" indent="0"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případně zemitě hnědorůžovou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78F71B8-6C28-4E0C-8EC0-ACBB303770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6527" y="648031"/>
            <a:ext cx="3285066" cy="216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C7E7C55C-D5F7-43ED-A410-3CD910590F6B}"/>
              </a:ext>
            </a:extLst>
          </p:cNvPr>
          <p:cNvSpPr txBox="1"/>
          <p:nvPr/>
        </p:nvSpPr>
        <p:spPr>
          <a:xfrm>
            <a:off x="8246527" y="2816175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5</a:t>
            </a:r>
          </a:p>
        </p:txBody>
      </p:sp>
    </p:spTree>
    <p:extLst>
      <p:ext uri="{BB962C8B-B14F-4D97-AF65-F5344CB8AC3E}">
        <p14:creationId xmlns:p14="http://schemas.microsoft.com/office/powerpoint/2010/main" val="157247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2"/>
            <a:ext cx="10058400" cy="1656080"/>
          </a:xfrm>
        </p:spPr>
        <p:txBody>
          <a:bodyPr>
            <a:normAutofit/>
          </a:bodyPr>
          <a:lstStyle/>
          <a:p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Léto</a:t>
            </a:r>
            <a:endParaRPr lang="cs-CZ" b="1">
              <a:latin typeface="Cambria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6800" y="2539322"/>
            <a:ext cx="6485467" cy="4747430"/>
          </a:xfrm>
        </p:spPr>
        <p:txBody>
          <a:bodyPr>
            <a:normAutofit/>
          </a:bodyPr>
          <a:lstStyle/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je charakteristické jemnou a světlou barevností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typické představitelky: Grace Kelly, Linda </a:t>
            </a:r>
            <a:r>
              <a:rPr lang="cs-CZ" dirty="0" err="1">
                <a:latin typeface="Cambria" pitchFamily="18" charset="0"/>
                <a:cs typeface="Times New Roman" panose="02020603050405020304" pitchFamily="18" charset="0"/>
              </a:rPr>
              <a:t>Evans</a:t>
            </a:r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pleť bývá růžová, jindy šedivá od velmi bílé až po olivový odstín, vždy s namodralým podtónem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duhovka bývá šedomodrá, světlemodrá, modrozelená, oříškově hnědá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opaluje se do barvy lískového oříšku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pihy bývají šedohnědé nebo šedorůžové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oči působí zastřeně, bělmo je mléčné, není v kontrastu čočce</a:t>
            </a:r>
          </a:p>
          <a:p>
            <a:r>
              <a:rPr lang="cs-CZ" dirty="0">
                <a:latin typeface="Cambria" pitchFamily="18" charset="0"/>
                <a:cs typeface="Times New Roman" panose="02020603050405020304" pitchFamily="18" charset="0"/>
              </a:rPr>
              <a:t>vlasy jsou popelavé, od platinových odstínů až po tmavohnědou</a:t>
            </a:r>
          </a:p>
          <a:p>
            <a:pPr marL="0" indent="0">
              <a:buNone/>
            </a:pP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45DA509-9597-4A0D-9488-08467E1FFC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4" r="12516" b="-2"/>
          <a:stretch/>
        </p:blipFill>
        <p:spPr bwMode="auto">
          <a:xfrm>
            <a:off x="8799209" y="587259"/>
            <a:ext cx="2539999" cy="368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F1640FE0-87F6-4297-B7E5-C2EF1B93917D}"/>
              </a:ext>
            </a:extLst>
          </p:cNvPr>
          <p:cNvSpPr txBox="1"/>
          <p:nvPr/>
        </p:nvSpPr>
        <p:spPr>
          <a:xfrm>
            <a:off x="7938004" y="2063495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6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46ABB1B-17BB-4B32-917A-B42D4249B7DE}"/>
              </a:ext>
            </a:extLst>
          </p:cNvPr>
          <p:cNvSpPr txBox="1"/>
          <p:nvPr/>
        </p:nvSpPr>
        <p:spPr>
          <a:xfrm>
            <a:off x="6600271" y="6450575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7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19E30360-97D9-4D3C-953D-E66476938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480" y="4465258"/>
            <a:ext cx="2539998" cy="3098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02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1017758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Léto – jaké barvy?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923" y="2262553"/>
            <a:ext cx="10656277" cy="5024199"/>
          </a:xfrm>
        </p:spPr>
        <p:txBody>
          <a:bodyPr>
            <a:normAutofit/>
          </a:bodyPr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nejlepší barvy pro léto jsou chladné, jemné,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kouřové, tlumené studené, nikdy ostré a křiklavé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šperky letnímu typu slouží nejvíce z platiny, bílého nebo červeného zlata, také stříbrné s ušlechtilou patinou a matným povrchem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z kamenů je to achát, opál, ametyst, akvamarín, diamanty, růženín,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rubíny, granáty…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pro make-up jsou nejpůsobivější něžné ledové tóny, vyhýbat se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agresivním barvám 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jsou důležité zářivé rty s pečlivou konturou 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zdůrazněte buď rty nebo oči, obojí zároveň může působit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přelíčeně</a:t>
            </a:r>
            <a:endParaRPr lang="cs-CZ" sz="2400" dirty="0">
              <a:latin typeface="Cambria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1064FDFF-4149-4965-ADC4-CAD8016C0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133" y="4589161"/>
            <a:ext cx="2612944" cy="165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2390A72-B1B7-41E1-B6B1-3BBA73276C00}"/>
              </a:ext>
            </a:extLst>
          </p:cNvPr>
          <p:cNvSpPr txBox="1"/>
          <p:nvPr/>
        </p:nvSpPr>
        <p:spPr>
          <a:xfrm>
            <a:off x="9541933" y="6244025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8</a:t>
            </a:r>
          </a:p>
        </p:txBody>
      </p:sp>
    </p:spTree>
    <p:extLst>
      <p:ext uri="{BB962C8B-B14F-4D97-AF65-F5344CB8AC3E}">
        <p14:creationId xmlns:p14="http://schemas.microsoft.com/office/powerpoint/2010/main" val="158727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923973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Podzim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261" y="1664676"/>
            <a:ext cx="10140462" cy="5193323"/>
          </a:xfrm>
        </p:spPr>
        <p:txBody>
          <a:bodyPr>
            <a:noAutofit/>
          </a:bodyPr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tyto typy charakterizujeme jako teplé a tmavé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barvy podzimu jsou typické pro Maryl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Streep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,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Sophie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Loren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Vanessa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Redgrave</a:t>
            </a:r>
            <a:endParaRPr lang="cs-CZ" sz="2400" dirty="0">
              <a:latin typeface="Cambria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pleť je zlatavě béžová, má teplý odstín, světlé barvy šampaňského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přes broskvovou až po výrazně nahnědlou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na slunci se rychle spálí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vlasy jsou medových odstínů, od plavé přes mrkvovou barvu mědi,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karneolu až po kaštanovou a tmavě hnědou vždy s teplým nádechem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oči jsou výrazné, zářivé a barva intenzivní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bývají světlomodré, ocelově modré, modré, jantarové, zelené, olivové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nebo hnědé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typická je skvrnitá duhovka se zlatavými odlesky</a:t>
            </a:r>
          </a:p>
        </p:txBody>
      </p:sp>
    </p:spTree>
    <p:extLst>
      <p:ext uri="{BB962C8B-B14F-4D97-AF65-F5344CB8AC3E}">
        <p14:creationId xmlns:p14="http://schemas.microsoft.com/office/powerpoint/2010/main" val="30551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5566" y="566616"/>
            <a:ext cx="10870520" cy="1307706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Podzim – jaké barvy?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45323"/>
            <a:ext cx="11101754" cy="5568461"/>
          </a:xfrm>
        </p:spPr>
        <p:txBody>
          <a:bodyPr>
            <a:noAutofit/>
          </a:bodyPr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nejslušivější barvy pro podzimní typ jsou v teplých </a:t>
            </a:r>
          </a:p>
          <a:p>
            <a:pPr marL="0" indent="0"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zemitých tónech, nikdy nevolit bílou a agresivní chladné barvy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šperky z přírodních materiálů jako jsou dřevo, kůže, jantar, slonovina, ozdoby z peří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velkoplošné lesklé šperky ze žlutého zlata, měď a bronz, nažloutlé, medové perly, sytě červené korály a teplá barva kamenů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u make-upu zdůraznit buď rty nebo oči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stíny mohou být v barvě lilku, taftové nebo listové zeleně, na večer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zlatavé efekty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lze použít všechny barvy ze stupnice pro podzim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nevhodné jsou barvy s ledovým třpytem a světlé rtěnky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s modravým odstínem a perletí</a:t>
            </a: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8F722D48-07CD-4262-A1AB-E58C8C527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7691" y="1693334"/>
            <a:ext cx="2188743" cy="126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99469F1E-03EF-462B-A44C-013E3534BBC4}"/>
              </a:ext>
            </a:extLst>
          </p:cNvPr>
          <p:cNvSpPr txBox="1"/>
          <p:nvPr/>
        </p:nvSpPr>
        <p:spPr>
          <a:xfrm>
            <a:off x="8296304" y="1960657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9</a:t>
            </a:r>
          </a:p>
        </p:txBody>
      </p:sp>
    </p:spTree>
    <p:extLst>
      <p:ext uri="{BB962C8B-B14F-4D97-AF65-F5344CB8AC3E}">
        <p14:creationId xmlns:p14="http://schemas.microsoft.com/office/powerpoint/2010/main" val="1415640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877081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Zima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8585" y="1981200"/>
            <a:ext cx="11324492" cy="5767754"/>
          </a:xfrm>
        </p:spPr>
        <p:txBody>
          <a:bodyPr/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zimní typ je zajímavý svými kontrasty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klasickou představitelkou tohoto typu byla Sněhurka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ze známých osobností to je Liz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Taylor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, Isabelle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Roselini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nebo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Joan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Collins</a:t>
            </a:r>
            <a:endParaRPr lang="cs-CZ" sz="2400" dirty="0">
              <a:latin typeface="Cambria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pleť bývá velmi světlá, porcelánová, jindy tmavší s olivovým odstínem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nebo snědá s modrým nebo žlutým podtónem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vlasy jsou velmi tmavé, černé, modročerné, hnědé, mohou však být </a:t>
            </a:r>
          </a:p>
          <a:p>
            <a:pPr marL="0" indent="0"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i světlehnědé, velmi světlé nebo i popelavě plavé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oči bývají modré, </a:t>
            </a:r>
            <a:r>
              <a:rPr lang="cs-CZ" sz="2400" dirty="0" err="1">
                <a:latin typeface="Cambria" pitchFamily="18" charset="0"/>
                <a:cs typeface="Times New Roman" panose="02020603050405020304" pitchFamily="18" charset="0"/>
              </a:rPr>
              <a:t>fialkovomodré</a:t>
            </a: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, šedé, zelené, tmavohnědé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nebo černohnědé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velmi často orámované panenky</a:t>
            </a:r>
          </a:p>
          <a:p>
            <a:pPr algn="just"/>
            <a:endParaRPr lang="cs-C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319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1006035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Zima – jaké barvy?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5137" y="2039815"/>
            <a:ext cx="11324493" cy="5615354"/>
          </a:xfrm>
        </p:spPr>
        <p:txBody>
          <a:bodyPr>
            <a:noAutofit/>
          </a:bodyPr>
          <a:lstStyle/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ideální barvy jsou chladné, čisté, nesmíchané, </a:t>
            </a:r>
          </a:p>
          <a:p>
            <a:pPr marL="0" indent="0"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   kontrastní a zářivé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můžeme nosit i tzv. svítivé , neonové barvy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šperky mají být velkoplošné, nápadné, extravagantní: diamanty, brilianty, krystaly a štras, indický granát, černý onyx a černý jantar, tmavozelený smaragd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z kovů platina a bílé zlato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u make-upu pozor příliš mnoho barev tomuto typu škodí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podklad lehký a světlý, rtěnka v sytých barvách s použitím konturovací </a:t>
            </a:r>
          </a:p>
          <a:p>
            <a:pPr algn="just">
              <a:buNone/>
            </a:pPr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	tužky, nádech růže na tvářích ve stejných odstínech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k lesku na rty tmavé linky a tmavé stíny na víčkách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šachovnicové motivy, šarlatová, třešňová, chladná ostrá fialová, </a:t>
            </a:r>
          </a:p>
          <a:p>
            <a:pPr algn="just"/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hořká čokoláda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7D118985-0F01-4EAC-894F-B95649050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8465" y="775873"/>
            <a:ext cx="2495064" cy="249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E301C7AD-FBD2-4554-922F-30DF09DD3859}"/>
              </a:ext>
            </a:extLst>
          </p:cNvPr>
          <p:cNvSpPr txBox="1"/>
          <p:nvPr/>
        </p:nvSpPr>
        <p:spPr>
          <a:xfrm>
            <a:off x="7957639" y="1959056"/>
            <a:ext cx="13377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mbria" panose="02040503050406030204" pitchFamily="18" charset="0"/>
                <a:ea typeface="Cambria" panose="02040503050406030204" pitchFamily="18" charset="0"/>
              </a:rPr>
              <a:t>Obr. 10</a:t>
            </a:r>
          </a:p>
        </p:txBody>
      </p:sp>
    </p:spTree>
    <p:extLst>
      <p:ext uri="{BB962C8B-B14F-4D97-AF65-F5344CB8AC3E}">
        <p14:creationId xmlns:p14="http://schemas.microsoft.com/office/powerpoint/2010/main" val="289786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775873"/>
            <a:ext cx="10058400" cy="1193604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0646" y="2110155"/>
            <a:ext cx="10644554" cy="5176598"/>
          </a:xfrm>
        </p:spPr>
        <p:txBody>
          <a:bodyPr>
            <a:normAutofit/>
          </a:bodyPr>
          <a:lstStyle/>
          <a:p>
            <a:r>
              <a:rPr lang="cs-CZ" sz="2400" dirty="0">
                <a:latin typeface="Cambria" pitchFamily="18" charset="0"/>
                <a:cs typeface="Times New Roman" panose="02020603050405020304" pitchFamily="18" charset="0"/>
              </a:rPr>
              <a:t>Eva Pavlíková – Pracovní sešit „Poradce pro barevnou typologii“, 1996</a:t>
            </a:r>
          </a:p>
          <a:p>
            <a:r>
              <a:rPr lang="cs-CZ" sz="2400" dirty="0">
                <a:latin typeface="Cambria" pitchFamily="18" charset="0"/>
              </a:rPr>
              <a:t>WATERMANN, G a ZINGEL, F . </a:t>
            </a:r>
            <a:r>
              <a:rPr lang="cs-CZ" sz="2400" i="1" dirty="0">
                <a:latin typeface="Cambria" pitchFamily="18" charset="0"/>
              </a:rPr>
              <a:t>Nové barvy pro krásu</a:t>
            </a:r>
            <a:r>
              <a:rPr lang="cs-CZ" sz="2400" dirty="0">
                <a:latin typeface="Cambria" pitchFamily="18" charset="0"/>
              </a:rPr>
              <a:t>. </a:t>
            </a:r>
            <a:r>
              <a:rPr lang="cs-CZ" sz="2400" dirty="0" err="1">
                <a:latin typeface="Cambria" pitchFamily="18" charset="0"/>
              </a:rPr>
              <a:t>Vyd</a:t>
            </a:r>
            <a:r>
              <a:rPr lang="cs-CZ" sz="2400" dirty="0">
                <a:latin typeface="Cambria" pitchFamily="18" charset="0"/>
              </a:rPr>
              <a:t>. 3. Praha: </a:t>
            </a:r>
            <a:r>
              <a:rPr lang="cs-CZ" sz="2400" dirty="0" err="1">
                <a:latin typeface="Cambria" pitchFamily="18" charset="0"/>
              </a:rPr>
              <a:t>Ikar</a:t>
            </a:r>
            <a:r>
              <a:rPr lang="cs-CZ" sz="2400" dirty="0">
                <a:latin typeface="Cambria" pitchFamily="18" charset="0"/>
              </a:rPr>
              <a:t>, 2003. Pro krásu každé ženy. ISBN 80-249-0218-4</a:t>
            </a:r>
            <a:r>
              <a:rPr lang="cs-CZ" sz="2400" dirty="0"/>
              <a:t>.</a:t>
            </a:r>
            <a:endParaRPr lang="cs-CZ" sz="2400" dirty="0">
              <a:latin typeface="Cambr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90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74AB2B-A506-4639-A31B-AD469D4C8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Zdroje obrázků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EF46631-7CED-4C90-988E-D747374BB9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97467"/>
            <a:ext cx="10058400" cy="5507060"/>
          </a:xfrm>
        </p:spPr>
        <p:txBody>
          <a:bodyPr>
            <a:normAutofit fontScale="92500"/>
          </a:bodyPr>
          <a:lstStyle/>
          <a:p>
            <a:r>
              <a:rPr lang="cs-CZ" sz="1600" dirty="0">
                <a:latin typeface="Cambria" panose="02040503050406030204" pitchFamily="18" charset="0"/>
                <a:ea typeface="Cambria" panose="02040503050406030204" pitchFamily="18" charset="0"/>
              </a:rPr>
              <a:t>Obr. 1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&lt;https://pixabay.com/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illustrations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/colour-smoke-rainbow-color-design-1885352/&gt;.</a:t>
            </a: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2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PurPur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 Wikimedia.org: 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2011 04 Marilyn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Monroe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Acrylic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on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Canvas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, 200x150cm wiki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[online]. 2012-02-19 [cit. 2021-11-16]. Dostupný pod licencí </a:t>
            </a:r>
            <a:r>
              <a:rPr lang="cs-CZ" sz="1600" b="0" i="0" u="none" strike="noStrike" dirty="0" err="1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Creative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 </a:t>
            </a:r>
            <a:r>
              <a:rPr lang="cs-CZ" sz="1600" b="0" i="0" u="none" strike="noStrike" dirty="0" err="1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Commons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 </a:t>
            </a:r>
            <a:r>
              <a:rPr lang="cs-CZ" sz="1600" b="0" i="0" u="none" strike="noStrike" dirty="0" err="1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Attribution-Share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 </a:t>
            </a:r>
            <a:r>
              <a:rPr lang="cs-CZ" sz="1600" b="0" i="0" u="none" strike="noStrike" dirty="0" err="1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Alike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2"/>
              </a:rPr>
              <a:t> 3.0 de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na WWW: &lt;https://commons.wikimedia.org/wiki/File:2011_04_Marilyn_Monroe,_Acrylic_on_Canvas,_200x150cm_wiki.jpg&gt;.</a:t>
            </a:r>
            <a:endParaRPr lang="cs-CZ" sz="1600" dirty="0">
              <a:solidFill>
                <a:srgbClr val="212529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3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Unknown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 Wikimedia.org: 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Mia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Farrow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1964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[online]. 2017-04-17 [cit. 2021-11-16]. Dostupný pod licencí Public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domain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na WWW: &lt;https://commons.wikimedia.org/wiki/File:Mia_Farrow_1964.png&gt;.</a:t>
            </a:r>
            <a:endParaRPr lang="cs-CZ" sz="1600" dirty="0">
              <a:solidFill>
                <a:srgbClr val="212529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4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TELEVISION, CBS. Wikimedia.org: 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Julie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Andrews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1970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[online]. 2012-09-22 [cit. 2021-11-16]. Dostupný pod licencí Public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domain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na WWW: &lt;https://commons.wikimedia.org/wiki/File:Julie_Andrews_1970.JPG&gt;.</a:t>
            </a: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5 </a:t>
            </a:r>
            <a:r>
              <a:rPr lang="en-US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JillWellington</a:t>
            </a:r>
            <a:r>
              <a:rPr lang="en-US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 Pixabay.com: [online]. [cit. 2021-11-16]. </a:t>
            </a:r>
            <a:r>
              <a:rPr lang="en-US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Dostupný</a:t>
            </a:r>
            <a:r>
              <a:rPr lang="en-US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pod </a:t>
            </a:r>
            <a:r>
              <a:rPr lang="en-US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licencí</a:t>
            </a:r>
            <a:r>
              <a:rPr lang="en-US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Public Domain </a:t>
            </a:r>
            <a:r>
              <a:rPr lang="en-US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US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WWW: &lt;https://pixabay.com/photos/woman-field-sunlight-fashion-hat-1509956/&gt;.</a:t>
            </a:r>
            <a:endParaRPr lang="cs-CZ" sz="1600" b="0" i="0" dirty="0">
              <a:solidFill>
                <a:srgbClr val="212529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6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Insomnia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 flickr.com: 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Grace Kelly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[online]. 2007-10-12 [cit. 2021-11-16]. Dostupný pod licencí 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3"/>
              </a:rPr>
              <a:t>CC-BY-SA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na WWW: &lt;https://www.flickr.com/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photos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/tom-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margie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/1546337943/&gt;.</a:t>
            </a:r>
            <a:endParaRPr lang="cs-CZ" sz="1600" dirty="0">
              <a:solidFill>
                <a:srgbClr val="212529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7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McFadden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,. Wikimedia.org: 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Linda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Evans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Big </a:t>
            </a:r>
            <a:r>
              <a:rPr lang="cs-CZ" sz="1600" b="0" i="1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Valley</a:t>
            </a:r>
            <a:r>
              <a:rPr lang="cs-CZ" sz="1600" b="0" i="1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1965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[online]. 2014-02-17 [cit. 2021-11-16]. Dostupný pod licencí Public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domain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na WWW: &lt;https://commons.wikimedia.org/wiki/File:Linda_Evans_The_Big_Valley_1965.jpg&gt;.</a:t>
            </a:r>
            <a:endParaRPr lang="cs-CZ" sz="1600" dirty="0">
              <a:solidFill>
                <a:srgbClr val="212529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cs-CZ" sz="1600" dirty="0">
                <a:latin typeface="Cambria" panose="02040503050406030204" pitchFamily="18" charset="0"/>
                <a:ea typeface="Cambria" panose="02040503050406030204" pitchFamily="18" charset="0"/>
              </a:rPr>
              <a:t>Obr. 8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&lt;https://pixabay.com/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photos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/tree-flowers-meadow-tree-trunk-276014/&gt;.</a:t>
            </a: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9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&lt;https://pixabay.com/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photos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/road-forest-fall-autumn-season-1072823/&gt;.</a:t>
            </a:r>
          </a:p>
          <a:p>
            <a:r>
              <a:rPr lang="cs-CZ" sz="1600" dirty="0">
                <a:solidFill>
                  <a:srgbClr val="212529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Obr. 10 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SANTARELLI, 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Xenja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 flickr.com: [online]. 2013-03-09 [cit. 2021-11-16]. Dostupný pod licencí </a:t>
            </a:r>
            <a:r>
              <a:rPr lang="cs-CZ" sz="1600" b="0" i="0" u="none" strike="noStrike" dirty="0">
                <a:solidFill>
                  <a:srgbClr val="29ABE5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hlinkClick r:id="rId4"/>
              </a:rPr>
              <a:t>CC-BY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 na WWW: &lt;https://www.flickr.com/</a:t>
            </a:r>
            <a:r>
              <a:rPr lang="cs-CZ" sz="1600" b="0" i="0" dirty="0" err="1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photos</a:t>
            </a:r>
            <a:r>
              <a:rPr lang="cs-CZ" sz="1600" b="0" i="0" dirty="0">
                <a:solidFill>
                  <a:srgbClr val="212529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/78752351@N03/8540551057/&gt;.</a:t>
            </a:r>
            <a:endParaRPr lang="cs-CZ" sz="1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130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3603738"/>
            <a:ext cx="10058400" cy="1386559"/>
          </a:xfrm>
        </p:spPr>
        <p:txBody>
          <a:bodyPr/>
          <a:lstStyle/>
          <a:p>
            <a:pPr algn="ctr"/>
            <a:r>
              <a:rPr lang="cs-CZ" b="1" dirty="0">
                <a:latin typeface="Cambria" pitchFamily="18" charset="0"/>
                <a:cs typeface="Times New Roman" panose="02020603050405020304" pitchFamily="18" charset="0"/>
              </a:rPr>
              <a:t>Děkuji za pozornost </a:t>
            </a:r>
            <a:r>
              <a:rPr lang="cs-CZ" b="1" dirty="0">
                <a:latin typeface="Cambria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  <a:endParaRPr lang="cs-CZ" b="1" dirty="0">
              <a:latin typeface="Cambria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4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ýdlo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535</TotalTime>
  <Words>1364</Words>
  <Application>Microsoft Office PowerPoint</Application>
  <PresentationFormat>Vlastní</PresentationFormat>
  <Paragraphs>125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7" baseType="lpstr">
      <vt:lpstr>Cambria</vt:lpstr>
      <vt:lpstr>Garamond</vt:lpstr>
      <vt:lpstr>Times New Roman</vt:lpstr>
      <vt:lpstr>Mýdlo</vt:lpstr>
      <vt:lpstr>Barevná typologie</vt:lpstr>
      <vt:lpstr>Základní informace</vt:lpstr>
      <vt:lpstr>Jaro</vt:lpstr>
      <vt:lpstr>Jaro – jaké barvy?</vt:lpstr>
      <vt:lpstr>Léto</vt:lpstr>
      <vt:lpstr>Léto – jaké barvy?</vt:lpstr>
      <vt:lpstr>Podzim</vt:lpstr>
      <vt:lpstr>Podzim – jaké barvy?</vt:lpstr>
      <vt:lpstr>Zima</vt:lpstr>
      <vt:lpstr>Zima – jaké barvy?</vt:lpstr>
      <vt:lpstr>Zdroje</vt:lpstr>
      <vt:lpstr>Zdroje obrázků</vt:lpstr>
      <vt:lpstr>Děkuji za pozornost </vt:lpstr>
    </vt:vector>
  </TitlesOfParts>
  <Company>SSPOSBRNO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Barevná typologie</dc:title>
  <dc:creator>Mgr. Hana Sladká</dc:creator>
  <cp:lastModifiedBy>Michaela Štouračová</cp:lastModifiedBy>
  <cp:revision>52</cp:revision>
  <dcterms:created xsi:type="dcterms:W3CDTF">2020-12-02T09:44:29Z</dcterms:created>
  <dcterms:modified xsi:type="dcterms:W3CDTF">2021-11-16T16:03:02Z</dcterms:modified>
</cp:coreProperties>
</file>