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4" r:id="rId3"/>
    <p:sldId id="272" r:id="rId4"/>
    <p:sldId id="273" r:id="rId5"/>
    <p:sldId id="27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6" r:id="rId15"/>
    <p:sldId id="275" r:id="rId16"/>
    <p:sldId id="276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CE283-B085-4160-B1CE-D4E18E5A6D55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974DBB-1F84-4B9C-9E5F-EE50C7C60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974DBB-1F84-4B9C-9E5F-EE50C7C605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974DBB-1F84-4B9C-9E5F-EE50C7C6059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A667D-8DAB-45D8-9133-8EE41B3A9549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66654-0751-478F-859E-F072C2288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002060"/>
                </a:solidFill>
                <a:cs typeface="Times New Roman" pitchFamily="18" charset="0"/>
              </a:rPr>
              <a:t>DEPILACE A EPILACE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925459"/>
            <a:ext cx="7416824" cy="50405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4400" dirty="0"/>
              <a:t>   </a:t>
            </a:r>
          </a:p>
          <a:p>
            <a:pPr algn="l"/>
            <a:r>
              <a:rPr lang="cs-CZ" sz="6400" b="1" dirty="0">
                <a:solidFill>
                  <a:srgbClr val="002060"/>
                </a:solidFill>
                <a:cs typeface="Times New Roman" pitchFamily="18" charset="0"/>
              </a:rPr>
              <a:t>Zpracovala: PhDr. Hana Sladká</a:t>
            </a:r>
          </a:p>
        </p:txBody>
      </p:sp>
      <p:sp>
        <p:nvSpPr>
          <p:cNvPr id="7" name="Zástupný symbol pro zápatí 5">
            <a:extLst>
              <a:ext uri="{FF2B5EF4-FFF2-40B4-BE49-F238E27FC236}">
                <a16:creationId xmlns:a16="http://schemas.microsoft.com/office/drawing/2014/main" id="{C33A7199-CB75-48F6-A2F3-892A3FCC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4901" y="5733256"/>
            <a:ext cx="7695192" cy="782282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6E31E37-A3B2-4042-9F4D-7303F34FC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39594"/>
            <a:ext cx="2787332" cy="183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9B144BAE-017D-4131-9E90-7EDAE7406607}"/>
              </a:ext>
            </a:extLst>
          </p:cNvPr>
          <p:cNvSpPr txBox="1"/>
          <p:nvPr/>
        </p:nvSpPr>
        <p:spPr>
          <a:xfrm>
            <a:off x="2051720" y="2041103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 fontScale="90000"/>
          </a:bodyPr>
          <a:lstStyle/>
          <a:p>
            <a:br>
              <a:rPr lang="cs-CZ" b="1" dirty="0"/>
            </a:br>
            <a:br>
              <a:rPr lang="cs-CZ" b="1" dirty="0"/>
            </a:br>
            <a:br>
              <a:rPr lang="cs-CZ" b="1" dirty="0"/>
            </a:br>
            <a:r>
              <a:rPr lang="cs-CZ" sz="4000" b="1" dirty="0">
                <a:solidFill>
                  <a:srgbClr val="002060"/>
                </a:solidFill>
                <a:cs typeface="Times New Roman" pitchFamily="18" charset="0"/>
              </a:rPr>
              <a:t>DEPILACE A EPILACE</a:t>
            </a:r>
            <a:br>
              <a:rPr lang="cs-CZ" sz="4000" b="1" dirty="0">
                <a:solidFill>
                  <a:srgbClr val="0070C0"/>
                </a:solidFill>
                <a:cs typeface="Times New Roman" pitchFamily="18" charset="0"/>
              </a:rPr>
            </a:br>
            <a:b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br>
              <a:rPr lang="cs-CZ" sz="3600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Historie odstranění ochlupení</a:t>
            </a:r>
          </a:p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Růstové fáze vlasu</a:t>
            </a:r>
          </a:p>
          <a:p>
            <a:pPr algn="just"/>
            <a:r>
              <a:rPr lang="cs-CZ" dirty="0" err="1">
                <a:solidFill>
                  <a:srgbClr val="002060"/>
                </a:solidFill>
                <a:latin typeface="+mj-lt"/>
                <a:cs typeface="Times New Roman" pitchFamily="18" charset="0"/>
              </a:rPr>
              <a:t>Hypertrichóza</a:t>
            </a:r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, hirsutismus</a:t>
            </a:r>
          </a:p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Metody odstranění ochlupení</a:t>
            </a:r>
          </a:p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Popis metod</a:t>
            </a:r>
          </a:p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Bělení chloupků</a:t>
            </a:r>
          </a:p>
          <a:p>
            <a:pPr algn="just"/>
            <a:r>
              <a:rPr lang="cs-CZ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Kontraindikace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1" y="1412777"/>
            <a:ext cx="22322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>
                <a:solidFill>
                  <a:srgbClr val="002060"/>
                </a:solidFill>
                <a:latin typeface="+mj-lt"/>
                <a:cs typeface="Times New Roman" pitchFamily="18" charset="0"/>
              </a:rPr>
              <a:t>OBSAH</a:t>
            </a:r>
            <a:endParaRPr lang="cs-CZ" sz="3200" dirty="0">
              <a:solidFill>
                <a:srgbClr val="002060"/>
              </a:solidFill>
              <a:latin typeface="+mj-lt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rgbClr val="002060"/>
                </a:solidFill>
                <a:cs typeface="Times New Roman" pitchFamily="18" charset="0"/>
              </a:rPr>
              <a:t>HISTORIE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5688632"/>
          </a:xfrm>
        </p:spPr>
        <p:txBody>
          <a:bodyPr>
            <a:noAutofit/>
          </a:bodyPr>
          <a:lstStyle/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primitivní pokusy pochází již z prehistorických jeskynních kreseb, vyobrazení muži byli zcela bez vousů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z doby kamenné se dochovaly přiostřené kameny, lastury, naostřené zuby zvířat aj., které k odstranění ochlupení mohly sloužit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ve starověkém Egyptě ženy k odstranění ochlupení využívaly aplikaci medu, datlí, fíků a orientálních bylin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v antickém Řecku ženy ochlupení pálili svíčkami nebo odřezávaly pomocí nožů.  Muži upřednostňovali holicí strojky, nejdříve z pazourku, posléze z mědi,  železa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ve středověku ženy na odstranění obočí nanášely pastu, která obsahovala nehašené vápno a arzen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v roce 1762 Jean </a:t>
            </a:r>
            <a:r>
              <a:rPr lang="cs-CZ" sz="2000" dirty="0" err="1">
                <a:solidFill>
                  <a:srgbClr val="002060"/>
                </a:solidFill>
                <a:cs typeface="Times New Roman" pitchFamily="18" charset="0"/>
              </a:rPr>
              <a:t>Jacques</a:t>
            </a: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002060"/>
                </a:solidFill>
                <a:cs typeface="Times New Roman" pitchFamily="18" charset="0"/>
              </a:rPr>
              <a:t>Perret</a:t>
            </a: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, francouzský holič, zhotovil první bezpečnou žiletku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koncem 18. století přicházejí lékaři s prvními pokusy s později modernizovanou a stále využívanou elektrolýzou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v roce 1931 byl </a:t>
            </a:r>
            <a:r>
              <a:rPr lang="cs-CZ" sz="2000" dirty="0" err="1">
                <a:solidFill>
                  <a:srgbClr val="002060"/>
                </a:solidFill>
                <a:cs typeface="Times New Roman" pitchFamily="18" charset="0"/>
              </a:rPr>
              <a:t>Jacobsem</a:t>
            </a: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002060"/>
                </a:solidFill>
                <a:cs typeface="Times New Roman" pitchFamily="18" charset="0"/>
              </a:rPr>
              <a:t>Schickem</a:t>
            </a: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vynalezen první elektrický holicí strojek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cs-CZ" b="1"/>
              <a:t>RŮSTOVÉ  FÁZE  VLASU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83162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sz="1600" dirty="0"/>
              <a:t>růstová fáze (</a:t>
            </a:r>
            <a:r>
              <a:rPr lang="cs-CZ" sz="1600" b="1" dirty="0" err="1"/>
              <a:t>anagen</a:t>
            </a:r>
            <a:r>
              <a:rPr lang="cs-CZ" sz="1600" dirty="0"/>
              <a:t>) – chloupky aktivně rostou z vlasové cibulky. Doba trvání je dva až šest let. V </a:t>
            </a:r>
            <a:r>
              <a:rPr lang="cs-CZ" sz="1600" dirty="0" err="1"/>
              <a:t>anagenní</a:t>
            </a:r>
            <a:r>
              <a:rPr lang="cs-CZ" sz="1600" dirty="0"/>
              <a:t> fázi se nachází zhruba 80 % všech vlasů. Na konci fáze začne vlasový folikul projevovat první degenerativní změny a nastává fáze přechodná</a:t>
            </a:r>
          </a:p>
          <a:p>
            <a:pPr>
              <a:lnSpc>
                <a:spcPct val="90000"/>
              </a:lnSpc>
            </a:pPr>
            <a:r>
              <a:rPr lang="cs-CZ" sz="1600" dirty="0"/>
              <a:t>přechodná fáze (</a:t>
            </a:r>
            <a:r>
              <a:rPr lang="cs-CZ" sz="1600" b="1" dirty="0" err="1"/>
              <a:t>katagen</a:t>
            </a:r>
            <a:r>
              <a:rPr lang="cs-CZ" sz="1600" dirty="0"/>
              <a:t>) – v této fázi se zastavuje výživa a růst. Současně se v ní nachází přibližně 1 % vlasů každého člověka. Zastavuje se tvorba melaninu v melanocytech nad dermální papilou a v zárodečné vrstvě ustává mitotická aktivita. Kořen vlasu stoupá vzhůru směrem k povrchu kůže. Fáze trvá přibližně po dobu dvou až čtyř týdnů. Po ukončení </a:t>
            </a:r>
            <a:r>
              <a:rPr lang="cs-CZ" sz="1600" dirty="0" err="1"/>
              <a:t>katagenní</a:t>
            </a:r>
            <a:r>
              <a:rPr lang="cs-CZ" sz="1600" dirty="0"/>
              <a:t> přeměny folikulu nastává třetí fáze – klidová</a:t>
            </a:r>
          </a:p>
          <a:p>
            <a:pPr>
              <a:lnSpc>
                <a:spcPct val="90000"/>
              </a:lnSpc>
            </a:pPr>
            <a:r>
              <a:rPr lang="cs-CZ" sz="1600" dirty="0"/>
              <a:t>klidová fáze (</a:t>
            </a:r>
            <a:r>
              <a:rPr lang="cs-CZ" sz="1600" b="1" dirty="0" err="1"/>
              <a:t>telogen</a:t>
            </a:r>
            <a:r>
              <a:rPr lang="cs-CZ" sz="1600" dirty="0"/>
              <a:t>) – představuje období tří až čtyř měsíců a současně se v ní nachází 10 – 15 % vlasů. Vlas se již zcela uvolňuje a postupuje směrem vzhůru ke kožnímu povrchu. Současně se již vyvíjí nový vlas a zahajuje svůj růst. Nově vznikající vlas odsouvá předchozí, který následně vypadává</a:t>
            </a:r>
          </a:p>
          <a:p>
            <a:pPr>
              <a:lnSpc>
                <a:spcPct val="90000"/>
              </a:lnSpc>
            </a:pPr>
            <a:endParaRPr lang="cs-CZ" sz="1600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FEBD52B-BA6E-4267-A079-7ED74DBB00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2120" y="2492896"/>
            <a:ext cx="2458616" cy="328225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722AEF7C-50BA-4653-A14A-270ECE5CBF59}"/>
              </a:ext>
            </a:extLst>
          </p:cNvPr>
          <p:cNvSpPr txBox="1"/>
          <p:nvPr/>
        </p:nvSpPr>
        <p:spPr>
          <a:xfrm>
            <a:off x="6300192" y="1916832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002060"/>
                </a:solidFill>
                <a:cs typeface="Times New Roman" pitchFamily="18" charset="0"/>
              </a:rPr>
              <a:t>HYPERTRICHÓZA, HIRSUTISMU</a:t>
            </a:r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algn="just"/>
            <a:r>
              <a:rPr lang="cs-CZ" dirty="0" err="1">
                <a:solidFill>
                  <a:srgbClr val="002060"/>
                </a:solidFill>
                <a:cs typeface="Times New Roman" pitchFamily="18" charset="0"/>
              </a:rPr>
              <a:t>Hypertrichóza</a:t>
            </a:r>
            <a:r>
              <a:rPr lang="cs-CZ" dirty="0">
                <a:solidFill>
                  <a:srgbClr val="002060"/>
                </a:solidFill>
                <a:cs typeface="Times New Roman" pitchFamily="18" charset="0"/>
              </a:rPr>
              <a:t> neboli zvýšené tělesné ochlupení u obou pohlaví. Jedná se o abnormální růst ochlupení na určitém ohraničeném okrsku kůže, v určitých případech však může pokrývat i větší plochu</a:t>
            </a:r>
          </a:p>
          <a:p>
            <a:r>
              <a:rPr lang="cs-CZ" dirty="0" err="1">
                <a:solidFill>
                  <a:srgbClr val="002060"/>
                </a:solidFill>
                <a:cs typeface="Times New Roman" pitchFamily="18" charset="0"/>
              </a:rPr>
              <a:t>Hirsutizmus</a:t>
            </a:r>
            <a:r>
              <a:rPr lang="cs-CZ" dirty="0">
                <a:solidFill>
                  <a:srgbClr val="002060"/>
                </a:solidFill>
                <a:cs typeface="Times New Roman" pitchFamily="18" charset="0"/>
              </a:rPr>
              <a:t>  je patologická tvorba a distribuce ochlupení u žen, která je typická pro mužskou populaci. Vyskytuje se asi u 5 – 10 % žen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DEPILACE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1556792"/>
            <a:ext cx="835292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depilací rozumíme povrchové odstranění chloupků, což    </a:t>
            </a:r>
          </a:p>
          <a:p>
            <a:pPr algn="just"/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  znamená, že dochází pouze k odstranění ochlupení nad </a:t>
            </a:r>
          </a:p>
          <a:p>
            <a:pPr algn="just"/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  povrchem kůže a to bez jejich kořínků 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 po depilaci chloupek dál v klidu dorůstá během </a:t>
            </a:r>
          </a:p>
          <a:p>
            <a:pPr algn="just"/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  několika hodin až dnů</a:t>
            </a:r>
          </a:p>
          <a:p>
            <a:pPr algn="just"/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EPILACE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340768"/>
            <a:ext cx="8568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cs typeface="Times New Roman" pitchFamily="18" charset="0"/>
              </a:rPr>
              <a:t>epilací rozumíme hloubkové odstranění chloupků,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což znamená, že dochází k odstranění ochlupení pod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povrchem kůže, tedy i s kořínky 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cs typeface="Times New Roman" pitchFamily="18" charset="0"/>
              </a:rPr>
              <a:t> epilace může být střednědobá a dlouhodobá. U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střednědobé epilace dochází k obnovení chloupku.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Chloupek dorůstá během několika týdnů. Při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dlouhodobé epilaci je narušena popřípadě zničena 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vlasová cibulka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778098"/>
          </a:xfrm>
        </p:spPr>
        <p:txBody>
          <a:bodyPr>
            <a:noAutofit/>
          </a:bodyPr>
          <a:lstStyle/>
          <a:p>
            <a:r>
              <a:rPr lang="cs-CZ" sz="3600" b="1" dirty="0">
                <a:cs typeface="Times New Roman" pitchFamily="18" charset="0"/>
              </a:rPr>
              <a:t>METODY ODSTRANĚNÍ OCHLUPENÍ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412776"/>
            <a:ext cx="705678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cs typeface="Times New Roman" pitchFamily="18" charset="0"/>
              </a:rPr>
              <a:t>Depilační metody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a) </a:t>
            </a:r>
            <a:r>
              <a:rPr lang="cs-CZ" sz="2800" b="1" dirty="0">
                <a:cs typeface="Times New Roman" pitchFamily="18" charset="0"/>
              </a:rPr>
              <a:t>krátkodobé</a:t>
            </a:r>
            <a:r>
              <a:rPr lang="cs-CZ" sz="2800" dirty="0">
                <a:cs typeface="Times New Roman" pitchFamily="18" charset="0"/>
              </a:rPr>
              <a:t>: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- holení (žiletkou) a elektrický holicí strojek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- zastřihávání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- obrušování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850106"/>
          </a:xfrm>
        </p:spPr>
        <p:txBody>
          <a:bodyPr>
            <a:noAutofit/>
          </a:bodyPr>
          <a:lstStyle/>
          <a:p>
            <a:r>
              <a:rPr lang="cs-CZ" sz="3600" b="1" dirty="0">
                <a:cs typeface="Times New Roman" pitchFamily="18" charset="0"/>
              </a:rPr>
              <a:t>METODY  ODSTRANĚNÍ  OCHLUPENÍ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640871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Epilační metody: </a:t>
            </a:r>
          </a:p>
          <a:p>
            <a:pPr marL="342900" indent="-342900" algn="just"/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b) </a:t>
            </a:r>
            <a:r>
              <a:rPr lang="cs-CZ" sz="2800" b="1" dirty="0">
                <a:solidFill>
                  <a:srgbClr val="002060"/>
                </a:solidFill>
                <a:cs typeface="Times New Roman" pitchFamily="18" charset="0"/>
              </a:rPr>
              <a:t>střednědobé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chemická epilace (krémy, pěny, pasty) 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epilační pinzeta 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epilační strojek 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cukrová pasta 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cs typeface="Times New Roman" pitchFamily="18" charset="0"/>
              </a:rPr>
              <a:t>vosk (horký a studený)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METODY  ODSTRANĚNÍ  OCHLUPENÍ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1484784"/>
            <a:ext cx="756084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/>
            <a:r>
              <a:rPr lang="cs-CZ" sz="2800" b="1" dirty="0">
                <a:cs typeface="Times New Roman" pitchFamily="18" charset="0"/>
              </a:rPr>
              <a:t>c) dlouhodobé</a:t>
            </a:r>
            <a:r>
              <a:rPr lang="cs-CZ" dirty="0">
                <a:cs typeface="Times New Roman" pitchFamily="18" charset="0"/>
              </a:rPr>
              <a:t>: 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cs typeface="Times New Roman" pitchFamily="18" charset="0"/>
              </a:rPr>
              <a:t>elektrolýza (epilační jehla)</a:t>
            </a:r>
          </a:p>
          <a:p>
            <a:pPr marL="342900" indent="-342900" algn="just">
              <a:buFontTx/>
              <a:buChar char="-"/>
            </a:pPr>
            <a:r>
              <a:rPr lang="cs-CZ" sz="2800" dirty="0">
                <a:cs typeface="Times New Roman" pitchFamily="18" charset="0"/>
              </a:rPr>
              <a:t>laser </a:t>
            </a:r>
          </a:p>
          <a:p>
            <a:pPr marL="342900" indent="-342900" algn="just">
              <a:buFontTx/>
              <a:buChar char="-"/>
            </a:pPr>
            <a:r>
              <a:rPr lang="cs-CZ" sz="2800" dirty="0" err="1">
                <a:cs typeface="Times New Roman" pitchFamily="18" charset="0"/>
              </a:rPr>
              <a:t>fotoepilace</a:t>
            </a:r>
            <a:r>
              <a:rPr lang="cs-CZ" sz="2800" dirty="0">
                <a:cs typeface="Times New Roman" pitchFamily="18" charset="0"/>
              </a:rPr>
              <a:t> (intenzivní pulzní světlo – IPL)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br>
              <a:rPr lang="cs-CZ" sz="4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cs typeface="Times New Roman" pitchFamily="18" charset="0"/>
              </a:rPr>
              <a:t>BĚLENÍ  CHLOUPKŮ</a:t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412774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cs typeface="Times New Roman" pitchFamily="18" charset="0"/>
              </a:rPr>
              <a:t>jedná se o efektivní metodu, která nedokáže odstranit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ochlupení, ale umožňuje skrýt a maskovat jemné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tmavé chloupky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cs typeface="Times New Roman" pitchFamily="18" charset="0"/>
              </a:rPr>
              <a:t> metoda není příliš oblíbená, hrozí riziko rezavého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zbarvení bělených chloupků a může dojít ke spálení,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zarudnutí a podráždění kůže 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cs typeface="Times New Roman" pitchFamily="18" charset="0"/>
              </a:rPr>
              <a:t> metoda je také vhodná jen tehdy, je-li chloupků malé </a:t>
            </a:r>
          </a:p>
          <a:p>
            <a:pPr algn="just"/>
            <a:r>
              <a:rPr lang="cs-CZ" sz="2800" dirty="0">
                <a:cs typeface="Times New Roman" pitchFamily="18" charset="0"/>
              </a:rPr>
              <a:t>  množství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br>
              <a:rPr lang="cs-CZ" sz="4900" dirty="0"/>
            </a:br>
            <a:r>
              <a:rPr lang="cs-CZ" sz="4000" b="1" dirty="0">
                <a:cs typeface="Times New Roman" pitchFamily="18" charset="0"/>
              </a:rPr>
              <a:t>POSTUP EPILACE HORNÍHO RTU A BRADY</a:t>
            </a:r>
            <a:br>
              <a:rPr lang="cs-CZ" sz="4900" dirty="0"/>
            </a:br>
            <a:endParaRPr lang="cs-CZ" sz="4900" dirty="0"/>
          </a:p>
        </p:txBody>
      </p:sp>
      <p:sp>
        <p:nvSpPr>
          <p:cNvPr id="7" name="Obdélník 6"/>
          <p:cNvSpPr/>
          <p:nvPr/>
        </p:nvSpPr>
        <p:spPr>
          <a:xfrm>
            <a:off x="323528" y="1196753"/>
            <a:ext cx="861178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použijeme dezinfekci před epilací, necháme zaschnout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aplikujeme pudr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zkusíme teplotu vosku, naneseme jej na kůži v jedné vrstvě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přiložíme </a:t>
            </a:r>
            <a:r>
              <a:rPr lang="cs-CZ" sz="2000" dirty="0" err="1">
                <a:solidFill>
                  <a:srgbClr val="002060"/>
                </a:solidFill>
                <a:cs typeface="Times New Roman" pitchFamily="18" charset="0"/>
              </a:rPr>
              <a:t>strip</a:t>
            </a: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a přitiskneme (vše po směru růstu)</a:t>
            </a:r>
          </a:p>
          <a:p>
            <a:pPr algn="just">
              <a:buFontTx/>
              <a:buChar char="-"/>
            </a:pPr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 napneme kůži a pohybem v protisměru růstu strhneme co nejblíže kůži – 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   zabráníme vzniku hematomů a jinému poškození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stlačíme epilované místo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dezinfikujeme kůži, odstraníme olejíčkem zbytky vosku </a:t>
            </a:r>
          </a:p>
          <a:p>
            <a:pPr algn="just"/>
            <a:r>
              <a:rPr lang="cs-CZ" sz="2000" dirty="0">
                <a:solidFill>
                  <a:srgbClr val="002060"/>
                </a:solidFill>
                <a:cs typeface="Times New Roman" pitchFamily="18" charset="0"/>
              </a:rPr>
              <a:t>-  naneseme klidnící sérum (emulzi, gel, pudr )</a:t>
            </a:r>
          </a:p>
          <a:p>
            <a:pPr algn="just">
              <a:buFontTx/>
              <a:buChar char="-"/>
            </a:pP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KONTRAINDIKACE  EPILACE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323528" y="1628800"/>
            <a:ext cx="8352928" cy="3759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poranění kůže (např. hematom),</a:t>
            </a:r>
            <a:r>
              <a:rPr kumimoji="0" lang="cs-CZ" sz="2800" b="0" i="0" u="none" strike="noStrike" cap="none" normalizeH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záněty na kůži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- menstruace (bolestivost)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- ekzémy, opary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- stomatologické problémy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- citlivá kůže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 varixy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ea typeface="Times New Roman" pitchFamily="18" charset="0"/>
                <a:cs typeface="Times New Roman" pitchFamily="18" charset="0"/>
              </a:rPr>
              <a:t>- od  4. měsíce těhotenství</a:t>
            </a:r>
            <a:endParaRPr lang="cs-CZ" sz="2800" dirty="0">
              <a:solidFill>
                <a:srgbClr val="002060"/>
              </a:solidFill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678CD37-3DA9-4771-B917-CD62C7F85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05102"/>
            <a:ext cx="2693640" cy="360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14CEC389-467D-4E04-BB7F-A6F9EF5D3E69}"/>
              </a:ext>
            </a:extLst>
          </p:cNvPr>
          <p:cNvSpPr txBox="1"/>
          <p:nvPr/>
        </p:nvSpPr>
        <p:spPr>
          <a:xfrm>
            <a:off x="335215" y="4900979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4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2B42CE8-2EC7-4394-B295-0A215B8EC66A}"/>
              </a:ext>
            </a:extLst>
          </p:cNvPr>
          <p:cNvSpPr txBox="1"/>
          <p:nvPr/>
        </p:nvSpPr>
        <p:spPr>
          <a:xfrm>
            <a:off x="6980232" y="228188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3</a:t>
            </a:r>
          </a:p>
          <a:p>
            <a:endParaRPr lang="cs-CZ" sz="1400" dirty="0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D1EF7B20-C9F7-4639-BBCA-77E3246DF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00979"/>
            <a:ext cx="2912783" cy="192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rgbClr val="002060"/>
                </a:solidFill>
                <a:cs typeface="Times New Roman" pitchFamily="18" charset="0"/>
              </a:rPr>
              <a:t>PO  EPILACI  SE  NEDOPORUČUJE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813690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pobyt na slunci ani v soláriu</a:t>
            </a:r>
          </a:p>
          <a:p>
            <a:pPr algn="just">
              <a:buFont typeface="Arial" pitchFamily="34" charset="0"/>
              <a:buChar char="•"/>
            </a:pP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umývání místa mýdlem</a:t>
            </a:r>
          </a:p>
          <a:p>
            <a:pPr algn="just">
              <a:buFont typeface="Arial" pitchFamily="34" charset="0"/>
              <a:buChar char="•"/>
            </a:pP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nedráždit pokožku parfémy a make-upy</a:t>
            </a:r>
          </a:p>
          <a:p>
            <a:pPr algn="just">
              <a:buFont typeface="Arial" pitchFamily="34" charset="0"/>
              <a:buChar char="•"/>
            </a:pP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koupání v přírodních vodách</a:t>
            </a:r>
          </a:p>
          <a:p>
            <a:pPr algn="just"/>
            <a:endParaRPr lang="cs-CZ" sz="2800" dirty="0">
              <a:ea typeface="Times New Roman" pitchFamily="18" charset="0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po příliš razantním a nešetrném strhnutí chloupků </a:t>
            </a:r>
          </a:p>
          <a:p>
            <a:pPr algn="just"/>
            <a:r>
              <a:rPr lang="cs-CZ" sz="2800" dirty="0">
                <a:ea typeface="Times New Roman" pitchFamily="18" charset="0"/>
                <a:cs typeface="Times New Roman" pitchFamily="18" charset="0"/>
              </a:rPr>
              <a:t>  m</a:t>
            </a: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ůže dojít k porušení integrity kůže, výsevu </a:t>
            </a:r>
          </a:p>
          <a:p>
            <a:pPr algn="just"/>
            <a:r>
              <a:rPr lang="cs-CZ" sz="2800" dirty="0"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puchýřků - folikulitis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>
                <a:ea typeface="Times New Roman" pitchFamily="18" charset="0"/>
                <a:cs typeface="Times New Roman" pitchFamily="18" charset="0"/>
              </a:rPr>
              <a:t> z mateřských znamének chloupky pouze zastřihneme</a:t>
            </a:r>
            <a:r>
              <a:rPr kumimoji="0" lang="cs-CZ" sz="280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800" u="none" strike="noStrike" cap="none" normalizeH="0" baseline="0" dirty="0">
              <a:ln>
                <a:noFill/>
              </a:ln>
              <a:effectLst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84249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cs typeface="Times New Roman" pitchFamily="18" charset="0"/>
              </a:rPr>
              <a:t>FEŘTEKOVÁ, V. </a:t>
            </a:r>
            <a:r>
              <a:rPr lang="cs-CZ" sz="2000" dirty="0" err="1">
                <a:cs typeface="Times New Roman" pitchFamily="18" charset="0"/>
              </a:rPr>
              <a:t>et</a:t>
            </a:r>
            <a:r>
              <a:rPr lang="cs-CZ" sz="2000" dirty="0">
                <a:cs typeface="Times New Roman" pitchFamily="18" charset="0"/>
              </a:rPr>
              <a:t> </a:t>
            </a:r>
            <a:r>
              <a:rPr lang="cs-CZ" sz="2000" dirty="0" err="1">
                <a:cs typeface="Times New Roman" pitchFamily="18" charset="0"/>
              </a:rPr>
              <a:t>al</a:t>
            </a:r>
            <a:r>
              <a:rPr lang="cs-CZ" sz="2000" dirty="0">
                <a:cs typeface="Times New Roman" pitchFamily="18" charset="0"/>
              </a:rPr>
              <a:t>. Kosmetika v teorii a v praxi. 1. </a:t>
            </a:r>
            <a:r>
              <a:rPr lang="cs-CZ" sz="2000" dirty="0" err="1">
                <a:cs typeface="Times New Roman" pitchFamily="18" charset="0"/>
              </a:rPr>
              <a:t>vyd</a:t>
            </a:r>
            <a:r>
              <a:rPr lang="cs-CZ" sz="2000" dirty="0">
                <a:cs typeface="Times New Roman" pitchFamily="18" charset="0"/>
              </a:rPr>
              <a:t>.  PRAHA: MAXDORF,  </a:t>
            </a:r>
          </a:p>
          <a:p>
            <a:pPr algn="just"/>
            <a:r>
              <a:rPr lang="cs-CZ" sz="2000" dirty="0">
                <a:cs typeface="Times New Roman" pitchFamily="18" charset="0"/>
              </a:rPr>
              <a:t>  1994.  269 s. ISBN 8085800209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>
                <a:cs typeface="Times New Roman" pitchFamily="18" charset="0"/>
              </a:rPr>
              <a:t> ROZSÍVALOVÁ, V. &amp; kolektiv. Kosmetika II</a:t>
            </a:r>
            <a:r>
              <a:rPr lang="cs-CZ" sz="2000" i="1" dirty="0">
                <a:cs typeface="Times New Roman" pitchFamily="18" charset="0"/>
              </a:rPr>
              <a:t>. </a:t>
            </a:r>
            <a:r>
              <a:rPr lang="cs-CZ" sz="2000" dirty="0">
                <a:cs typeface="Times New Roman" pitchFamily="18" charset="0"/>
              </a:rPr>
              <a:t>2. </a:t>
            </a:r>
            <a:r>
              <a:rPr lang="cs-CZ" sz="2000" dirty="0" err="1">
                <a:cs typeface="Times New Roman" pitchFamily="18" charset="0"/>
              </a:rPr>
              <a:t>vyd</a:t>
            </a:r>
            <a:r>
              <a:rPr lang="cs-CZ" sz="2000" dirty="0">
                <a:cs typeface="Times New Roman" pitchFamily="18" charset="0"/>
              </a:rPr>
              <a:t>. PRAHA: INFORMATORIUM,  </a:t>
            </a:r>
          </a:p>
          <a:p>
            <a:pPr algn="just"/>
            <a:r>
              <a:rPr lang="cs-CZ" sz="2000" dirty="0">
                <a:cs typeface="Times New Roman" pitchFamily="18" charset="0"/>
              </a:rPr>
              <a:t>  2011. 144 s.  ISBN 9788073330835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>
                <a:cs typeface="Times New Roman" pitchFamily="18" charset="0"/>
              </a:rPr>
              <a:t> ROZSÍVALOVÁ, V. &amp; kolektiv. Kosmetika I. 2. </a:t>
            </a:r>
            <a:r>
              <a:rPr lang="cs-CZ" sz="2000" dirty="0" err="1">
                <a:cs typeface="Times New Roman" pitchFamily="18" charset="0"/>
              </a:rPr>
              <a:t>vyd</a:t>
            </a:r>
            <a:r>
              <a:rPr lang="cs-CZ" sz="2000" dirty="0">
                <a:cs typeface="Times New Roman" pitchFamily="18" charset="0"/>
              </a:rPr>
              <a:t>. PRAHA: INFORMATORIUM, </a:t>
            </a:r>
          </a:p>
          <a:p>
            <a:pPr algn="just"/>
            <a:r>
              <a:rPr lang="cs-CZ" sz="2000" dirty="0">
                <a:cs typeface="Times New Roman" pitchFamily="18" charset="0"/>
              </a:rPr>
              <a:t>  2010. 140 s. ISBN: 9788073330804</a:t>
            </a:r>
          </a:p>
          <a:p>
            <a:pPr algn="just"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>
            <a:extLst>
              <a:ext uri="{FF2B5EF4-FFF2-40B4-BE49-F238E27FC236}">
                <a16:creationId xmlns:a16="http://schemas.microsoft.com/office/drawing/2014/main" id="{8148CDCC-91E2-4765-95D5-A1B8C1EFF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ZDROJE OBRÁZKŮ</a:t>
            </a:r>
            <a:endParaRPr lang="cs-CZ" sz="3600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A3D2969-B83D-4325-B511-CDB529711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Calibri (základní text)"/>
              </a:rPr>
              <a:t>Obr. 1 </a:t>
            </a:r>
            <a:r>
              <a:rPr lang="fr-FR" sz="2000" b="0" i="0" dirty="0">
                <a:solidFill>
                  <a:srgbClr val="212529"/>
                </a:solidFill>
                <a:effectLst/>
                <a:latin typeface="Calibri (základní text)"/>
              </a:rPr>
              <a:t>Alterfines. Pixabay.com: [online]. [cit. 2021-11-16]. Dostupný pod licencí Public Domain na WWW: &lt;https://pixabay.com/photos/hair-removal-beauty-franchise-4188610/&gt;.</a:t>
            </a:r>
            <a:endParaRPr lang="cs-CZ" sz="2000" dirty="0">
              <a:latin typeface="Calibri (základní text)"/>
            </a:endParaRPr>
          </a:p>
          <a:p>
            <a:r>
              <a:rPr lang="cs-CZ" sz="2000" dirty="0">
                <a:latin typeface="Calibri (základní text)"/>
              </a:rPr>
              <a:t>Obr. 2 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HairFollicle.png:. Wikimedia.org: </a:t>
            </a:r>
            <a:r>
              <a:rPr lang="cs-CZ" sz="2000" b="0" i="1" dirty="0" err="1">
                <a:solidFill>
                  <a:srgbClr val="212529"/>
                </a:solidFill>
                <a:effectLst/>
                <a:latin typeface="Calibri (základní text)"/>
              </a:rPr>
              <a:t>Hair</a:t>
            </a:r>
            <a:r>
              <a:rPr lang="cs-CZ" sz="2000" b="0" i="1" dirty="0">
                <a:solidFill>
                  <a:srgbClr val="212529"/>
                </a:solidFill>
                <a:effectLst/>
                <a:latin typeface="Calibri (základní text)"/>
              </a:rPr>
              <a:t> </a:t>
            </a:r>
            <a:r>
              <a:rPr lang="cs-CZ" sz="2000" b="0" i="1" dirty="0" err="1">
                <a:solidFill>
                  <a:srgbClr val="212529"/>
                </a:solidFill>
                <a:effectLst/>
                <a:latin typeface="Calibri (základní text)"/>
              </a:rPr>
              <a:t>follicle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 [online]. 2009-05-31 [cit. 2021-11-16]. Dostupný pod licencí Public 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domain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 na WWW: &lt;https://commons.wikimedia.org/wiki/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File:Hair_follicle.svg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&gt;.</a:t>
            </a:r>
          </a:p>
          <a:p>
            <a:r>
              <a:rPr lang="cs-CZ" sz="2000" dirty="0">
                <a:solidFill>
                  <a:srgbClr val="212529"/>
                </a:solidFill>
                <a:latin typeface="Calibri (základní text)"/>
              </a:rPr>
              <a:t>Obr. 3 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Hans. Pixabay.com: [online]. [cit. 2021-11-16]. Dostupný pod licencí Public 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Domain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 na WWW: &lt;https://pixabay.com/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photos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/bruise-green-blue-hematoma-2867963/&gt;.</a:t>
            </a:r>
          </a:p>
          <a:p>
            <a:r>
              <a:rPr lang="cs-CZ" sz="2000" dirty="0">
                <a:solidFill>
                  <a:srgbClr val="212529"/>
                </a:solidFill>
                <a:latin typeface="Calibri (základní text)"/>
              </a:rPr>
              <a:t>Obr. Č. 4  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Hans. Pixabay.com: [online]. [cit. 2021-11-16]. Dostupný pod licencí Public 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Domain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 na WWW: &lt;https://pixabay.com/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Calibri (základní text)"/>
              </a:rPr>
              <a:t>photos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Calibri (základní text)"/>
              </a:rPr>
              <a:t>/rash-red-ignited-reddish-psoriasis-356432/&gt;.</a:t>
            </a:r>
            <a:endParaRPr lang="cs-CZ" sz="2000" dirty="0">
              <a:solidFill>
                <a:srgbClr val="212529"/>
              </a:solidFill>
              <a:latin typeface="Calibri (základní text)"/>
            </a:endParaRP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2734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cs typeface="Times New Roman" pitchFamily="18" charset="0"/>
              </a:rPr>
              <a:t>DĚKUJI  ZA  POZORNOST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1981</TotalTime>
  <Words>1127</Words>
  <Application>Microsoft Office PowerPoint</Application>
  <PresentationFormat>Předvádění na obrazovce (4:3)</PresentationFormat>
  <Paragraphs>122</Paragraphs>
  <Slides>17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(základní text)</vt:lpstr>
      <vt:lpstr>Times New Roman</vt:lpstr>
      <vt:lpstr>Motiv sady Office</vt:lpstr>
      <vt:lpstr>DEPILACE A EPILACE</vt:lpstr>
      <vt:lpstr>   DEPILACE A EPILACE   </vt:lpstr>
      <vt:lpstr>HISTORIE</vt:lpstr>
      <vt:lpstr>RŮSTOVÉ  FÁZE  VLASU</vt:lpstr>
      <vt:lpstr>HYPERTRICHÓZA, HIRSUTISMUS</vt:lpstr>
      <vt:lpstr>DEPILACE</vt:lpstr>
      <vt:lpstr>EPILACE</vt:lpstr>
      <vt:lpstr>METODY ODSTRANĚNÍ OCHLUPENÍ</vt:lpstr>
      <vt:lpstr>METODY  ODSTRANĚNÍ  OCHLUPENÍ</vt:lpstr>
      <vt:lpstr>METODY  ODSTRANĚNÍ  OCHLUPENÍ</vt:lpstr>
      <vt:lpstr> BĚLENÍ  CHLOUPKŮ </vt:lpstr>
      <vt:lpstr> POSTUP EPILACE HORNÍHO RTU A BRADY </vt:lpstr>
      <vt:lpstr>KONTRAINDIKACE  EPILACE</vt:lpstr>
      <vt:lpstr>PO  EPILACI  SE  NEDOPORUČUJE</vt:lpstr>
      <vt:lpstr>ZDROJE</vt:lpstr>
      <vt:lpstr>ZDROJE OBRÁZKŮ</vt:lpstr>
      <vt:lpstr>DĚKUJI  ZA  POZORNOST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LAKOVÁNÍ NEHTŮ</dc:title>
  <dc:creator>PC</dc:creator>
  <cp:lastModifiedBy>Michaela Štouračová</cp:lastModifiedBy>
  <cp:revision>101</cp:revision>
  <dcterms:created xsi:type="dcterms:W3CDTF">2020-10-17T13:06:44Z</dcterms:created>
  <dcterms:modified xsi:type="dcterms:W3CDTF">2021-11-16T11:40:10Z</dcterms:modified>
</cp:coreProperties>
</file>