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3" r:id="rId10"/>
    <p:sldId id="264" r:id="rId11"/>
    <p:sldId id="269" r:id="rId12"/>
    <p:sldId id="270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56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/>
              <a:t>Klepnutím lze upravit styly předlohy textu.</a:t>
            </a:r>
          </a:p>
          <a:p>
            <a:pPr lvl="1" eaLnBrk="1" latinLnBrk="0" hangingPunct="1"/>
            <a:r>
              <a:rPr kumimoji="0" lang="cs-CZ"/>
              <a:t>Druhá úroveň</a:t>
            </a:r>
          </a:p>
          <a:p>
            <a:pPr lvl="2" eaLnBrk="1" latinLnBrk="0" hangingPunct="1"/>
            <a:r>
              <a:rPr kumimoji="0" lang="cs-CZ"/>
              <a:t>Třetí úroveň</a:t>
            </a:r>
          </a:p>
          <a:p>
            <a:pPr lvl="3" eaLnBrk="1" latinLnBrk="0" hangingPunct="1"/>
            <a:r>
              <a:rPr kumimoji="0" lang="cs-CZ"/>
              <a:t>Čtvrtá úroveň</a:t>
            </a:r>
          </a:p>
          <a:p>
            <a:pPr lvl="4" eaLnBrk="1" latinLnBrk="0" hangingPunct="1"/>
            <a:r>
              <a:rPr kumimoji="0" lang="cs-CZ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16.11.2021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zpd.nuov.cz/RVP/ML/RVP%206941L01%20Kosmeticke%20sluzby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332656"/>
            <a:ext cx="7270576" cy="1368151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b="1" dirty="0">
                <a:latin typeface="Tahoma" pitchFamily="34" charset="0"/>
                <a:ea typeface="Tahoma" pitchFamily="34" charset="0"/>
                <a:cs typeface="Tahoma" pitchFamily="34" charset="0"/>
              </a:rPr>
              <a:t>HYGIENA  A  BEZPEČNOST  PRÁCE V  PROVOZOVNÁCH  PEDIKÚRY</a:t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502B3435-B18A-4B05-B2B1-E2DA425CC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504" y="6228882"/>
            <a:ext cx="9506934" cy="592923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FEF6BF1-74B0-4913-BCEB-866A2EF042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2802608" cy="1849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550D12E2-6EAD-46F8-AC29-902665CBB7B3}"/>
              </a:ext>
            </a:extLst>
          </p:cNvPr>
          <p:cNvSpPr txBox="1"/>
          <p:nvPr/>
        </p:nvSpPr>
        <p:spPr>
          <a:xfrm>
            <a:off x="4833270" y="5647257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2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7D5F862B-0376-4B8A-968F-7B068C9D0F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18524"/>
            <a:ext cx="2292846" cy="143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C36D9BD3-F40A-4DAC-A3DA-E4A23136A3F1}"/>
              </a:ext>
            </a:extLst>
          </p:cNvPr>
          <p:cNvSpPr txBox="1"/>
          <p:nvPr/>
        </p:nvSpPr>
        <p:spPr>
          <a:xfrm>
            <a:off x="2987824" y="3841097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Hygienické předpisy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931224" cy="4989168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hygiena je nauka, která si všímá vlivů prostředí na zdraví člověka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kladné vlivy se snažíme podporovat, záporné vylučovat nebo alespoň potlačovat do té míry, aby se s nimi lidský organismus mohl beze škody vyrovnat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hygienické zásady pro provoz pedikérské provozovny jsou stanoveny MZ ČR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dohled nad provozovnami provádí okresní hygienická služba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7467600" cy="1008112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Požadavky na prostorové členění a vybavení provozovny </a:t>
            </a:r>
            <a:r>
              <a:rPr lang="cs-CZ" sz="28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pedikury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84784"/>
            <a:ext cx="8507288" cy="5040560"/>
          </a:xfrm>
        </p:spPr>
        <p:txBody>
          <a:bodyPr>
            <a:normAutofit fontScale="70000" lnSpcReduction="20000"/>
          </a:bodyPr>
          <a:lstStyle/>
          <a:p>
            <a:pPr lvl="0" algn="just"/>
            <a:r>
              <a:rPr lang="cs-CZ" sz="2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Čekárna: </a:t>
            </a:r>
            <a:r>
              <a:rPr lang="cs-CZ" sz="2600" dirty="0">
                <a:latin typeface="Tahoma" pitchFamily="34" charset="0"/>
                <a:ea typeface="Tahoma" pitchFamily="34" charset="0"/>
                <a:cs typeface="Tahoma" pitchFamily="34" charset="0"/>
              </a:rPr>
              <a:t>samostatná, rozměry se řídí velikostí provozovny</a:t>
            </a:r>
          </a:p>
          <a:p>
            <a:pPr lvl="0" algn="just"/>
            <a:r>
              <a:rPr lang="cs-CZ" sz="2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WC: </a:t>
            </a:r>
            <a:r>
              <a:rPr lang="cs-CZ" sz="2600" dirty="0">
                <a:latin typeface="Tahoma" pitchFamily="34" charset="0"/>
                <a:ea typeface="Tahoma" pitchFamily="34" charset="0"/>
                <a:cs typeface="Tahoma" pitchFamily="34" charset="0"/>
              </a:rPr>
              <a:t>zvlášť pro klienty a zvlášť pro zaměstnance</a:t>
            </a:r>
          </a:p>
          <a:p>
            <a:pPr lvl="0" algn="just"/>
            <a:r>
              <a:rPr lang="cs-CZ" sz="2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Přípravna: </a:t>
            </a:r>
            <a:r>
              <a:rPr lang="cs-CZ" sz="2600" dirty="0">
                <a:latin typeface="Tahoma" pitchFamily="34" charset="0"/>
                <a:ea typeface="Tahoma" pitchFamily="34" charset="0"/>
                <a:cs typeface="Tahoma" pitchFamily="34" charset="0"/>
              </a:rPr>
              <a:t>místnost, ve které máme zásobu čistého prádla, uloženy desinfekční prostředky apod. </a:t>
            </a:r>
          </a:p>
          <a:p>
            <a:pPr lvl="0" algn="just"/>
            <a:r>
              <a:rPr lang="cs-CZ" sz="2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Pracovní kabina: </a:t>
            </a:r>
            <a:r>
              <a:rPr lang="cs-CZ" sz="2600" dirty="0">
                <a:latin typeface="Tahoma" pitchFamily="34" charset="0"/>
                <a:ea typeface="Tahoma" pitchFamily="34" charset="0"/>
                <a:cs typeface="Tahoma" pitchFamily="34" charset="0"/>
              </a:rPr>
              <a:t>ošetření nohou můžeme provádět pouze v prostorách pro každého klienta oddělených. Plocha  na jednu pracovní kabinu a vzdálenosti nábytku jsou stanoveny směrnicemi </a:t>
            </a:r>
          </a:p>
          <a:p>
            <a:pPr lvl="0" algn="just"/>
            <a:r>
              <a:rPr lang="cs-CZ" sz="2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Stropy: </a:t>
            </a:r>
            <a:r>
              <a:rPr lang="cs-CZ" sz="2600" dirty="0">
                <a:latin typeface="Tahoma" pitchFamily="34" charset="0"/>
                <a:ea typeface="Tahoma" pitchFamily="34" charset="0"/>
                <a:cs typeface="Tahoma" pitchFamily="34" charset="0"/>
              </a:rPr>
              <a:t>musí být čisté, bílé, hladké</a:t>
            </a:r>
          </a:p>
          <a:p>
            <a:pPr lvl="0" algn="just"/>
            <a:r>
              <a:rPr lang="cs-CZ" sz="2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Stěny: </a:t>
            </a:r>
            <a:r>
              <a:rPr lang="cs-CZ" sz="2600" dirty="0">
                <a:latin typeface="Tahoma" pitchFamily="34" charset="0"/>
                <a:ea typeface="Tahoma" pitchFamily="34" charset="0"/>
                <a:cs typeface="Tahoma" pitchFamily="34" charset="0"/>
              </a:rPr>
              <a:t>opatřeny hladkou omítkou, vymalovány bez vzorů jemnými odstíny klidných, světlých barev. Stěny kolem umyvadel musí být opatřeny omyvatelným nátěrem nebo obkladem.</a:t>
            </a:r>
          </a:p>
          <a:p>
            <a:pPr lvl="0" algn="just"/>
            <a:r>
              <a:rPr lang="cs-CZ" sz="2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Okna: </a:t>
            </a:r>
            <a:r>
              <a:rPr lang="cs-CZ" sz="2600" dirty="0">
                <a:latin typeface="Tahoma" pitchFamily="34" charset="0"/>
                <a:ea typeface="Tahoma" pitchFamily="34" charset="0"/>
                <a:cs typeface="Tahoma" pitchFamily="34" charset="0"/>
              </a:rPr>
              <a:t>umožňují větrání a osvětlení. Musí rovnoměrně osvětlovat plochu. Denní světlo doplňujeme dobrou lampou</a:t>
            </a:r>
          </a:p>
          <a:p>
            <a:pPr lvl="0" algn="just"/>
            <a:r>
              <a:rPr lang="cs-CZ" sz="2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Podlaha: </a:t>
            </a:r>
            <a:r>
              <a:rPr lang="cs-CZ" sz="2600" dirty="0">
                <a:latin typeface="Tahoma" pitchFamily="34" charset="0"/>
                <a:ea typeface="Tahoma" pitchFamily="34" charset="0"/>
                <a:cs typeface="Tahoma" pitchFamily="34" charset="0"/>
              </a:rPr>
              <a:t>povrch, který umožňuje jednoduché a účinné udržování čistoty, musí snášet desinfekční prostředky</a:t>
            </a:r>
          </a:p>
          <a:p>
            <a:pPr lvl="0" algn="just"/>
            <a:r>
              <a:rPr lang="cs-CZ" sz="2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Vlhkost a teplota: </a:t>
            </a:r>
            <a:r>
              <a:rPr lang="cs-CZ" sz="2600" dirty="0">
                <a:latin typeface="Tahoma" pitchFamily="34" charset="0"/>
                <a:ea typeface="Tahoma" pitchFamily="34" charset="0"/>
                <a:cs typeface="Tahoma" pitchFamily="34" charset="0"/>
              </a:rPr>
              <a:t>v provozovně nemá klesnout teplota pod 20°C. Vlhkost ovzduší se má pohybovat kolem 50% relativní vlhkosti. K udržení patřičného stupně vlhkosti v místnosti opatříme radiátory odpařovacími nádobami s vodou, kterou pravidelně doplňujeme </a:t>
            </a:r>
          </a:p>
          <a:p>
            <a:pPr algn="just"/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706090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Vybavení kabiny pro klasickou pedikúru a)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568952" cy="5400600"/>
          </a:xfrm>
        </p:spPr>
        <p:txBody>
          <a:bodyPr>
            <a:noAutofit/>
          </a:bodyPr>
          <a:lstStyle/>
          <a:p>
            <a:pPr lvl="0" algn="just"/>
            <a:r>
              <a:rPr lang="cs-CZ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křeslo pro klienta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0" algn="just"/>
            <a:r>
              <a:rPr lang="cs-CZ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vanička pro nožní koupele: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 vodovodní baterie s teplou a studenou vodou. Na vaničce musí být dezinfekční přípravek – dezinfekci vaničky provádíme po každém klientovi, kartáček a dávkovač s mýdlem </a:t>
            </a:r>
          </a:p>
          <a:p>
            <a:pPr lvl="0" algn="just"/>
            <a:r>
              <a:rPr lang="cs-CZ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otáčecí pracovní židle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0" algn="just"/>
            <a:r>
              <a:rPr lang="cs-CZ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pedikérský stolek: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 plně vybavený, aby pedikérka od práce nemusela odbíhat a plně se věnovala ošetřování nohou klienta</a:t>
            </a:r>
          </a:p>
          <a:p>
            <a:pPr lvl="0" algn="just">
              <a:buNone/>
            </a:pP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r>
              <a:rPr lang="cs-CZ" sz="2000" i="1" dirty="0">
                <a:latin typeface="Tahoma" pitchFamily="34" charset="0"/>
                <a:ea typeface="Tahoma" pitchFamily="34" charset="0"/>
                <a:cs typeface="Tahoma" pitchFamily="34" charset="0"/>
              </a:rPr>
              <a:t>Horní deska stolku: 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dezinfekční přípravky na kůži a na nástroje, přípravky na osvěžení nohou, koupelová sůl, zdravotnickým materiálem v případě poranění. Na sterilní roušku pokládáme vysterilizované nástroje</a:t>
            </a:r>
          </a:p>
          <a:p>
            <a:pPr lvl="0" algn="just">
              <a:buNone/>
            </a:pP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    </a:t>
            </a:r>
            <a:r>
              <a:rPr lang="cs-CZ" sz="2000" i="1" dirty="0">
                <a:latin typeface="Tahoma" pitchFamily="34" charset="0"/>
                <a:ea typeface="Tahoma" pitchFamily="34" charset="0"/>
                <a:cs typeface="Tahoma" pitchFamily="34" charset="0"/>
              </a:rPr>
              <a:t>Prostřední deska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: dóza s víčkem, buničitou vatou, papírovými ubrousky, masážními přípravky a evidenční knihou</a:t>
            </a:r>
          </a:p>
          <a:p>
            <a:pPr lvl="0" algn="just">
              <a:buNone/>
            </a:pP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    </a:t>
            </a:r>
            <a:r>
              <a:rPr lang="cs-CZ" sz="2000" i="1" dirty="0">
                <a:latin typeface="Tahoma" pitchFamily="34" charset="0"/>
                <a:ea typeface="Tahoma" pitchFamily="34" charset="0"/>
                <a:cs typeface="Tahoma" pitchFamily="34" charset="0"/>
              </a:rPr>
              <a:t>Spodní polička: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 kazeta s dezinfekčním roztokem, kde odkládáme použité nástroje</a:t>
            </a:r>
          </a:p>
          <a:p>
            <a:pPr algn="just"/>
            <a:endParaRPr lang="cs-CZ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778098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Vybavení kabiny pro klasickou pedikúru b)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340768"/>
            <a:ext cx="8208912" cy="5133184"/>
          </a:xfrm>
        </p:spPr>
        <p:txBody>
          <a:bodyPr>
            <a:normAutofit/>
          </a:bodyPr>
          <a:lstStyle/>
          <a:p>
            <a:pPr lvl="0" algn="just"/>
            <a:r>
              <a:rPr lang="cs-CZ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podnožka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0" algn="just"/>
            <a:r>
              <a:rPr lang="cs-CZ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podložka na nohu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0" algn="just"/>
            <a:r>
              <a:rPr lang="cs-CZ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krytá odpadová nádoba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 – použitý materiál odkládáme do kryté odpadové nádoby</a:t>
            </a:r>
          </a:p>
          <a:p>
            <a:pPr lvl="0" algn="just"/>
            <a:r>
              <a:rPr lang="cs-CZ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umyvadlo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 – pro vlastní potřebu dezinfekci na ruce, dávkovač s mýdlem, kartáček, krém na ruce</a:t>
            </a:r>
          </a:p>
          <a:p>
            <a:pPr lvl="0" algn="just"/>
            <a:r>
              <a:rPr lang="cs-CZ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osvětlovací lampa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lvl="0" algn="just"/>
            <a:r>
              <a:rPr lang="cs-CZ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elektrické zásuvky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0" algn="just"/>
            <a:r>
              <a:rPr lang="cs-CZ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horkovzdušný sterilizátor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pokud má pedikérka </a:t>
            </a:r>
            <a:r>
              <a:rPr lang="cs-CZ" sz="2000" b="1" i="1" dirty="0">
                <a:latin typeface="Tahoma" pitchFamily="34" charset="0"/>
                <a:ea typeface="Tahoma" pitchFamily="34" charset="0"/>
                <a:cs typeface="Tahoma" pitchFamily="34" charset="0"/>
              </a:rPr>
              <a:t>speciální pedikérské křeslo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, nepotřebuje k němu podložku na nohu a podnožku </a:t>
            </a:r>
          </a:p>
          <a:p>
            <a:pPr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nábytek musí mít omyvatelný povrch odolný dezinfekčním prostředkům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Další zásady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>
            <a:normAutofit/>
          </a:bodyPr>
          <a:lstStyle/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osvětlení: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denní i umělé</a:t>
            </a:r>
          </a:p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ručníky a osušky: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použité dáváme do krytého koše, nutné je vyvařování prádla. Z hygienického hlediska používáme 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jednorázové ručníky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, které po použití ihned vyhazujeme</a:t>
            </a:r>
          </a:p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čisté prádlo: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musí být uloženo v samostatné skříňce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pedikérská kabina musí být dokonale čistá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denně provádíme 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dezinfekci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podlahy, křesla, podnožky, podložky, pracovní židle, vaničky, ostatního nábytku </a:t>
            </a:r>
            <a:r>
              <a:rPr lang="cs-CZ" i="1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lvl="5" algn="l" rtl="0">
              <a:spcBef>
                <a:spcPct val="0"/>
              </a:spcBef>
            </a:pPr>
            <a:r>
              <a:rPr lang="cs-CZ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DEZINFEKCE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435280" cy="4857403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soubor opatření, sloužící ke zneškodňování choroboplodných zárodků pomocí fyzikálních, chemických, kombinovaných postupů, které mají za cíl přerušit cestu nákazy od zdroje k vnímavému jedinci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87437B0D-B2C6-4666-A2EA-CA54B46EDF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1297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0A511850-232F-46E4-98BA-207AD84A8B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2429" y="3429000"/>
            <a:ext cx="2847577" cy="2847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3803ABB5-1F57-4FC0-A7F1-963D8FAD1C63}"/>
              </a:ext>
            </a:extLst>
          </p:cNvPr>
          <p:cNvSpPr txBox="1"/>
          <p:nvPr/>
        </p:nvSpPr>
        <p:spPr>
          <a:xfrm>
            <a:off x="778387" y="5009948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3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1AD846F2-53E7-4234-9F6E-1B0C27C4AD46}"/>
              </a:ext>
            </a:extLst>
          </p:cNvPr>
          <p:cNvSpPr txBox="1"/>
          <p:nvPr/>
        </p:nvSpPr>
        <p:spPr>
          <a:xfrm>
            <a:off x="5113581" y="6332314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4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Zásady dezinfekce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280920" cy="5277200"/>
          </a:xfrm>
        </p:spPr>
        <p:txBody>
          <a:bodyPr>
            <a:noAutofit/>
          </a:bodyPr>
          <a:lstStyle/>
          <a:p>
            <a:pPr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je součástí každodenního úklidu, dezinfikují se všechny omyvatelné plochy – stolky, židle, odpadkové koše, podložky, podlaha</a:t>
            </a:r>
          </a:p>
          <a:p>
            <a:pPr lvl="0"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nástroje se desinfikují po použití</a:t>
            </a:r>
          </a:p>
          <a:p>
            <a:pPr lvl="0"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 ruce umýt před ošetřením nebo dle potřeby</a:t>
            </a:r>
          </a:p>
          <a:p>
            <a:pPr lvl="0"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dodržovat koncentraci roztoku dle návodu výrobce</a:t>
            </a:r>
          </a:p>
          <a:p>
            <a:pPr lvl="0"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dodržovat expozici přípravku – doba působení dezinfekčního přípravku</a:t>
            </a:r>
          </a:p>
          <a:p>
            <a:pPr lvl="0"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kontrolovat expirační dobu přípravku – doba použitelnosti</a:t>
            </a:r>
          </a:p>
          <a:p>
            <a:pPr lvl="0"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používat gumové rukavice, roušku</a:t>
            </a:r>
          </a:p>
          <a:p>
            <a:pPr lvl="0"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znečištěné nástroje, pomůcky, ruce krví nejdříve dát do </a:t>
            </a:r>
            <a:r>
              <a:rPr lang="cs-CZ" sz="20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dez</a:t>
            </a:r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. roztoku, pak omýt a vysterilizovat</a:t>
            </a:r>
          </a:p>
          <a:p>
            <a:pPr lvl="0"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desinfekční přípravky střídáme, odolnost  mikrobů vůči účinné látce</a:t>
            </a:r>
          </a:p>
          <a:p>
            <a:pPr lvl="0"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dezinfekční roztok připravujeme denně</a:t>
            </a:r>
          </a:p>
          <a:p>
            <a:pPr lvl="0" algn="just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použité čepelky dáme bez obalu do nádoby k tomu určené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Provádění sterilizace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Sterilizace: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je souhrn opatření, při kterých se usmrcují nebo odstraňují z předmětů všechny mikroorganismy, včetně sporů, hub,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helmintů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(červů) a jejich vajíček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nástroje sterilizujeme, ze sterilizátoru vyjímáme těsně před výkonem. Proto je nutné, abychom měli dostatečný počet nástrojů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sterilizační přístroj musí být schválen hlavním hygienikem, musíme postupovat podle návodu výrobce</a:t>
            </a:r>
            <a:r>
              <a:rPr lang="cs-CZ" b="1" u="sng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jedenkrát ročně se musí nechat přístroj zkontrolovat hygienou a zápis si uložit  </a:t>
            </a:r>
          </a:p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horkovzdušný sterilizátor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– nejpoužívanější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                        při 160° C – sterilizujeme 60 minut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                        při 170° C – sterilizujeme 30 minut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                        při 180° C – sterilizujeme 20 minut</a:t>
            </a:r>
          </a:p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autokláv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i="1" dirty="0">
                <a:latin typeface="Tahoma" pitchFamily="34" charset="0"/>
                <a:ea typeface="Tahoma" pitchFamily="34" charset="0"/>
                <a:cs typeface="Tahoma" pitchFamily="34" charset="0"/>
              </a:rPr>
              <a:t>–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jde o sterilizaci nasycenou párou pod tlakem, je šetrnější a používá se v chirurgii</a:t>
            </a:r>
          </a:p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parní - </a:t>
            </a:r>
            <a:r>
              <a:rPr lang="cs-CZ" dirty="0"/>
              <a:t>Sterilizace párou je nejúčinnější forma sterilizace vhodná pro chirurgii a farmacii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Očista nástrojů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nutná </a:t>
            </a:r>
            <a:r>
              <a:rPr lang="cs-CZ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předsterilizační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očista nástrojů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 použití se očistí kartáčkem a mýdlem, opláchne pod tekoucí vodou, vysuší, vydezinfikuje a nechá se dezinfekční přípravek, podle návodu, působit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znovu se opláchne pitnou vodou, osuší a vloží do sterilizátoru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931224" cy="5205192"/>
          </a:xfrm>
        </p:spPr>
        <p:txBody>
          <a:bodyPr>
            <a:normAutofit/>
          </a:bodyPr>
          <a:lstStyle/>
          <a:p>
            <a:pPr algn="just"/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Bílá, D. (2017). </a:t>
            </a:r>
            <a:r>
              <a:rPr lang="cs-CZ" sz="1900" i="1" dirty="0">
                <a:latin typeface="Tahoma" pitchFamily="34" charset="0"/>
                <a:ea typeface="Tahoma" pitchFamily="34" charset="0"/>
                <a:cs typeface="Tahoma" pitchFamily="34" charset="0"/>
              </a:rPr>
              <a:t>Tvorba výukových materiálů Pedikúra, péče o nohy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, Diplomová práce, Brno, Masarykova univerzita.</a:t>
            </a:r>
          </a:p>
          <a:p>
            <a:pPr algn="just"/>
            <a:r>
              <a:rPr lang="cs-CZ" sz="19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Dürichová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, D. (2014). </a:t>
            </a:r>
            <a:r>
              <a:rPr lang="cs-CZ" sz="1900" i="1" dirty="0">
                <a:latin typeface="Tahoma" pitchFamily="34" charset="0"/>
                <a:ea typeface="Tahoma" pitchFamily="34" charset="0"/>
                <a:cs typeface="Tahoma" pitchFamily="34" charset="0"/>
              </a:rPr>
              <a:t>Praktická pedikúra, studijní materiál pro </a:t>
            </a:r>
            <a:r>
              <a:rPr lang="cs-CZ" sz="1900" i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podologickou</a:t>
            </a:r>
            <a:r>
              <a:rPr lang="cs-CZ" sz="1900" i="1" dirty="0">
                <a:latin typeface="Tahoma" pitchFamily="34" charset="0"/>
                <a:ea typeface="Tahoma" pitchFamily="34" charset="0"/>
                <a:cs typeface="Tahoma" pitchFamily="34" charset="0"/>
              </a:rPr>
              <a:t> praxi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. Praha: </a:t>
            </a:r>
            <a:r>
              <a:rPr lang="cs-CZ" sz="19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Gammapress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 Nučice.</a:t>
            </a:r>
          </a:p>
          <a:p>
            <a:pPr algn="just"/>
            <a:r>
              <a:rPr lang="cs-CZ" sz="19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Feřteková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, V. (2005). </a:t>
            </a:r>
            <a:r>
              <a:rPr lang="cs-CZ" sz="1900" i="1" dirty="0">
                <a:latin typeface="Tahoma" pitchFamily="34" charset="0"/>
                <a:ea typeface="Tahoma" pitchFamily="34" charset="0"/>
                <a:cs typeface="Tahoma" pitchFamily="34" charset="0"/>
              </a:rPr>
              <a:t>Kosmetika v teorii a praxi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. Praha: </a:t>
            </a:r>
            <a:r>
              <a:rPr lang="cs-CZ" sz="19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Maxdorf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pPr algn="just"/>
            <a:r>
              <a:rPr lang="cs-CZ" sz="19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Herrera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, P., </a:t>
            </a:r>
            <a:r>
              <a:rPr lang="cs-CZ" sz="19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Chlebníčková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, M. &amp; Vokurka, M. (2000). </a:t>
            </a:r>
            <a:r>
              <a:rPr lang="cs-CZ" sz="1900" i="1" dirty="0">
                <a:latin typeface="Tahoma" pitchFamily="34" charset="0"/>
                <a:ea typeface="Tahoma" pitchFamily="34" charset="0"/>
                <a:cs typeface="Tahoma" pitchFamily="34" charset="0"/>
              </a:rPr>
              <a:t>Manikúra a pedikúra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. Praha: </a:t>
            </a:r>
            <a:r>
              <a:rPr lang="cs-CZ" sz="19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Maxdorf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pPr algn="just"/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Kubát, R. (1985). </a:t>
            </a:r>
            <a:r>
              <a:rPr lang="cs-CZ" sz="1900" i="1" dirty="0">
                <a:latin typeface="Tahoma" pitchFamily="34" charset="0"/>
                <a:ea typeface="Tahoma" pitchFamily="34" charset="0"/>
                <a:cs typeface="Tahoma" pitchFamily="34" charset="0"/>
              </a:rPr>
              <a:t>Péče o nohy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. Praha: </a:t>
            </a:r>
            <a:r>
              <a:rPr lang="cs-CZ" sz="19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Avicenum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/zdravotnické nakladatelství.</a:t>
            </a:r>
          </a:p>
          <a:p>
            <a:pPr algn="just"/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Rámcově vzdělávací program pro obor Kosmetické služby. Národní ústav odborného vzdělávání. [online]. Citace 5. 6. </a:t>
            </a:r>
            <a:r>
              <a:rPr lang="cs-CZ" sz="1900">
                <a:latin typeface="Tahoma" pitchFamily="34" charset="0"/>
                <a:ea typeface="Tahoma" pitchFamily="34" charset="0"/>
                <a:cs typeface="Tahoma" pitchFamily="34" charset="0"/>
              </a:rPr>
              <a:t>2021. 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Dostupné z: 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http://zpd.nuov.cz/RVP/ML/RVP%206941L01%20Kosmeticke%20sluzby.pdf</a:t>
            </a:r>
            <a:endParaRPr lang="cs-CZ" sz="1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/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Teplá, K. &amp; a kolektiv. (2010). </a:t>
            </a:r>
            <a:r>
              <a:rPr lang="cs-CZ" sz="1900" i="1" dirty="0">
                <a:latin typeface="Tahoma" pitchFamily="34" charset="0"/>
                <a:ea typeface="Tahoma" pitchFamily="34" charset="0"/>
                <a:cs typeface="Tahoma" pitchFamily="34" charset="0"/>
              </a:rPr>
              <a:t>Kosmetika III.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 Praha: </a:t>
            </a:r>
            <a:r>
              <a:rPr lang="cs-CZ" sz="19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Informatorium</a:t>
            </a:r>
            <a:r>
              <a:rPr lang="cs-CZ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AF921AE-D56D-43A3-A578-94D0F7463A2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1 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Couleur</a:t>
            </a:r>
            <a:r>
              <a:rPr lang="cs-CZ" b="0" i="0" dirty="0">
                <a:solidFill>
                  <a:srgbClr val="21252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Pixabay.com: [online]. [cit. 2021-11-16]. Dostupný pod licencí Public 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Domain</a:t>
            </a:r>
            <a:r>
              <a:rPr lang="cs-CZ" b="0" i="0" dirty="0">
                <a:solidFill>
                  <a:srgbClr val="21252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na WWW: &lt;https://pixabay.com/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photos</a:t>
            </a:r>
            <a:r>
              <a:rPr lang="cs-CZ" b="0" i="0" dirty="0">
                <a:solidFill>
                  <a:srgbClr val="21252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/wash-hands-soap-hygiene-clean-4934590/&gt;.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2 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congerdesign</a:t>
            </a:r>
            <a:r>
              <a:rPr lang="cs-CZ" b="0" i="0" dirty="0">
                <a:solidFill>
                  <a:srgbClr val="21252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Pixabay.com: [online]. [cit. 2021-11-16]. Dostupný pod licencí Public 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Domain</a:t>
            </a:r>
            <a:r>
              <a:rPr lang="cs-CZ" b="0" i="0" dirty="0">
                <a:solidFill>
                  <a:srgbClr val="21252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na WWW: &lt;https://pixabay.com/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photos</a:t>
            </a:r>
            <a:r>
              <a:rPr lang="cs-CZ" b="0" i="0" dirty="0">
                <a:solidFill>
                  <a:srgbClr val="21252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/soap-dispenser-soap-liquid-soap-2337697/&gt;.</a:t>
            </a:r>
          </a:p>
          <a:p>
            <a:r>
              <a:rPr lang="cs-CZ" dirty="0">
                <a:solidFill>
                  <a:srgbClr val="21252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3 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Breezey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. Pixabay.com: [online]. [cit. 2021-11-16]. Dostupný pod licencí Public 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Domain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 na WWW: &lt;https://pixabay.com/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vectors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/sanitizer-disinfectant-spray-bottle-6592868/&gt;.</a:t>
            </a:r>
            <a:endParaRPr lang="cs-CZ" dirty="0">
              <a:solidFill>
                <a:srgbClr val="21252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dirty="0">
                <a:solidFill>
                  <a:srgbClr val="21252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4 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Alexandra_Koch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. Pixabay.com: [online]. [cit. 2021-11-16]. Dostupný pod licencí Public 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Domain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 na WWW: &lt;https://pixabay.com/</a:t>
            </a:r>
            <a:r>
              <a:rPr lang="cs-CZ" b="0" i="0" dirty="0" err="1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illustrations</a:t>
            </a:r>
            <a:r>
              <a:rPr lang="cs-CZ" b="0" i="0" dirty="0">
                <a:solidFill>
                  <a:srgbClr val="212529"/>
                </a:solidFill>
                <a:effectLst/>
                <a:latin typeface="Roboto Condensed" panose="02000000000000000000" pitchFamily="2" charset="0"/>
              </a:rPr>
              <a:t>/disinfection-hygiene-disinfectant-5247232/&gt;.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Nadpis 1">
            <a:extLst>
              <a:ext uri="{FF2B5EF4-FFF2-40B4-BE49-F238E27FC236}">
                <a16:creationId xmlns:a16="http://schemas.microsoft.com/office/drawing/2014/main" id="{733E3EF1-3E35-4448-95D7-2631F70B63D7}"/>
              </a:ext>
            </a:extLst>
          </p:cNvPr>
          <p:cNvSpPr txBox="1">
            <a:spLocks/>
          </p:cNvSpPr>
          <p:nvPr/>
        </p:nvSpPr>
        <p:spPr>
          <a:xfrm>
            <a:off x="457200" y="418654"/>
            <a:ext cx="7467600" cy="70609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ZDROJE OBRÁZKŮ</a:t>
            </a:r>
          </a:p>
        </p:txBody>
      </p:sp>
    </p:spTree>
    <p:extLst>
      <p:ext uri="{BB962C8B-B14F-4D97-AF65-F5344CB8AC3E}">
        <p14:creationId xmlns:p14="http://schemas.microsoft.com/office/powerpoint/2010/main" val="8600610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Děkuji za pozornost </a:t>
            </a:r>
            <a:r>
              <a:rPr lang="cs-CZ" sz="2800" b="1" dirty="0"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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1444</TotalTime>
  <Words>1191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0" baseType="lpstr">
      <vt:lpstr>Century Schoolbook</vt:lpstr>
      <vt:lpstr>Roboto Condensed</vt:lpstr>
      <vt:lpstr>Tahoma</vt:lpstr>
      <vt:lpstr>Times New Roman</vt:lpstr>
      <vt:lpstr>Wingdings</vt:lpstr>
      <vt:lpstr>Wingdings 2</vt:lpstr>
      <vt:lpstr>Arkýř</vt:lpstr>
      <vt:lpstr>HYGIENA  A  BEZPEČNOST  PRÁCE V  PROVOZOVNÁCH  PEDIKÚRY </vt:lpstr>
      <vt:lpstr>Hygienické předpisy</vt:lpstr>
      <vt:lpstr>Požadavky na prostorové členění a vybavení provozovny pedikury</vt:lpstr>
      <vt:lpstr>Vybavení kabiny pro klasickou pedikúru a)</vt:lpstr>
      <vt:lpstr>Vybavení kabiny pro klasickou pedikúru b)</vt:lpstr>
      <vt:lpstr>Další zásady</vt:lpstr>
      <vt:lpstr>DEZINFEKCE</vt:lpstr>
      <vt:lpstr>Zásady dezinfekce</vt:lpstr>
      <vt:lpstr>Provádění sterilizace</vt:lpstr>
      <vt:lpstr>Očista nástrojů</vt:lpstr>
      <vt:lpstr>ZDROJE</vt:lpstr>
      <vt:lpstr>Prezentace aplikace PowerPoint</vt:lpstr>
      <vt:lpstr>Děkuji za pozornost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ZÁSADY  HYGIENY  A  BEZPEČNOSTI  PRÁCE V  PROVOZOVNÁCH  PEDIKÚRY </dc:title>
  <dc:creator>PC</dc:creator>
  <cp:lastModifiedBy>Michaela Štouračová</cp:lastModifiedBy>
  <cp:revision>28</cp:revision>
  <dcterms:created xsi:type="dcterms:W3CDTF">2021-02-27T14:35:15Z</dcterms:created>
  <dcterms:modified xsi:type="dcterms:W3CDTF">2021-11-16T16:05:17Z</dcterms:modified>
</cp:coreProperties>
</file>