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8" r:id="rId2"/>
    <p:sldId id="268" r:id="rId3"/>
    <p:sldId id="274" r:id="rId4"/>
    <p:sldId id="264" r:id="rId5"/>
    <p:sldId id="261" r:id="rId6"/>
    <p:sldId id="265" r:id="rId7"/>
    <p:sldId id="262" r:id="rId8"/>
    <p:sldId id="263" r:id="rId9"/>
    <p:sldId id="273" r:id="rId10"/>
    <p:sldId id="276" r:id="rId11"/>
    <p:sldId id="271" r:id="rId12"/>
    <p:sldId id="279" r:id="rId13"/>
    <p:sldId id="281" r:id="rId14"/>
    <p:sldId id="28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174" autoAdjust="0"/>
  </p:normalViewPr>
  <p:slideViewPr>
    <p:cSldViewPr>
      <p:cViewPr varScale="1">
        <p:scale>
          <a:sx n="62" d="100"/>
          <a:sy n="62" d="100"/>
        </p:scale>
        <p:origin x="162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3BA3C-1600-4DE0-91BD-DA5F587936B7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F69932-4CAE-4E3E-9AAF-BDB1EBDE73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4748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69932-4CAE-4E3E-9AAF-BDB1EBDE739E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880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1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2000501"/>
            <a:ext cx="8229600" cy="864096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Candara" pitchFamily="34" charset="0"/>
                <a:cs typeface="Times New Roman" pitchFamily="18" charset="0"/>
              </a:rPr>
              <a:t>LAKOVÁNÍ  NEHTŮ</a:t>
            </a:r>
          </a:p>
        </p:txBody>
      </p:sp>
      <p:sp>
        <p:nvSpPr>
          <p:cNvPr id="11" name="Zástupný symbol pro zápatí 5">
            <a:extLst>
              <a:ext uri="{FF2B5EF4-FFF2-40B4-BE49-F238E27FC236}">
                <a16:creationId xmlns:a16="http://schemas.microsoft.com/office/drawing/2014/main" id="{610963D5-0200-40F4-A46F-1FED5E6C8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6856" y="5743062"/>
            <a:ext cx="8229600" cy="782282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Candara" panose="020E0502030303020204" pitchFamily="34" charset="0"/>
              </a:rPr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9B408FF9-6352-4B76-AD4B-877D744E5A0D}"/>
              </a:ext>
            </a:extLst>
          </p:cNvPr>
          <p:cNvSpPr txBox="1"/>
          <p:nvPr/>
        </p:nvSpPr>
        <p:spPr>
          <a:xfrm>
            <a:off x="389132" y="3809094"/>
            <a:ext cx="225552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1 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5EADE20-11B7-44C6-A8C4-F38C5C9D1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12976"/>
            <a:ext cx="15811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Candara" pitchFamily="34" charset="0"/>
                <a:cs typeface="Times New Roman" pitchFamily="18" charset="0"/>
              </a:rPr>
              <a:t>HISTORIE  LAKOVÁNÍ  NEHTŮ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616624"/>
          </a:xfrm>
        </p:spPr>
        <p:txBody>
          <a:bodyPr>
            <a:noAutofit/>
          </a:bodyPr>
          <a:lstStyle/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3200 let př.n.l. muži nosili barevné nehty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babylonští a římští válečníci měli na bojišti barevné nehty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Kleopatra nedala dopustit na henu, nosila rudé karmínové nehty 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princezna </a:t>
            </a:r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Nefertiti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 tíhla k rubínové červené (dosáhla jí rozmačkáním jahod)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manželka římského císaře používala k obarvení nehtů směs  </a:t>
            </a:r>
            <a:r>
              <a:rPr lang="cs-CZ" sz="2400" i="1" dirty="0">
                <a:latin typeface="Candara" pitchFamily="34" charset="0"/>
                <a:cs typeface="Times New Roman" pitchFamily="18" charset="0"/>
              </a:rPr>
              <a:t>„dračí krev“ 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(latex z peruánské rostliny) s jehněčím tukem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1917 - první tekutý lak na nehty! Stvořitelkou byla </a:t>
            </a:r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Michelle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Ménardová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. Inspirovala se vznikem automobilového laku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laky na nehty proslavila herečka </a:t>
            </a:r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Rita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Hayworthová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, která nosila upravené, dlouhé a rudé nehty  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1934 - první umělý nehet vytvořený zubařem</a:t>
            </a:r>
          </a:p>
          <a:p>
            <a:pPr algn="just"/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br>
              <a:rPr lang="cs-CZ" sz="1800" dirty="0">
                <a:latin typeface="Times New Roman" pitchFamily="18" charset="0"/>
                <a:cs typeface="Times New Roman" pitchFamily="18" charset="0"/>
              </a:rPr>
            </a:b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latin typeface="Candara" pitchFamily="34" charset="0"/>
                <a:cs typeface="Times New Roman" pitchFamily="18" charset="0"/>
              </a:rPr>
              <a:t>ODLAKOVÁNÍ  NEHTŮ </a:t>
            </a:r>
            <a:r>
              <a:rPr lang="cs-CZ" sz="4000" b="1" dirty="0">
                <a:latin typeface="Candara" pitchFamily="34" charset="0"/>
                <a:cs typeface="Times New Roman" pitchFamily="18" charset="0"/>
              </a:rPr>
              <a:t>- postup</a:t>
            </a:r>
            <a:endParaRPr lang="cs-CZ" sz="3600" b="1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5069160"/>
          </a:xfrm>
        </p:spPr>
        <p:txBody>
          <a:bodyPr>
            <a:normAutofit/>
          </a:bodyPr>
          <a:lstStyle/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kvalitní odlakovač bez acetonu a toluenu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nepoužíváme vatu, zanechává chloupky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tamponek nasáklý odlakovačem položíme na nehet, po třech vteřinách stáhneme lak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lak odstraňujeme od bočních stran nehtu do středu a směrem ven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odstraníme i lak pod nehty vatovou tyčinkou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umyjeme a dezinfikujeme ruce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atin typeface="Candara" pitchFamily="34" charset="0"/>
                <a:cs typeface="Times New Roman" pitchFamily="18" charset="0"/>
              </a:rPr>
              <a:t>PODLAK  (base </a:t>
            </a:r>
            <a:r>
              <a:rPr lang="cs-CZ" sz="4000" b="1" dirty="0" err="1">
                <a:latin typeface="Candara" pitchFamily="34" charset="0"/>
                <a:cs typeface="Times New Roman" pitchFamily="18" charset="0"/>
              </a:rPr>
              <a:t>coat</a:t>
            </a:r>
            <a:r>
              <a:rPr lang="cs-CZ" sz="4000" b="1" dirty="0">
                <a:latin typeface="Candara" pitchFamily="34" charset="0"/>
                <a:cs typeface="Times New Roman" pitchFamily="18" charset="0"/>
              </a:rPr>
              <a:t>,  zpevňovač)  </a:t>
            </a:r>
            <a:r>
              <a:rPr lang="cs-CZ" sz="2700" b="1" dirty="0">
                <a:latin typeface="Candara" pitchFamily="34" charset="0"/>
                <a:cs typeface="Times New Roman" pitchFamily="18" charset="0"/>
              </a:rPr>
              <a:t>1. vrstva</a:t>
            </a:r>
            <a:endParaRPr lang="cs-CZ" sz="2700" b="1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516" y="1628800"/>
            <a:ext cx="8712968" cy="4641379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sz="2800" b="1" dirty="0">
                <a:latin typeface="Candara" pitchFamily="34" charset="0"/>
                <a:cs typeface="Times New Roman" pitchFamily="18" charset="0"/>
              </a:rPr>
              <a:t>Účinné látky: 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keratin – nehty jsou pevnější</a:t>
            </a:r>
          </a:p>
          <a:p>
            <a:pPr algn="just"/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calcium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 – nehty jsou flexibilnější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protein – nehty chrání před vysušováním</a:t>
            </a:r>
          </a:p>
          <a:p>
            <a:pPr algn="just"/>
            <a:endParaRPr lang="cs-CZ" sz="2000" dirty="0">
              <a:latin typeface="Candara" pitchFamily="34" charset="0"/>
              <a:cs typeface="Times New Roman" pitchFamily="18" charset="0"/>
            </a:endParaRP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chrání nehty od skvrn, které způsobují barevné pigmenty obsažené v lacích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vyhlazuje nehet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výběr závisí na typu nehtu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ruce i nehty dobře vysušíme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aplikujeme jednu vrstvu </a:t>
            </a:r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podlaku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 podle typu nehtu</a:t>
            </a:r>
          </a:p>
        </p:txBody>
      </p:sp>
    </p:spTree>
  </p:cSld>
  <p:clrMapOvr>
    <a:masterClrMapping/>
  </p:clrMapOvr>
  <p:transition spd="slow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br>
              <a:rPr lang="cs-CZ" sz="4000" b="1" dirty="0">
                <a:latin typeface="Candara" pitchFamily="34" charset="0"/>
                <a:cs typeface="Times New Roman" pitchFamily="18" charset="0"/>
              </a:rPr>
            </a:br>
            <a:r>
              <a:rPr lang="cs-CZ" sz="4000" b="1" dirty="0">
                <a:latin typeface="Candara" pitchFamily="34" charset="0"/>
                <a:cs typeface="Times New Roman" pitchFamily="18" charset="0"/>
              </a:rPr>
              <a:t>LAKOVÁNÍ  NEHTŮ – technika  </a:t>
            </a:r>
            <a:r>
              <a:rPr lang="cs-CZ" sz="2700" b="1" dirty="0">
                <a:latin typeface="Candara" pitchFamily="34" charset="0"/>
                <a:cs typeface="Times New Roman" pitchFamily="18" charset="0"/>
              </a:rPr>
              <a:t>2. a 3. vrstva</a:t>
            </a:r>
            <a:br>
              <a:rPr lang="cs-CZ" b="1" dirty="0">
                <a:latin typeface="Candara" pitchFamily="34" charset="0"/>
                <a:cs typeface="Times New Roman" pitchFamily="18" charset="0"/>
              </a:rPr>
            </a:br>
            <a:endParaRPr lang="cs-CZ" b="1" dirty="0">
              <a:latin typeface="Candar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2996952"/>
            <a:ext cx="1800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latin typeface="Candara" pitchFamily="34" charset="0"/>
                <a:cs typeface="Times New Roman" pitchFamily="18" charset="0"/>
              </a:rPr>
              <a:t>1. Zkouška štětečku    na volném okraji nehtu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2996952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latin typeface="Candara" pitchFamily="34" charset="0"/>
                <a:cs typeface="Times New Roman" pitchFamily="18" charset="0"/>
              </a:rPr>
              <a:t>2. První podélný tah uprostřed nehtu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2996952"/>
            <a:ext cx="20162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latin typeface="Candara" pitchFamily="34" charset="0"/>
                <a:cs typeface="Times New Roman" pitchFamily="18" charset="0"/>
              </a:rPr>
              <a:t>3. Druhý příčně   paralelní tah s kožní řasou u dolního okraje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5589240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latin typeface="Candara" pitchFamily="34" charset="0"/>
                <a:cs typeface="Times New Roman" pitchFamily="18" charset="0"/>
              </a:rPr>
              <a:t>4. Vyplnění volného prostoru podélnými tahy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5661248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latin typeface="Candara" pitchFamily="34" charset="0"/>
                <a:cs typeface="Times New Roman" pitchFamily="18" charset="0"/>
              </a:rPr>
              <a:t>5. Kontrola nanesení laku, případné opravy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133" y="1198352"/>
            <a:ext cx="1402990" cy="173221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0805" y="1196752"/>
            <a:ext cx="1224136" cy="17281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4728" y="3936083"/>
            <a:ext cx="1094024" cy="16524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576525" y="4109029"/>
            <a:ext cx="1375326" cy="142479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9892" y="1196007"/>
            <a:ext cx="1296144" cy="1676565"/>
          </a:xfrm>
          <a:prstGeom prst="rect">
            <a:avLst/>
          </a:prstGeom>
        </p:spPr>
      </p:pic>
      <p:sp>
        <p:nvSpPr>
          <p:cNvPr id="15" name="TextovéPole 14">
            <a:extLst>
              <a:ext uri="{FF2B5EF4-FFF2-40B4-BE49-F238E27FC236}">
                <a16:creationId xmlns:a16="http://schemas.microsoft.com/office/drawing/2014/main" id="{76BB9DF3-45BB-42A9-B96F-DE0AE802B827}"/>
              </a:ext>
            </a:extLst>
          </p:cNvPr>
          <p:cNvSpPr txBox="1"/>
          <p:nvPr/>
        </p:nvSpPr>
        <p:spPr>
          <a:xfrm>
            <a:off x="2004080" y="1823919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2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044C1777-A942-4C25-9BB0-1CC39010B478}"/>
              </a:ext>
            </a:extLst>
          </p:cNvPr>
          <p:cNvSpPr txBox="1"/>
          <p:nvPr/>
        </p:nvSpPr>
        <p:spPr>
          <a:xfrm>
            <a:off x="4927353" y="1664957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3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35AAE118-384D-4A2E-BFA4-1740FA420620}"/>
              </a:ext>
            </a:extLst>
          </p:cNvPr>
          <p:cNvSpPr txBox="1"/>
          <p:nvPr/>
        </p:nvSpPr>
        <p:spPr>
          <a:xfrm>
            <a:off x="7794941" y="2087407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4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C78562C7-FB83-4CA0-BE7E-888BCC3E44DF}"/>
              </a:ext>
            </a:extLst>
          </p:cNvPr>
          <p:cNvSpPr txBox="1"/>
          <p:nvPr/>
        </p:nvSpPr>
        <p:spPr>
          <a:xfrm>
            <a:off x="2859109" y="4201234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5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8A0711A6-6637-44C6-B438-8CF76EB570B8}"/>
              </a:ext>
            </a:extLst>
          </p:cNvPr>
          <p:cNvSpPr txBox="1"/>
          <p:nvPr/>
        </p:nvSpPr>
        <p:spPr>
          <a:xfrm>
            <a:off x="7134244" y="4871828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6</a:t>
            </a:r>
          </a:p>
        </p:txBody>
      </p:sp>
    </p:spTree>
  </p:cSld>
  <p:clrMapOvr>
    <a:masterClrMapping/>
  </p:clrMapOvr>
  <p:transition spd="slow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Candara" pitchFamily="34" charset="0"/>
                <a:cs typeface="Times New Roman" pitchFamily="18" charset="0"/>
              </a:rPr>
              <a:t>LAKOVÁNÍ  NEHTŮ – technika</a:t>
            </a:r>
            <a:endParaRPr lang="cs-CZ" sz="3600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400" dirty="0">
                <a:latin typeface="Candara" pitchFamily="34" charset="0"/>
                <a:cs typeface="Times New Roman" pitchFamily="18" charset="0"/>
              </a:rPr>
              <a:t>přihlédneme k velikosti a tvaru rukou</a:t>
            </a:r>
          </a:p>
          <a:p>
            <a:pPr>
              <a:spcBef>
                <a:spcPts val="0"/>
              </a:spcBef>
            </a:pPr>
            <a:r>
              <a:rPr lang="cs-CZ" sz="2400" dirty="0">
                <a:latin typeface="Candara" pitchFamily="34" charset="0"/>
                <a:cs typeface="Times New Roman" pitchFamily="18" charset="0"/>
              </a:rPr>
              <a:t>aplikujeme stejnoměrnou první vrstvu barevného laku (bezacetonový)</a:t>
            </a:r>
          </a:p>
          <a:p>
            <a:pPr>
              <a:spcBef>
                <a:spcPts val="0"/>
              </a:spcBef>
            </a:pPr>
            <a:r>
              <a:rPr lang="cs-CZ" sz="2400" dirty="0">
                <a:latin typeface="Candara" pitchFamily="34" charset="0"/>
                <a:cs typeface="Times New Roman" pitchFamily="18" charset="0"/>
              </a:rPr>
              <a:t>lak necháme zavadnout</a:t>
            </a:r>
          </a:p>
          <a:p>
            <a:pPr>
              <a:spcBef>
                <a:spcPts val="0"/>
              </a:spcBef>
            </a:pPr>
            <a:r>
              <a:rPr lang="cs-CZ" sz="2400" dirty="0">
                <a:latin typeface="Candara" pitchFamily="34" charset="0"/>
                <a:cs typeface="Times New Roman" pitchFamily="18" charset="0"/>
              </a:rPr>
              <a:t>aplikujeme druhou vrstvu barevného laku</a:t>
            </a:r>
          </a:p>
          <a:p>
            <a:pPr>
              <a:spcBef>
                <a:spcPts val="0"/>
              </a:spcBef>
            </a:pPr>
            <a:r>
              <a:rPr lang="cs-CZ" sz="2400" dirty="0">
                <a:latin typeface="Candara" pitchFamily="34" charset="0"/>
                <a:cs typeface="Times New Roman" pitchFamily="18" charset="0"/>
              </a:rPr>
              <a:t>necháme zaschnout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648BD74-61E3-4B39-B9C5-624E684AF4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210009"/>
            <a:ext cx="3306663" cy="2182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0A5E2240-956E-49A7-BD00-ECB7401AAD40}"/>
              </a:ext>
            </a:extLst>
          </p:cNvPr>
          <p:cNvSpPr txBox="1"/>
          <p:nvPr/>
        </p:nvSpPr>
        <p:spPr>
          <a:xfrm>
            <a:off x="827584" y="4217463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8 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B2BDEF26-EB4A-4B28-9551-7CA6879D35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159" y="3153978"/>
            <a:ext cx="1912337" cy="286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124E8B56-0015-4BD4-83FE-EF718F86D5CC}"/>
              </a:ext>
            </a:extLst>
          </p:cNvPr>
          <p:cNvSpPr txBox="1"/>
          <p:nvPr/>
        </p:nvSpPr>
        <p:spPr>
          <a:xfrm>
            <a:off x="6431280" y="6057377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7 </a:t>
            </a:r>
          </a:p>
        </p:txBody>
      </p:sp>
    </p:spTree>
  </p:cSld>
  <p:clrMapOvr>
    <a:masterClrMapping/>
  </p:clrMapOvr>
  <p:transition spd="slow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>
                <a:latin typeface="Candara" pitchFamily="34" charset="0"/>
                <a:cs typeface="Times New Roman" pitchFamily="18" charset="0"/>
              </a:rPr>
              <a:t>TOP  COAT  (</a:t>
            </a:r>
            <a:r>
              <a:rPr lang="cs-CZ" sz="3600" b="1" dirty="0" err="1">
                <a:latin typeface="Candara" pitchFamily="34" charset="0"/>
                <a:cs typeface="Times New Roman" pitchFamily="18" charset="0"/>
              </a:rPr>
              <a:t>nadlak</a:t>
            </a:r>
            <a:r>
              <a:rPr lang="cs-CZ" sz="3600" b="1" dirty="0">
                <a:latin typeface="Candara" pitchFamily="34" charset="0"/>
                <a:cs typeface="Times New Roman" pitchFamily="18" charset="0"/>
              </a:rPr>
              <a:t>)  </a:t>
            </a:r>
            <a:r>
              <a:rPr lang="cs-CZ" sz="2400" b="1" dirty="0">
                <a:latin typeface="Candara" pitchFamily="34" charset="0"/>
                <a:cs typeface="Times New Roman" pitchFamily="18" charset="0"/>
              </a:rPr>
              <a:t>4. vrstva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zaručuje kvalitu lakování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zvýší lesk a chrání lak před olupováním a praskáním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aplikujeme v jedné vrstvě na suchý barevný lak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aplikujeme vytvrzovací bezbarvý rychleschnoucí lak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po uschnutí laku aplikujeme olej na kůžičku nehtů</a:t>
            </a:r>
          </a:p>
        </p:txBody>
      </p:sp>
    </p:spTree>
  </p:cSld>
  <p:clrMapOvr>
    <a:masterClrMapping/>
  </p:clrMapOvr>
  <p:transition spd="slow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Candara" pitchFamily="34" charset="0"/>
                <a:cs typeface="Times New Roman" pitchFamily="18" charset="0"/>
              </a:rPr>
              <a:t>UKÁZKY  LAKOVÁNÍ  NEHTŮ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868144" y="98072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atin typeface="Candara" pitchFamily="34" charset="0"/>
                <a:cs typeface="Times New Roman" pitchFamily="18" charset="0"/>
              </a:rPr>
              <a:t>Postup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98072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atin typeface="Candara" pitchFamily="34" charset="0"/>
                <a:cs typeface="Times New Roman" pitchFamily="18" charset="0"/>
              </a:rPr>
              <a:t>Působení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16288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>
                <a:latin typeface="Candara" pitchFamily="34" charset="0"/>
                <a:cs typeface="Times New Roman" pitchFamily="18" charset="0"/>
              </a:rPr>
              <a:t>Nehet se zdůrazní, vystupuje do popředí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292494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>
                <a:latin typeface="Candara" pitchFamily="34" charset="0"/>
                <a:cs typeface="Times New Roman" pitchFamily="18" charset="0"/>
              </a:rPr>
              <a:t>Nehet vypadá delší a užší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6021288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>
                <a:latin typeface="Candara" pitchFamily="34" charset="0"/>
                <a:cs typeface="Times New Roman" pitchFamily="18" charset="0"/>
              </a:rPr>
              <a:t>Nehet vypadá kratší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4509120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>
                <a:latin typeface="Candara" pitchFamily="34" charset="0"/>
                <a:cs typeface="Times New Roman" pitchFamily="18" charset="0"/>
              </a:rPr>
              <a:t>Nehet vypadá užší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1772816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>
                <a:latin typeface="Candara" pitchFamily="34" charset="0"/>
                <a:cs typeface="Times New Roman" pitchFamily="18" charset="0"/>
              </a:rPr>
              <a:t>Nehet se nalakuje celý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285293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>
                <a:latin typeface="Candara" pitchFamily="34" charset="0"/>
                <a:cs typeface="Times New Roman" pitchFamily="18" charset="0"/>
              </a:rPr>
              <a:t>Nehet se nenalakuje po stranách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724128" y="436510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>
                <a:latin typeface="Candara" pitchFamily="34" charset="0"/>
                <a:cs typeface="Times New Roman" pitchFamily="18" charset="0"/>
              </a:rPr>
              <a:t>Nenalakuje se spodní část nehtu po stranách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580112" y="6021288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>
                <a:latin typeface="Candara" pitchFamily="34" charset="0"/>
                <a:cs typeface="Times New Roman" pitchFamily="18" charset="0"/>
              </a:rPr>
              <a:t>Nenalakuje se lunula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927679" y="5292406"/>
            <a:ext cx="1053698" cy="136244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1" t="3241" r="2682" b="2730"/>
          <a:stretch/>
        </p:blipFill>
        <p:spPr>
          <a:xfrm rot="10800000">
            <a:off x="3955696" y="2453870"/>
            <a:ext cx="1016581" cy="11581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3927679" y="1047465"/>
            <a:ext cx="1053698" cy="10992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3927680" y="3900593"/>
            <a:ext cx="1053784" cy="1250804"/>
          </a:xfrm>
          <a:prstGeom prst="rect">
            <a:avLst/>
          </a:prstGeom>
        </p:spPr>
      </p:pic>
      <p:sp>
        <p:nvSpPr>
          <p:cNvPr id="21" name="TextovéPole 20">
            <a:extLst>
              <a:ext uri="{FF2B5EF4-FFF2-40B4-BE49-F238E27FC236}">
                <a16:creationId xmlns:a16="http://schemas.microsoft.com/office/drawing/2014/main" id="{8E6C3645-D437-47B2-BBD9-90A0C76D2167}"/>
              </a:ext>
            </a:extLst>
          </p:cNvPr>
          <p:cNvSpPr txBox="1"/>
          <p:nvPr/>
        </p:nvSpPr>
        <p:spPr>
          <a:xfrm>
            <a:off x="4981377" y="1350640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9 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30941864-3388-4A9C-9572-E79155D3D0C5}"/>
              </a:ext>
            </a:extLst>
          </p:cNvPr>
          <p:cNvSpPr txBox="1"/>
          <p:nvPr/>
        </p:nvSpPr>
        <p:spPr>
          <a:xfrm>
            <a:off x="2827936" y="3101511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10 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20A6EB6B-D4F3-42B9-A3C2-CFE9F66802D7}"/>
              </a:ext>
            </a:extLst>
          </p:cNvPr>
          <p:cNvSpPr txBox="1"/>
          <p:nvPr/>
        </p:nvSpPr>
        <p:spPr>
          <a:xfrm>
            <a:off x="4972277" y="4049158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11 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2B1ADD0F-C457-4CA6-9E60-C7E892B1833E}"/>
              </a:ext>
            </a:extLst>
          </p:cNvPr>
          <p:cNvSpPr txBox="1"/>
          <p:nvPr/>
        </p:nvSpPr>
        <p:spPr>
          <a:xfrm>
            <a:off x="2827936" y="5580608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12 </a:t>
            </a:r>
          </a:p>
        </p:txBody>
      </p:sp>
    </p:spTree>
  </p:cSld>
  <p:clrMapOvr>
    <a:masterClrMapping/>
  </p:clrMapOvr>
  <p:transition spd="slow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Candara" pitchFamily="34" charset="0"/>
                <a:cs typeface="Times New Roman" pitchFamily="18" charset="0"/>
              </a:rPr>
              <a:t>LAKY  PODLE  POUŽITÍ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Autofit/>
          </a:bodyPr>
          <a:lstStyle/>
          <a:p>
            <a:pPr algn="just"/>
            <a:r>
              <a:rPr lang="cs-CZ" sz="2400" b="1" dirty="0">
                <a:latin typeface="Candara" pitchFamily="34" charset="0"/>
                <a:cs typeface="Times New Roman" pitchFamily="18" charset="0"/>
              </a:rPr>
              <a:t>podkladové: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 ochranné proti zabarvení, výživné např. s obsahem kalcia, olejem a vitaminy na přírodní nehty, speciální např. s vyrovnávacím efektem, s mikrovlákny </a:t>
            </a:r>
          </a:p>
          <a:p>
            <a:pPr algn="just"/>
            <a:r>
              <a:rPr lang="cs-CZ" sz="2400" b="1" dirty="0">
                <a:latin typeface="Candara" pitchFamily="34" charset="0"/>
                <a:cs typeface="Times New Roman" pitchFamily="18" charset="0"/>
              </a:rPr>
              <a:t>barevné laky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: bezacetonové (v různých odstínech),  rychleschnoucí, s vysokým leskem</a:t>
            </a:r>
          </a:p>
          <a:p>
            <a:pPr algn="just"/>
            <a:r>
              <a:rPr lang="cs-CZ" sz="2400" b="1" dirty="0" err="1">
                <a:latin typeface="Candara" pitchFamily="34" charset="0"/>
                <a:cs typeface="Times New Roman" pitchFamily="18" charset="0"/>
              </a:rPr>
              <a:t>nadlaky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: transparentní ochranné proti oděru, s UV filtry, rychleschnoucí, extra lesklé, matové, perleťové, třpytivé, speciální např. na zdobení, univerzální jako podkladový, rychleschnoucí transparentní </a:t>
            </a:r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nadlak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, 3 funkce v 1 laku, mokrý efekt, metalický, fosforeskující, měnivý</a:t>
            </a:r>
          </a:p>
        </p:txBody>
      </p:sp>
    </p:spTree>
  </p:cSld>
  <p:clrMapOvr>
    <a:masterClrMapping/>
  </p:clrMapOvr>
  <p:transition spd="slow">
    <p:pull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Candara" pitchFamily="34" charset="0"/>
                <a:cs typeface="Times New Roman" pitchFamily="18" charset="0"/>
              </a:rPr>
              <a:t>RADY  PRO  SPRÁVNÉ  LAKOVÁNÍ</a:t>
            </a:r>
            <a:endParaRPr lang="cs-CZ" sz="3600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5328592"/>
          </a:xfrm>
        </p:spPr>
        <p:txBody>
          <a:bodyPr>
            <a:noAutofit/>
          </a:bodyPr>
          <a:lstStyle/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na ředění laků používáme speciální ředidlo - </a:t>
            </a:r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Thiner</a:t>
            </a:r>
            <a:endParaRPr lang="cs-CZ" sz="2400" dirty="0">
              <a:latin typeface="Candara" pitchFamily="34" charset="0"/>
              <a:cs typeface="Times New Roman" pitchFamily="18" charset="0"/>
            </a:endParaRP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pro rychlejší schnutí laků použijeme </a:t>
            </a:r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spec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. sprej, který rozprášíme na obě ruce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nehty lakujte jedním tahem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nepoužívejte nadměrné množství laku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vždy se snažte o rovnoměrnost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lahvičky s lakem obsahují také malinké stříbrné kuličky, které zajišťují tekutost laku a zabraňují jeho tuhnutí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laky se třpytkami či </a:t>
            </a:r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glitry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 se </a:t>
            </a:r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odlakovávají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 nejhůře a tedy i déle vydrží na nehtech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zatřepeme-li lahvičkou s lakem, dojde k vytvoření vzduchových bublinek v laku,  mohou kazit práci</a:t>
            </a:r>
          </a:p>
          <a:p>
            <a:pPr algn="just"/>
            <a:endParaRPr lang="cs-CZ" sz="2400" dirty="0"/>
          </a:p>
        </p:txBody>
      </p:sp>
    </p:spTree>
  </p:cSld>
  <p:clrMapOvr>
    <a:masterClrMapping/>
  </p:clrMapOvr>
  <p:transition spd="slow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latin typeface="Candara" pitchFamily="34" charset="0"/>
                <a:cs typeface="Times New Roman" pitchFamily="18" charset="0"/>
              </a:rPr>
              <a:t>DALŠÍ  METODY  LAKOVÁNÍ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shellac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2400" dirty="0">
                <a:latin typeface="Candara" pitchFamily="34" charset="0"/>
                <a:cs typeface="Times New Roman" pitchFamily="18" charset="0"/>
              </a:rPr>
              <a:t>lentilkové nehty</a:t>
            </a:r>
          </a:p>
          <a:p>
            <a:pPr algn="just"/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natural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ombre</a:t>
            </a:r>
            <a:r>
              <a:rPr lang="cs-CZ" sz="2400" dirty="0">
                <a:latin typeface="Candara" pitchFamily="34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2400" dirty="0" err="1">
                <a:latin typeface="Candara" pitchFamily="34" charset="0"/>
                <a:cs typeface="Times New Roman" pitchFamily="18" charset="0"/>
              </a:rPr>
              <a:t>striplac</a:t>
            </a:r>
            <a:endParaRPr lang="cs-CZ" sz="2400" dirty="0">
              <a:latin typeface="Candara" pitchFamily="34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AA497AB-48D5-4C63-B05A-EDECF4D64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60848"/>
            <a:ext cx="3594695" cy="1797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25D99786-A222-4229-B9AF-2C4EBF0337C4}"/>
              </a:ext>
            </a:extLst>
          </p:cNvPr>
          <p:cNvSpPr txBox="1"/>
          <p:nvPr/>
        </p:nvSpPr>
        <p:spPr>
          <a:xfrm>
            <a:off x="4572000" y="3555190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13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EB8A26D2-F675-4C80-8C24-B92EB0AFFA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689377"/>
            <a:ext cx="2176948" cy="1436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5AD45A20-D579-414D-9159-1E73DD9C0EF8}"/>
              </a:ext>
            </a:extLst>
          </p:cNvPr>
          <p:cNvSpPr txBox="1"/>
          <p:nvPr/>
        </p:nvSpPr>
        <p:spPr>
          <a:xfrm>
            <a:off x="1901140" y="6126163"/>
            <a:ext cx="225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orbel" panose="020B0503020204020204" pitchFamily="34" charset="0"/>
              </a:rPr>
              <a:t>Obr. 14 </a:t>
            </a:r>
          </a:p>
        </p:txBody>
      </p:sp>
    </p:spTree>
  </p:cSld>
  <p:clrMapOvr>
    <a:masterClrMapping/>
  </p:clrMapOvr>
  <p:transition spd="slow">
    <p:pull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Candara" pitchFamily="34" charset="0"/>
                <a:cs typeface="Times New Roman" pitchFamily="18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dirty="0">
                <a:latin typeface="Candara" pitchFamily="34" charset="0"/>
                <a:cs typeface="Times New Roman" pitchFamily="18" charset="0"/>
              </a:rPr>
              <a:t>HÜLSKEN, M. Příručka pro kadeřnice. Praha: </a:t>
            </a:r>
            <a:r>
              <a:rPr lang="cs-CZ" sz="2000" dirty="0" err="1">
                <a:latin typeface="Candara" pitchFamily="34" charset="0"/>
                <a:cs typeface="Times New Roman" pitchFamily="18" charset="0"/>
              </a:rPr>
              <a:t>Europa</a:t>
            </a:r>
            <a:r>
              <a:rPr lang="cs-CZ" sz="2000" dirty="0">
                <a:latin typeface="Candara" pitchFamily="34" charset="0"/>
                <a:cs typeface="Times New Roman" pitchFamily="18" charset="0"/>
              </a:rPr>
              <a:t>-Sobotáles, 2005. ISBN:8086706125</a:t>
            </a:r>
          </a:p>
          <a:p>
            <a:pPr algn="just"/>
            <a:endParaRPr lang="cs-CZ" sz="2000" dirty="0">
              <a:latin typeface="Candara" pitchFamily="34" charset="0"/>
              <a:cs typeface="Times New Roman" pitchFamily="18" charset="0"/>
            </a:endParaRPr>
          </a:p>
          <a:p>
            <a:pPr algn="just"/>
            <a:r>
              <a:rPr lang="cs-CZ" sz="2000" dirty="0">
                <a:latin typeface="Candara" pitchFamily="34" charset="0"/>
                <a:cs typeface="Times New Roman" pitchFamily="18" charset="0"/>
              </a:rPr>
              <a:t>ROZSÍVALOVÁ, V. &amp; kolektiv. Kosmetika I. 2. </a:t>
            </a:r>
            <a:r>
              <a:rPr lang="cs-CZ" sz="2000" dirty="0" err="1">
                <a:latin typeface="Candara" pitchFamily="34" charset="0"/>
                <a:cs typeface="Times New Roman" pitchFamily="18" charset="0"/>
              </a:rPr>
              <a:t>vyd</a:t>
            </a:r>
            <a:r>
              <a:rPr lang="cs-CZ" sz="2000" dirty="0">
                <a:latin typeface="Candara" pitchFamily="34" charset="0"/>
                <a:cs typeface="Times New Roman" pitchFamily="18" charset="0"/>
              </a:rPr>
              <a:t>. PRAHA: INFORMATORIUM,  2010. 140 s. ISBN: 9788073330804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CEAB2E7-8C81-4E5B-A0F1-B594DC4CF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>
                <a:latin typeface="Candara" pitchFamily="34" charset="0"/>
                <a:cs typeface="Times New Roman" pitchFamily="18" charset="0"/>
              </a:rPr>
              <a:t>ZDROJE OBRÁZKŮ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0D20A6C-257C-40C8-8281-91BA458F70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86610"/>
          </a:xfrm>
        </p:spPr>
        <p:txBody>
          <a:bodyPr>
            <a:noAutofit/>
          </a:bodyPr>
          <a:lstStyle/>
          <a:p>
            <a:r>
              <a:rPr lang="cs-CZ" sz="1500" dirty="0">
                <a:latin typeface="Candara" panose="020E0502030303020204" pitchFamily="34" charset="0"/>
              </a:rPr>
              <a:t>Obr. 1 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WEBB, Nick. flickr.com: </a:t>
            </a:r>
            <a:r>
              <a:rPr lang="cs-CZ" sz="1500" b="0" i="1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Nails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 [online]. 2009-09-30 [cit. 2021-11-18]. Dostupný pod licencí </a:t>
            </a:r>
            <a:r>
              <a:rPr lang="cs-CZ" sz="1500" b="0" i="0" u="none" strike="noStrike" dirty="0">
                <a:solidFill>
                  <a:srgbClr val="29ABE5"/>
                </a:solidFill>
                <a:effectLst/>
                <a:latin typeface="Candara" panose="020E0502030303020204" pitchFamily="34" charset="0"/>
                <a:hlinkClick r:id="rId2"/>
              </a:rPr>
              <a:t>CC-BY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 na WWW: &lt;https://www.flickr.com/</a:t>
            </a:r>
            <a:r>
              <a:rPr lang="cs-CZ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photos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/</a:t>
            </a:r>
            <a:r>
              <a:rPr lang="cs-CZ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nickwebb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/3969482750/&gt;.</a:t>
            </a:r>
          </a:p>
          <a:p>
            <a:r>
              <a:rPr lang="cs-CZ" sz="1500" dirty="0">
                <a:latin typeface="Candara" panose="020E0502030303020204" pitchFamily="34" charset="0"/>
              </a:rPr>
              <a:t>Obr. 2 </a:t>
            </a:r>
            <a:r>
              <a:rPr lang="cs-CZ" sz="1500" dirty="0">
                <a:latin typeface="Candara" panose="020E0502030303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500" dirty="0">
              <a:latin typeface="Candara" panose="020E0502030303020204" pitchFamily="34" charset="0"/>
            </a:endParaRPr>
          </a:p>
          <a:p>
            <a:r>
              <a:rPr lang="cs-CZ" sz="1500" dirty="0">
                <a:latin typeface="Candara" panose="020E0502030303020204" pitchFamily="34" charset="0"/>
              </a:rPr>
              <a:t>Obr. 3 </a:t>
            </a:r>
            <a:r>
              <a:rPr lang="cs-CZ" sz="1500" dirty="0">
                <a:latin typeface="Candara" panose="020E0502030303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500" dirty="0">
              <a:latin typeface="Candara" panose="020E0502030303020204" pitchFamily="34" charset="0"/>
            </a:endParaRPr>
          </a:p>
          <a:p>
            <a:r>
              <a:rPr lang="cs-CZ" sz="1500" dirty="0">
                <a:latin typeface="Candara" panose="020E0502030303020204" pitchFamily="34" charset="0"/>
              </a:rPr>
              <a:t>Obr. 4 </a:t>
            </a:r>
            <a:r>
              <a:rPr lang="cs-CZ" sz="1500" dirty="0">
                <a:latin typeface="Candara" panose="020E0502030303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500" dirty="0">
              <a:latin typeface="Candara" panose="020E0502030303020204" pitchFamily="34" charset="0"/>
            </a:endParaRPr>
          </a:p>
          <a:p>
            <a:r>
              <a:rPr lang="cs-CZ" sz="1500" dirty="0">
                <a:latin typeface="Candara" panose="020E0502030303020204" pitchFamily="34" charset="0"/>
              </a:rPr>
              <a:t>Obr. 5 </a:t>
            </a:r>
            <a:r>
              <a:rPr lang="cs-CZ" sz="1500" dirty="0">
                <a:latin typeface="Candara" panose="020E0502030303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500" dirty="0">
              <a:latin typeface="Candara" panose="020E0502030303020204" pitchFamily="34" charset="0"/>
            </a:endParaRPr>
          </a:p>
          <a:p>
            <a:r>
              <a:rPr lang="cs-CZ" sz="1500" dirty="0">
                <a:latin typeface="Candara" panose="020E0502030303020204" pitchFamily="34" charset="0"/>
              </a:rPr>
              <a:t>Obr. 6 </a:t>
            </a:r>
            <a:r>
              <a:rPr lang="cs-CZ" sz="1500" dirty="0">
                <a:latin typeface="Candara" panose="020E0502030303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500" dirty="0">
              <a:latin typeface="Candara" panose="020E0502030303020204" pitchFamily="34" charset="0"/>
            </a:endParaRPr>
          </a:p>
          <a:p>
            <a:r>
              <a:rPr lang="cs-CZ" sz="1500" dirty="0">
                <a:latin typeface="Candara" panose="020E0502030303020204" pitchFamily="34" charset="0"/>
              </a:rPr>
              <a:t>Obr. 7 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Alehandra13. Pixabay.com: [online]. [cit. 2021-11-18]. Dostupný pod licencí Public </a:t>
            </a:r>
            <a:r>
              <a:rPr lang="cs-CZ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Domain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 na WWW: &lt;https://pixabay.com/</a:t>
            </a:r>
            <a:r>
              <a:rPr lang="cs-CZ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photos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/hand-nail-thumb-leather-manicure-3161974/&gt;.</a:t>
            </a:r>
            <a:endParaRPr lang="cs-CZ" sz="1500" dirty="0">
              <a:latin typeface="Candara" panose="020E0502030303020204" pitchFamily="34" charset="0"/>
            </a:endParaRPr>
          </a:p>
          <a:p>
            <a:r>
              <a:rPr lang="cs-CZ" sz="1500" dirty="0">
                <a:latin typeface="Candara" panose="020E0502030303020204" pitchFamily="34" charset="0"/>
              </a:rPr>
              <a:t>Obr. 8 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YANG, Dennis. flickr.com: </a:t>
            </a:r>
            <a:r>
              <a:rPr lang="cs-CZ" sz="1500" b="0" i="1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Nails</a:t>
            </a:r>
            <a:r>
              <a:rPr lang="cs-CZ" sz="1500" b="0" i="1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!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 [online]. 2007-08-14 [cit. 2021-11-18]. Dostupný pod licencí </a:t>
            </a:r>
            <a:r>
              <a:rPr lang="cs-CZ" sz="1500" b="0" i="0" u="none" strike="noStrike" dirty="0">
                <a:solidFill>
                  <a:srgbClr val="29ABE5"/>
                </a:solidFill>
                <a:effectLst/>
                <a:latin typeface="Candara" panose="020E0502030303020204" pitchFamily="34" charset="0"/>
                <a:hlinkClick r:id="rId2"/>
              </a:rPr>
              <a:t>CC-BY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 na WWW: &lt;https://www.flickr.com/</a:t>
            </a:r>
            <a:r>
              <a:rPr lang="cs-CZ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photos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/</a:t>
            </a:r>
            <a:r>
              <a:rPr lang="cs-CZ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dennis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/1109547388/&gt;.</a:t>
            </a:r>
          </a:p>
          <a:p>
            <a:r>
              <a:rPr lang="cs-CZ" sz="1500" dirty="0">
                <a:latin typeface="Candara" panose="020E0502030303020204" pitchFamily="34" charset="0"/>
              </a:rPr>
              <a:t>Obr. 9 </a:t>
            </a:r>
            <a:r>
              <a:rPr lang="cs-CZ" sz="1500" dirty="0">
                <a:latin typeface="Candara" panose="020E0502030303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500" dirty="0">
              <a:latin typeface="Candara" panose="020E0502030303020204" pitchFamily="34" charset="0"/>
            </a:endParaRPr>
          </a:p>
          <a:p>
            <a:r>
              <a:rPr lang="cs-CZ" sz="1500" dirty="0">
                <a:latin typeface="Candara" panose="020E0502030303020204" pitchFamily="34" charset="0"/>
              </a:rPr>
              <a:t>Obr. 10 </a:t>
            </a:r>
            <a:r>
              <a:rPr lang="cs-CZ" sz="1500" dirty="0">
                <a:latin typeface="Candara" panose="020E0502030303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500" dirty="0">
              <a:latin typeface="Candara" panose="020E0502030303020204" pitchFamily="34" charset="0"/>
            </a:endParaRPr>
          </a:p>
          <a:p>
            <a:r>
              <a:rPr lang="cs-CZ" sz="1500" dirty="0">
                <a:latin typeface="Candara" panose="020E0502030303020204" pitchFamily="34" charset="0"/>
              </a:rPr>
              <a:t>Obr. 11 </a:t>
            </a:r>
            <a:r>
              <a:rPr lang="cs-CZ" sz="1500" dirty="0">
                <a:latin typeface="Candara" panose="020E0502030303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500" dirty="0">
              <a:latin typeface="Candara" panose="020E0502030303020204" pitchFamily="34" charset="0"/>
            </a:endParaRPr>
          </a:p>
          <a:p>
            <a:r>
              <a:rPr lang="cs-CZ" sz="1500" dirty="0">
                <a:latin typeface="Candara" panose="020E0502030303020204" pitchFamily="34" charset="0"/>
              </a:rPr>
              <a:t>Obr. 12 </a:t>
            </a:r>
            <a:r>
              <a:rPr lang="cs-CZ" sz="1500" dirty="0">
                <a:latin typeface="Candara" panose="020E0502030303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500" dirty="0">
              <a:latin typeface="Candara" panose="020E0502030303020204" pitchFamily="34" charset="0"/>
            </a:endParaRPr>
          </a:p>
          <a:p>
            <a:r>
              <a:rPr lang="cs-CZ" sz="1500" dirty="0">
                <a:latin typeface="Candara" panose="020E0502030303020204" pitchFamily="34" charset="0"/>
              </a:rPr>
              <a:t>Obr. 13 </a:t>
            </a:r>
            <a:r>
              <a:rPr lang="cs-CZ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gdakaska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. Pixabay.com: [online]. [cit. 2021-11-18]. Dostupný pod licencí Public </a:t>
            </a:r>
            <a:r>
              <a:rPr lang="cs-CZ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Domain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 na WWW: &lt;https://pixabay.com/</a:t>
            </a:r>
            <a:r>
              <a:rPr lang="cs-CZ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vectors</a:t>
            </a:r>
            <a:r>
              <a:rPr lang="cs-CZ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/nail-polish-lacquer-cosmetic-nails-2485196/&gt;.</a:t>
            </a:r>
          </a:p>
          <a:p>
            <a:r>
              <a:rPr lang="cs-CZ" sz="1500" dirty="0">
                <a:solidFill>
                  <a:srgbClr val="212529"/>
                </a:solidFill>
                <a:latin typeface="Candara" panose="020E0502030303020204" pitchFamily="34" charset="0"/>
              </a:rPr>
              <a:t>Obr. 14 </a:t>
            </a:r>
            <a:r>
              <a:rPr lang="en-US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Engin_Akyurt</a:t>
            </a:r>
            <a:r>
              <a:rPr lang="en-US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. Pixabay.com: [online]. [cit. 2021-11-18]. </a:t>
            </a:r>
            <a:r>
              <a:rPr lang="en-US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Dostupný</a:t>
            </a:r>
            <a:r>
              <a:rPr lang="en-US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 pod </a:t>
            </a:r>
            <a:r>
              <a:rPr lang="en-US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licencí</a:t>
            </a:r>
            <a:r>
              <a:rPr lang="en-US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 Public Domain </a:t>
            </a:r>
            <a:r>
              <a:rPr lang="en-US" sz="1500" b="0" i="0" dirty="0" err="1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na</a:t>
            </a:r>
            <a:r>
              <a:rPr lang="en-US" sz="1500" b="0" i="0" dirty="0">
                <a:solidFill>
                  <a:srgbClr val="212529"/>
                </a:solidFill>
                <a:effectLst/>
                <a:latin typeface="Candara" panose="020E0502030303020204" pitchFamily="34" charset="0"/>
              </a:rPr>
              <a:t> WWW: &lt;https://pixabay.com/photos/green-blue-finger-hand-1838142/&gt;.</a:t>
            </a:r>
            <a:endParaRPr lang="cs-CZ" sz="1500" dirty="0">
              <a:solidFill>
                <a:srgbClr val="212529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2910648"/>
      </p:ext>
    </p:extLst>
  </p:cSld>
  <p:clrMapOvr>
    <a:masterClrMapping/>
  </p:clrMapOvr>
  <p:transition spd="slow">
    <p:pull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latin typeface="Candara" pitchFamily="34" charset="0"/>
                <a:cs typeface="Times New Roman" pitchFamily="18" charset="0"/>
              </a:rPr>
              <a:t>Děkuji za pozornost </a:t>
            </a:r>
            <a:r>
              <a:rPr lang="cs-CZ" sz="3600" b="1" dirty="0">
                <a:latin typeface="Candara" pitchFamily="34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sz="3600" b="1" dirty="0">
              <a:latin typeface="Candara" pitchFamily="34" charset="0"/>
            </a:endParaRPr>
          </a:p>
        </p:txBody>
      </p:sp>
    </p:spTree>
  </p:cSld>
  <p:clrMapOvr>
    <a:masterClrMapping/>
  </p:clrMapOvr>
  <p:transition spd="slow">
    <p:pull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2140</TotalTime>
  <Words>978</Words>
  <Application>Microsoft Office PowerPoint</Application>
  <PresentationFormat>Předvádění na obrazovce (4:3)</PresentationFormat>
  <Paragraphs>117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Calibri</vt:lpstr>
      <vt:lpstr>Candara</vt:lpstr>
      <vt:lpstr>Corbel</vt:lpstr>
      <vt:lpstr>Times New Roman</vt:lpstr>
      <vt:lpstr>Motiv sady Office</vt:lpstr>
      <vt:lpstr>LAKOVÁNÍ  NEHTŮ</vt:lpstr>
      <vt:lpstr>HISTORIE  LAKOVÁNÍ  NEHTŮ</vt:lpstr>
      <vt:lpstr>ODLAKOVÁNÍ  NEHTŮ - postup</vt:lpstr>
      <vt:lpstr>PODLAK  (base coat,  zpevňovač)  1. vrstva</vt:lpstr>
      <vt:lpstr> LAKOVÁNÍ  NEHTŮ – technika  2. a 3. vrstva </vt:lpstr>
      <vt:lpstr>LAKOVÁNÍ  NEHTŮ – technika</vt:lpstr>
      <vt:lpstr>TOP  COAT  (nadlak)  4. vrstva</vt:lpstr>
      <vt:lpstr>UKÁZKY  LAKOVÁNÍ  NEHTŮ</vt:lpstr>
      <vt:lpstr>LAKY  PODLE  POUŽITÍ</vt:lpstr>
      <vt:lpstr>RADY  PRO  SPRÁVNÉ  LAKOVÁNÍ</vt:lpstr>
      <vt:lpstr>DALŠÍ  METODY  LAKOVÁNÍ</vt:lpstr>
      <vt:lpstr>ZDROJE</vt:lpstr>
      <vt:lpstr>ZDROJE OBRÁZKŮ</vt:lpstr>
      <vt:lpstr>Děkuji za pozornost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Michaela Štouračová</cp:lastModifiedBy>
  <cp:revision>78</cp:revision>
  <dcterms:created xsi:type="dcterms:W3CDTF">2020-11-04T17:44:42Z</dcterms:created>
  <dcterms:modified xsi:type="dcterms:W3CDTF">2021-11-23T07:50:39Z</dcterms:modified>
</cp:coreProperties>
</file>