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FFFF"/>
    <a:srgbClr val="00FF00"/>
    <a:srgbClr val="CC0000"/>
    <a:srgbClr val="66FF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VY_32_INOVACE_16_Past tense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</a:t>
          </a:r>
          <a:r>
            <a:rPr lang="cs-CZ" sz="2000" smtClean="0"/>
            <a:t>Past tense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126F626-BDA8-4BBF-B617-D8EFD21CBFFB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1948110-ECF9-41E6-B22D-28138C79B381}" type="presOf" srcId="{4C35D32F-0EAB-4CD7-82EE-45574DC2A586}" destId="{8BEBB6EC-1DAA-4CAC-8A25-BC0FCBD5DBD5}" srcOrd="0" destOrd="0" presId="urn:microsoft.com/office/officeart/2005/8/layout/target3"/>
    <dgm:cxn modelId="{885CE12B-3D56-4B50-A8AD-94D9E410726D}" type="presOf" srcId="{4C35D32F-0EAB-4CD7-82EE-45574DC2A586}" destId="{890E4F0B-2866-4A3F-A3C7-2A14B1797930}" srcOrd="1" destOrd="0" presId="urn:microsoft.com/office/officeart/2005/8/layout/target3"/>
    <dgm:cxn modelId="{4F63D6F3-9495-4CD0-81E5-71D12B2C9077}" type="presOf" srcId="{D1B46980-6531-4606-95E6-44980827E919}" destId="{6140AFEC-043D-4C43-A2F9-D0F5331DF3A3}" srcOrd="0" destOrd="0" presId="urn:microsoft.com/office/officeart/2005/8/layout/target3"/>
    <dgm:cxn modelId="{DDD5B01F-7771-4EA4-BEE6-879EAEC5D2AC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3EB14DD-D52C-46EA-B442-7E42E3C910E7}" type="presOf" srcId="{757F3AB3-0718-4624-B441-E567A8F0AB56}" destId="{333A1088-737F-45CB-B68E-254E46348037}" srcOrd="0" destOrd="0" presId="urn:microsoft.com/office/officeart/2005/8/layout/target3"/>
    <dgm:cxn modelId="{DC6BF4DA-6F1C-44E5-829C-B8ADB97DCCD1}" type="presOf" srcId="{D1D4F407-5343-4D3F-B5B9-D407B03CAEB4}" destId="{D005CE8C-CC26-4C3E-AC11-E15060ECD759}" srcOrd="0" destOrd="0" presId="urn:microsoft.com/office/officeart/2005/8/layout/target3"/>
    <dgm:cxn modelId="{355EA990-F6F5-4183-BB16-8A46CD343FE1}" type="presOf" srcId="{B651F6E3-6281-48DB-9319-2AEAFDAE7572}" destId="{619D679B-A015-4ECF-8348-D1034C574F40}" srcOrd="0" destOrd="0" presId="urn:microsoft.com/office/officeart/2005/8/layout/target3"/>
    <dgm:cxn modelId="{1ABB6CFD-0A94-410E-B044-13DA523DBB2E}" type="presOf" srcId="{D8197B8C-B260-4A16-BDF4-0947B075E274}" destId="{25B08C86-7E15-44DC-BE7F-FFB55DD49D12}" srcOrd="0" destOrd="0" presId="urn:microsoft.com/office/officeart/2005/8/layout/target3"/>
    <dgm:cxn modelId="{D28410CC-2856-4F5D-88AD-9DC4C702D502}" type="presOf" srcId="{D8197B8C-B260-4A16-BDF4-0947B075E274}" destId="{5A5FFA88-C948-4069-8E93-59FA12366E83}" srcOrd="1" destOrd="0" presId="urn:microsoft.com/office/officeart/2005/8/layout/target3"/>
    <dgm:cxn modelId="{D63D046B-F474-479E-AE7B-8080B8F1AA98}" type="presOf" srcId="{B651F6E3-6281-48DB-9319-2AEAFDAE7572}" destId="{6BB5E863-4638-4E1D-BFDE-399D028AC4ED}" srcOrd="1" destOrd="0" presId="urn:microsoft.com/office/officeart/2005/8/layout/target3"/>
    <dgm:cxn modelId="{F6F8C8B9-5152-461F-AF2D-4D01FE1FB4F3}" type="presParOf" srcId="{333A1088-737F-45CB-B68E-254E46348037}" destId="{F5ABB229-8D3B-4694-996A-96F23CF14429}" srcOrd="0" destOrd="0" presId="urn:microsoft.com/office/officeart/2005/8/layout/target3"/>
    <dgm:cxn modelId="{2FD14C1E-FB04-43C8-971B-E990BD8BCA85}" type="presParOf" srcId="{333A1088-737F-45CB-B68E-254E46348037}" destId="{F41139FD-01EE-4571-8B17-4FB00FC51163}" srcOrd="1" destOrd="0" presId="urn:microsoft.com/office/officeart/2005/8/layout/target3"/>
    <dgm:cxn modelId="{791EEB71-9B6E-4AC9-897D-51CEB9F23DCC}" type="presParOf" srcId="{333A1088-737F-45CB-B68E-254E46348037}" destId="{D005CE8C-CC26-4C3E-AC11-E15060ECD759}" srcOrd="2" destOrd="0" presId="urn:microsoft.com/office/officeart/2005/8/layout/target3"/>
    <dgm:cxn modelId="{3F36A478-6489-4CA2-BBAC-8E7CC35CE648}" type="presParOf" srcId="{333A1088-737F-45CB-B68E-254E46348037}" destId="{2C702D82-9B77-49B7-9568-BB8EB47C3372}" srcOrd="3" destOrd="0" presId="urn:microsoft.com/office/officeart/2005/8/layout/target3"/>
    <dgm:cxn modelId="{4C236FCC-CF81-47A3-A623-63DCD2166D3E}" type="presParOf" srcId="{333A1088-737F-45CB-B68E-254E46348037}" destId="{A52A0455-90FF-4808-ABD0-F02540D31D5A}" srcOrd="4" destOrd="0" presId="urn:microsoft.com/office/officeart/2005/8/layout/target3"/>
    <dgm:cxn modelId="{F106F39C-BEBD-48D3-8EBA-59003722A752}" type="presParOf" srcId="{333A1088-737F-45CB-B68E-254E46348037}" destId="{6140AFEC-043D-4C43-A2F9-D0F5331DF3A3}" srcOrd="5" destOrd="0" presId="urn:microsoft.com/office/officeart/2005/8/layout/target3"/>
    <dgm:cxn modelId="{3996A2EA-27CC-41E2-BFC4-50B72432A123}" type="presParOf" srcId="{333A1088-737F-45CB-B68E-254E46348037}" destId="{9358AC05-5D7D-4327-9F80-1AD486AEA664}" srcOrd="6" destOrd="0" presId="urn:microsoft.com/office/officeart/2005/8/layout/target3"/>
    <dgm:cxn modelId="{491ACEFE-67FA-4C9A-8CAA-01023E7837A0}" type="presParOf" srcId="{333A1088-737F-45CB-B68E-254E46348037}" destId="{313FC574-E1CD-4FB4-B054-0B805CE0447D}" srcOrd="7" destOrd="0" presId="urn:microsoft.com/office/officeart/2005/8/layout/target3"/>
    <dgm:cxn modelId="{53F0136E-4B22-4E22-80CE-200CC398EE87}" type="presParOf" srcId="{333A1088-737F-45CB-B68E-254E46348037}" destId="{619D679B-A015-4ECF-8348-D1034C574F40}" srcOrd="8" destOrd="0" presId="urn:microsoft.com/office/officeart/2005/8/layout/target3"/>
    <dgm:cxn modelId="{031B9935-B8B8-4E92-9DFC-BA24AF2030FF}" type="presParOf" srcId="{333A1088-737F-45CB-B68E-254E46348037}" destId="{322283A8-4A27-4CDA-BAE3-F381106A9174}" srcOrd="9" destOrd="0" presId="urn:microsoft.com/office/officeart/2005/8/layout/target3"/>
    <dgm:cxn modelId="{546C0869-8914-4DF4-B6FE-E25CBB6EB3BC}" type="presParOf" srcId="{333A1088-737F-45CB-B68E-254E46348037}" destId="{FFC9F71D-1B4F-4AD9-A4A6-86ADEFC8AF5C}" srcOrd="10" destOrd="0" presId="urn:microsoft.com/office/officeart/2005/8/layout/target3"/>
    <dgm:cxn modelId="{67409596-0292-469B-A49E-58264043EBB5}" type="presParOf" srcId="{333A1088-737F-45CB-B68E-254E46348037}" destId="{25B08C86-7E15-44DC-BE7F-FFB55DD49D12}" srcOrd="11" destOrd="0" presId="urn:microsoft.com/office/officeart/2005/8/layout/target3"/>
    <dgm:cxn modelId="{7E889CA7-C2A2-4E7B-9545-174BE90769A9}" type="presParOf" srcId="{333A1088-737F-45CB-B68E-254E46348037}" destId="{76644BE8-9D7C-4C09-B250-3D10AF48CBB7}" srcOrd="12" destOrd="0" presId="urn:microsoft.com/office/officeart/2005/8/layout/target3"/>
    <dgm:cxn modelId="{90C0A45F-E9BB-4C56-A69D-F580093739FC}" type="presParOf" srcId="{333A1088-737F-45CB-B68E-254E46348037}" destId="{EE85B701-7295-41C0-BA7A-34D3756A2AE6}" srcOrd="13" destOrd="0" presId="urn:microsoft.com/office/officeart/2005/8/layout/target3"/>
    <dgm:cxn modelId="{2831BAB5-09FD-443F-8363-A0B4D11F9105}" type="presParOf" srcId="{333A1088-737F-45CB-B68E-254E46348037}" destId="{8BEBB6EC-1DAA-4CAC-8A25-BC0FCBD5DBD5}" srcOrd="14" destOrd="0" presId="urn:microsoft.com/office/officeart/2005/8/layout/target3"/>
    <dgm:cxn modelId="{4187276F-D939-4433-A3C9-CB7335D4E50F}" type="presParOf" srcId="{333A1088-737F-45CB-B68E-254E46348037}" destId="{AED2198E-93D5-4001-81B4-73124B309672}" srcOrd="15" destOrd="0" presId="urn:microsoft.com/office/officeart/2005/8/layout/target3"/>
    <dgm:cxn modelId="{D2543BE2-EB91-48D7-B8DC-BF72482EA6D5}" type="presParOf" srcId="{333A1088-737F-45CB-B68E-254E46348037}" destId="{2BE915AB-18AA-4053-B92C-3BFC9ED204BB}" srcOrd="16" destOrd="0" presId="urn:microsoft.com/office/officeart/2005/8/layout/target3"/>
    <dgm:cxn modelId="{1A168D7B-5297-496D-AF65-2609636ED9C0}" type="presParOf" srcId="{333A1088-737F-45CB-B68E-254E46348037}" destId="{6BB5E863-4638-4E1D-BFDE-399D028AC4ED}" srcOrd="17" destOrd="0" presId="urn:microsoft.com/office/officeart/2005/8/layout/target3"/>
    <dgm:cxn modelId="{2636A05A-BD9C-409A-9090-57170A210BF6}" type="presParOf" srcId="{333A1088-737F-45CB-B68E-254E46348037}" destId="{5A5FFA88-C948-4069-8E93-59FA12366E83}" srcOrd="18" destOrd="0" presId="urn:microsoft.com/office/officeart/2005/8/layout/target3"/>
    <dgm:cxn modelId="{2EC14F3A-CFCE-4FAA-8C78-4CAB06EE05C9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D0A567-ECC3-4B03-AD64-E1DD56A29D64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71D8C3-F233-4E01-87D1-1E45DDE838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Tvořit otázky</a:t>
            </a:r>
            <a:r>
              <a:rPr lang="cs-CZ" baseline="0" dirty="0" smtClean="0"/>
              <a:t> – písemně i ústně vymýšlet obdobné.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71D8C3-F233-4E01-87D1-1E45DDE8389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 záporné sloveso, přeložit</a:t>
            </a:r>
            <a:r>
              <a:rPr lang="cs-CZ" baseline="0" dirty="0" smtClean="0"/>
              <a:t> – ústně nebo písemně.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71D8C3-F233-4E01-87D1-1E45DDE8389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Překlad – ústně či písemně, kontrola ukryta.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71D8C3-F233-4E01-87D1-1E45DDE8389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00066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5. 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nakopírované listy, sešit, papír, psací potřeby, fixy na </a:t>
            </a:r>
            <a:r>
              <a:rPr lang="cs-CZ" dirty="0" err="1" smtClean="0"/>
              <a:t>inter</a:t>
            </a:r>
            <a:r>
              <a:rPr lang="cs-CZ" dirty="0" smtClean="0"/>
              <a:t>.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motivační seznáme ní s gramatickým učivem – minulý čas sloves být – oznam. věta, otázka, zápor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vyvozování učiva, překlad, tvoření otázky, záporu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/>
          <a:lstStyle/>
          <a:p>
            <a:r>
              <a:rPr lang="cs-CZ" b="1" u="sng" dirty="0" smtClean="0">
                <a:solidFill>
                  <a:srgbClr val="0000FF"/>
                </a:solidFill>
              </a:rPr>
              <a:t>Past tense</a:t>
            </a:r>
            <a:endParaRPr lang="cs-CZ" b="1" u="sng" dirty="0">
              <a:solidFill>
                <a:srgbClr val="0000FF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solidFill>
            <a:srgbClr val="00B0F0"/>
          </a:solidFill>
        </p:spPr>
        <p:txBody>
          <a:bodyPr/>
          <a:lstStyle/>
          <a:p>
            <a:pPr algn="ctr"/>
            <a:r>
              <a:rPr lang="cs-CZ" dirty="0" smtClean="0"/>
              <a:t>WAS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457200" y="2174874"/>
            <a:ext cx="4040188" cy="4325959"/>
          </a:xfrm>
          <a:solidFill>
            <a:srgbClr val="00FFFF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I</a:t>
            </a:r>
          </a:p>
          <a:p>
            <a:r>
              <a:rPr lang="cs-CZ" sz="3200" dirty="0" smtClean="0"/>
              <a:t>he</a:t>
            </a:r>
          </a:p>
          <a:p>
            <a:r>
              <a:rPr lang="cs-CZ" sz="3200" dirty="0" err="1" smtClean="0"/>
              <a:t>she</a:t>
            </a:r>
            <a:endParaRPr lang="cs-CZ" sz="3200" dirty="0" smtClean="0"/>
          </a:p>
          <a:p>
            <a:r>
              <a:rPr lang="cs-CZ" sz="3200" dirty="0" err="1" smtClean="0"/>
              <a:t>it</a:t>
            </a:r>
            <a:endParaRPr lang="cs-CZ" sz="3200" dirty="0" smtClean="0"/>
          </a:p>
          <a:p>
            <a:endParaRPr lang="cs-CZ" sz="3200" dirty="0" smtClean="0"/>
          </a:p>
          <a:p>
            <a:pPr>
              <a:buNone/>
            </a:pPr>
            <a:r>
              <a:rPr lang="cs-CZ" sz="3200" dirty="0" smtClean="0"/>
              <a:t>I </a:t>
            </a:r>
            <a:r>
              <a:rPr lang="cs-CZ" sz="3200" dirty="0" err="1" smtClean="0"/>
              <a:t>was</a:t>
            </a:r>
            <a:r>
              <a:rPr lang="cs-CZ" sz="3200" dirty="0" smtClean="0"/>
              <a:t> happy.</a:t>
            </a:r>
          </a:p>
          <a:p>
            <a:pPr>
              <a:buNone/>
            </a:pPr>
            <a:r>
              <a:rPr lang="cs-CZ" sz="3200" dirty="0" smtClean="0"/>
              <a:t>He </a:t>
            </a:r>
            <a:r>
              <a:rPr lang="cs-CZ" sz="3200" dirty="0" err="1" smtClean="0"/>
              <a:t>was</a:t>
            </a:r>
            <a:r>
              <a:rPr lang="cs-CZ" sz="3200" dirty="0" smtClean="0"/>
              <a:t>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school</a:t>
            </a:r>
            <a:r>
              <a:rPr lang="cs-CZ" sz="3200" dirty="0" smtClean="0"/>
              <a:t>.</a:t>
            </a:r>
          </a:p>
          <a:p>
            <a:pPr>
              <a:buNone/>
            </a:pPr>
            <a:endParaRPr lang="cs-CZ" sz="3200" dirty="0" smtClean="0"/>
          </a:p>
          <a:p>
            <a:endParaRPr lang="cs-CZ" sz="32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quarter" idx="3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WERE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645025" y="2174874"/>
            <a:ext cx="4041775" cy="4397397"/>
          </a:xfrm>
          <a:solidFill>
            <a:srgbClr val="66FF33"/>
          </a:solidFill>
        </p:spPr>
        <p:txBody>
          <a:bodyPr>
            <a:normAutofit/>
          </a:bodyPr>
          <a:lstStyle/>
          <a:p>
            <a:r>
              <a:rPr lang="cs-CZ" sz="3200" dirty="0" err="1" smtClean="0"/>
              <a:t>you</a:t>
            </a:r>
            <a:endParaRPr lang="cs-CZ" sz="3200" dirty="0" smtClean="0"/>
          </a:p>
          <a:p>
            <a:r>
              <a:rPr lang="cs-CZ" sz="3200" dirty="0" err="1" smtClean="0"/>
              <a:t>we</a:t>
            </a:r>
            <a:endParaRPr lang="cs-CZ" sz="3200" dirty="0" smtClean="0"/>
          </a:p>
          <a:p>
            <a:r>
              <a:rPr lang="cs-CZ" sz="3200" dirty="0" err="1" smtClean="0"/>
              <a:t>you</a:t>
            </a:r>
            <a:endParaRPr lang="cs-CZ" sz="3200" dirty="0" smtClean="0"/>
          </a:p>
          <a:p>
            <a:r>
              <a:rPr lang="cs-CZ" sz="3200" dirty="0" err="1" smtClean="0"/>
              <a:t>they</a:t>
            </a:r>
            <a:endParaRPr lang="cs-CZ" sz="3200" dirty="0" smtClean="0"/>
          </a:p>
          <a:p>
            <a:endParaRPr lang="cs-CZ" sz="3200" dirty="0" smtClean="0"/>
          </a:p>
          <a:p>
            <a:pPr>
              <a:buNone/>
            </a:pP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were</a:t>
            </a:r>
            <a:r>
              <a:rPr lang="cs-CZ" sz="3200" dirty="0" smtClean="0"/>
              <a:t> </a:t>
            </a:r>
            <a:r>
              <a:rPr lang="cs-CZ" sz="3200" dirty="0" err="1" smtClean="0"/>
              <a:t>hungry</a:t>
            </a:r>
            <a:r>
              <a:rPr lang="cs-CZ" sz="3200" dirty="0" smtClean="0"/>
              <a:t>.</a:t>
            </a:r>
          </a:p>
          <a:p>
            <a:pPr>
              <a:buNone/>
            </a:pPr>
            <a:r>
              <a:rPr lang="cs-CZ" sz="3200" dirty="0" err="1" smtClean="0"/>
              <a:t>They</a:t>
            </a:r>
            <a:r>
              <a:rPr lang="cs-CZ" sz="3200" dirty="0" smtClean="0"/>
              <a:t> </a:t>
            </a:r>
            <a:r>
              <a:rPr lang="cs-CZ" sz="3200" dirty="0" err="1" smtClean="0"/>
              <a:t>were</a:t>
            </a:r>
            <a:r>
              <a:rPr lang="cs-CZ" sz="3200" dirty="0" smtClean="0"/>
              <a:t> on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chair</a:t>
            </a:r>
            <a:r>
              <a:rPr lang="cs-CZ" sz="3200" dirty="0" smtClean="0"/>
              <a:t>.</a:t>
            </a:r>
          </a:p>
          <a:p>
            <a:endParaRPr lang="cs-CZ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</p:spPr>
        <p:txBody>
          <a:bodyPr/>
          <a:lstStyle/>
          <a:p>
            <a:r>
              <a:rPr lang="cs-CZ" b="1" u="sng" dirty="0" err="1" smtClean="0">
                <a:solidFill>
                  <a:srgbClr val="0070C0"/>
                </a:solidFill>
              </a:rPr>
              <a:t>Translate</a:t>
            </a:r>
            <a:r>
              <a:rPr lang="cs-CZ" b="1" u="sng" dirty="0" smtClean="0">
                <a:solidFill>
                  <a:srgbClr val="0070C0"/>
                </a:solidFill>
              </a:rPr>
              <a:t>.</a:t>
            </a:r>
            <a:endParaRPr lang="cs-CZ" b="1" u="sng" dirty="0">
              <a:solidFill>
                <a:srgbClr val="0070C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 jsem unavený.            I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tired</a:t>
            </a:r>
            <a:r>
              <a:rPr lang="cs-CZ" dirty="0" smtClean="0"/>
              <a:t>.</a:t>
            </a:r>
          </a:p>
          <a:p>
            <a:r>
              <a:rPr lang="cs-CZ" dirty="0" smtClean="0"/>
              <a:t>Byli jsme hladoví.            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tired</a:t>
            </a:r>
            <a:r>
              <a:rPr lang="cs-CZ" dirty="0" smtClean="0"/>
              <a:t>.</a:t>
            </a:r>
          </a:p>
          <a:p>
            <a:r>
              <a:rPr lang="cs-CZ" dirty="0" smtClean="0"/>
              <a:t>Petr byl v posteli.             Peter </a:t>
            </a:r>
            <a:r>
              <a:rPr lang="cs-CZ" dirty="0" err="1" smtClean="0"/>
              <a:t>was</a:t>
            </a:r>
            <a:r>
              <a:rPr lang="cs-CZ" dirty="0" smtClean="0"/>
              <a:t> in </a:t>
            </a:r>
            <a:r>
              <a:rPr lang="cs-CZ" dirty="0" err="1" smtClean="0"/>
              <a:t>bed</a:t>
            </a:r>
            <a:r>
              <a:rPr lang="cs-CZ" dirty="0" smtClean="0"/>
              <a:t>.</a:t>
            </a:r>
          </a:p>
          <a:p>
            <a:r>
              <a:rPr lang="cs-CZ" dirty="0" smtClean="0"/>
              <a:t>Byl jsi ve městě.               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.</a:t>
            </a:r>
          </a:p>
          <a:p>
            <a:r>
              <a:rPr lang="cs-CZ" dirty="0" smtClean="0"/>
              <a:t>Byli na prázdninách.       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on </a:t>
            </a:r>
            <a:r>
              <a:rPr lang="cs-CZ" dirty="0" err="1" smtClean="0"/>
              <a:t>holiday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Plechovka 8"/>
          <p:cNvSpPr/>
          <p:nvPr/>
        </p:nvSpPr>
        <p:spPr>
          <a:xfrm>
            <a:off x="4357686" y="1643050"/>
            <a:ext cx="4429156" cy="2928958"/>
          </a:xfrm>
          <a:prstGeom prst="can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Documents and Settings\Administrator\Local Settings\Temporary Internet Files\Content.IE5\LFN51MY0\MC90043437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4857760"/>
            <a:ext cx="1838325" cy="1784350"/>
          </a:xfrm>
          <a:prstGeom prst="rect">
            <a:avLst/>
          </a:prstGeom>
          <a:noFill/>
        </p:spPr>
      </p:pic>
      <p:pic>
        <p:nvPicPr>
          <p:cNvPr id="1029" name="Picture 5" descr="C:\Documents and Settings\Administrator\Local Settings\Temporary Internet Files\Content.IE5\TK4FQMDO\MC90044045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4857760"/>
            <a:ext cx="1828800" cy="1727200"/>
          </a:xfrm>
          <a:prstGeom prst="rect">
            <a:avLst/>
          </a:prstGeom>
          <a:noFill/>
        </p:spPr>
      </p:pic>
      <p:pic>
        <p:nvPicPr>
          <p:cNvPr id="1031" name="Picture 7" descr="C:\Documents and Settings\Administrator\Local Settings\Temporary Internet Files\Content.IE5\3PVKIJVL\MC90043437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4857760"/>
            <a:ext cx="1870075" cy="1679575"/>
          </a:xfrm>
          <a:prstGeom prst="rect">
            <a:avLst/>
          </a:prstGeom>
          <a:noFill/>
        </p:spPr>
      </p:pic>
      <p:pic>
        <p:nvPicPr>
          <p:cNvPr id="1033" name="Picture 9" descr="C:\Documents and Settings\Administrator\Local Settings\Temporary Internet Files\Content.IE5\LFN51MY0\MC90044045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43702" y="4929198"/>
            <a:ext cx="2068883" cy="192880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71546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70C0"/>
                </a:solidFill>
              </a:rPr>
              <a:t>Make</a:t>
            </a:r>
            <a:r>
              <a:rPr lang="cs-CZ" sz="3200" b="1" u="sng" dirty="0" smtClean="0">
                <a:solidFill>
                  <a:srgbClr val="0070C0"/>
                </a:solidFill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</a:rPr>
              <a:t>the</a:t>
            </a:r>
            <a:r>
              <a:rPr lang="cs-CZ" sz="3200" b="1" u="sng" dirty="0" smtClean="0">
                <a:solidFill>
                  <a:srgbClr val="0070C0"/>
                </a:solidFill>
              </a:rPr>
              <a:t> </a:t>
            </a:r>
            <a:r>
              <a:rPr lang="cs-CZ" sz="3200" b="1" u="sng" dirty="0" err="1" smtClean="0">
                <a:solidFill>
                  <a:srgbClr val="0070C0"/>
                </a:solidFill>
              </a:rPr>
              <a:t>questions</a:t>
            </a:r>
            <a:r>
              <a:rPr lang="cs-CZ" sz="3200" b="1" u="sng" dirty="0" smtClean="0">
                <a:solidFill>
                  <a:srgbClr val="0070C0"/>
                </a:solidFill>
              </a:rPr>
              <a:t>.</a:t>
            </a:r>
            <a:endParaRPr lang="cs-CZ" sz="3200" b="1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42984"/>
            <a:ext cx="9144000" cy="5500726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CC0000"/>
                </a:solidFill>
              </a:rPr>
              <a:t>She</a:t>
            </a:r>
            <a:r>
              <a:rPr lang="cs-CZ" b="1" dirty="0" smtClean="0">
                <a:solidFill>
                  <a:srgbClr val="CC0000"/>
                </a:solidFill>
              </a:rPr>
              <a:t> </a:t>
            </a:r>
            <a:r>
              <a:rPr lang="cs-CZ" b="1" dirty="0" err="1" smtClean="0">
                <a:solidFill>
                  <a:srgbClr val="0000FF"/>
                </a:solidFill>
              </a:rPr>
              <a:t>was</a:t>
            </a:r>
            <a:r>
              <a:rPr lang="cs-CZ" b="1" dirty="0" smtClean="0">
                <a:solidFill>
                  <a:srgbClr val="CC0000"/>
                </a:solidFill>
              </a:rPr>
              <a:t> </a:t>
            </a:r>
            <a:r>
              <a:rPr lang="cs-CZ" dirty="0" err="1" smtClean="0"/>
              <a:t>scared</a:t>
            </a:r>
            <a:r>
              <a:rPr lang="cs-CZ" dirty="0" smtClean="0"/>
              <a:t>.                  </a:t>
            </a:r>
            <a:r>
              <a:rPr lang="cs-CZ" b="1" dirty="0" err="1" smtClean="0">
                <a:solidFill>
                  <a:srgbClr val="0000FF"/>
                </a:solidFill>
              </a:rPr>
              <a:t>Was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she</a:t>
            </a:r>
            <a:r>
              <a:rPr lang="cs-CZ" dirty="0" smtClean="0"/>
              <a:t> </a:t>
            </a:r>
            <a:r>
              <a:rPr lang="cs-CZ" dirty="0" err="1" smtClean="0"/>
              <a:t>scared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b="1" dirty="0" err="1" smtClean="0">
                <a:solidFill>
                  <a:srgbClr val="C00000"/>
                </a:solidFill>
              </a:rPr>
              <a:t>We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were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.         </a:t>
            </a:r>
            <a:r>
              <a:rPr lang="cs-CZ" b="1" dirty="0" err="1" smtClean="0">
                <a:solidFill>
                  <a:srgbClr val="0000FF"/>
                </a:solidFill>
              </a:rPr>
              <a:t>Were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C00000"/>
                </a:solidFill>
              </a:rPr>
              <a:t>we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r>
              <a:rPr lang="cs-CZ" dirty="0" smtClean="0"/>
              <a:t>He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cool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angry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3286116" y="1500174"/>
            <a:ext cx="1285884" cy="158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flipV="1">
            <a:off x="4071934" y="2643182"/>
            <a:ext cx="714380" cy="952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572000" y="6143644"/>
            <a:ext cx="1285884" cy="158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286116" y="5000636"/>
            <a:ext cx="1285884" cy="158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571736" y="3786190"/>
            <a:ext cx="1285884" cy="158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28670"/>
          </a:xfrm>
        </p:spPr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00FF"/>
                </a:solidFill>
              </a:rPr>
              <a:t>Make</a:t>
            </a:r>
            <a:r>
              <a:rPr lang="cs-CZ" sz="3200" b="1" u="sng" dirty="0" smtClean="0">
                <a:solidFill>
                  <a:srgbClr val="0000FF"/>
                </a:solidFill>
              </a:rPr>
              <a:t> </a:t>
            </a:r>
            <a:r>
              <a:rPr lang="cs-CZ" sz="3200" b="1" u="sng" dirty="0" err="1" smtClean="0">
                <a:solidFill>
                  <a:srgbClr val="0000FF"/>
                </a:solidFill>
              </a:rPr>
              <a:t>the</a:t>
            </a:r>
            <a:r>
              <a:rPr lang="cs-CZ" sz="3200" b="1" u="sng" dirty="0" smtClean="0">
                <a:solidFill>
                  <a:srgbClr val="0000FF"/>
                </a:solidFill>
              </a:rPr>
              <a:t> negative </a:t>
            </a:r>
            <a:r>
              <a:rPr lang="cs-CZ" sz="3200" b="1" u="sng" dirty="0" err="1" smtClean="0">
                <a:solidFill>
                  <a:srgbClr val="0000FF"/>
                </a:solidFill>
              </a:rPr>
              <a:t>sentences</a:t>
            </a:r>
            <a:r>
              <a:rPr lang="cs-CZ" sz="3200" b="1" u="sng" dirty="0" smtClean="0">
                <a:solidFill>
                  <a:srgbClr val="0000FF"/>
                </a:solidFill>
              </a:rPr>
              <a:t>.</a:t>
            </a:r>
            <a:endParaRPr lang="cs-CZ" sz="3200" b="1" u="sng" dirty="0">
              <a:solidFill>
                <a:srgbClr val="0000FF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643578"/>
          </a:xfrm>
          <a:solidFill>
            <a:srgbClr val="00FF00"/>
          </a:solidFill>
        </p:spPr>
        <p:txBody>
          <a:bodyPr>
            <a:normAutofit lnSpcReduction="10000"/>
          </a:bodyPr>
          <a:lstStyle/>
          <a:p>
            <a:r>
              <a:rPr lang="cs-CZ" sz="3600" dirty="0" err="1" smtClean="0"/>
              <a:t>was</a:t>
            </a:r>
            <a:r>
              <a:rPr lang="cs-CZ" sz="3600" dirty="0" smtClean="0"/>
              <a:t>                  </a:t>
            </a:r>
            <a:r>
              <a:rPr lang="cs-CZ" sz="3600" dirty="0" err="1" smtClean="0"/>
              <a:t>wasn</a:t>
            </a:r>
            <a:r>
              <a:rPr lang="cs-CZ" sz="3600" dirty="0" smtClean="0"/>
              <a:t>´t </a:t>
            </a:r>
            <a:r>
              <a:rPr lang="cs-CZ" sz="3600" dirty="0" smtClean="0"/>
              <a:t>(</a:t>
            </a:r>
            <a:r>
              <a:rPr lang="cs-CZ" sz="3600" dirty="0" err="1" smtClean="0"/>
              <a:t>was</a:t>
            </a:r>
            <a:r>
              <a:rPr lang="cs-CZ" sz="3600" dirty="0" smtClean="0"/>
              <a:t> not)</a:t>
            </a:r>
            <a:endParaRPr lang="cs-CZ" sz="3600" dirty="0" smtClean="0"/>
          </a:p>
          <a:p>
            <a:endParaRPr lang="cs-CZ" sz="3600" dirty="0" smtClean="0"/>
          </a:p>
          <a:p>
            <a:r>
              <a:rPr lang="cs-CZ" sz="3600" dirty="0" err="1" smtClean="0"/>
              <a:t>were</a:t>
            </a:r>
            <a:r>
              <a:rPr lang="cs-CZ" sz="3600" dirty="0" smtClean="0"/>
              <a:t>                </a:t>
            </a:r>
            <a:r>
              <a:rPr lang="cs-CZ" sz="3600" dirty="0" err="1" smtClean="0"/>
              <a:t>weren</a:t>
            </a:r>
            <a:r>
              <a:rPr lang="cs-CZ" sz="3600" dirty="0" smtClean="0"/>
              <a:t>´t (</a:t>
            </a:r>
            <a:r>
              <a:rPr lang="cs-CZ" sz="3600" dirty="0" err="1" smtClean="0"/>
              <a:t>were</a:t>
            </a:r>
            <a:r>
              <a:rPr lang="cs-CZ" sz="3600" dirty="0" smtClean="0"/>
              <a:t> not)</a:t>
            </a:r>
            <a:endParaRPr lang="cs-CZ" sz="3600" dirty="0" smtClean="0"/>
          </a:p>
          <a:p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I…………………………………….. </a:t>
            </a:r>
            <a:r>
              <a:rPr lang="cs-CZ" sz="3600" dirty="0" err="1" smtClean="0"/>
              <a:t>at</a:t>
            </a:r>
            <a:r>
              <a:rPr lang="cs-CZ" sz="3600" dirty="0" smtClean="0"/>
              <a:t> </a:t>
            </a:r>
            <a:r>
              <a:rPr lang="cs-CZ" sz="3600" dirty="0" err="1" smtClean="0"/>
              <a:t>school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smtClean="0"/>
              <a:t>He ………………………………… in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garden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err="1" smtClean="0"/>
              <a:t>We</a:t>
            </a:r>
            <a:r>
              <a:rPr lang="cs-CZ" sz="3600" dirty="0" smtClean="0"/>
              <a:t>………………………………… </a:t>
            </a:r>
            <a:r>
              <a:rPr lang="cs-CZ" sz="3600" dirty="0" err="1" smtClean="0"/>
              <a:t>tired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err="1" smtClean="0"/>
              <a:t>They</a:t>
            </a:r>
            <a:r>
              <a:rPr lang="cs-CZ" sz="3600" dirty="0" smtClean="0"/>
              <a:t>……………………………… on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phone</a:t>
            </a:r>
            <a:r>
              <a:rPr lang="cs-CZ" sz="3600" dirty="0" smtClean="0"/>
              <a:t>.</a:t>
            </a:r>
          </a:p>
          <a:p>
            <a:pPr>
              <a:buNone/>
            </a:pPr>
            <a:r>
              <a:rPr lang="cs-CZ" sz="3600" dirty="0" err="1" smtClean="0"/>
              <a:t>You</a:t>
            </a:r>
            <a:r>
              <a:rPr lang="cs-CZ" sz="3600" dirty="0" smtClean="0"/>
              <a:t> ………………………………. his </a:t>
            </a:r>
            <a:r>
              <a:rPr lang="cs-CZ" sz="3600" dirty="0" err="1" smtClean="0"/>
              <a:t>friend</a:t>
            </a:r>
            <a:r>
              <a:rPr lang="cs-CZ" sz="3600" dirty="0" smtClean="0"/>
              <a:t>.</a:t>
            </a:r>
          </a:p>
          <a:p>
            <a:pPr>
              <a:buNone/>
            </a:pPr>
            <a:endParaRPr lang="cs-CZ" sz="3600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1785918" y="1571612"/>
            <a:ext cx="1285884" cy="158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000232" y="2714620"/>
            <a:ext cx="1285884" cy="1588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00FF"/>
                </a:solidFill>
              </a:rPr>
              <a:t>Translate</a:t>
            </a:r>
            <a:endParaRPr lang="cs-CZ" sz="3200" b="1" u="sng" dirty="0">
              <a:solidFill>
                <a:srgbClr val="00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429288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None/>
            </a:pPr>
            <a:r>
              <a:rPr lang="cs-CZ" dirty="0" smtClean="0"/>
              <a:t>1. Oni nebyli ve městě.</a:t>
            </a:r>
          </a:p>
          <a:p>
            <a:pPr marL="514350" indent="-51435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weren</a:t>
            </a:r>
            <a:r>
              <a:rPr lang="cs-CZ" dirty="0" smtClean="0"/>
              <a:t>´t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2. My jsme byli v kostele.</a:t>
            </a:r>
          </a:p>
          <a:p>
            <a:pPr marL="514350" indent="-51435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churche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3. Katka byla za domem.</a:t>
            </a:r>
          </a:p>
          <a:p>
            <a:pPr marL="514350" indent="-514350">
              <a:buNone/>
            </a:pPr>
            <a:r>
              <a:rPr lang="cs-CZ" dirty="0" smtClean="0"/>
              <a:t>    Kat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behind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house.</a:t>
            </a:r>
          </a:p>
          <a:p>
            <a:pPr marL="514350" indent="-514350">
              <a:buNone/>
            </a:pPr>
            <a:r>
              <a:rPr lang="cs-CZ" dirty="0" smtClean="0"/>
              <a:t>4. Byl jsi v obchodě? </a:t>
            </a:r>
          </a:p>
          <a:p>
            <a:pPr marL="514350" indent="-514350">
              <a:buNone/>
            </a:pPr>
            <a:r>
              <a:rPr lang="cs-CZ" dirty="0" smtClean="0"/>
              <a:t>   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?</a:t>
            </a:r>
          </a:p>
          <a:p>
            <a:pPr marL="514350" indent="-514350">
              <a:buNone/>
            </a:pPr>
            <a:r>
              <a:rPr lang="cs-CZ" dirty="0" smtClean="0"/>
              <a:t>5. Ne, nebyl.</a:t>
            </a:r>
          </a:p>
          <a:p>
            <a:pPr marL="514350" indent="-514350">
              <a:buNone/>
            </a:pPr>
            <a:r>
              <a:rPr lang="cs-CZ" dirty="0" smtClean="0"/>
              <a:t>    No, I </a:t>
            </a:r>
            <a:r>
              <a:rPr lang="cs-CZ" dirty="0" err="1" smtClean="0"/>
              <a:t>wasn</a:t>
            </a:r>
            <a:r>
              <a:rPr lang="cs-CZ" dirty="0" smtClean="0"/>
              <a:t>´</a:t>
            </a:r>
            <a:r>
              <a:rPr lang="cs-CZ" dirty="0" err="1" smtClean="0"/>
              <a:t>t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Vývojový diagram: postup 3"/>
          <p:cNvSpPr/>
          <p:nvPr/>
        </p:nvSpPr>
        <p:spPr>
          <a:xfrm>
            <a:off x="785786" y="1643050"/>
            <a:ext cx="4214842" cy="500066"/>
          </a:xfrm>
          <a:prstGeom prst="flowChartProcess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postup 4"/>
          <p:cNvSpPr/>
          <p:nvPr/>
        </p:nvSpPr>
        <p:spPr>
          <a:xfrm>
            <a:off x="785786" y="2714620"/>
            <a:ext cx="4214842" cy="500066"/>
          </a:xfrm>
          <a:prstGeom prst="flowChartProcess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postup 5"/>
          <p:cNvSpPr/>
          <p:nvPr/>
        </p:nvSpPr>
        <p:spPr>
          <a:xfrm>
            <a:off x="785786" y="3714752"/>
            <a:ext cx="4214842" cy="500066"/>
          </a:xfrm>
          <a:prstGeom prst="flowChartProcess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postup 6"/>
          <p:cNvSpPr/>
          <p:nvPr/>
        </p:nvSpPr>
        <p:spPr>
          <a:xfrm>
            <a:off x="857224" y="4714884"/>
            <a:ext cx="4214842" cy="500066"/>
          </a:xfrm>
          <a:prstGeom prst="flowChartProcess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postup 7"/>
          <p:cNvSpPr/>
          <p:nvPr/>
        </p:nvSpPr>
        <p:spPr>
          <a:xfrm>
            <a:off x="785786" y="5786454"/>
            <a:ext cx="2714644" cy="500066"/>
          </a:xfrm>
          <a:prstGeom prst="flowChartProcess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 descr="C:\Documents and Settings\Administrator\Local Settings\Temporary Internet Files\Content.IE5\IAJ1XMTL\MC90043438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29322" y="1571612"/>
            <a:ext cx="2643206" cy="416652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363</Words>
  <PresentationFormat>Předvádění na obrazovce (4:3)</PresentationFormat>
  <Paragraphs>76</Paragraphs>
  <Slides>8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Anotace</vt:lpstr>
      <vt:lpstr>Past tense</vt:lpstr>
      <vt:lpstr>Translate.</vt:lpstr>
      <vt:lpstr>Make the questions.</vt:lpstr>
      <vt:lpstr>Make the negative sentences.</vt:lpstr>
      <vt:lpstr>Translate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Past tense</dc:title>
  <cp:lastModifiedBy>Administrator</cp:lastModifiedBy>
  <cp:revision>16</cp:revision>
  <dcterms:modified xsi:type="dcterms:W3CDTF">2012-02-09T11:56:47Z</dcterms:modified>
</cp:coreProperties>
</file>